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660" r:id="rId5"/>
    <p:sldMasterId id="2147483685" r:id="rId6"/>
    <p:sldMasterId id="2147483688" r:id="rId7"/>
    <p:sldMasterId id="2147483701" r:id="rId8"/>
  </p:sldMasterIdLst>
  <p:notesMasterIdLst>
    <p:notesMasterId r:id="rId27"/>
  </p:notesMasterIdLst>
  <p:handoutMasterIdLst>
    <p:handoutMasterId r:id="rId28"/>
  </p:handoutMasterIdLst>
  <p:sldIdLst>
    <p:sldId id="849" r:id="rId9"/>
    <p:sldId id="831" r:id="rId10"/>
    <p:sldId id="860" r:id="rId11"/>
    <p:sldId id="858" r:id="rId12"/>
    <p:sldId id="859" r:id="rId13"/>
    <p:sldId id="876" r:id="rId14"/>
    <p:sldId id="861" r:id="rId15"/>
    <p:sldId id="862" r:id="rId16"/>
    <p:sldId id="877" r:id="rId17"/>
    <p:sldId id="864" r:id="rId18"/>
    <p:sldId id="273" r:id="rId19"/>
    <p:sldId id="867" r:id="rId20"/>
    <p:sldId id="871" r:id="rId21"/>
    <p:sldId id="875" r:id="rId22"/>
    <p:sldId id="868" r:id="rId23"/>
    <p:sldId id="869" r:id="rId24"/>
    <p:sldId id="870" r:id="rId25"/>
    <p:sldId id="8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B6114D"/>
    <a:srgbClr val="F612E6"/>
    <a:srgbClr val="E96C1F"/>
    <a:srgbClr val="38507C"/>
    <a:srgbClr val="086072"/>
    <a:srgbClr val="336699"/>
    <a:srgbClr val="69115F"/>
    <a:srgbClr val="265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0065" autoAdjust="0"/>
  </p:normalViewPr>
  <p:slideViewPr>
    <p:cSldViewPr snapToGrid="0">
      <p:cViewPr varScale="1">
        <p:scale>
          <a:sx n="80" d="100"/>
          <a:sy n="80" d="100"/>
        </p:scale>
        <p:origin x="378" y="47"/>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336"/>
    </p:cViewPr>
  </p:sorterViewPr>
  <p:notesViewPr>
    <p:cSldViewPr snapToGrid="0">
      <p:cViewPr varScale="1">
        <p:scale>
          <a:sx n="52" d="100"/>
          <a:sy n="52" d="100"/>
        </p:scale>
        <p:origin x="18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11/5/2024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dirty="0"/>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05-11-2024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dirty="0"/>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2535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79174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pPr/>
              <a:t>‹#›</a:t>
            </a:fld>
            <a:endParaRPr lang="en-US" dirty="0"/>
          </a:p>
        </p:txBody>
      </p:sp>
    </p:spTree>
    <p:extLst>
      <p:ext uri="{BB962C8B-B14F-4D97-AF65-F5344CB8AC3E}">
        <p14:creationId xmlns:p14="http://schemas.microsoft.com/office/powerpoint/2010/main" val="28068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7729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44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969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9442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261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329991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39264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68496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507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33876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85052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pPr lvl="0"/>
            <a:r>
              <a:rPr lang="en-US"/>
              <a:t>Click to edit Master text styles</a:t>
            </a: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251073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63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2041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128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0318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00266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08083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7298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8995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5578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624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82206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838091" y="365084"/>
            <a:ext cx="10515819" cy="831928"/>
          </a:xfrm>
          <a:prstGeom prst="rect">
            <a:avLst/>
          </a:prstGeom>
        </p:spPr>
        <p:txBody>
          <a:bodyPr anchor="ctr"/>
          <a:lstStyle>
            <a:lvl1pPr>
              <a:defRPr sz="3599"/>
            </a:lvl1pPr>
          </a:lstStyle>
          <a:p>
            <a:r>
              <a:rPr lang="en-US"/>
              <a:t>Click to edit Master title style</a:t>
            </a:r>
          </a:p>
        </p:txBody>
      </p:sp>
    </p:spTree>
    <p:extLst>
      <p:ext uri="{BB962C8B-B14F-4D97-AF65-F5344CB8AC3E}">
        <p14:creationId xmlns:p14="http://schemas.microsoft.com/office/powerpoint/2010/main" val="428259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32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
        <p:nvSpPr>
          <p:cNvPr id="12" name="Rectangle 11">
            <a:extLst>
              <a:ext uri="{FF2B5EF4-FFF2-40B4-BE49-F238E27FC236}">
                <a16:creationId xmlns:a16="http://schemas.microsoft.com/office/drawing/2014/main" id="{723A1E2C-F9E9-476C-A5F4-4A59EF6C5BFF}"/>
              </a:ext>
            </a:extLst>
          </p:cNvPr>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3" name="Straight Connector 12">
            <a:extLst>
              <a:ext uri="{FF2B5EF4-FFF2-40B4-BE49-F238E27FC236}">
                <a16:creationId xmlns:a16="http://schemas.microsoft.com/office/drawing/2014/main" id="{DF098539-A9C5-4E0A-946B-5498FE4AB03F}"/>
              </a:ext>
            </a:extLst>
          </p:cNvPr>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B9FF7B53-CEDA-4C55-9457-6E244D4B49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51432786"/>
      </p:ext>
    </p:extLst>
  </p:cSld>
  <p:clrMap bg1="lt1" tx1="dk1" bg2="lt2" tx2="dk2" accent1="accent1" accent2="accent2" accent3="accent3" accent4="accent4" accent5="accent5" accent6="accent6" hlink="hlink" folHlink="folHlink"/>
  <p:sldLayoutIdLst>
    <p:sldLayoutId id="2147483686" r:id="rId1"/>
    <p:sldLayoutId id="2147483687"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37874878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16969591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view/exercise-pose-tracker/home" TargetMode="External"/><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FE1-BE3A-E444-EF9B-B6330AA8D529}"/>
              </a:ext>
            </a:extLst>
          </p:cNvPr>
          <p:cNvSpPr>
            <a:spLocks noGrp="1"/>
          </p:cNvSpPr>
          <p:nvPr>
            <p:ph type="ctrTitle"/>
          </p:nvPr>
        </p:nvSpPr>
        <p:spPr>
          <a:xfrm>
            <a:off x="-64868" y="104005"/>
            <a:ext cx="11974022" cy="859971"/>
          </a:xfrm>
        </p:spPr>
        <p:txBody>
          <a:bodyPr>
            <a:normAutofit/>
          </a:bodyPr>
          <a:lstStyle/>
          <a:p>
            <a:pPr>
              <a:lnSpc>
                <a:spcPct val="150000"/>
              </a:lnSpc>
            </a:pPr>
            <a:r>
              <a:rPr lang="en-US" sz="36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Exercise Pose Tracker</a:t>
            </a:r>
            <a:endParaRPr lang="en-IN" sz="3600" dirty="0">
              <a:solidFill>
                <a:srgbClr val="086072"/>
              </a:solidFill>
            </a:endParaRPr>
          </a:p>
        </p:txBody>
      </p:sp>
      <p:sp>
        <p:nvSpPr>
          <p:cNvPr id="7" name="TextBox 6">
            <a:extLst>
              <a:ext uri="{FF2B5EF4-FFF2-40B4-BE49-F238E27FC236}">
                <a16:creationId xmlns:a16="http://schemas.microsoft.com/office/drawing/2014/main" id="{BFD5E892-66C9-8D76-B741-FD054205D0DD}"/>
              </a:ext>
            </a:extLst>
          </p:cNvPr>
          <p:cNvSpPr txBox="1"/>
          <p:nvPr/>
        </p:nvSpPr>
        <p:spPr>
          <a:xfrm>
            <a:off x="2403021" y="4893662"/>
            <a:ext cx="7385957"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i="0" u="none" strike="noStrike" dirty="0">
                <a:solidFill>
                  <a:srgbClr val="B6114D"/>
                </a:solidFill>
                <a:effectLst/>
                <a:highlight>
                  <a:srgbClr val="F5F5F5"/>
                </a:highlight>
                <a:latin typeface="Times New Roman" panose="02020603050405020304" pitchFamily="18" charset="0"/>
              </a:rPr>
              <a:t>Professor :</a:t>
            </a:r>
            <a:r>
              <a:rPr lang="en-US" sz="3200" b="1" i="0" u="none" strike="noStrike" dirty="0" err="1">
                <a:solidFill>
                  <a:srgbClr val="B6114D"/>
                </a:solidFill>
                <a:effectLst/>
                <a:highlight>
                  <a:srgbClr val="F5F5F5"/>
                </a:highlight>
                <a:latin typeface="Times New Roman" panose="02020603050405020304" pitchFamily="18" charset="0"/>
              </a:rPr>
              <a:t>Dr.T</a:t>
            </a:r>
            <a:r>
              <a:rPr lang="en-US" sz="3200" b="1" i="0" u="none" strike="noStrike" dirty="0">
                <a:solidFill>
                  <a:srgbClr val="B6114D"/>
                </a:solidFill>
                <a:effectLst/>
                <a:highlight>
                  <a:srgbClr val="F5F5F5"/>
                </a:highlight>
                <a:latin typeface="Times New Roman" panose="02020603050405020304" pitchFamily="18" charset="0"/>
              </a:rPr>
              <a:t> Senthil Kumar(CSE)</a:t>
            </a:r>
            <a:endParaRPr kumimoji="0" lang="en-US" sz="3200" b="1"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ED07927-8028-3242-D0BC-7E3252A64CD3}"/>
              </a:ext>
            </a:extLst>
          </p:cNvPr>
          <p:cNvGraphicFramePr>
            <a:graphicFrameLocks noGrp="1"/>
          </p:cNvGraphicFramePr>
          <p:nvPr>
            <p:extLst>
              <p:ext uri="{D42A27DB-BD31-4B8C-83A1-F6EECF244321}">
                <p14:modId xmlns:p14="http://schemas.microsoft.com/office/powerpoint/2010/main" val="3984098844"/>
              </p:ext>
            </p:extLst>
          </p:nvPr>
        </p:nvGraphicFramePr>
        <p:xfrm>
          <a:off x="3250570" y="1792921"/>
          <a:ext cx="5395548" cy="1467620"/>
        </p:xfrm>
        <a:graphic>
          <a:graphicData uri="http://schemas.openxmlformats.org/drawingml/2006/table">
            <a:tbl>
              <a:tblPr firstRow="1" bandRow="1">
                <a:tableStyleId>{5C22544A-7EE6-4342-B048-85BDC9FD1C3A}</a:tableStyleId>
              </a:tblPr>
              <a:tblGrid>
                <a:gridCol w="849185">
                  <a:extLst>
                    <a:ext uri="{9D8B030D-6E8A-4147-A177-3AD203B41FA5}">
                      <a16:colId xmlns:a16="http://schemas.microsoft.com/office/drawing/2014/main" val="191599049"/>
                    </a:ext>
                  </a:extLst>
                </a:gridCol>
                <a:gridCol w="2435551">
                  <a:extLst>
                    <a:ext uri="{9D8B030D-6E8A-4147-A177-3AD203B41FA5}">
                      <a16:colId xmlns:a16="http://schemas.microsoft.com/office/drawing/2014/main" val="603207468"/>
                    </a:ext>
                  </a:extLst>
                </a:gridCol>
                <a:gridCol w="2110812">
                  <a:extLst>
                    <a:ext uri="{9D8B030D-6E8A-4147-A177-3AD203B41FA5}">
                      <a16:colId xmlns:a16="http://schemas.microsoft.com/office/drawing/2014/main" val="393647329"/>
                    </a:ext>
                  </a:extLst>
                </a:gridCol>
              </a:tblGrid>
              <a:tr h="733810">
                <a:tc>
                  <a:txBody>
                    <a:bodyPr/>
                    <a:lstStyle/>
                    <a:p>
                      <a:r>
                        <a:rPr lang="en-US" dirty="0"/>
                        <a:t>SL.NO</a:t>
                      </a:r>
                      <a:endParaRPr lang="en-IN" dirty="0"/>
                    </a:p>
                  </a:txBody>
                  <a:tcPr/>
                </a:tc>
                <a:tc>
                  <a:txBody>
                    <a:bodyPr/>
                    <a:lstStyle/>
                    <a:p>
                      <a:r>
                        <a:rPr lang="en-US" dirty="0"/>
                        <a:t>NAME</a:t>
                      </a:r>
                      <a:endParaRPr lang="en-IN" dirty="0"/>
                    </a:p>
                  </a:txBody>
                  <a:tcPr/>
                </a:tc>
                <a:tc>
                  <a:txBody>
                    <a:bodyPr/>
                    <a:lstStyle/>
                    <a:p>
                      <a:r>
                        <a:rPr lang="en-US" dirty="0"/>
                        <a:t>ROLL NUMBER</a:t>
                      </a:r>
                      <a:endParaRPr lang="en-IN" dirty="0"/>
                    </a:p>
                  </a:txBody>
                  <a:tcPr/>
                </a:tc>
                <a:extLst>
                  <a:ext uri="{0D108BD9-81ED-4DB2-BD59-A6C34878D82A}">
                    <a16:rowId xmlns:a16="http://schemas.microsoft.com/office/drawing/2014/main" val="2973755616"/>
                  </a:ext>
                </a:extLst>
              </a:tr>
              <a:tr h="733810">
                <a:tc>
                  <a:txBody>
                    <a:bodyPr/>
                    <a:lstStyle/>
                    <a:p>
                      <a:r>
                        <a:rPr lang="en-US" dirty="0"/>
                        <a:t>1</a:t>
                      </a:r>
                      <a:endParaRPr lang="en-IN" dirty="0"/>
                    </a:p>
                  </a:txBody>
                  <a:tcPr/>
                </a:tc>
                <a:tc>
                  <a:txBody>
                    <a:bodyPr/>
                    <a:lstStyle/>
                    <a:p>
                      <a:r>
                        <a:rPr lang="en-US" dirty="0"/>
                        <a:t>Y G Ram Darshan Reddy</a:t>
                      </a:r>
                      <a:endParaRPr lang="en-IN" dirty="0"/>
                    </a:p>
                  </a:txBody>
                  <a:tcPr/>
                </a:tc>
                <a:tc>
                  <a:txBody>
                    <a:bodyPr/>
                    <a:lstStyle/>
                    <a:p>
                      <a:r>
                        <a:rPr lang="en-US" dirty="0"/>
                        <a:t>CB.EN.U4CSE21269</a:t>
                      </a:r>
                      <a:endParaRPr lang="en-IN" dirty="0"/>
                    </a:p>
                  </a:txBody>
                  <a:tcPr/>
                </a:tc>
                <a:extLst>
                  <a:ext uri="{0D108BD9-81ED-4DB2-BD59-A6C34878D82A}">
                    <a16:rowId xmlns:a16="http://schemas.microsoft.com/office/drawing/2014/main" val="3521163154"/>
                  </a:ext>
                </a:extLst>
              </a:tr>
            </a:tbl>
          </a:graphicData>
        </a:graphic>
      </p:graphicFrame>
      <p:sp>
        <p:nvSpPr>
          <p:cNvPr id="8" name="TextBox 7">
            <a:extLst>
              <a:ext uri="{FF2B5EF4-FFF2-40B4-BE49-F238E27FC236}">
                <a16:creationId xmlns:a16="http://schemas.microsoft.com/office/drawing/2014/main" id="{83697EFA-50F9-2E12-34BC-8F436F92F979}"/>
              </a:ext>
            </a:extLst>
          </p:cNvPr>
          <p:cNvSpPr txBox="1"/>
          <p:nvPr/>
        </p:nvSpPr>
        <p:spPr>
          <a:xfrm>
            <a:off x="2158935" y="3538630"/>
            <a:ext cx="7578818" cy="458074"/>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b="1" u="none" strike="noStrike" kern="1200" cap="none" spc="0" normalizeH="0" baseline="0" noProof="0" dirty="0" err="1">
                <a:ln>
                  <a:noFill/>
                </a:ln>
                <a:solidFill>
                  <a:srgbClr val="B6114D"/>
                </a:solidFill>
                <a:effectLst/>
                <a:uLnTx/>
                <a:uFillTx/>
                <a:latin typeface="Times New Roman" panose="02020603050405020304" pitchFamily="18" charset="0"/>
                <a:ea typeface="+mn-ea"/>
                <a:cs typeface="Times New Roman" panose="02020603050405020304" pitchFamily="18" charset="0"/>
              </a:rPr>
              <a:t>Github</a:t>
            </a:r>
            <a:r>
              <a:rPr kumimoji="0" lang="en-US"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URL:https://github.com/6302606344/Exercise-tracker- </a:t>
            </a:r>
          </a:p>
        </p:txBody>
      </p:sp>
      <p:sp>
        <p:nvSpPr>
          <p:cNvPr id="5" name="TextBox 4">
            <a:extLst>
              <a:ext uri="{FF2B5EF4-FFF2-40B4-BE49-F238E27FC236}">
                <a16:creationId xmlns:a16="http://schemas.microsoft.com/office/drawing/2014/main" id="{184598B0-47A9-9808-8937-DF5A8133F6A9}"/>
              </a:ext>
            </a:extLst>
          </p:cNvPr>
          <p:cNvSpPr txBox="1"/>
          <p:nvPr/>
        </p:nvSpPr>
        <p:spPr>
          <a:xfrm>
            <a:off x="2454245" y="4091183"/>
            <a:ext cx="7283508" cy="369332"/>
          </a:xfrm>
          <a:prstGeom prst="rect">
            <a:avLst/>
          </a:prstGeom>
          <a:noFill/>
        </p:spPr>
        <p:txBody>
          <a:bodyPr wrap="square">
            <a:spAutoFit/>
          </a:bodyPr>
          <a:lstStyle/>
          <a:p>
            <a:pPr algn="ctr">
              <a:defRPr/>
            </a:pPr>
            <a:r>
              <a:rPr lang="en-US" sz="1800" b="1" dirty="0">
                <a:solidFill>
                  <a:srgbClr val="C00000"/>
                </a:solidFill>
                <a:latin typeface="Times New Roman"/>
                <a:cs typeface="Times New Roman"/>
              </a:rPr>
              <a:t>Google </a:t>
            </a:r>
            <a:r>
              <a:rPr lang="en-US" sz="1800" b="1" dirty="0" err="1">
                <a:solidFill>
                  <a:srgbClr val="C00000"/>
                </a:solidFill>
                <a:latin typeface="Times New Roman"/>
                <a:cs typeface="Times New Roman"/>
              </a:rPr>
              <a:t>Sites:</a:t>
            </a:r>
            <a:r>
              <a:rPr lang="en-US" sz="1800" dirty="0" err="1">
                <a:solidFill>
                  <a:srgbClr val="C00000"/>
                </a:solidFill>
                <a:ea typeface="+mn-lt"/>
                <a:cs typeface="+mn-lt"/>
                <a:hlinkClick r:id="rId3">
                  <a:extLst>
                    <a:ext uri="{A12FA001-AC4F-418D-AE19-62706E023703}">
                      <ahyp:hlinkClr xmlns:ahyp="http://schemas.microsoft.com/office/drawing/2018/hyperlinkcolor" val="tx"/>
                    </a:ext>
                  </a:extLst>
                </a:hlinkClick>
              </a:rPr>
              <a:t>https</a:t>
            </a:r>
            <a:r>
              <a:rPr lang="en-US" sz="1800" dirty="0">
                <a:solidFill>
                  <a:srgbClr val="C00000"/>
                </a:solidFill>
                <a:ea typeface="+mn-lt"/>
                <a:cs typeface="+mn-lt"/>
                <a:hlinkClick r:id="rId3">
                  <a:extLst>
                    <a:ext uri="{A12FA001-AC4F-418D-AE19-62706E023703}">
                      <ahyp:hlinkClr xmlns:ahyp="http://schemas.microsoft.com/office/drawing/2018/hyperlinkcolor" val="tx"/>
                    </a:ext>
                  </a:extLst>
                </a:hlinkClick>
              </a:rPr>
              <a:t>://sites.google.com/view/exercise-pose-tracker/home</a:t>
            </a:r>
            <a:endParaRPr lang="en-US" sz="1800" b="1" dirty="0">
              <a:solidFill>
                <a:srgbClr val="C00000"/>
              </a:solidFill>
              <a:latin typeface="Times New Roman"/>
              <a:cs typeface="Times New Roman"/>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00113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8C75F7-D72B-C61D-E364-D32ED2E6BA43}"/>
              </a:ext>
            </a:extLst>
          </p:cNvPr>
          <p:cNvSpPr txBox="1">
            <a:spLocks/>
          </p:cNvSpPr>
          <p:nvPr/>
        </p:nvSpPr>
        <p:spPr>
          <a:xfrm>
            <a:off x="397329" y="0"/>
            <a:ext cx="10515600" cy="630916"/>
          </a:xfrm>
          <a:prstGeom prst="rect">
            <a:avLst/>
          </a:prstGeom>
        </p:spPr>
        <p:txBody>
          <a:bodyPr vert="horz" lIns="91440" tIns="45720" rIns="91440" bIns="45720" rtlCol="0" anchor="ctr">
            <a:normAutofit fontScale="82500" lnSpcReduction="20000"/>
          </a:bodyPr>
          <a:lst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Performance Metrics--Tabulation with Discussion</a:t>
            </a:r>
          </a:p>
        </p:txBody>
      </p:sp>
      <p:sp>
        <p:nvSpPr>
          <p:cNvPr id="6" name="TextBox 5">
            <a:extLst>
              <a:ext uri="{FF2B5EF4-FFF2-40B4-BE49-F238E27FC236}">
                <a16:creationId xmlns:a16="http://schemas.microsoft.com/office/drawing/2014/main" id="{84C0E4CD-6121-ABFF-A517-9BCB157588C2}"/>
              </a:ext>
            </a:extLst>
          </p:cNvPr>
          <p:cNvSpPr txBox="1"/>
          <p:nvPr/>
        </p:nvSpPr>
        <p:spPr>
          <a:xfrm>
            <a:off x="6096000" y="899007"/>
            <a:ext cx="6096000" cy="4801314"/>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Perfect scores (1.00) achieved in several exercises: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Deadlift (precision: 1.00, recall: 1.00)</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Hammer curl (precision: 1.00, recall: 0.95)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Pull up (precision: 1.00, recall: 0.98)</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 up (precision: 1.00, recall: 0.96)</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Squat (precision: 1.00, recall: 1.00)</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All other exercises maintain very high metrics: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exercises have precision and recall scores above 0.95</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F1-scores are consistently between 0.98-1.00</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(sample size) ranges from 90 to 197 instances per class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Overall model performance: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0.98</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Macro averages: 0.98 for precision, recall, and F1-score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Weighted averages: 0.98 across all metrics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support: 1698 samples</a:t>
            </a:r>
          </a:p>
        </p:txBody>
      </p:sp>
      <p:pic>
        <p:nvPicPr>
          <p:cNvPr id="5" name="Picture 4">
            <a:extLst>
              <a:ext uri="{FF2B5EF4-FFF2-40B4-BE49-F238E27FC236}">
                <a16:creationId xmlns:a16="http://schemas.microsoft.com/office/drawing/2014/main" id="{ADB548CE-B184-904A-FC10-3FB4C798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05" y="1437215"/>
            <a:ext cx="4714875" cy="3314700"/>
          </a:xfrm>
          <a:prstGeom prst="rect">
            <a:avLst/>
          </a:prstGeom>
        </p:spPr>
      </p:pic>
    </p:spTree>
    <p:extLst>
      <p:ext uri="{BB962C8B-B14F-4D97-AF65-F5344CB8AC3E}">
        <p14:creationId xmlns:p14="http://schemas.microsoft.com/office/powerpoint/2010/main" val="126071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itle 1"/>
          <p:cNvSpPr txBox="1">
            <a:spLocks noGrp="1"/>
          </p:cNvSpPr>
          <p:nvPr>
            <p:ph type="title"/>
          </p:nvPr>
        </p:nvSpPr>
        <p:spPr>
          <a:xfrm>
            <a:off x="571500" y="250828"/>
            <a:ext cx="10515600" cy="669016"/>
          </a:xfrm>
          <a:prstGeom prst="rect">
            <a:avLst/>
          </a:prstGeom>
        </p:spPr>
        <p:txBody>
          <a:bodyPr/>
          <a:lstStyle>
            <a:lvl1pPr>
              <a:defRPr sz="2500" b="1">
                <a:solidFill>
                  <a:srgbClr val="CC0066"/>
                </a:solidFill>
                <a:latin typeface="Times New Roman"/>
                <a:ea typeface="Times New Roman"/>
                <a:cs typeface="Times New Roman"/>
                <a:sym typeface="Times New Roman"/>
              </a:defRPr>
            </a:lvl1pPr>
          </a:lstStyle>
          <a:p>
            <a:r>
              <a:rPr dirty="0"/>
              <a:t>Performance Metrics Graph </a:t>
            </a:r>
            <a:r>
              <a:rPr lang="en-IN" dirty="0"/>
              <a:t>with Discussion–</a:t>
            </a:r>
            <a:r>
              <a:rPr lang="en-US" dirty="0" err="1"/>
              <a:t>DenseNet</a:t>
            </a:r>
            <a:endParaRPr dirty="0"/>
          </a:p>
        </p:txBody>
      </p:sp>
      <p:sp>
        <p:nvSpPr>
          <p:cNvPr id="468" name="In the second set of RCNN performance graphs, training accuracy starts at around 62% and improves slightly, while validation accuracy fluctuates and drops sharply after the fourth epoch, suggesting overfitting. Training loss begins very high (~10^15) but"/>
          <p:cNvSpPr txBox="1"/>
          <p:nvPr/>
        </p:nvSpPr>
        <p:spPr>
          <a:xfrm>
            <a:off x="6513223" y="1337000"/>
            <a:ext cx="4280909" cy="41549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atin typeface="Times New Roman"/>
                <a:ea typeface="Times New Roman"/>
                <a:cs typeface="Times New Roman"/>
                <a:sym typeface="Times New Roman"/>
              </a:defRPr>
            </a:lvl1pPr>
          </a:lstStyle>
          <a:p>
            <a:pPr>
              <a:buFont typeface="+mj-lt"/>
              <a:buAutoNum type="arabicPeriod"/>
            </a:pPr>
            <a:r>
              <a:rPr lang="en-US" sz="1100" b="1" dirty="0"/>
              <a:t>Accuracy Graph</a:t>
            </a:r>
            <a:r>
              <a:rPr lang="en-US" sz="1100" dirty="0"/>
              <a:t>:</a:t>
            </a:r>
          </a:p>
          <a:p>
            <a:pPr marL="742950" lvl="1" indent="-285750">
              <a:buFont typeface="+mj-lt"/>
              <a:buAutoNum type="arabicPeriod"/>
            </a:pPr>
            <a:r>
              <a:rPr lang="en-US" sz="1100" dirty="0"/>
              <a:t>The training accuracy shows a steady increase over the epochs, reaching above 98% by the end, which indicates that the model is learning well from the training data.</a:t>
            </a:r>
          </a:p>
          <a:p>
            <a:pPr marL="742950" lvl="1" indent="-285750">
              <a:buFont typeface="+mj-lt"/>
              <a:buAutoNum type="arabicPeriod"/>
            </a:pPr>
            <a:r>
              <a:rPr lang="en-US" sz="1100" dirty="0"/>
              <a:t>A well-balanced model with good generalization capability, suggesting optimal fitting of the data.</a:t>
            </a:r>
          </a:p>
          <a:p>
            <a:pPr>
              <a:buFont typeface="+mj-lt"/>
              <a:buAutoNum type="arabicPeriod"/>
            </a:pPr>
            <a:r>
              <a:rPr lang="en-US" sz="1100" b="1" dirty="0"/>
              <a:t>Loss Graph</a:t>
            </a:r>
            <a:r>
              <a:rPr lang="en-US" sz="1100" dirty="0"/>
              <a:t>:</a:t>
            </a:r>
          </a:p>
          <a:p>
            <a:pPr marL="742950" lvl="1" indent="-285750">
              <a:buFont typeface="+mj-lt"/>
              <a:buAutoNum type="arabicPeriod"/>
            </a:pPr>
            <a:r>
              <a:rPr lang="en-US" sz="1100" dirty="0"/>
              <a:t>The training loss decreases consistently over the epochs, indicating that the model is effectively minimizing errors on the training data.</a:t>
            </a:r>
          </a:p>
          <a:p>
            <a:pPr marL="742950" lvl="1" indent="-285750">
              <a:buFont typeface="+mj-lt"/>
              <a:buAutoNum type="arabicPeriod"/>
            </a:pPr>
            <a:r>
              <a:rPr lang="en-US" sz="1100" dirty="0"/>
              <a:t>The validation loss, however, does not follow the same pattern. It initially decreases, which is expected as the model begins to learn, but then fluctuates and does not show a clear downward trend. This behavior reinforces the possibility of overfitting, as the model struggles to generalize well to unseen data (validation set).</a:t>
            </a:r>
          </a:p>
          <a:p>
            <a:pPr marL="742950" lvl="1" indent="-285750">
              <a:buFont typeface="+mj-lt"/>
              <a:buAutoNum type="arabicPeriod"/>
            </a:pPr>
            <a:r>
              <a:rPr lang="en-US" sz="1100" dirty="0"/>
              <a:t>The validation loss and accuracy curves indicate that the model may benefit from regularization techniques (like dropout, data augmentation, or early stopping) to improve generalization.</a:t>
            </a:r>
          </a:p>
          <a:p>
            <a:r>
              <a:rPr lang="en-US" sz="1100" dirty="0"/>
              <a:t>In summary, the training and validation curves suggest that while the model is highly accurate on the training set, it faces challenges with generalization, as evidenced by the widening gap between training and validation metrics.</a:t>
            </a:r>
          </a:p>
        </p:txBody>
      </p:sp>
      <p:pic>
        <p:nvPicPr>
          <p:cNvPr id="4" name="Picture 3">
            <a:extLst>
              <a:ext uri="{FF2B5EF4-FFF2-40B4-BE49-F238E27FC236}">
                <a16:creationId xmlns:a16="http://schemas.microsoft.com/office/drawing/2014/main" id="{03BAF449-02B4-58AF-04F8-14AF7C52F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485" y="784433"/>
            <a:ext cx="3392145" cy="2630059"/>
          </a:xfrm>
          <a:prstGeom prst="rect">
            <a:avLst/>
          </a:prstGeom>
        </p:spPr>
      </p:pic>
      <p:pic>
        <p:nvPicPr>
          <p:cNvPr id="7" name="Picture 6">
            <a:extLst>
              <a:ext uri="{FF2B5EF4-FFF2-40B4-BE49-F238E27FC236}">
                <a16:creationId xmlns:a16="http://schemas.microsoft.com/office/drawing/2014/main" id="{12CE76CF-1391-E426-8F3B-D7B5B1C72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428" y="3443509"/>
            <a:ext cx="3224257" cy="2618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E12208-7735-30B4-59D0-EBFB4621A985}"/>
              </a:ext>
            </a:extLst>
          </p:cNvPr>
          <p:cNvSpPr txBox="1">
            <a:spLocks/>
          </p:cNvSpPr>
          <p:nvPr/>
        </p:nvSpPr>
        <p:spPr>
          <a:xfrm>
            <a:off x="59871" y="-38100"/>
            <a:ext cx="10515600" cy="630916"/>
          </a:xfrm>
          <a:prstGeom prst="rect">
            <a:avLst/>
          </a:prstGeom>
        </p:spPr>
        <p:txBody>
          <a:bodyPr vert="horz" lIns="91440" tIns="45720" rIns="91440" bIns="45720" rtlCol="0" anchor="ctr">
            <a:normAutofit fontScale="75000" lnSpcReduction="20000"/>
          </a:bodyPr>
          <a:lst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Inference of the metrics for varying Training/ Validation/ Testing</a:t>
            </a:r>
          </a:p>
        </p:txBody>
      </p:sp>
      <p:sp>
        <p:nvSpPr>
          <p:cNvPr id="8" name="TextBox 7">
            <a:extLst>
              <a:ext uri="{FF2B5EF4-FFF2-40B4-BE49-F238E27FC236}">
                <a16:creationId xmlns:a16="http://schemas.microsoft.com/office/drawing/2014/main" id="{5362401C-7359-0638-2E4E-941A330C234E}"/>
              </a:ext>
            </a:extLst>
          </p:cNvPr>
          <p:cNvSpPr txBox="1"/>
          <p:nvPr/>
        </p:nvSpPr>
        <p:spPr>
          <a:xfrm>
            <a:off x="555527" y="592816"/>
            <a:ext cx="11126573" cy="5755422"/>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1. Accuracy</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on Training, Low on Validation/Test</a:t>
            </a:r>
            <a:r>
              <a:rPr lang="en-US" sz="1600" dirty="0">
                <a:latin typeface="Times New Roman" panose="02020603050405020304" pitchFamily="18" charset="0"/>
                <a:cs typeface="Times New Roman" panose="02020603050405020304" pitchFamily="18" charset="0"/>
              </a:rPr>
              <a:t>: This typically indicates overfitting, where the model learns the training data well but struggles to generalize.</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Balanced Across Training, Validation, and Testing</a:t>
            </a:r>
            <a:r>
              <a:rPr lang="en-US" sz="1600" dirty="0">
                <a:latin typeface="Times New Roman" panose="02020603050405020304" pitchFamily="18" charset="0"/>
                <a:cs typeface="Times New Roman" panose="02020603050405020304" pitchFamily="18" charset="0"/>
              </a:rPr>
              <a:t>: Good generalization, suggesting the model captures essential features without overfitting.</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Improvement with Increased Training Data</a:t>
            </a:r>
            <a:r>
              <a:rPr lang="en-US" sz="1600" dirty="0">
                <a:latin typeface="Times New Roman" panose="02020603050405020304" pitchFamily="18" charset="0"/>
                <a:cs typeface="Times New Roman" panose="02020603050405020304" pitchFamily="18" charset="0"/>
              </a:rPr>
              <a:t>: As more training data is available, accuracy generally improves across all sets.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Precision</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 Precision on Validation/Test</a:t>
            </a:r>
            <a:r>
              <a:rPr lang="en-US" sz="1600" dirty="0">
                <a:latin typeface="Times New Roman" panose="02020603050405020304" pitchFamily="18" charset="0"/>
                <a:cs typeface="Times New Roman" panose="02020603050405020304" pitchFamily="18" charset="0"/>
              </a:rPr>
              <a:t>: Indicates a high number of false positives. Adjusting the decision threshold may help, as precision measures how many identified matches are correct.</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Improvement with Increased Training Data</a:t>
            </a:r>
            <a:r>
              <a:rPr lang="en-US" sz="1600" dirty="0">
                <a:latin typeface="Times New Roman" panose="02020603050405020304" pitchFamily="18" charset="0"/>
                <a:cs typeface="Times New Roman" panose="02020603050405020304" pitchFamily="18" charset="0"/>
              </a:rPr>
              <a:t>: More training data can lead to a better separation of true matches from false positives, especially beneficial for precision in balanced datasets.</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Changes with Split Ratios</a:t>
            </a:r>
            <a:r>
              <a:rPr lang="en-US" sz="1600" dirty="0">
                <a:latin typeface="Times New Roman" panose="02020603050405020304" pitchFamily="18" charset="0"/>
                <a:cs typeface="Times New Roman" panose="02020603050405020304" pitchFamily="18" charset="0"/>
              </a:rPr>
              <a:t>: Larger validation and test sets can lower precision if there is high variability in these sets, suggesting the need for better feature learning.</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Recall (Sensitivity)</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 Recall on Validation/Test</a:t>
            </a:r>
            <a:r>
              <a:rPr lang="en-US" sz="1600" dirty="0">
                <a:latin typeface="Times New Roman" panose="02020603050405020304" pitchFamily="18" charset="0"/>
                <a:cs typeface="Times New Roman" panose="02020603050405020304" pitchFamily="18" charset="0"/>
              </a:rPr>
              <a:t>: Indicates a high number of false negatives. Increasing the threshold may reduce recall but increase precision.</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Recall but Low Precision</a:t>
            </a:r>
            <a:r>
              <a:rPr lang="en-US" sz="1600" dirty="0">
                <a:latin typeface="Times New Roman" panose="02020603050405020304" pitchFamily="18" charset="0"/>
                <a:cs typeface="Times New Roman" panose="02020603050405020304" pitchFamily="18" charset="0"/>
              </a:rPr>
              <a:t>: Often indicates that the model is predicting more positives to capture actual matches, possibly at the expense of misclassifying some negatives as positives.</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Improvement with Balanced Splits</a:t>
            </a:r>
            <a:r>
              <a:rPr lang="en-US" sz="1600" dirty="0">
                <a:latin typeface="Times New Roman" panose="02020603050405020304" pitchFamily="18" charset="0"/>
                <a:cs typeface="Times New Roman" panose="02020603050405020304" pitchFamily="18" charset="0"/>
              </a:rPr>
              <a:t>: A balanced training dataset allows the model to identify true positives more effectively, benefiting recall.</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5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29A9FD-5647-80B8-BA07-26F42CBE30FE}"/>
              </a:ext>
            </a:extLst>
          </p:cNvPr>
          <p:cNvSpPr txBox="1"/>
          <p:nvPr/>
        </p:nvSpPr>
        <p:spPr>
          <a:xfrm>
            <a:off x="59821" y="0"/>
            <a:ext cx="11981203" cy="649408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4. F1 Score</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Balanced Across Splits</a:t>
            </a:r>
            <a:r>
              <a:rPr lang="en-US" sz="1600" dirty="0">
                <a:latin typeface="Times New Roman" panose="02020603050405020304" pitchFamily="18" charset="0"/>
                <a:cs typeface="Times New Roman" panose="02020603050405020304" pitchFamily="18" charset="0"/>
              </a:rPr>
              <a:t>: A good balance between precision and recall, indicating that the model is handling both false positives and false negatives well.</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 on Validation/Test</a:t>
            </a:r>
            <a:r>
              <a:rPr lang="en-US" sz="1600" dirty="0">
                <a:latin typeface="Times New Roman" panose="02020603050405020304" pitchFamily="18" charset="0"/>
                <a:cs typeface="Times New Roman" panose="02020603050405020304" pitchFamily="18" charset="0"/>
              </a:rPr>
              <a:t>: Suggests that the model either has too many false positives or false negatives, and tuning threshold or hyperparameters may help.</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AUC (Area Under the ROC Curve)</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AUC Across Splits</a:t>
            </a:r>
            <a:r>
              <a:rPr lang="en-US" sz="1600" dirty="0">
                <a:latin typeface="Times New Roman" panose="02020603050405020304" pitchFamily="18" charset="0"/>
                <a:cs typeface="Times New Roman" panose="02020603050405020304" pitchFamily="18" charset="0"/>
              </a:rPr>
              <a:t>: Indicates good separability between classes (match vs. non-match) and suggests the model can generalize well.</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Decrease with Larger Validation/Test Splits</a:t>
            </a:r>
            <a:r>
              <a:rPr lang="en-US" sz="1600" dirty="0">
                <a:latin typeface="Times New Roman" panose="02020603050405020304" pitchFamily="18" charset="0"/>
                <a:cs typeface="Times New Roman" panose="02020603050405020304" pitchFamily="18" charset="0"/>
              </a:rPr>
              <a:t>: A drop in AUC with larger or more challenging test sets may reveal overfitting to the training set.</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Changes with Threshold Adjustments</a:t>
            </a:r>
            <a:r>
              <a:rPr lang="en-US" sz="1600" dirty="0">
                <a:latin typeface="Times New Roman" panose="02020603050405020304" pitchFamily="18" charset="0"/>
                <a:cs typeface="Times New Roman" panose="02020603050405020304" pitchFamily="18" charset="0"/>
              </a:rPr>
              <a:t>: AUC gives an overall idea, but tuning the decision threshold might still be needed to optimize for precision and recall balance.</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Confusion Matrix Analysis</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True Negatives and True Positives</a:t>
            </a:r>
            <a:r>
              <a:rPr lang="en-US" sz="1600" dirty="0">
                <a:latin typeface="Times New Roman" panose="02020603050405020304" pitchFamily="18" charset="0"/>
                <a:cs typeface="Times New Roman" panose="02020603050405020304" pitchFamily="18" charset="0"/>
              </a:rPr>
              <a:t>: Balanced model performance with low misclassifications.</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False Positives or False Negatives</a:t>
            </a:r>
            <a:r>
              <a:rPr lang="en-US" sz="1600" dirty="0">
                <a:latin typeface="Times New Roman" panose="02020603050405020304" pitchFamily="18" charset="0"/>
                <a:cs typeface="Times New Roman" panose="02020603050405020304" pitchFamily="18" charset="0"/>
              </a:rPr>
              <a:t>: Suggests threshold tuning or increased data diversity, especially in underrepresented categories, may help.</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Inference Based on Split Adjustments:</a:t>
            </a:r>
          </a:p>
          <a:p>
            <a:pPr lvl="1">
              <a:buFont typeface="+mj-lt"/>
              <a:buAutoNum type="arabicPeriod"/>
            </a:pPr>
            <a:r>
              <a:rPr lang="en-US" sz="1600" b="1" dirty="0">
                <a:latin typeface="Times New Roman" panose="02020603050405020304" pitchFamily="18" charset="0"/>
                <a:cs typeface="Times New Roman" panose="02020603050405020304" pitchFamily="18" charset="0"/>
              </a:rPr>
              <a:t>High Training Data Proportion</a:t>
            </a:r>
            <a:r>
              <a:rPr lang="en-US" sz="1600" dirty="0">
                <a:latin typeface="Times New Roman" panose="02020603050405020304" pitchFamily="18" charset="0"/>
                <a:cs typeface="Times New Roman" panose="02020603050405020304" pitchFamily="18" charset="0"/>
              </a:rPr>
              <a:t>: Leads to better learning of general patterns, increasing model accuracy and precision but risks overfitting.</a:t>
            </a:r>
          </a:p>
          <a:p>
            <a:pPr lvl="1">
              <a:buFont typeface="+mj-lt"/>
              <a:buAutoNum type="arabicPeriod"/>
            </a:pPr>
            <a:r>
              <a:rPr lang="en-US" sz="1600" b="1" dirty="0">
                <a:latin typeface="Times New Roman" panose="02020603050405020304" pitchFamily="18" charset="0"/>
                <a:cs typeface="Times New Roman" panose="02020603050405020304" pitchFamily="18" charset="0"/>
              </a:rPr>
              <a:t>Balanced Training and Validation Splits (e.g., 70-20-10 or 60-20-20)</a:t>
            </a:r>
            <a:r>
              <a:rPr lang="en-US" sz="1600" dirty="0">
                <a:latin typeface="Times New Roman" panose="02020603050405020304" pitchFamily="18" charset="0"/>
                <a:cs typeface="Times New Roman" panose="02020603050405020304" pitchFamily="18" charset="0"/>
              </a:rPr>
              <a:t>: Provides a more accurate indication of the model’s ability to generalize. High performance across these splits suggests robustness.</a:t>
            </a:r>
          </a:p>
          <a:p>
            <a:pPr lvl="1">
              <a:buFont typeface="+mj-lt"/>
              <a:buAutoNum type="arabicPeriod"/>
            </a:pPr>
            <a:r>
              <a:rPr lang="en-US" sz="1600" b="1" dirty="0">
                <a:latin typeface="Times New Roman" panose="02020603050405020304" pitchFamily="18" charset="0"/>
                <a:cs typeface="Times New Roman" panose="02020603050405020304" pitchFamily="18" charset="0"/>
              </a:rPr>
              <a:t>Increased Test Set Size</a:t>
            </a:r>
            <a:r>
              <a:rPr lang="en-US" sz="1600" dirty="0">
                <a:latin typeface="Times New Roman" panose="02020603050405020304" pitchFamily="18" charset="0"/>
                <a:cs typeface="Times New Roman" panose="02020603050405020304" pitchFamily="18" charset="0"/>
              </a:rPr>
              <a:t>: Offers a clearer picture of real-world performance, particularly valuable for evaluating metrics like AUC and F1 score.</a:t>
            </a:r>
          </a:p>
        </p:txBody>
      </p:sp>
    </p:spTree>
    <p:extLst>
      <p:ext uri="{BB962C8B-B14F-4D97-AF65-F5344CB8AC3E}">
        <p14:creationId xmlns:p14="http://schemas.microsoft.com/office/powerpoint/2010/main" val="190516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080E12-763C-CF06-8466-E7C036B32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911" y="256373"/>
            <a:ext cx="6694178" cy="5670775"/>
          </a:xfrm>
          <a:prstGeom prst="rect">
            <a:avLst/>
          </a:prstGeom>
        </p:spPr>
      </p:pic>
    </p:spTree>
    <p:extLst>
      <p:ext uri="{BB962C8B-B14F-4D97-AF65-F5344CB8AC3E}">
        <p14:creationId xmlns:p14="http://schemas.microsoft.com/office/powerpoint/2010/main" val="259792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C02643-BC84-4F72-EBB4-E3DB0D1F2BA7}"/>
              </a:ext>
            </a:extLst>
          </p:cNvPr>
          <p:cNvSpPr txBox="1">
            <a:spLocks/>
          </p:cNvSpPr>
          <p:nvPr/>
        </p:nvSpPr>
        <p:spPr>
          <a:xfrm>
            <a:off x="397329" y="0"/>
            <a:ext cx="10515600" cy="63091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a:lstStyle>
          <a:p>
            <a:pPr algn="just">
              <a:lnSpc>
                <a:spcPct val="150000"/>
              </a:lnSpc>
            </a:pPr>
            <a:r>
              <a:rPr lang="en-US" sz="2700" b="1" dirty="0">
                <a:solidFill>
                  <a:srgbClr val="CC0066"/>
                </a:solidFill>
                <a:latin typeface="Times New Roman" panose="02020603050405020304" pitchFamily="18" charset="0"/>
                <a:cs typeface="Times New Roman" panose="02020603050405020304" pitchFamily="18" charset="0"/>
              </a:rPr>
              <a:t>Comparison Table of all architectures in group with Discussion</a:t>
            </a:r>
          </a:p>
        </p:txBody>
      </p:sp>
      <p:pic>
        <p:nvPicPr>
          <p:cNvPr id="2" name="Picture 1">
            <a:extLst>
              <a:ext uri="{FF2B5EF4-FFF2-40B4-BE49-F238E27FC236}">
                <a16:creationId xmlns:a16="http://schemas.microsoft.com/office/drawing/2014/main" id="{2725452D-8476-32F3-0AE4-25E91388F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279" y="869421"/>
            <a:ext cx="6810375" cy="4695825"/>
          </a:xfrm>
          <a:prstGeom prst="rect">
            <a:avLst/>
          </a:prstGeom>
        </p:spPr>
      </p:pic>
    </p:spTree>
    <p:extLst>
      <p:ext uri="{BB962C8B-B14F-4D97-AF65-F5344CB8AC3E}">
        <p14:creationId xmlns:p14="http://schemas.microsoft.com/office/powerpoint/2010/main" val="245008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E60CA-F772-34DD-944A-CDF21B83C1EB}"/>
              </a:ext>
            </a:extLst>
          </p:cNvPr>
          <p:cNvSpPr txBox="1">
            <a:spLocks/>
          </p:cNvSpPr>
          <p:nvPr/>
        </p:nvSpPr>
        <p:spPr>
          <a:xfrm>
            <a:off x="397329" y="0"/>
            <a:ext cx="10515600" cy="63091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a:lstStyle>
          <a:p>
            <a:pPr algn="just">
              <a:lnSpc>
                <a:spcPct val="150000"/>
              </a:lnSpc>
            </a:pPr>
            <a:r>
              <a:rPr lang="en-US" sz="2800" b="1" dirty="0">
                <a:solidFill>
                  <a:srgbClr val="CC0066"/>
                </a:solidFill>
                <a:latin typeface="Times New Roman" panose="02020603050405020304" pitchFamily="18" charset="0"/>
                <a:cs typeface="Times New Roman" panose="02020603050405020304" pitchFamily="18" charset="0"/>
              </a:rPr>
              <a:t>Poster--consolidating the entire team project</a:t>
            </a:r>
          </a:p>
        </p:txBody>
      </p:sp>
      <p:pic>
        <p:nvPicPr>
          <p:cNvPr id="5" name="Picture 4">
            <a:extLst>
              <a:ext uri="{FF2B5EF4-FFF2-40B4-BE49-F238E27FC236}">
                <a16:creationId xmlns:a16="http://schemas.microsoft.com/office/drawing/2014/main" id="{64541D4C-5454-6C68-AC94-EEB24A667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567" y="630916"/>
            <a:ext cx="3872865" cy="5435600"/>
          </a:xfrm>
          <a:prstGeom prst="rect">
            <a:avLst/>
          </a:prstGeom>
        </p:spPr>
      </p:pic>
    </p:spTree>
    <p:extLst>
      <p:ext uri="{BB962C8B-B14F-4D97-AF65-F5344CB8AC3E}">
        <p14:creationId xmlns:p14="http://schemas.microsoft.com/office/powerpoint/2010/main" val="428078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01BCB-5BE9-FDED-F9BD-EF157A4EF685}"/>
              </a:ext>
            </a:extLst>
          </p:cNvPr>
          <p:cNvSpPr txBox="1">
            <a:spLocks/>
          </p:cNvSpPr>
          <p:nvPr/>
        </p:nvSpPr>
        <p:spPr>
          <a:xfrm>
            <a:off x="397329" y="0"/>
            <a:ext cx="10515600" cy="63091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a:lstStyle>
          <a:p>
            <a:pPr algn="just">
              <a:lnSpc>
                <a:spcPct val="150000"/>
              </a:lnSpc>
            </a:pPr>
            <a:r>
              <a:rPr lang="en-US" sz="2800" b="1" dirty="0">
                <a:solidFill>
                  <a:srgbClr val="CC0066"/>
                </a:solidFill>
                <a:latin typeface="Times New Roman" panose="02020603050405020304" pitchFamily="18" charset="0"/>
                <a:cs typeface="Times New Roman" panose="02020603050405020304" pitchFamily="18" charset="0"/>
              </a:rPr>
              <a:t>Explainable Al---Analysis and Discussion</a:t>
            </a:r>
            <a:endParaRPr lang="en-IN" sz="2800" b="1" dirty="0">
              <a:solidFill>
                <a:srgbClr val="CC0066"/>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1BE188-1B52-6D38-540E-8EF64A9C80EF}"/>
              </a:ext>
            </a:extLst>
          </p:cNvPr>
          <p:cNvSpPr txBox="1"/>
          <p:nvPr/>
        </p:nvSpPr>
        <p:spPr>
          <a:xfrm>
            <a:off x="397329" y="942873"/>
            <a:ext cx="8817429" cy="4524315"/>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Video Capture</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Task:</a:t>
            </a:r>
            <a:r>
              <a:rPr lang="en-US" dirty="0">
                <a:latin typeface="Times New Roman" panose="02020603050405020304" pitchFamily="18" charset="0"/>
                <a:cs typeface="Times New Roman" panose="02020603050405020304" pitchFamily="18" charset="0"/>
              </a:rPr>
              <a:t> Automatically captures video feed of users during workouts.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User positions camera or device; capture begins automatically.</a:t>
            </a:r>
          </a:p>
          <a:p>
            <a:pPr lvl="1"/>
            <a:r>
              <a:rPr lang="en-US" b="1" dirty="0">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Task:</a:t>
            </a:r>
            <a:r>
              <a:rPr lang="en-US" dirty="0">
                <a:latin typeface="Times New Roman" panose="02020603050405020304" pitchFamily="18" charset="0"/>
                <a:cs typeface="Times New Roman" panose="02020603050405020304" pitchFamily="18" charset="0"/>
              </a:rPr>
              <a:t> Extracts and preprocesses frames, normalizing body poses for analysis.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No direct user involvement required.</a:t>
            </a:r>
          </a:p>
          <a:p>
            <a:pPr marL="0" indent="0">
              <a:buNone/>
            </a:pPr>
            <a:r>
              <a:rPr lang="en-US" sz="1800" b="1" dirty="0">
                <a:latin typeface="Times New Roman" panose="02020603050405020304" pitchFamily="18" charset="0"/>
                <a:cs typeface="Times New Roman" panose="02020603050405020304" pitchFamily="18" charset="0"/>
              </a:rPr>
              <a:t>Pose Detection</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Task:</a:t>
            </a:r>
            <a:r>
              <a:rPr lang="en-US" dirty="0">
                <a:latin typeface="Times New Roman" panose="02020603050405020304" pitchFamily="18" charset="0"/>
                <a:cs typeface="Times New Roman" panose="02020603050405020304" pitchFamily="18" charset="0"/>
              </a:rPr>
              <a:t> Detects user’s body joints and skeleton position in each frame.</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Users can view pose landmarks on screen for real-time feedback.</a:t>
            </a:r>
          </a:p>
          <a:p>
            <a:pPr lvl="1"/>
            <a:r>
              <a:rPr lang="en-US" b="1" dirty="0">
                <a:latin typeface="Times New Roman" panose="02020603050405020304" pitchFamily="18" charset="0"/>
                <a:cs typeface="Times New Roman" panose="02020603050405020304" pitchFamily="18" charset="0"/>
              </a:rPr>
              <a:t>Exercise Classification</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Task:</a:t>
            </a:r>
            <a:r>
              <a:rPr lang="en-US" dirty="0">
                <a:latin typeface="Times New Roman" panose="02020603050405020304" pitchFamily="18" charset="0"/>
                <a:cs typeface="Times New Roman" panose="02020603050405020304" pitchFamily="18" charset="0"/>
              </a:rPr>
              <a:t> Classifies the type of exercise being performed based on detected poses.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Users see identified exercise name on screen.</a:t>
            </a:r>
          </a:p>
          <a:p>
            <a:pPr marL="0" indent="0">
              <a:buNone/>
            </a:pPr>
            <a:r>
              <a:rPr lang="en-US" sz="1800" b="1" dirty="0">
                <a:latin typeface="Times New Roman" panose="02020603050405020304" pitchFamily="18" charset="0"/>
                <a:cs typeface="Times New Roman" panose="02020603050405020304" pitchFamily="18" charset="0"/>
              </a:rPr>
              <a:t>Repetition Counting</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Task:</a:t>
            </a:r>
            <a:r>
              <a:rPr lang="en-US" dirty="0">
                <a:latin typeface="Times New Roman" panose="02020603050405020304" pitchFamily="18" charset="0"/>
                <a:cs typeface="Times New Roman" panose="02020603050405020304" pitchFamily="18" charset="0"/>
              </a:rPr>
              <a:t> Counts repetitions of each exercise based on detected movements.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Users see current rep count displayed live.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08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EF1E1E-3A56-37B7-4DB9-8F9ABD2C8CFA}"/>
              </a:ext>
            </a:extLst>
          </p:cNvPr>
          <p:cNvSpPr txBox="1"/>
          <p:nvPr/>
        </p:nvSpPr>
        <p:spPr>
          <a:xfrm>
            <a:off x="549728" y="579783"/>
            <a:ext cx="10330544" cy="2308324"/>
          </a:xfrm>
          <a:prstGeom prst="rect">
            <a:avLst/>
          </a:prstGeom>
          <a:noFill/>
        </p:spPr>
        <p:txBody>
          <a:bodyPr wrap="square">
            <a:spAutoFit/>
          </a:bodyPr>
          <a:lstStyle/>
          <a:p>
            <a:pPr marL="0" indent="0">
              <a:buNone/>
            </a:pPr>
            <a:r>
              <a:rPr lang="en-US" sz="1600" b="1" dirty="0">
                <a:latin typeface="Times New Roman" panose="02020603050405020304" pitchFamily="18" charset="0"/>
                <a:cs typeface="Times New Roman" panose="02020603050405020304" pitchFamily="18" charset="0"/>
              </a:rPr>
              <a:t>Form Correction Alerts</a:t>
            </a:r>
            <a:endParaRPr lang="en-US" sz="1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AI Task:</a:t>
            </a:r>
            <a:r>
              <a:rPr lang="en-US" sz="1600" dirty="0">
                <a:latin typeface="Times New Roman" panose="02020603050405020304" pitchFamily="18" charset="0"/>
                <a:cs typeface="Times New Roman" panose="02020603050405020304" pitchFamily="18" charset="0"/>
              </a:rPr>
              <a:t> Detects poor posture or form issues and sends alerts to correct form.</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Interaction:</a:t>
            </a:r>
            <a:r>
              <a:rPr lang="en-US" sz="1600" dirty="0">
                <a:latin typeface="Times New Roman" panose="02020603050405020304" pitchFamily="18" charset="0"/>
                <a:cs typeface="Times New Roman" panose="02020603050405020304" pitchFamily="18" charset="0"/>
              </a:rPr>
              <a:t> Users receive real-time alerts or guidance to adjust posture.</a:t>
            </a:r>
          </a:p>
          <a:p>
            <a:pPr marL="0" indent="0">
              <a:buNone/>
            </a:pPr>
            <a:r>
              <a:rPr lang="en-US" sz="1600" b="1" dirty="0">
                <a:latin typeface="Times New Roman" panose="02020603050405020304" pitchFamily="18" charset="0"/>
                <a:cs typeface="Times New Roman" panose="02020603050405020304" pitchFamily="18" charset="0"/>
              </a:rPr>
              <a:t>Performance Analysis</a:t>
            </a:r>
            <a:endParaRPr lang="en-US" sz="1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AI Task:</a:t>
            </a:r>
            <a:r>
              <a:rPr lang="en-US" sz="1600" dirty="0">
                <a:latin typeface="Times New Roman" panose="02020603050405020304" pitchFamily="18" charset="0"/>
                <a:cs typeface="Times New Roman" panose="02020603050405020304" pitchFamily="18" charset="0"/>
              </a:rPr>
              <a:t> Provides summary analysis of workout, including reps, form accuracy, and overall performance.</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Interaction:</a:t>
            </a:r>
            <a:r>
              <a:rPr lang="en-US" sz="1600" dirty="0">
                <a:latin typeface="Times New Roman" panose="02020603050405020304" pitchFamily="18" charset="0"/>
                <a:cs typeface="Times New Roman" panose="02020603050405020304" pitchFamily="18" charset="0"/>
              </a:rPr>
              <a:t> Users view workout summary and insights post-session.</a:t>
            </a:r>
          </a:p>
          <a:p>
            <a:pPr marL="0" indent="0">
              <a:buNone/>
            </a:pPr>
            <a:r>
              <a:rPr lang="en-US" sz="1600" b="1" dirty="0">
                <a:latin typeface="Times New Roman" panose="02020603050405020304" pitchFamily="18" charset="0"/>
                <a:cs typeface="Times New Roman" panose="02020603050405020304" pitchFamily="18" charset="0"/>
              </a:rPr>
              <a:t>Learning &amp; Feedback</a:t>
            </a:r>
            <a:endParaRPr lang="en-US" sz="16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AI Task:</a:t>
            </a:r>
            <a:r>
              <a:rPr lang="en-US" sz="1600" dirty="0">
                <a:latin typeface="Times New Roman" panose="02020603050405020304" pitchFamily="18" charset="0"/>
                <a:cs typeface="Times New Roman" panose="02020603050405020304" pitchFamily="18" charset="0"/>
              </a:rPr>
              <a:t> Continuously refines model accuracy based on user feedback and new data.</a:t>
            </a:r>
          </a:p>
          <a:p>
            <a:pPr lvl="1">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Interaction:</a:t>
            </a:r>
            <a:r>
              <a:rPr lang="en-US" sz="1600" dirty="0">
                <a:latin typeface="Times New Roman" panose="02020603050405020304" pitchFamily="18" charset="0"/>
                <a:cs typeface="Times New Roman" panose="02020603050405020304" pitchFamily="18" charset="0"/>
              </a:rPr>
              <a:t> Users provide feedback on exercise detection accuracy for further model improvements.</a:t>
            </a:r>
          </a:p>
        </p:txBody>
      </p:sp>
    </p:spTree>
    <p:extLst>
      <p:ext uri="{BB962C8B-B14F-4D97-AF65-F5344CB8AC3E}">
        <p14:creationId xmlns:p14="http://schemas.microsoft.com/office/powerpoint/2010/main" val="6271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431A-28AB-DCF1-9F25-58808FC916A9}"/>
              </a:ext>
            </a:extLst>
          </p:cNvPr>
          <p:cNvSpPr>
            <a:spLocks noGrp="1"/>
          </p:cNvSpPr>
          <p:nvPr>
            <p:ph type="title"/>
          </p:nvPr>
        </p:nvSpPr>
        <p:spPr>
          <a:xfrm>
            <a:off x="595661" y="182564"/>
            <a:ext cx="10515600" cy="456628"/>
          </a:xfrm>
        </p:spPr>
        <p:txBody>
          <a:bodyPr>
            <a:noAutofit/>
          </a:bodyPr>
          <a:lstStyle/>
          <a:p>
            <a:r>
              <a:rPr lang="en-IN" sz="3200" b="1" i="1" dirty="0">
                <a:solidFill>
                  <a:srgbClr val="C0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28071CB-6A6B-63B9-9B7E-59DAC86A4632}"/>
              </a:ext>
            </a:extLst>
          </p:cNvPr>
          <p:cNvSpPr>
            <a:spLocks noGrp="1"/>
          </p:cNvSpPr>
          <p:nvPr>
            <p:ph idx="1"/>
          </p:nvPr>
        </p:nvSpPr>
        <p:spPr>
          <a:xfrm>
            <a:off x="544285" y="799837"/>
            <a:ext cx="11180545" cy="5524051"/>
          </a:xfrm>
        </p:spPr>
        <p:txBody>
          <a:bodyPr>
            <a:noAutofit/>
          </a:bodyPr>
          <a:lstStyle/>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Block Diagram</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Deep learning Architecture Diagram-Drawn by tool</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Algorithm Procedure-Explained step by step</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Dataset Description--General and Custom Dataset</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Hyperparameter details Table with justification</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Performance Metrics--Tabulation with Discussion</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Performance Metrics--Graphs with Discussion</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Inference of the metrics for varying Training/ Validation/ Testing</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Comparison Table of all architectures in group with Discussion</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Poster--consolidating the entire team project</a:t>
            </a:r>
          </a:p>
          <a:p>
            <a:pPr algn="just">
              <a:lnSpc>
                <a:spcPct val="150000"/>
              </a:lnSpc>
              <a:buFont typeface="Wingdings" panose="05000000000000000000" pitchFamily="2" charset="2"/>
              <a:buChar char="ü"/>
            </a:pPr>
            <a:r>
              <a:rPr lang="en-US" sz="1600" b="1" dirty="0">
                <a:solidFill>
                  <a:srgbClr val="38507C"/>
                </a:solidFill>
                <a:latin typeface="Times New Roman" panose="02020603050405020304" pitchFamily="18" charset="0"/>
                <a:cs typeface="Times New Roman" panose="02020603050405020304" pitchFamily="18" charset="0"/>
              </a:rPr>
              <a:t>Explainable Al---Analysis and Discussion</a:t>
            </a:r>
            <a:endParaRPr lang="en-IN" sz="1600" b="1" dirty="0">
              <a:solidFill>
                <a:srgbClr val="38507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94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2DE-D677-FE01-C0E4-F0BB6B6592EF}"/>
              </a:ext>
            </a:extLst>
          </p:cNvPr>
          <p:cNvSpPr>
            <a:spLocks noGrp="1"/>
          </p:cNvSpPr>
          <p:nvPr>
            <p:ph type="title"/>
          </p:nvPr>
        </p:nvSpPr>
        <p:spPr>
          <a:xfrm>
            <a:off x="625929" y="93590"/>
            <a:ext cx="10515600" cy="625473"/>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Block diagram</a:t>
            </a:r>
          </a:p>
        </p:txBody>
      </p:sp>
      <p:sp>
        <p:nvSpPr>
          <p:cNvPr id="8" name="TextBox 7">
            <a:extLst>
              <a:ext uri="{FF2B5EF4-FFF2-40B4-BE49-F238E27FC236}">
                <a16:creationId xmlns:a16="http://schemas.microsoft.com/office/drawing/2014/main" id="{93EB6015-055C-41CB-D529-B2B97A2B1A7C}"/>
              </a:ext>
            </a:extLst>
          </p:cNvPr>
          <p:cNvSpPr txBox="1"/>
          <p:nvPr/>
        </p:nvSpPr>
        <p:spPr>
          <a:xfrm>
            <a:off x="625929" y="719063"/>
            <a:ext cx="11125804"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Exercise Pose Tracker block diagram begins with an </a:t>
            </a:r>
            <a:r>
              <a:rPr lang="en-US" b="1" dirty="0">
                <a:latin typeface="Times New Roman" panose="02020603050405020304" pitchFamily="18" charset="0"/>
                <a:cs typeface="Times New Roman" panose="02020603050405020304" pitchFamily="18" charset="0"/>
              </a:rPr>
              <a:t>Input Module</a:t>
            </a:r>
            <a:r>
              <a:rPr lang="en-US" dirty="0">
                <a:latin typeface="Times New Roman" panose="02020603050405020304" pitchFamily="18" charset="0"/>
                <a:cs typeface="Times New Roman" panose="02020603050405020304" pitchFamily="18" charset="0"/>
              </a:rPr>
              <a:t> capturing real-time images or video frames of exercises. In the </a:t>
            </a:r>
            <a:r>
              <a:rPr lang="en-US" b="1" dirty="0">
                <a:latin typeface="Times New Roman" panose="02020603050405020304" pitchFamily="18" charset="0"/>
                <a:cs typeface="Times New Roman" panose="02020603050405020304" pitchFamily="18" charset="0"/>
              </a:rPr>
              <a:t>Preprocessing Module</a:t>
            </a:r>
            <a:r>
              <a:rPr lang="en-US" dirty="0">
                <a:latin typeface="Times New Roman" panose="02020603050405020304" pitchFamily="18" charset="0"/>
                <a:cs typeface="Times New Roman" panose="02020603050405020304" pitchFamily="18" charset="0"/>
              </a:rPr>
              <a:t>, frames undergo extraction, data augmentation, and normalization. The </a:t>
            </a:r>
            <a:r>
              <a:rPr lang="en-US" b="1" dirty="0">
                <a:latin typeface="Times New Roman" panose="02020603050405020304" pitchFamily="18" charset="0"/>
                <a:cs typeface="Times New Roman" panose="02020603050405020304" pitchFamily="18" charset="0"/>
              </a:rPr>
              <a:t>Feature Extraction Module</a:t>
            </a:r>
            <a:r>
              <a:rPr lang="en-US" dirty="0">
                <a:latin typeface="Times New Roman" panose="02020603050405020304" pitchFamily="18" charset="0"/>
                <a:cs typeface="Times New Roman" panose="02020603050405020304" pitchFamily="18" charset="0"/>
              </a:rPr>
              <a:t> uses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to identify key features in each frame, while the </a:t>
            </a:r>
            <a:r>
              <a:rPr lang="en-US" b="1" dirty="0">
                <a:latin typeface="Times New Roman" panose="02020603050405020304" pitchFamily="18" charset="0"/>
                <a:cs typeface="Times New Roman" panose="02020603050405020304" pitchFamily="18" charset="0"/>
              </a:rPr>
              <a:t>Pose Detection Module</a:t>
            </a:r>
            <a:r>
              <a:rPr lang="en-US" dirty="0">
                <a:latin typeface="Times New Roman" panose="02020603050405020304" pitchFamily="18" charset="0"/>
                <a:cs typeface="Times New Roman" panose="02020603050405020304" pitchFamily="18" charset="0"/>
              </a:rPr>
              <a:t> classifies exercises and checks form accuracy. The </a:t>
            </a:r>
            <a:r>
              <a:rPr lang="en-US" b="1" dirty="0">
                <a:latin typeface="Times New Roman" panose="02020603050405020304" pitchFamily="18" charset="0"/>
                <a:cs typeface="Times New Roman" panose="02020603050405020304" pitchFamily="18" charset="0"/>
              </a:rPr>
              <a:t>Post-Processing Module</a:t>
            </a:r>
            <a:r>
              <a:rPr lang="en-US" dirty="0">
                <a:latin typeface="Times New Roman" panose="02020603050405020304" pitchFamily="18" charset="0"/>
                <a:cs typeface="Times New Roman" panose="02020603050405020304" pitchFamily="18" charset="0"/>
              </a:rPr>
              <a:t> provides real-time feedback on exercise type, form correctness, and counts repetitions. An </a:t>
            </a:r>
            <a:r>
              <a:rPr lang="en-US" b="1" dirty="0">
                <a:latin typeface="Times New Roman" panose="02020603050405020304" pitchFamily="18" charset="0"/>
                <a:cs typeface="Times New Roman" panose="02020603050405020304" pitchFamily="18" charset="0"/>
              </a:rPr>
              <a:t>Output Module</a:t>
            </a:r>
            <a:r>
              <a:rPr lang="en-US" dirty="0">
                <a:latin typeface="Times New Roman" panose="02020603050405020304" pitchFamily="18" charset="0"/>
                <a:cs typeface="Times New Roman" panose="02020603050405020304" pitchFamily="18" charset="0"/>
              </a:rPr>
              <a:t> displays this feedback, while optional </a:t>
            </a:r>
            <a:r>
              <a:rPr lang="en-US" b="1" dirty="0">
                <a:latin typeface="Times New Roman" panose="02020603050405020304" pitchFamily="18" charset="0"/>
                <a:cs typeface="Times New Roman" panose="02020603050405020304" pitchFamily="18" charset="0"/>
              </a:rPr>
              <a:t>Storage &amp; Analytics</a:t>
            </a:r>
            <a:r>
              <a:rPr lang="en-US" dirty="0">
                <a:latin typeface="Times New Roman" panose="02020603050405020304" pitchFamily="18" charset="0"/>
                <a:cs typeface="Times New Roman" panose="02020603050405020304" pitchFamily="18" charset="0"/>
              </a:rPr>
              <a:t> saves data for tracking progress. Finally, </a:t>
            </a:r>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 like accuracy and F1 score evaluate model effectiveness.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CFE3AD-05CD-C77F-7EDF-BAA16FE67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773" y="2758855"/>
            <a:ext cx="5491427" cy="3241157"/>
          </a:xfrm>
          <a:prstGeom prst="rect">
            <a:avLst/>
          </a:prstGeom>
        </p:spPr>
      </p:pic>
    </p:spTree>
    <p:extLst>
      <p:ext uri="{BB962C8B-B14F-4D97-AF65-F5344CB8AC3E}">
        <p14:creationId xmlns:p14="http://schemas.microsoft.com/office/powerpoint/2010/main" val="10950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B290-F578-0C08-9B62-B75576E3011A}"/>
              </a:ext>
            </a:extLst>
          </p:cNvPr>
          <p:cNvSpPr>
            <a:spLocks noGrp="1"/>
          </p:cNvSpPr>
          <p:nvPr>
            <p:ph type="title"/>
          </p:nvPr>
        </p:nvSpPr>
        <p:spPr>
          <a:xfrm>
            <a:off x="65314" y="0"/>
            <a:ext cx="10515600" cy="745216"/>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Deep learning Architecture Diagram-Drawn by tool</a:t>
            </a:r>
            <a:endParaRPr lang="en-US" sz="3600" dirty="0">
              <a:solidFill>
                <a:srgbClr val="CC0066"/>
              </a:solidFill>
            </a:endParaRPr>
          </a:p>
        </p:txBody>
      </p:sp>
      <p:sp>
        <p:nvSpPr>
          <p:cNvPr id="10" name="TextBox 9">
            <a:extLst>
              <a:ext uri="{FF2B5EF4-FFF2-40B4-BE49-F238E27FC236}">
                <a16:creationId xmlns:a16="http://schemas.microsoft.com/office/drawing/2014/main" id="{068634C7-1687-92EC-23A4-9A42F285AA01}"/>
              </a:ext>
            </a:extLst>
          </p:cNvPr>
          <p:cNvSpPr txBox="1"/>
          <p:nvPr/>
        </p:nvSpPr>
        <p:spPr>
          <a:xfrm>
            <a:off x="123144" y="865195"/>
            <a:ext cx="11749769" cy="1754326"/>
          </a:xfrm>
          <a:prstGeom prst="rect">
            <a:avLst/>
          </a:prstGeom>
          <a:noFill/>
        </p:spPr>
        <p:txBody>
          <a:bodyPr wrap="square">
            <a:spAutoFit/>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and Classification: The methodology involves preprocessing exercise images and using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for feature extraction, leveraging its densely connected architecture to learn robust feature embeddings. A fully connected (FC) layer is employed to classify these embeddings into different exercise poses.</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Feedback and Validation: During inference, the model compares the extracted pose features against templates of correct form, identifying the exercise type and providing real-time feedback on form and repetition accuracy to enhance user performance.</a:t>
            </a:r>
            <a:endParaRPr lang="en-IN" dirty="0">
              <a:latin typeface="Times New Roman" panose="02020603050405020304" pitchFamily="18" charset="0"/>
              <a:cs typeface="Times New Roman" panose="02020603050405020304" pitchFamily="18" charset="0"/>
            </a:endParaRPr>
          </a:p>
        </p:txBody>
      </p:sp>
      <p:pic>
        <p:nvPicPr>
          <p:cNvPr id="1028" name="Picture 4" descr="Understanding and visualizing DenseNets | by Pablo Ruiz | Towards Data  Science">
            <a:extLst>
              <a:ext uri="{FF2B5EF4-FFF2-40B4-BE49-F238E27FC236}">
                <a16:creationId xmlns:a16="http://schemas.microsoft.com/office/drawing/2014/main" id="{EAFBC3E6-0006-23DF-9120-6A5502AE8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89" y="2303655"/>
            <a:ext cx="6978620" cy="375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70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5001-7007-C639-18FA-698B2CAADA6D}"/>
              </a:ext>
            </a:extLst>
          </p:cNvPr>
          <p:cNvSpPr>
            <a:spLocks noGrp="1"/>
          </p:cNvSpPr>
          <p:nvPr>
            <p:ph type="title"/>
          </p:nvPr>
        </p:nvSpPr>
        <p:spPr>
          <a:xfrm>
            <a:off x="76200" y="0"/>
            <a:ext cx="10515600" cy="630916"/>
          </a:xfrm>
        </p:spPr>
        <p:txBody>
          <a:bodyPr>
            <a:normAutofit fontScale="90000"/>
          </a:body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Algorithm Procedure-Explained step by step</a:t>
            </a:r>
          </a:p>
        </p:txBody>
      </p:sp>
      <p:sp>
        <p:nvSpPr>
          <p:cNvPr id="7" name="TextBox 6">
            <a:extLst>
              <a:ext uri="{FF2B5EF4-FFF2-40B4-BE49-F238E27FC236}">
                <a16:creationId xmlns:a16="http://schemas.microsoft.com/office/drawing/2014/main" id="{7BA204B4-DBB1-FC3C-88F9-F775A01827F8}"/>
              </a:ext>
            </a:extLst>
          </p:cNvPr>
          <p:cNvSpPr txBox="1"/>
          <p:nvPr/>
        </p:nvSpPr>
        <p:spPr>
          <a:xfrm>
            <a:off x="201754" y="797510"/>
            <a:ext cx="6831435" cy="5016758"/>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Input Data Preparation: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Collect input images (size: 224x224x3).</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Normalize the pixel values of the images to the range [0, 1].</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Define the Architecture Using Dense Blocks: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Dense Blocks (Each Layer Connects to All Previous Layers):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 an initial Convolutional Layer with 64 filters (7x7 kernel,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activation) and stride 2 for initial feature extraction.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 Batch Normalization and Max Pooling (3x3 kernel, stride 2).</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Define multiple Dense Blocks, where each block has multiple convolutional layers.</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For each layer in a Dense Block:</a:t>
            </a:r>
          </a:p>
          <a:p>
            <a:pPr marL="1257300" lvl="2" indent="-342900">
              <a:buFont typeface="+mj-lt"/>
              <a:buAutoNum type="arabicPeriod"/>
            </a:pPr>
            <a:r>
              <a:rPr lang="en-US" sz="1600" dirty="0">
                <a:latin typeface="Times New Roman" panose="02020603050405020304" pitchFamily="18" charset="0"/>
                <a:cs typeface="Times New Roman" panose="02020603050405020304" pitchFamily="18" charset="0"/>
              </a:rPr>
              <a:t>Apply Batch Normalization.</a:t>
            </a:r>
          </a:p>
          <a:p>
            <a:pPr marL="1257300" lvl="2" indent="-342900">
              <a:buFont typeface="+mj-lt"/>
              <a:buAutoNum type="arabicPeriod"/>
            </a:pPr>
            <a:r>
              <a:rPr lang="en-US" sz="1600" dirty="0">
                <a:latin typeface="Times New Roman" panose="02020603050405020304" pitchFamily="18" charset="0"/>
                <a:cs typeface="Times New Roman" panose="02020603050405020304" pitchFamily="18" charset="0"/>
              </a:rPr>
              <a:t>Use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activation.</a:t>
            </a:r>
          </a:p>
          <a:p>
            <a:pPr marL="1257300" lvl="2" indent="-342900">
              <a:buFont typeface="+mj-lt"/>
              <a:buAutoNum type="arabicPeriod"/>
            </a:pPr>
            <a:r>
              <a:rPr lang="en-US" sz="1600" dirty="0">
                <a:latin typeface="Times New Roman" panose="02020603050405020304" pitchFamily="18" charset="0"/>
                <a:cs typeface="Times New Roman" panose="02020603050405020304" pitchFamily="18" charset="0"/>
              </a:rPr>
              <a:t>Add a 1x1 Convolutional Layer to reduce dimensionality.</a:t>
            </a:r>
          </a:p>
          <a:p>
            <a:pPr marL="1257300" lvl="2" indent="-342900">
              <a:buFont typeface="+mj-lt"/>
              <a:buAutoNum type="arabicPeriod"/>
            </a:pPr>
            <a:r>
              <a:rPr lang="en-US" sz="1600" dirty="0">
                <a:latin typeface="Times New Roman" panose="02020603050405020304" pitchFamily="18" charset="0"/>
                <a:cs typeface="Times New Roman" panose="02020603050405020304" pitchFamily="18" charset="0"/>
              </a:rPr>
              <a:t>Add a 3x3 Convolutional Layer to extract features.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Use a Transition Layer after each Dense Block to reduce feature map size and dimensions:</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Apply Batch Normalization.</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Use a 1x1 Convolutional Layer.</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Apply 2x2 Average Pooling.</a:t>
            </a:r>
          </a:p>
        </p:txBody>
      </p:sp>
      <p:pic>
        <p:nvPicPr>
          <p:cNvPr id="2050" name="Picture 2" descr="DenseNet Architecture Explained with PyTorch Implementation from TorchVision">
            <a:extLst>
              <a:ext uri="{FF2B5EF4-FFF2-40B4-BE49-F238E27FC236}">
                <a16:creationId xmlns:a16="http://schemas.microsoft.com/office/drawing/2014/main" id="{2DA5A9B7-AC6A-4361-DEFB-078911F53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627" y="1214393"/>
            <a:ext cx="53721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02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EBDFE-7AB8-CE28-5625-6F3D160BBF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F96E22-362C-3AC9-6341-8E0516D9B097}"/>
              </a:ext>
            </a:extLst>
          </p:cNvPr>
          <p:cNvSpPr>
            <a:spLocks noGrp="1"/>
          </p:cNvSpPr>
          <p:nvPr>
            <p:ph type="title"/>
          </p:nvPr>
        </p:nvSpPr>
        <p:spPr>
          <a:xfrm>
            <a:off x="76200" y="0"/>
            <a:ext cx="10515600" cy="630916"/>
          </a:xfrm>
        </p:spPr>
        <p:txBody>
          <a:bodyPr>
            <a:normAutofit fontScale="90000"/>
          </a:body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Algorithm Procedure-Explained step by step</a:t>
            </a:r>
          </a:p>
        </p:txBody>
      </p:sp>
      <p:sp>
        <p:nvSpPr>
          <p:cNvPr id="7" name="TextBox 6">
            <a:extLst>
              <a:ext uri="{FF2B5EF4-FFF2-40B4-BE49-F238E27FC236}">
                <a16:creationId xmlns:a16="http://schemas.microsoft.com/office/drawing/2014/main" id="{9D327AE1-DA3C-1B1E-7AE3-702BF119E15A}"/>
              </a:ext>
            </a:extLst>
          </p:cNvPr>
          <p:cNvSpPr txBox="1"/>
          <p:nvPr/>
        </p:nvSpPr>
        <p:spPr>
          <a:xfrm>
            <a:off x="227391" y="1035556"/>
            <a:ext cx="6417129"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Classification Head: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last Dense Block, add Global Average Pooling to reduce feature maps to a single vector.</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Add a Dense layer with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activation for multi-class classification.</a:t>
            </a:r>
          </a:p>
        </p:txBody>
      </p:sp>
      <p:pic>
        <p:nvPicPr>
          <p:cNvPr id="4" name="Picture 3">
            <a:extLst>
              <a:ext uri="{FF2B5EF4-FFF2-40B4-BE49-F238E27FC236}">
                <a16:creationId xmlns:a16="http://schemas.microsoft.com/office/drawing/2014/main" id="{BA7D4616-1773-3866-DDA8-31A2C7E2BC1A}"/>
              </a:ext>
            </a:extLst>
          </p:cNvPr>
          <p:cNvPicPr>
            <a:picLocks noChangeAspect="1"/>
          </p:cNvPicPr>
          <p:nvPr/>
        </p:nvPicPr>
        <p:blipFill>
          <a:blip r:embed="rId2"/>
          <a:stretch>
            <a:fillRect/>
          </a:stretch>
        </p:blipFill>
        <p:spPr>
          <a:xfrm>
            <a:off x="6020632" y="1248602"/>
            <a:ext cx="5943977" cy="3618073"/>
          </a:xfrm>
          <a:prstGeom prst="rect">
            <a:avLst/>
          </a:prstGeom>
        </p:spPr>
      </p:pic>
    </p:spTree>
    <p:extLst>
      <p:ext uri="{BB962C8B-B14F-4D97-AF65-F5344CB8AC3E}">
        <p14:creationId xmlns:p14="http://schemas.microsoft.com/office/powerpoint/2010/main" val="1107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D83DE0-5C3F-54E2-6C8B-9ADB094B2C0F}"/>
              </a:ext>
            </a:extLst>
          </p:cNvPr>
          <p:cNvSpPr>
            <a:spLocks noGrp="1"/>
          </p:cNvSpPr>
          <p:nvPr>
            <p:ph type="title"/>
          </p:nvPr>
        </p:nvSpPr>
        <p:spPr>
          <a:xfrm>
            <a:off x="397329" y="0"/>
            <a:ext cx="10515600" cy="630916"/>
          </a:xfrm>
        </p:spPr>
        <p:txBody>
          <a:bodyPr>
            <a:normAutofit fontScale="90000"/>
          </a:body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Dataset Description--General and Custom Dataset</a:t>
            </a:r>
          </a:p>
        </p:txBody>
      </p:sp>
      <p:sp>
        <p:nvSpPr>
          <p:cNvPr id="12" name="TextBox 11">
            <a:extLst>
              <a:ext uri="{FF2B5EF4-FFF2-40B4-BE49-F238E27FC236}">
                <a16:creationId xmlns:a16="http://schemas.microsoft.com/office/drawing/2014/main" id="{2847D9DB-1223-9E47-A5E3-0119FF691CA5}"/>
              </a:ext>
            </a:extLst>
          </p:cNvPr>
          <p:cNvSpPr txBox="1"/>
          <p:nvPr/>
        </p:nvSpPr>
        <p:spPr>
          <a:xfrm>
            <a:off x="397329" y="868605"/>
            <a:ext cx="11151204"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a:t>
            </a:r>
          </a:p>
          <a:p>
            <a:pPr lvl="1"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"Workout Videos" dataset was designed to support the development of machine learning models that can classify different types of exercises performed in workout videos. This dataset is suitable for applications like exercise recognition, form analysis, and tracking workout progress.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lvl="1"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consists of a main folder named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workout_videos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containing 20 subfolders. Each subfolder represents a specific exercise type, such as bicep curls, deadlift, push-up, pull-up, etc. Each video within these folders captures individuals performing the respective exercise, with variations in technique, angle, and repetition.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 Notes</a:t>
            </a:r>
          </a:p>
          <a:p>
            <a:pPr lvl="1" eaLnBrk="0" fontAlgn="base" hangingPunct="0">
              <a:spcBef>
                <a:spcPct val="0"/>
              </a:spcBef>
              <a:spcAft>
                <a:spcPct val="0"/>
              </a:spcAft>
              <a:buFontTx/>
              <a:buAutoNum type="arabicPeriod"/>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and Multiclass Classification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can be used for both multiclass classification (predicting the specific exercise) and binary classification tasks (e.g., distinguishing between upper and lower body exercises).</a:t>
            </a:r>
          </a:p>
          <a:p>
            <a:pPr lvl="1" eaLnBrk="0" fontAlgn="base" hangingPunct="0">
              <a:spcBef>
                <a:spcPct val="0"/>
              </a:spcBef>
              <a:spcAft>
                <a:spcPct val="0"/>
              </a:spcAft>
              <a:buFontTx/>
              <a:buAutoNum type="arabicPeriod" startAt="2"/>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Pose and Movement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Given the video format, models trained on this dataset can also be applied to pose detection and form correction applications, using keyframe extraction and sequential analysis.</a:t>
            </a:r>
          </a:p>
          <a:p>
            <a:pPr lvl="1" eaLnBrk="0" fontAlgn="base" hangingPunct="0">
              <a:spcBef>
                <a:spcPct val="0"/>
              </a:spcBef>
              <a:spcAft>
                <a:spcPct val="0"/>
              </a:spcAft>
              <a:buFontTx/>
              <a:buAutoNum type="arabicPeriod" startAt="3"/>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Balance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Exercise types may vary in the number of video samples available per class, so appropriate data augmentation or balancing techniques may be required for fair model training.</a:t>
            </a:r>
          </a:p>
          <a:p>
            <a:pPr lvl="1"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dataset offers a rich resource for developing AI solutions aimed at fitness tracking and workout evaluation.</a:t>
            </a:r>
          </a:p>
        </p:txBody>
      </p:sp>
    </p:spTree>
    <p:extLst>
      <p:ext uri="{BB962C8B-B14F-4D97-AF65-F5344CB8AC3E}">
        <p14:creationId xmlns:p14="http://schemas.microsoft.com/office/powerpoint/2010/main" val="266519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61649C-4CA2-2F76-D5E4-2461666FFC2F}"/>
              </a:ext>
            </a:extLst>
          </p:cNvPr>
          <p:cNvSpPr>
            <a:spLocks noGrp="1"/>
          </p:cNvSpPr>
          <p:nvPr>
            <p:ph type="title"/>
          </p:nvPr>
        </p:nvSpPr>
        <p:spPr>
          <a:xfrm>
            <a:off x="397328" y="0"/>
            <a:ext cx="11653157" cy="630916"/>
          </a:xfrm>
        </p:spPr>
        <p:txBody>
          <a:bodyPr>
            <a:normAutofit fontScale="90000"/>
          </a:body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Hyperparameter details Table with justification(</a:t>
            </a:r>
            <a:r>
              <a:rPr lang="en-US" sz="3600" b="1" dirty="0" err="1">
                <a:solidFill>
                  <a:srgbClr val="CC0066"/>
                </a:solidFill>
                <a:latin typeface="Times New Roman" panose="02020603050405020304" pitchFamily="18" charset="0"/>
                <a:cs typeface="Times New Roman" panose="02020603050405020304" pitchFamily="18" charset="0"/>
              </a:rPr>
              <a:t>DenseNet</a:t>
            </a:r>
            <a:r>
              <a:rPr lang="en-US" sz="3600" b="1" dirty="0">
                <a:solidFill>
                  <a:srgbClr val="CC0066"/>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FB3D7583-5B7F-95AE-E055-BB62B374917C}"/>
              </a:ext>
            </a:extLst>
          </p:cNvPr>
          <p:cNvPicPr>
            <a:picLocks noChangeAspect="1"/>
          </p:cNvPicPr>
          <p:nvPr/>
        </p:nvPicPr>
        <p:blipFill>
          <a:blip r:embed="rId2"/>
          <a:stretch>
            <a:fillRect/>
          </a:stretch>
        </p:blipFill>
        <p:spPr>
          <a:xfrm>
            <a:off x="1092766" y="778797"/>
            <a:ext cx="3856960" cy="5019936"/>
          </a:xfrm>
          <a:prstGeom prst="rect">
            <a:avLst/>
          </a:prstGeom>
        </p:spPr>
      </p:pic>
      <p:pic>
        <p:nvPicPr>
          <p:cNvPr id="7" name="Picture 6">
            <a:extLst>
              <a:ext uri="{FF2B5EF4-FFF2-40B4-BE49-F238E27FC236}">
                <a16:creationId xmlns:a16="http://schemas.microsoft.com/office/drawing/2014/main" id="{2B562D7D-72AC-1180-E761-950AD40E7ED1}"/>
              </a:ext>
            </a:extLst>
          </p:cNvPr>
          <p:cNvPicPr>
            <a:picLocks noChangeAspect="1"/>
          </p:cNvPicPr>
          <p:nvPr/>
        </p:nvPicPr>
        <p:blipFill>
          <a:blip r:embed="rId3"/>
          <a:stretch>
            <a:fillRect/>
          </a:stretch>
        </p:blipFill>
        <p:spPr>
          <a:xfrm>
            <a:off x="6298177" y="778797"/>
            <a:ext cx="3925395" cy="5082507"/>
          </a:xfrm>
          <a:prstGeom prst="rect">
            <a:avLst/>
          </a:prstGeom>
        </p:spPr>
      </p:pic>
    </p:spTree>
    <p:extLst>
      <p:ext uri="{BB962C8B-B14F-4D97-AF65-F5344CB8AC3E}">
        <p14:creationId xmlns:p14="http://schemas.microsoft.com/office/powerpoint/2010/main" val="155668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E31CD-D76C-8034-2FE3-F6F4FE313FA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FCB94BC-708A-A1D3-97DB-C81277A02D61}"/>
              </a:ext>
            </a:extLst>
          </p:cNvPr>
          <p:cNvSpPr>
            <a:spLocks noGrp="1"/>
          </p:cNvSpPr>
          <p:nvPr>
            <p:ph type="title"/>
          </p:nvPr>
        </p:nvSpPr>
        <p:spPr>
          <a:xfrm>
            <a:off x="388782" y="-29505"/>
            <a:ext cx="11653157" cy="630916"/>
          </a:xfrm>
        </p:spPr>
        <p:txBody>
          <a:bodyPr>
            <a:normAutofit fontScale="90000"/>
          </a:bodyPr>
          <a:lstStyle/>
          <a:p>
            <a:pPr algn="just">
              <a:lnSpc>
                <a:spcPct val="150000"/>
              </a:lnSpc>
            </a:pPr>
            <a:r>
              <a:rPr lang="en-US" sz="3600" b="1" dirty="0">
                <a:solidFill>
                  <a:srgbClr val="CC0066"/>
                </a:solidFill>
                <a:latin typeface="Times New Roman" panose="02020603050405020304" pitchFamily="18" charset="0"/>
                <a:cs typeface="Times New Roman" panose="02020603050405020304" pitchFamily="18" charset="0"/>
              </a:rPr>
              <a:t>Hyperparameter details Table with justification(</a:t>
            </a:r>
            <a:r>
              <a:rPr lang="en-US" sz="3600" b="1" dirty="0" err="1">
                <a:solidFill>
                  <a:srgbClr val="CC0066"/>
                </a:solidFill>
                <a:latin typeface="Times New Roman" panose="02020603050405020304" pitchFamily="18" charset="0"/>
                <a:cs typeface="Times New Roman" panose="02020603050405020304" pitchFamily="18" charset="0"/>
              </a:rPr>
              <a:t>DenseNet</a:t>
            </a:r>
            <a:r>
              <a:rPr lang="en-US" sz="3600" b="1" dirty="0">
                <a:solidFill>
                  <a:srgbClr val="CC0066"/>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9B5191D-C7C8-5AE9-9F03-9F2AE0DA5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80" y="630916"/>
            <a:ext cx="2050992" cy="5450525"/>
          </a:xfrm>
          <a:prstGeom prst="rect">
            <a:avLst/>
          </a:prstGeom>
        </p:spPr>
      </p:pic>
      <p:pic>
        <p:nvPicPr>
          <p:cNvPr id="8" name="Picture 7">
            <a:extLst>
              <a:ext uri="{FF2B5EF4-FFF2-40B4-BE49-F238E27FC236}">
                <a16:creationId xmlns:a16="http://schemas.microsoft.com/office/drawing/2014/main" id="{643AB9D6-3F25-4A0E-C8D2-7E034DA4E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718" y="611247"/>
            <a:ext cx="2142145" cy="5450525"/>
          </a:xfrm>
          <a:prstGeom prst="rect">
            <a:avLst/>
          </a:prstGeom>
        </p:spPr>
      </p:pic>
      <p:pic>
        <p:nvPicPr>
          <p:cNvPr id="10" name="Picture 9">
            <a:extLst>
              <a:ext uri="{FF2B5EF4-FFF2-40B4-BE49-F238E27FC236}">
                <a16:creationId xmlns:a16="http://schemas.microsoft.com/office/drawing/2014/main" id="{D4F9F8E3-AA63-C3AB-BC1C-2D58F9F68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110" y="601411"/>
            <a:ext cx="2142146" cy="5470196"/>
          </a:xfrm>
          <a:prstGeom prst="rect">
            <a:avLst/>
          </a:prstGeom>
        </p:spPr>
      </p:pic>
      <p:pic>
        <p:nvPicPr>
          <p:cNvPr id="12" name="Picture 11">
            <a:extLst>
              <a:ext uri="{FF2B5EF4-FFF2-40B4-BE49-F238E27FC236}">
                <a16:creationId xmlns:a16="http://schemas.microsoft.com/office/drawing/2014/main" id="{50119163-0A5B-9F43-A5E9-C731BB5F96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5466" y="591576"/>
            <a:ext cx="2208945" cy="5450526"/>
          </a:xfrm>
          <a:prstGeom prst="rect">
            <a:avLst/>
          </a:prstGeom>
        </p:spPr>
      </p:pic>
    </p:spTree>
    <p:extLst>
      <p:ext uri="{BB962C8B-B14F-4D97-AF65-F5344CB8AC3E}">
        <p14:creationId xmlns:p14="http://schemas.microsoft.com/office/powerpoint/2010/main" val="164990449"/>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6A51D3-70D6-4C59-A5F9-E965D4778D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8a120d-550d-410d-8e83-3a0debd8f61a"/>
    <ds:schemaRef ds:uri="b2fc7224-56e7-4a56-81e9-64380d6fd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4EAF80-A9B1-4397-8673-948369AFEFED}">
  <ds:schemaRefs>
    <ds:schemaRef ds:uri="http://schemas.microsoft.com/sharepoint/v3/contenttype/forms"/>
  </ds:schemaRefs>
</ds:datastoreItem>
</file>

<file path=customXml/itemProps3.xml><?xml version="1.0" encoding="utf-8"?>
<ds:datastoreItem xmlns:ds="http://schemas.openxmlformats.org/officeDocument/2006/customXml" ds:itemID="{CC86E6DA-5186-4C2D-B67F-DA1E8DD817FC}">
  <ds:schemaRefs>
    <ds:schemaRef ds:uri="http://purl.org/dc/dcmitype/"/>
    <ds:schemaRef ds:uri="http://purl.org/dc/terms/"/>
    <ds:schemaRef ds:uri="http://purl.org/dc/elements/1.1/"/>
    <ds:schemaRef ds:uri="288a120d-550d-410d-8e83-3a0debd8f61a"/>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b2fc7224-56e7-4a56-81e9-64380d6fda13"/>
  </ds:schemaRefs>
</ds:datastoreItem>
</file>

<file path=docProps/app.xml><?xml version="1.0" encoding="utf-8"?>
<Properties xmlns="http://schemas.openxmlformats.org/officeDocument/2006/extended-properties" xmlns:vt="http://schemas.openxmlformats.org/officeDocument/2006/docPropsVTypes">
  <Template/>
  <TotalTime>29086</TotalTime>
  <Words>1930</Words>
  <Application>Microsoft Office PowerPoint</Application>
  <PresentationFormat>Widescreen</PresentationFormat>
  <Paragraphs>142</Paragraphs>
  <Slides>18</Slides>
  <Notes>1</Notes>
  <HiddenSlides>3</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Arial</vt:lpstr>
      <vt:lpstr>Avenir Next LT Pro</vt:lpstr>
      <vt:lpstr>Calibri</vt:lpstr>
      <vt:lpstr>Futura</vt:lpstr>
      <vt:lpstr>Garamond</vt:lpstr>
      <vt:lpstr>Times New Roman</vt:lpstr>
      <vt:lpstr>Wingdings</vt:lpstr>
      <vt:lpstr>Presentation Cover page</vt:lpstr>
      <vt:lpstr>Presentation slides</vt:lpstr>
      <vt:lpstr>1_Presentation Cover page</vt:lpstr>
      <vt:lpstr>1_Presentation slides</vt:lpstr>
      <vt:lpstr>2_Presentation slides</vt:lpstr>
      <vt:lpstr>Exercise Pose Tracker</vt:lpstr>
      <vt:lpstr>Agenda</vt:lpstr>
      <vt:lpstr>Block diagram</vt:lpstr>
      <vt:lpstr>Deep learning Architecture Diagram-Drawn by tool</vt:lpstr>
      <vt:lpstr>Algorithm Procedure-Explained step by step</vt:lpstr>
      <vt:lpstr>Algorithm Procedure-Explained step by step</vt:lpstr>
      <vt:lpstr>Dataset Description--General and Custom Dataset</vt:lpstr>
      <vt:lpstr>Hyperparameter details Table with justification(DenseNet)</vt:lpstr>
      <vt:lpstr>Hyperparameter details Table with justification(DenseNet)</vt:lpstr>
      <vt:lpstr>PowerPoint Presentation</vt:lpstr>
      <vt:lpstr>Performance Metrics Graph with Discussion–DenseNet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Darshan Reddy</cp:lastModifiedBy>
  <cp:revision>829</cp:revision>
  <dcterms:created xsi:type="dcterms:W3CDTF">2020-07-03T08:40:50Z</dcterms:created>
  <dcterms:modified xsi:type="dcterms:W3CDTF">2024-11-05T06:50:47Z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