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6" r:id="rId3"/>
    <p:sldId id="257" r:id="rId4"/>
    <p:sldId id="258" r:id="rId5"/>
    <p:sldId id="263" r:id="rId6"/>
    <p:sldId id="264" r:id="rId7"/>
    <p:sldId id="265" r:id="rId8"/>
    <p:sldId id="269" r:id="rId9"/>
    <p:sldId id="259" r:id="rId10"/>
    <p:sldId id="260" r:id="rId11"/>
    <p:sldId id="270" r:id="rId12"/>
    <p:sldId id="271" r:id="rId13"/>
    <p:sldId id="272" r:id="rId14"/>
    <p:sldId id="261" r:id="rId15"/>
    <p:sldId id="262"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6" autoAdjust="0"/>
    <p:restoredTop sz="94660"/>
  </p:normalViewPr>
  <p:slideViewPr>
    <p:cSldViewPr snapToGrid="0">
      <p:cViewPr varScale="1">
        <p:scale>
          <a:sx n="73" d="100"/>
          <a:sy n="73" d="100"/>
        </p:scale>
        <p:origin x="684"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8/2/2023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bg2">
                    <a:lumMod val="20000"/>
                    <a:lumOff val="80000"/>
                  </a:schemeClr>
                </a:solidFill>
              </a:rPr>
              <a:t>LONG TERM INTERNSHIP</a:t>
            </a:r>
            <a:endParaRPr lang="en-US" dirty="0">
              <a:solidFill>
                <a:schemeClr val="bg2">
                  <a:lumMod val="20000"/>
                  <a:lumOff val="80000"/>
                </a:schemeClr>
              </a:solidFill>
            </a:endParaRPr>
          </a:p>
        </p:txBody>
      </p:sp>
      <p:sp>
        <p:nvSpPr>
          <p:cNvPr id="5" name="Content Placeholder 4"/>
          <p:cNvSpPr>
            <a:spLocks noGrp="1"/>
          </p:cNvSpPr>
          <p:nvPr>
            <p:ph idx="1"/>
          </p:nvPr>
        </p:nvSpPr>
        <p:spPr/>
        <p:txBody>
          <a:bodyPr>
            <a:noAutofit/>
          </a:bodyPr>
          <a:lstStyle/>
          <a:p>
            <a:pPr marL="0" indent="0" algn="ctr">
              <a:buNone/>
            </a:pPr>
            <a:r>
              <a:rPr lang="en-US" sz="1200" dirty="0" smtClean="0"/>
              <a:t>TEAM LEADER :   NARAM.ANITHA</a:t>
            </a:r>
          </a:p>
          <a:p>
            <a:pPr marL="0" indent="0" algn="ctr">
              <a:buNone/>
            </a:pPr>
            <a:r>
              <a:rPr lang="en-US" sz="1200" dirty="0" smtClean="0"/>
              <a:t>REG NO :  720141805281</a:t>
            </a:r>
          </a:p>
          <a:p>
            <a:pPr marL="0" indent="0" algn="ctr">
              <a:buNone/>
            </a:pPr>
            <a:r>
              <a:rPr lang="en-US" sz="1200" dirty="0" smtClean="0"/>
              <a:t>TEAM MEMBERS : ARNAPALLI. JYOTHI (720141805228)</a:t>
            </a:r>
          </a:p>
          <a:p>
            <a:pPr marL="0" indent="0">
              <a:buNone/>
            </a:pPr>
            <a:r>
              <a:rPr lang="en-US" sz="1200" dirty="0"/>
              <a:t> </a:t>
            </a:r>
            <a:r>
              <a:rPr lang="en-US" sz="1200" dirty="0" smtClean="0"/>
              <a:t>                                                                                                                    DONDAPALLI. PRAVALLICA (720141805241)</a:t>
            </a:r>
          </a:p>
          <a:p>
            <a:pPr marL="0" indent="0">
              <a:buNone/>
            </a:pPr>
            <a:r>
              <a:rPr lang="en-US" sz="1200" dirty="0"/>
              <a:t> </a:t>
            </a:r>
            <a:r>
              <a:rPr lang="en-US" sz="1200" dirty="0" smtClean="0"/>
              <a:t>                                                                                                                   GORLI. ATCHUTA RAO (720141805247)</a:t>
            </a:r>
          </a:p>
          <a:p>
            <a:pPr marL="0" indent="0">
              <a:buNone/>
            </a:pPr>
            <a:r>
              <a:rPr lang="en-US" sz="1200" dirty="0"/>
              <a:t> </a:t>
            </a:r>
            <a:r>
              <a:rPr lang="en-US" sz="1200" dirty="0" smtClean="0"/>
              <a:t>                                                                                                                   VAMMI. SIRISHA (720141805308)</a:t>
            </a:r>
          </a:p>
          <a:p>
            <a:pPr marL="0" indent="0" algn="ctr">
              <a:buNone/>
            </a:pPr>
            <a:r>
              <a:rPr lang="en-US" sz="1200" dirty="0" smtClean="0"/>
              <a:t>RAJAH RSRK RANGARAO COLLEGE , BOBBILI</a:t>
            </a:r>
          </a:p>
          <a:p>
            <a:pPr marL="0" indent="0" algn="ctr">
              <a:buNone/>
            </a:pPr>
            <a:r>
              <a:rPr lang="en-US" sz="1200" dirty="0" smtClean="0"/>
              <a:t>INTERNSHIP : DIGITAL MARKETING (VIRTUAL INTERNSHIP)</a:t>
            </a:r>
          </a:p>
          <a:p>
            <a:pPr marL="0" indent="0" algn="ctr">
              <a:buNone/>
            </a:pPr>
            <a:r>
              <a:rPr lang="en-US" sz="1200" dirty="0" smtClean="0"/>
              <a:t>PROJECT NAME : TECH MAHINDRA</a:t>
            </a:r>
          </a:p>
          <a:p>
            <a:pPr marL="0" indent="0" algn="ctr">
              <a:buNone/>
            </a:pPr>
            <a:r>
              <a:rPr lang="en-US" sz="1200" dirty="0" smtClean="0"/>
              <a:t>ANDHRA UNIVERSITY</a:t>
            </a:r>
          </a:p>
          <a:p>
            <a:pPr marL="0" indent="0" algn="ctr">
              <a:buNone/>
            </a:pPr>
            <a:r>
              <a:rPr lang="en-US" sz="1200" dirty="0" smtClean="0"/>
              <a:t>MAY 2023-JULY 2023</a:t>
            </a:r>
          </a:p>
        </p:txBody>
      </p:sp>
    </p:spTree>
    <p:extLst>
      <p:ext uri="{BB962C8B-B14F-4D97-AF65-F5344CB8AC3E}">
        <p14:creationId xmlns:p14="http://schemas.microsoft.com/office/powerpoint/2010/main" val="315715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CONTENT IDEAS AND MARKETING STRATEGIES</a:t>
            </a:r>
            <a:endParaRPr lang="en-US" dirty="0"/>
          </a:p>
        </p:txBody>
      </p:sp>
      <p:sp>
        <p:nvSpPr>
          <p:cNvPr id="3" name="Content Placeholder 2"/>
          <p:cNvSpPr>
            <a:spLocks noGrp="1"/>
          </p:cNvSpPr>
          <p:nvPr>
            <p:ph idx="1"/>
          </p:nvPr>
        </p:nvSpPr>
        <p:spPr>
          <a:xfrm>
            <a:off x="0" y="1803400"/>
            <a:ext cx="11267557" cy="5194300"/>
          </a:xfrm>
        </p:spPr>
        <p:txBody>
          <a:bodyPr>
            <a:noAutofit/>
          </a:bodyPr>
          <a:lstStyle/>
          <a:p>
            <a:pPr>
              <a:buFont typeface="Wingdings" panose="05000000000000000000" pitchFamily="2" charset="2"/>
              <a:buChar char="v"/>
            </a:pPr>
            <a:r>
              <a:rPr lang="en-US" sz="1600" dirty="0" smtClean="0"/>
              <a:t>CONTENT IDEAS :</a:t>
            </a:r>
            <a:r>
              <a:rPr lang="en-US" sz="1600" dirty="0"/>
              <a:t> As an AI language model, I can suggest some content ideas for Tech Mahindra, a prominent IT services and consulting company. </a:t>
            </a:r>
          </a:p>
          <a:p>
            <a:r>
              <a:rPr lang="en-US" sz="1600" dirty="0"/>
              <a:t>1. </a:t>
            </a:r>
            <a:r>
              <a:rPr lang="en-US" sz="1600" dirty="0" smtClean="0"/>
              <a:t>CASE STUDIES AND SUCCESS STORIES </a:t>
            </a:r>
            <a:r>
              <a:rPr lang="en-US" sz="1600" dirty="0" smtClean="0"/>
              <a:t>: </a:t>
            </a:r>
            <a:r>
              <a:rPr lang="en-US" sz="1600" dirty="0"/>
              <a:t>Create in-depth case studies highlighting successful projects and solutions delivered by Tech Mahindra. Showcase how the company's services have helped clients overcome challenges and achieve their business objectives</a:t>
            </a:r>
            <a:r>
              <a:rPr lang="en-US" sz="1600" dirty="0" smtClean="0"/>
              <a:t>.</a:t>
            </a:r>
            <a:endParaRPr lang="en-US" sz="1600" dirty="0"/>
          </a:p>
          <a:p>
            <a:r>
              <a:rPr lang="en-US" sz="1600" dirty="0" smtClean="0"/>
              <a:t>2.THOUGHT LEADERSHIP ARTICLES : </a:t>
            </a:r>
            <a:r>
              <a:rPr lang="en-US" sz="1600" dirty="0"/>
              <a:t>Publish articles authored by Tech Mahindra's experts on trending topics in the tech industry. These can cover subjects like AI, cybersecurity, cloud computing, digital transformation, and emerging technologies</a:t>
            </a:r>
            <a:r>
              <a:rPr lang="en-US" sz="1600" dirty="0" smtClean="0"/>
              <a:t>.</a:t>
            </a:r>
            <a:endParaRPr lang="en-US" sz="1600" dirty="0"/>
          </a:p>
          <a:p>
            <a:pPr marL="0" indent="0">
              <a:buNone/>
            </a:pPr>
            <a:endParaRPr lang="en-US" sz="1600" dirty="0" smtClean="0"/>
          </a:p>
          <a:p>
            <a:endParaRPr lang="en-US" sz="16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1211" y="4258491"/>
            <a:ext cx="8106346" cy="2599509"/>
          </a:xfrm>
          <a:prstGeom prst="rect">
            <a:avLst/>
          </a:prstGeom>
        </p:spPr>
      </p:pic>
    </p:spTree>
    <p:extLst>
      <p:ext uri="{BB962C8B-B14F-4D97-AF65-F5344CB8AC3E}">
        <p14:creationId xmlns:p14="http://schemas.microsoft.com/office/powerpoint/2010/main" val="27640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idx="1"/>
          </p:nvPr>
        </p:nvSpPr>
        <p:spPr/>
        <p:txBody>
          <a:bodyPr/>
          <a:lstStyle/>
          <a:p>
            <a:r>
              <a:rPr lang="en-US" dirty="0" smtClean="0"/>
              <a:t>MARKETING STRATEGIES : marketing strategies for tech Mahindra should focus on showcasing the </a:t>
            </a:r>
            <a:r>
              <a:rPr lang="en-US" dirty="0" err="1" smtClean="0"/>
              <a:t>companie’s</a:t>
            </a:r>
            <a:r>
              <a:rPr lang="en-US" dirty="0" smtClean="0"/>
              <a:t> expertise in  IT services, digital transformation, and emerging technologies while building brand awareness and attracting new clients.</a:t>
            </a:r>
          </a:p>
          <a:p>
            <a:r>
              <a:rPr lang="en-US" dirty="0" smtClean="0"/>
              <a:t>DIGITAL CONTENT MARKETING : Create a comprehensive content marketing strategy that includes </a:t>
            </a:r>
            <a:r>
              <a:rPr lang="en-US" dirty="0" err="1" smtClean="0"/>
              <a:t>blocks,articles,white</a:t>
            </a:r>
            <a:r>
              <a:rPr lang="en-US" dirty="0" smtClean="0"/>
              <a:t> papers and videos.</a:t>
            </a:r>
          </a:p>
          <a:p>
            <a:r>
              <a:rPr lang="en-US" dirty="0" smtClean="0"/>
              <a:t>THOUGHT LEADERSHIP AND WEBINARS : Position tech Mahindra as a thought leader in the industry by posting </a:t>
            </a:r>
            <a:r>
              <a:rPr lang="en-US" dirty="0" err="1" smtClean="0"/>
              <a:t>webinars,tech</a:t>
            </a:r>
            <a:r>
              <a:rPr lang="en-US" dirty="0" smtClean="0"/>
              <a:t> talks, and industry-specific events.</a:t>
            </a:r>
            <a:endParaRPr lang="en-US" dirty="0"/>
          </a:p>
        </p:txBody>
      </p:sp>
    </p:spTree>
    <p:extLst>
      <p:ext uri="{BB962C8B-B14F-4D97-AF65-F5344CB8AC3E}">
        <p14:creationId xmlns:p14="http://schemas.microsoft.com/office/powerpoint/2010/main" val="31063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Content creation and curation</a:t>
            </a:r>
            <a:endParaRPr lang="en-US" sz="3200" dirty="0"/>
          </a:p>
        </p:txBody>
      </p:sp>
      <p:sp>
        <p:nvSpPr>
          <p:cNvPr id="3" name="Content Placeholder 2"/>
          <p:cNvSpPr>
            <a:spLocks noGrp="1"/>
          </p:cNvSpPr>
          <p:nvPr>
            <p:ph idx="1"/>
          </p:nvPr>
        </p:nvSpPr>
        <p:spPr/>
        <p:txBody>
          <a:bodyPr/>
          <a:lstStyle/>
          <a:p>
            <a:r>
              <a:rPr lang="en-US" dirty="0" smtClean="0"/>
              <a:t>POST CREATION : Content creation are essential components of any successful marketing strategy for target au companies like tech </a:t>
            </a:r>
            <a:r>
              <a:rPr lang="en-US" dirty="0" err="1" smtClean="0"/>
              <a:t>Mahindra,helping</a:t>
            </a:r>
            <a:r>
              <a:rPr lang="en-US" dirty="0" smtClean="0"/>
              <a:t> them engage their target audience and build a brand authority.</a:t>
            </a:r>
          </a:p>
          <a:p>
            <a:r>
              <a:rPr lang="en-US" dirty="0" smtClean="0"/>
              <a:t>UNDERSTANDING THE TARGET AUDIENCE : Before creating any </a:t>
            </a:r>
            <a:r>
              <a:rPr lang="en-US" dirty="0" err="1" smtClean="0"/>
              <a:t>content,its</a:t>
            </a:r>
            <a:r>
              <a:rPr lang="en-US" dirty="0" smtClean="0"/>
              <a:t> crucial to have a deep understanding of the target audience.</a:t>
            </a:r>
          </a:p>
          <a:p>
            <a:r>
              <a:rPr lang="en-US" dirty="0" smtClean="0"/>
              <a:t>CONTENT STRATEGY AND PLANNING : Tech Mahindra should have a well-defined content strategy that assigns with its overall business objectives.</a:t>
            </a:r>
          </a:p>
        </p:txBody>
      </p:sp>
    </p:spTree>
    <p:extLst>
      <p:ext uri="{BB962C8B-B14F-4D97-AF65-F5344CB8AC3E}">
        <p14:creationId xmlns:p14="http://schemas.microsoft.com/office/powerpoint/2010/main" val="334902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idx="1"/>
          </p:nvPr>
        </p:nvSpPr>
        <p:spPr/>
        <p:txBody>
          <a:bodyPr/>
          <a:lstStyle/>
          <a:p>
            <a:r>
              <a:rPr lang="en-US" dirty="0" smtClean="0"/>
              <a:t>DESIGN/VIDEO EDITING : Tech Mahindra is primarily an information technology and services company with a focus on areas such as telecommunications, health care, finance, manufacturing and more.</a:t>
            </a:r>
          </a:p>
          <a:p>
            <a:r>
              <a:rPr lang="en-US" dirty="0" smtClean="0"/>
              <a:t>BRAND AND MARKETING: Tech </a:t>
            </a:r>
            <a:r>
              <a:rPr lang="en-US" dirty="0" err="1" smtClean="0"/>
              <a:t>mahindras</a:t>
            </a:r>
            <a:r>
              <a:rPr lang="en-US" dirty="0" smtClean="0"/>
              <a:t> design team could play a crucial role in establishing and maintaining the company’s branding and visual identity.</a:t>
            </a:r>
          </a:p>
          <a:p>
            <a:r>
              <a:rPr lang="en-US" dirty="0" smtClean="0"/>
              <a:t>VIDEO PRODUCTION AND EDITING : Tech Mahindra could have a video production team responsible for creating promotional videos, corporate videos, training materials and other video content.</a:t>
            </a:r>
            <a:endParaRPr lang="en-US" dirty="0"/>
          </a:p>
        </p:txBody>
      </p:sp>
    </p:spTree>
    <p:extLst>
      <p:ext uri="{BB962C8B-B14F-4D97-AF65-F5344CB8AC3E}">
        <p14:creationId xmlns:p14="http://schemas.microsoft.com/office/powerpoint/2010/main" val="158374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55" y="609600"/>
            <a:ext cx="10986202" cy="5552049"/>
          </a:xfrm>
        </p:spPr>
        <p:txBody>
          <a:bodyPr>
            <a:normAutofit/>
          </a:bodyPr>
          <a:lstStyle/>
          <a:p>
            <a:r>
              <a:rPr lang="en-US" sz="800" dirty="0" smtClean="0"/>
              <a:t>.</a:t>
            </a:r>
            <a:endParaRPr lang="en-US" sz="800" dirty="0"/>
          </a:p>
        </p:txBody>
      </p:sp>
      <p:sp>
        <p:nvSpPr>
          <p:cNvPr id="3" name="Content Placeholder 2"/>
          <p:cNvSpPr>
            <a:spLocks noGrp="1"/>
          </p:cNvSpPr>
          <p:nvPr>
            <p:ph idx="1"/>
          </p:nvPr>
        </p:nvSpPr>
        <p:spPr>
          <a:xfrm>
            <a:off x="773118" y="1603695"/>
            <a:ext cx="10353762" cy="3695136"/>
          </a:xfrm>
        </p:spPr>
        <p:txBody>
          <a:bodyPr>
            <a:normAutofit fontScale="25000" lnSpcReduction="20000"/>
          </a:bodyPr>
          <a:lstStyle/>
          <a:p>
            <a:pPr marL="0" indent="0">
              <a:buNone/>
            </a:pPr>
            <a:r>
              <a:rPr lang="en-US" sz="8000" dirty="0"/>
              <a:t>SOCIAL MEDIA AD CAMPAIGNS </a:t>
            </a:r>
            <a:r>
              <a:rPr lang="en-US" sz="3400" dirty="0" smtClean="0"/>
              <a:t>: </a:t>
            </a:r>
            <a:r>
              <a:rPr lang="en-US" sz="5600" dirty="0" smtClean="0">
                <a:latin typeface="Arial" panose="020B0604020202020204" pitchFamily="34" charset="0"/>
                <a:cs typeface="Arial" panose="020B0604020202020204" pitchFamily="34" charset="0"/>
              </a:rPr>
              <a:t>Social </a:t>
            </a:r>
            <a:r>
              <a:rPr lang="en-US" sz="5600" dirty="0">
                <a:latin typeface="Arial" panose="020B0604020202020204" pitchFamily="34" charset="0"/>
                <a:cs typeface="Arial" panose="020B0604020202020204" pitchFamily="34" charset="0"/>
              </a:rPr>
              <a:t>media ad campaigns can be an effective way for Tech Mahindra to reach a broader audience, engage potential clients, and promote their services. Here are some steps and strategies to consider for running successful social media ad campaigns:</a:t>
            </a:r>
          </a:p>
          <a:p>
            <a:endParaRPr lang="en-US"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1. Define Campaign Objectives: Clearly outline the goals of the ad campaign. Whether it's increasing brand awareness, driving website traffic, generating leads, or promoting specific services, defining objectives will help tailor the campaign for optimal results.</a:t>
            </a:r>
          </a:p>
          <a:p>
            <a:endParaRPr lang="en-US"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2. Identify Target Audience: Understand the ideal customer profile for Tech Mahindra's services and solutions. Use social media analytics and data to identify demographics, interests, and behaviors of the target audience.</a:t>
            </a:r>
          </a:p>
          <a:p>
            <a:endParaRPr lang="en-US" sz="5600" dirty="0">
              <a:latin typeface="Arial" panose="020B0604020202020204" pitchFamily="34" charset="0"/>
              <a:cs typeface="Arial" panose="020B0604020202020204" pitchFamily="34" charset="0"/>
            </a:endParaRPr>
          </a:p>
          <a:p>
            <a:r>
              <a:rPr lang="en-US" sz="5600" dirty="0">
                <a:latin typeface="Arial" panose="020B0604020202020204" pitchFamily="34" charset="0"/>
                <a:cs typeface="Arial" panose="020B0604020202020204" pitchFamily="34" charset="0"/>
              </a:rPr>
              <a:t>3. Choose the Right Platforms: Tech Mahindra should focus on the social media platforms where its target audience is most active. LinkedIn is excellent for B2B marketing and professional services, while Facebook and Twitter can target a broader </a:t>
            </a:r>
            <a:r>
              <a:rPr lang="en-US" sz="5600" dirty="0" smtClean="0">
                <a:latin typeface="Arial" panose="020B0604020202020204" pitchFamily="34" charset="0"/>
                <a:cs typeface="Arial" panose="020B0604020202020204" pitchFamily="34" charset="0"/>
              </a:rPr>
              <a:t>audience.</a:t>
            </a:r>
            <a:endParaRPr lang="en-US" sz="5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426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EMAIL AD CAMPAIGNS :</a:t>
            </a:r>
            <a:endParaRPr lang="en-US" sz="2000" dirty="0"/>
          </a:p>
        </p:txBody>
      </p:sp>
      <p:sp>
        <p:nvSpPr>
          <p:cNvPr id="3" name="Content Placeholder 2"/>
          <p:cNvSpPr>
            <a:spLocks noGrp="1"/>
          </p:cNvSpPr>
          <p:nvPr>
            <p:ph idx="1"/>
          </p:nvPr>
        </p:nvSpPr>
        <p:spPr/>
        <p:txBody>
          <a:bodyPr/>
          <a:lstStyle/>
          <a:p>
            <a:r>
              <a:rPr lang="en-US" dirty="0" smtClean="0"/>
              <a:t>Emai</a:t>
            </a:r>
            <a:r>
              <a:rPr lang="en-US" dirty="0" smtClean="0"/>
              <a:t>l ad campaigns are an essential part of tech Mahindra’s digital marketing strategy, allowing them to reach their target audience directly, nature leads, promote their services, and drive conversions.</a:t>
            </a:r>
          </a:p>
          <a:p>
            <a:pPr marL="457200" indent="-457200">
              <a:buAutoNum type="arabicPeriod"/>
            </a:pPr>
            <a:r>
              <a:rPr lang="en-US" dirty="0" smtClean="0"/>
              <a:t>SEGMENTATION AND TARGETTING : Tech Mahindra would segment their email lists based on various criteria such as demographics, industry, past interactions, and interests.</a:t>
            </a:r>
          </a:p>
          <a:p>
            <a:pPr marL="457200" indent="-457200">
              <a:buAutoNum type="arabicPeriod"/>
            </a:pPr>
            <a:r>
              <a:rPr lang="en-US" dirty="0" smtClean="0"/>
              <a:t>EMAIL CONTENT CREATION : The marketing team at tech Mahindra would craft compelling and visually appealing email content.</a:t>
            </a:r>
            <a:endParaRPr lang="en-US" dirty="0"/>
          </a:p>
        </p:txBody>
      </p:sp>
    </p:spTree>
    <p:extLst>
      <p:ext uri="{BB962C8B-B14F-4D97-AF65-F5344CB8AC3E}">
        <p14:creationId xmlns:p14="http://schemas.microsoft.com/office/powerpoint/2010/main" val="1297437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583" y="1272759"/>
            <a:ext cx="4922198" cy="431814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523" y="1272759"/>
            <a:ext cx="5358077" cy="4318143"/>
          </a:xfrm>
          <a:prstGeom prst="rect">
            <a:avLst/>
          </a:prstGeom>
        </p:spPr>
      </p:pic>
    </p:spTree>
    <p:extLst>
      <p:ext uri="{BB962C8B-B14F-4D97-AF65-F5344CB8AC3E}">
        <p14:creationId xmlns:p14="http://schemas.microsoft.com/office/powerpoint/2010/main" val="368369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423" y="2229394"/>
            <a:ext cx="10353761" cy="1326321"/>
          </a:xfrm>
        </p:spPr>
        <p:txBody>
          <a:bodyPr>
            <a:normAutofit/>
          </a:bodyPr>
          <a:lstStyle/>
          <a:p>
            <a:endParaRPr lang="en-US" sz="4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734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l"/>
            <a:r>
              <a:rPr lang="en-US" dirty="0" smtClean="0"/>
              <a:t>COMPREHENSIVE DIGITAL MARKETING FOR TECH MAHINDRA</a:t>
            </a:r>
            <a:br>
              <a:rPr lang="en-US" dirty="0" smtClean="0"/>
            </a:br>
            <a:endParaRPr lang="en-US" dirty="0"/>
          </a:p>
        </p:txBody>
      </p:sp>
      <p:sp>
        <p:nvSpPr>
          <p:cNvPr id="6" name="Content Placeholder 5"/>
          <p:cNvSpPr>
            <a:spLocks noGrp="1"/>
          </p:cNvSpPr>
          <p:nvPr>
            <p:ph idx="1"/>
          </p:nvPr>
        </p:nvSpPr>
        <p:spPr/>
        <p:txBody>
          <a:bodyPr>
            <a:normAutofit/>
          </a:bodyPr>
          <a:lstStyle/>
          <a:p>
            <a:pPr marL="0" indent="0">
              <a:buNone/>
            </a:pPr>
            <a:r>
              <a:rPr lang="en-US" sz="800" dirty="0" smtClean="0"/>
              <a:t>.</a:t>
            </a:r>
            <a:endParaRPr lang="en-US" sz="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99" y="2277687"/>
            <a:ext cx="6504710" cy="4031673"/>
          </a:xfrm>
          <a:prstGeom prst="rect">
            <a:avLst/>
          </a:prstGeom>
        </p:spPr>
      </p:pic>
    </p:spTree>
    <p:extLst>
      <p:ext uri="{BB962C8B-B14F-4D97-AF65-F5344CB8AC3E}">
        <p14:creationId xmlns:p14="http://schemas.microsoft.com/office/powerpoint/2010/main" val="367872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10353675" cy="1325563"/>
          </a:xfrm>
        </p:spPr>
        <p:txBody>
          <a:bodyPr>
            <a:normAutofit fontScale="90000"/>
          </a:bodyPr>
          <a:lstStyle/>
          <a:p>
            <a:r>
              <a:rPr lang="en-US" dirty="0" smtClean="0"/>
              <a:t>Brand </a:t>
            </a:r>
            <a:r>
              <a:rPr lang="en-US" dirty="0" err="1" smtClean="0"/>
              <a:t>study,competitor</a:t>
            </a:r>
            <a:r>
              <a:rPr lang="en-US" dirty="0" smtClean="0"/>
              <a:t> analysis and buyer’s/audience’s persona</a:t>
            </a:r>
            <a:br>
              <a:rPr lang="en-US" dirty="0" smtClean="0"/>
            </a:br>
            <a:endParaRPr lang="en-US" dirty="0"/>
          </a:p>
        </p:txBody>
      </p:sp>
      <p:pic>
        <p:nvPicPr>
          <p:cNvPr id="4" name="Picture 3"/>
          <p:cNvPicPr>
            <a:picLocks noChangeAspect="1"/>
          </p:cNvPicPr>
          <p:nvPr/>
        </p:nvPicPr>
        <p:blipFill>
          <a:blip r:embed="rId2"/>
          <a:stretch>
            <a:fillRect/>
          </a:stretch>
        </p:blipFill>
        <p:spPr>
          <a:xfrm>
            <a:off x="7694021" y="4193178"/>
            <a:ext cx="3651911" cy="2159998"/>
          </a:xfrm>
          <a:prstGeom prst="rect">
            <a:avLst/>
          </a:prstGeom>
        </p:spPr>
      </p:pic>
      <p:sp>
        <p:nvSpPr>
          <p:cNvPr id="5" name="Rectangle 4"/>
          <p:cNvSpPr/>
          <p:nvPr/>
        </p:nvSpPr>
        <p:spPr>
          <a:xfrm>
            <a:off x="261257" y="1935163"/>
            <a:ext cx="8882743" cy="1231106"/>
          </a:xfrm>
          <a:prstGeom prst="rect">
            <a:avLst/>
          </a:prstGeom>
        </p:spPr>
        <p:txBody>
          <a:bodyPr wrap="square">
            <a:spAutoFit/>
          </a:bodyPr>
          <a:lstStyle/>
          <a:p>
            <a:r>
              <a:rPr lang="en-US" dirty="0" smtClean="0">
                <a:latin typeface="Calibri" panose="020F0502020204030204" pitchFamily="34" charset="0"/>
              </a:rPr>
              <a:t>IDENTIFY COMPETITORS </a:t>
            </a:r>
            <a:r>
              <a:rPr lang="en-US" dirty="0" smtClean="0">
                <a:latin typeface="Calibri" panose="020F0502020204030204" pitchFamily="34" charset="0"/>
              </a:rPr>
              <a:t>: </a:t>
            </a:r>
            <a:r>
              <a:rPr lang="en-US" dirty="0">
                <a:latin typeface="Calibri" panose="020F0502020204030204" pitchFamily="34" charset="0"/>
              </a:rPr>
              <a:t>Start by listing down Tech Mahindra's main competitors in the digital marketing space. These could be other digital marketing agencies, consulting firms, or technology companies offering similar services. </a:t>
            </a:r>
            <a:r>
              <a:rPr lang="en-US" dirty="0" smtClean="0">
                <a:latin typeface="Calibri" panose="020F0502020204030204" pitchFamily="34" charset="0"/>
              </a:rPr>
              <a:t> </a:t>
            </a:r>
            <a:r>
              <a:rPr lang="en-US" dirty="0" smtClean="0">
                <a:latin typeface="Calibri" panose="020F0502020204030204" pitchFamily="34" charset="0"/>
              </a:rPr>
              <a:t> </a:t>
            </a:r>
          </a:p>
          <a:p>
            <a:r>
              <a:rPr lang="en-US" sz="2000" dirty="0" smtClean="0">
                <a:latin typeface="Calibri" panose="020F0502020204030204" pitchFamily="34" charset="0"/>
              </a:rPr>
              <a:t>COMPETITOR 1:</a:t>
            </a:r>
            <a:r>
              <a:rPr lang="en-US" dirty="0" smtClean="0">
                <a:latin typeface="Calibri" panose="020F0502020204030204" pitchFamily="34" charset="0"/>
              </a:rPr>
              <a:t>                                                                                                                             </a:t>
            </a:r>
            <a:endParaRPr lang="en-US" dirty="0" smtClean="0">
              <a:latin typeface="Calibri" panose="020F0502020204030204" pitchFamily="34" charset="0"/>
            </a:endParaRPr>
          </a:p>
        </p:txBody>
      </p:sp>
      <p:sp>
        <p:nvSpPr>
          <p:cNvPr id="6" name="Rectangle 5"/>
          <p:cNvSpPr/>
          <p:nvPr/>
        </p:nvSpPr>
        <p:spPr>
          <a:xfrm>
            <a:off x="1737361" y="3135492"/>
            <a:ext cx="7406640" cy="923330"/>
          </a:xfrm>
          <a:prstGeom prst="rect">
            <a:avLst/>
          </a:prstGeom>
        </p:spPr>
        <p:txBody>
          <a:bodyPr wrap="square">
            <a:spAutoFit/>
          </a:bodyPr>
          <a:lstStyle/>
          <a:p>
            <a:r>
              <a:rPr lang="en-US" dirty="0">
                <a:latin typeface="Calibri" panose="020F0502020204030204" pitchFamily="34" charset="0"/>
              </a:rPr>
              <a:t>Cognizant and Tech Mahindra are both global IT services and consulting companies, and they indeed compete in various areas, including digital marketing services </a:t>
            </a:r>
            <a:endParaRPr lang="en-US" dirty="0"/>
          </a:p>
        </p:txBody>
      </p:sp>
    </p:spTree>
    <p:extLst>
      <p:ext uri="{BB962C8B-B14F-4D97-AF65-F5344CB8AC3E}">
        <p14:creationId xmlns:p14="http://schemas.microsoft.com/office/powerpoint/2010/main" val="259320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0" smtClean="0">
                <a:latin typeface="Calibri" panose="020F0502020204030204" pitchFamily="34" charset="0"/>
                <a:cs typeface="Calibri" panose="020F0502020204030204" pitchFamily="34" charset="0"/>
              </a:rPr>
              <a:t>Competitor</a:t>
            </a:r>
            <a:r>
              <a:rPr lang="en-US" sz="2400" smtClean="0">
                <a:latin typeface="Calibri" panose="020F0502020204030204" pitchFamily="34" charset="0"/>
                <a:cs typeface="Calibri" panose="020F0502020204030204" pitchFamily="34" charset="0"/>
              </a:rPr>
              <a:t> 2 :</a:t>
            </a:r>
            <a:endParaRPr lang="en-US" sz="2400" dirty="0">
              <a:latin typeface="Calibri" panose="020F0502020204030204" pitchFamily="34" charset="0"/>
              <a:cs typeface="Calibri" panose="020F0502020204030204" pitchFamily="34" charset="0"/>
            </a:endParaRPr>
          </a:p>
        </p:txBody>
      </p:sp>
      <p:sp>
        <p:nvSpPr>
          <p:cNvPr id="3" name="Rectangle 2"/>
          <p:cNvSpPr/>
          <p:nvPr/>
        </p:nvSpPr>
        <p:spPr>
          <a:xfrm>
            <a:off x="3243942" y="973910"/>
            <a:ext cx="6096000" cy="1200329"/>
          </a:xfrm>
          <a:prstGeom prst="rect">
            <a:avLst/>
          </a:prstGeom>
        </p:spPr>
        <p:txBody>
          <a:bodyPr>
            <a:spAutoFit/>
          </a:bodyPr>
          <a:lstStyle/>
          <a:p>
            <a:r>
              <a:rPr lang="en-US" dirty="0">
                <a:latin typeface="Calibri" panose="020F0502020204030204" pitchFamily="34" charset="0"/>
              </a:rPr>
              <a:t>Wipro and Tech Mahindra are two major IT services and consulting companies based in India, and they are indeed competitors in various areas, including digital marketing services </a:t>
            </a:r>
            <a:endParaRPr lang="en-US" dirty="0"/>
          </a:p>
        </p:txBody>
      </p:sp>
      <p:pic>
        <p:nvPicPr>
          <p:cNvPr id="4" name="Picture 3"/>
          <p:cNvPicPr>
            <a:picLocks noChangeAspect="1"/>
          </p:cNvPicPr>
          <p:nvPr/>
        </p:nvPicPr>
        <p:blipFill>
          <a:blip r:embed="rId2"/>
          <a:stretch>
            <a:fillRect/>
          </a:stretch>
        </p:blipFill>
        <p:spPr>
          <a:xfrm>
            <a:off x="8825770" y="609600"/>
            <a:ext cx="2844319" cy="2444425"/>
          </a:xfrm>
          <a:prstGeom prst="rect">
            <a:avLst/>
          </a:prstGeom>
        </p:spPr>
      </p:pic>
      <p:pic>
        <p:nvPicPr>
          <p:cNvPr id="5" name="Picture 4"/>
          <p:cNvPicPr>
            <a:picLocks noChangeAspect="1"/>
          </p:cNvPicPr>
          <p:nvPr/>
        </p:nvPicPr>
        <p:blipFill>
          <a:blip r:embed="rId3"/>
          <a:stretch>
            <a:fillRect/>
          </a:stretch>
        </p:blipFill>
        <p:spPr>
          <a:xfrm>
            <a:off x="4395337" y="4909290"/>
            <a:ext cx="7796663" cy="1646088"/>
          </a:xfrm>
          <a:prstGeom prst="rect">
            <a:avLst/>
          </a:prstGeom>
        </p:spPr>
      </p:pic>
      <p:sp>
        <p:nvSpPr>
          <p:cNvPr id="6" name="Rectangle 5"/>
          <p:cNvSpPr/>
          <p:nvPr/>
        </p:nvSpPr>
        <p:spPr>
          <a:xfrm>
            <a:off x="1028169" y="3277878"/>
            <a:ext cx="8653098" cy="461665"/>
          </a:xfrm>
          <a:prstGeom prst="rect">
            <a:avLst/>
          </a:prstGeom>
        </p:spPr>
        <p:txBody>
          <a:bodyPr wrap="square">
            <a:spAutoFit/>
          </a:bodyPr>
          <a:lstStyle/>
          <a:p>
            <a:r>
              <a:rPr lang="en-US" sz="2400" dirty="0" smtClean="0">
                <a:latin typeface="Calibri" panose="020F0502020204030204" pitchFamily="34" charset="0"/>
              </a:rPr>
              <a:t>COMPETITOR 3:</a:t>
            </a:r>
            <a:endParaRPr lang="en-US" dirty="0"/>
          </a:p>
        </p:txBody>
      </p:sp>
      <p:sp>
        <p:nvSpPr>
          <p:cNvPr id="7" name="Rectangle 6"/>
          <p:cNvSpPr/>
          <p:nvPr/>
        </p:nvSpPr>
        <p:spPr>
          <a:xfrm>
            <a:off x="3243942" y="3277878"/>
            <a:ext cx="6096000" cy="1477328"/>
          </a:xfrm>
          <a:prstGeom prst="rect">
            <a:avLst/>
          </a:prstGeom>
        </p:spPr>
        <p:txBody>
          <a:bodyPr>
            <a:spAutoFit/>
          </a:bodyPr>
          <a:lstStyle/>
          <a:p>
            <a:r>
              <a:rPr lang="en-US" dirty="0" smtClean="0">
                <a:latin typeface="Calibri" panose="020F0502020204030204" pitchFamily="34" charset="0"/>
              </a:rPr>
              <a:t> </a:t>
            </a:r>
            <a:r>
              <a:rPr lang="en-US" dirty="0">
                <a:latin typeface="Calibri" panose="020F0502020204030204" pitchFamily="34" charset="0"/>
              </a:rPr>
              <a:t>Both companies offer digital marketing services as part of their comprehensive suite of IT and consulting services. Their digital marketing offerings may include social media marketing, SEO, content marketing, email marketing, paid advertising, data analytics, and more </a:t>
            </a:r>
            <a:endParaRPr lang="en-US" dirty="0"/>
          </a:p>
        </p:txBody>
      </p:sp>
    </p:spTree>
    <p:extLst>
      <p:ext uri="{BB962C8B-B14F-4D97-AF65-F5344CB8AC3E}">
        <p14:creationId xmlns:p14="http://schemas.microsoft.com/office/powerpoint/2010/main" val="358970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brand identity</a:t>
            </a:r>
            <a:endParaRPr lang="en-US" dirty="0"/>
          </a:p>
        </p:txBody>
      </p:sp>
      <p:sp>
        <p:nvSpPr>
          <p:cNvPr id="3" name="Content Placeholder 2"/>
          <p:cNvSpPr>
            <a:spLocks noGrp="1"/>
          </p:cNvSpPr>
          <p:nvPr>
            <p:ph idx="1"/>
          </p:nvPr>
        </p:nvSpPr>
        <p:spPr/>
        <p:txBody>
          <a:bodyPr/>
          <a:lstStyle/>
          <a:p>
            <a:r>
              <a:rPr lang="en-US" dirty="0" smtClean="0"/>
              <a:t>MISSION/VALUES :</a:t>
            </a:r>
          </a:p>
          <a:p>
            <a:r>
              <a:rPr lang="en-US" dirty="0" smtClean="0"/>
              <a:t>SIZE AND MARKET PRESENCE :both </a:t>
            </a:r>
            <a:r>
              <a:rPr lang="en-US" dirty="0" err="1" smtClean="0"/>
              <a:t>wipro</a:t>
            </a:r>
            <a:r>
              <a:rPr lang="en-US" dirty="0" smtClean="0"/>
              <a:t> and tech Mahindra are large and well established companies with a global presence.</a:t>
            </a:r>
          </a:p>
          <a:p>
            <a:r>
              <a:rPr lang="en-US" dirty="0" smtClean="0"/>
              <a:t>SERVICE OFFERINGS :both companies offer digital marketing services as part of their broader IT and consulting offerings service.</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834" y="4258490"/>
            <a:ext cx="6266961" cy="2358223"/>
          </a:xfrm>
          <a:prstGeom prst="rect">
            <a:avLst/>
          </a:prstGeom>
        </p:spPr>
      </p:pic>
    </p:spTree>
    <p:extLst>
      <p:ext uri="{BB962C8B-B14F-4D97-AF65-F5344CB8AC3E}">
        <p14:creationId xmlns:p14="http://schemas.microsoft.com/office/powerpoint/2010/main" val="3173970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idx="1"/>
          </p:nvPr>
        </p:nvSpPr>
        <p:spPr/>
        <p:txBody>
          <a:bodyPr/>
          <a:lstStyle/>
          <a:p>
            <a:r>
              <a:rPr lang="en-US" dirty="0" smtClean="0"/>
              <a:t>USP : the unique selling preposition (USP) is a critical element of any brand identity ,including a research brand identity for tech Mahindra it represents the unique value that sets tech </a:t>
            </a:r>
            <a:r>
              <a:rPr lang="en-US" dirty="0" err="1" smtClean="0"/>
              <a:t>mahindras</a:t>
            </a:r>
            <a:r>
              <a:rPr lang="en-US" dirty="0" smtClean="0"/>
              <a:t> research services apart from its competitors.</a:t>
            </a:r>
          </a:p>
          <a:p>
            <a:r>
              <a:rPr lang="en-US" dirty="0" smtClean="0"/>
              <a:t>The USP should highlights what makes tech </a:t>
            </a:r>
            <a:r>
              <a:rPr lang="en-US" dirty="0" err="1" smtClean="0"/>
              <a:t>mahindras</a:t>
            </a:r>
            <a:r>
              <a:rPr lang="en-US" dirty="0" smtClean="0"/>
              <a:t> research capabilities exceptional and why clients should choose them over other research providers.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931" y="4297680"/>
            <a:ext cx="3231561" cy="1869757"/>
          </a:xfrm>
          <a:prstGeom prst="rect">
            <a:avLst/>
          </a:prstGeom>
        </p:spPr>
      </p:pic>
    </p:spTree>
    <p:extLst>
      <p:ext uri="{BB962C8B-B14F-4D97-AF65-F5344CB8AC3E}">
        <p14:creationId xmlns:p14="http://schemas.microsoft.com/office/powerpoint/2010/main" val="274855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smtClean="0"/>
              <a:t>.</a:t>
            </a:r>
            <a:endParaRPr lang="en-US" sz="800" dirty="0"/>
          </a:p>
        </p:txBody>
      </p:sp>
      <p:sp>
        <p:nvSpPr>
          <p:cNvPr id="3" name="Content Placeholder 2"/>
          <p:cNvSpPr>
            <a:spLocks noGrp="1"/>
          </p:cNvSpPr>
          <p:nvPr>
            <p:ph idx="1"/>
          </p:nvPr>
        </p:nvSpPr>
        <p:spPr/>
        <p:txBody>
          <a:bodyPr/>
          <a:lstStyle/>
          <a:p>
            <a:r>
              <a:rPr lang="en-US" dirty="0" smtClean="0"/>
              <a:t>ANALYSE BRAND MESSAGING : Brand messaging is crucial in  establishing a clear and consistent identity for any organization.</a:t>
            </a:r>
          </a:p>
          <a:p>
            <a:r>
              <a:rPr lang="en-US" dirty="0" smtClean="0"/>
              <a:t>TAGLINE : </a:t>
            </a:r>
          </a:p>
          <a:p>
            <a:r>
              <a:rPr lang="en-US" dirty="0" smtClean="0"/>
              <a:t>“TECH MAHINDRA RESEARCH :Illuminating insights , inspiring solutions.”</a:t>
            </a:r>
          </a:p>
          <a:p>
            <a:r>
              <a:rPr lang="en-US" dirty="0" smtClean="0"/>
              <a:t>ANALYSIS :The tagline emphasizes tech Mahindra’s focus on providing illuminating insights through its research services.</a:t>
            </a:r>
          </a:p>
          <a:p>
            <a:r>
              <a:rPr lang="en-US" dirty="0" smtClean="0"/>
              <a:t>VALUE :Value proportion</a:t>
            </a:r>
          </a:p>
          <a:p>
            <a:r>
              <a:rPr lang="en-US" dirty="0" smtClean="0"/>
              <a:t>“Empowering businesses with data/driven research excellence.</a:t>
            </a:r>
          </a:p>
        </p:txBody>
      </p:sp>
    </p:spTree>
    <p:extLst>
      <p:ext uri="{BB962C8B-B14F-4D97-AF65-F5344CB8AC3E}">
        <p14:creationId xmlns:p14="http://schemas.microsoft.com/office/powerpoint/2010/main" val="425330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SEO &amp; KEYBOARD RESEARCH</a:t>
            </a:r>
            <a:endParaRPr lang="en-US" dirty="0"/>
          </a:p>
        </p:txBody>
      </p:sp>
      <p:sp>
        <p:nvSpPr>
          <p:cNvPr id="3" name="Content Placeholder 2"/>
          <p:cNvSpPr>
            <a:spLocks noGrp="1"/>
          </p:cNvSpPr>
          <p:nvPr>
            <p:ph idx="1"/>
          </p:nvPr>
        </p:nvSpPr>
        <p:spPr/>
        <p:txBody>
          <a:bodyPr>
            <a:normAutofit lnSpcReduction="10000"/>
          </a:bodyPr>
          <a:lstStyle/>
          <a:p>
            <a:r>
              <a:rPr lang="en-US" dirty="0" smtClean="0"/>
              <a:t>SEO AUDIT : It provides proper website navigation, URL structure and internal linking.</a:t>
            </a:r>
          </a:p>
          <a:p>
            <a:r>
              <a:rPr lang="en-US" dirty="0" smtClean="0"/>
              <a:t>The website is mobile-friendly and has fast loading times.</a:t>
            </a:r>
          </a:p>
          <a:p>
            <a:r>
              <a:rPr lang="en-US" dirty="0" smtClean="0"/>
              <a:t>The website is accessible to search engines.</a:t>
            </a:r>
          </a:p>
          <a:p>
            <a:r>
              <a:rPr lang="en-US" dirty="0" smtClean="0"/>
              <a:t>KEYBOARD RESEARCH :Keyboard research tools like google keyboard planner to find relevant keyboard with a good search volume and low competition.</a:t>
            </a:r>
          </a:p>
          <a:p>
            <a:pPr marL="0" indent="0">
              <a:buNone/>
            </a:pPr>
            <a:r>
              <a:rPr lang="en-US" dirty="0" smtClean="0"/>
              <a:t>ON PAGE OPTIMIZATION : review page titles, meta descriptions and header tags to ensure they are optimized for the target keyboards and provide accurate and compiling information</a:t>
            </a:r>
            <a:r>
              <a:rPr lang="en-US" sz="1400" dirty="0" smtClean="0"/>
              <a:t>.</a:t>
            </a:r>
            <a:endParaRPr lang="en-US" dirty="0"/>
          </a:p>
        </p:txBody>
      </p:sp>
    </p:spTree>
    <p:extLst>
      <p:ext uri="{BB962C8B-B14F-4D97-AF65-F5344CB8AC3E}">
        <p14:creationId xmlns:p14="http://schemas.microsoft.com/office/powerpoint/2010/main" val="3687196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SEO &amp; KEYBOARD RESEARCH</a:t>
            </a:r>
            <a:endParaRPr lang="en-US" dirty="0"/>
          </a:p>
        </p:txBody>
      </p:sp>
      <p:sp>
        <p:nvSpPr>
          <p:cNvPr id="4" name="Content Placeholder 3"/>
          <p:cNvSpPr>
            <a:spLocks noGrp="1"/>
          </p:cNvSpPr>
          <p:nvPr>
            <p:ph idx="1"/>
          </p:nvPr>
        </p:nvSpPr>
        <p:spPr>
          <a:xfrm>
            <a:off x="800100" y="2096064"/>
            <a:ext cx="10467457" cy="4520636"/>
          </a:xfrm>
        </p:spPr>
        <p:txBody>
          <a:bodyPr>
            <a:normAutofit/>
          </a:bodyPr>
          <a:lstStyle/>
          <a:p>
            <a:pPr>
              <a:buFont typeface="Wingdings" panose="05000000000000000000" pitchFamily="2" charset="2"/>
              <a:buChar char="v"/>
            </a:pPr>
            <a:r>
              <a:rPr lang="en-US" dirty="0" smtClean="0"/>
              <a:t>SEO AUDIT :</a:t>
            </a:r>
            <a:r>
              <a:rPr lang="en-US" sz="1600" dirty="0"/>
              <a:t> </a:t>
            </a:r>
            <a:r>
              <a:rPr lang="en-US" sz="1600" dirty="0" smtClean="0"/>
              <a:t>SEO audit is an evaluation of a website’s search engine optimization performance and its overall online visibility.</a:t>
            </a:r>
          </a:p>
          <a:p>
            <a:r>
              <a:rPr lang="en-US" sz="1600" dirty="0" smtClean="0"/>
              <a:t>It aims to identify areas of  improvement and opportunities to optimize the website for better search engine rankings and user experience .</a:t>
            </a:r>
          </a:p>
          <a:p>
            <a:pPr>
              <a:buFont typeface="Wingdings" panose="05000000000000000000" pitchFamily="2" charset="2"/>
              <a:buChar char="v"/>
            </a:pPr>
            <a:r>
              <a:rPr lang="en-US" dirty="0" smtClean="0"/>
              <a:t>WEBSITE STRUCTURE AND TECHNICAL ANALYSIS :</a:t>
            </a:r>
          </a:p>
          <a:p>
            <a:r>
              <a:rPr lang="en-US" sz="1600" dirty="0"/>
              <a:t>R</a:t>
            </a:r>
            <a:r>
              <a:rPr lang="en-US" sz="1600" dirty="0" smtClean="0"/>
              <a:t>eview the websites URL structure, sitemap and robots .</a:t>
            </a:r>
          </a:p>
          <a:p>
            <a:pPr marL="0" indent="0">
              <a:buNone/>
            </a:pPr>
            <a:r>
              <a:rPr lang="en-US" sz="1600" dirty="0" smtClean="0"/>
              <a:t>  </a:t>
            </a:r>
            <a:r>
              <a:rPr lang="en-US" sz="1600" dirty="0" err="1" smtClean="0"/>
              <a:t>Analyse</a:t>
            </a:r>
            <a:r>
              <a:rPr lang="en-US" sz="1600" dirty="0" smtClean="0"/>
              <a:t> website loading speed and mobile-friendliness.</a:t>
            </a:r>
          </a:p>
          <a:p>
            <a:pPr>
              <a:buFont typeface="Wingdings" panose="05000000000000000000" pitchFamily="2" charset="2"/>
              <a:buChar char="v"/>
            </a:pPr>
            <a:r>
              <a:rPr lang="en-US" dirty="0" smtClean="0"/>
              <a:t>KEYBOARD RESEARCH AND ANALYSIS :</a:t>
            </a:r>
          </a:p>
          <a:p>
            <a:r>
              <a:rPr lang="en-US" sz="1600" dirty="0" smtClean="0"/>
              <a:t>Identify relevant keyboards for the websites target audience.</a:t>
            </a:r>
          </a:p>
          <a:p>
            <a:r>
              <a:rPr lang="en-US" sz="1600" dirty="0" err="1" smtClean="0"/>
              <a:t>Analyse</a:t>
            </a:r>
            <a:r>
              <a:rPr lang="en-US" sz="1600" dirty="0" smtClean="0"/>
              <a:t> keyboard competition and potential opportunities.</a:t>
            </a:r>
          </a:p>
          <a:p>
            <a:pPr marL="0" indent="0">
              <a:buNone/>
            </a:pPr>
            <a:endParaRPr lang="en-US" dirty="0" smtClean="0"/>
          </a:p>
          <a:p>
            <a:endParaRPr lang="en-US" sz="22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386" y="705394"/>
            <a:ext cx="10475227" cy="5643155"/>
          </a:xfrm>
          <a:prstGeom prst="rect">
            <a:avLst/>
          </a:prstGeom>
        </p:spPr>
      </p:pic>
    </p:spTree>
    <p:extLst>
      <p:ext uri="{BB962C8B-B14F-4D97-AF65-F5344CB8AC3E}">
        <p14:creationId xmlns:p14="http://schemas.microsoft.com/office/powerpoint/2010/main" val="2361657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366</TotalTime>
  <Words>1180</Words>
  <Application>Microsoft Office PowerPoint</Application>
  <PresentationFormat>Widescreen</PresentationFormat>
  <Paragraphs>81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Rockwell</vt:lpstr>
      <vt:lpstr>Wingdings</vt:lpstr>
      <vt:lpstr>Damask</vt:lpstr>
      <vt:lpstr>LONG TERM INTERNSHIP</vt:lpstr>
      <vt:lpstr>COMPREHENSIVE DIGITAL MARKETING FOR TECH MAHINDRA </vt:lpstr>
      <vt:lpstr>Brand study,competitor analysis and buyer’s/audience’s persona </vt:lpstr>
      <vt:lpstr>Competitor 2 :</vt:lpstr>
      <vt:lpstr>Research brand identity</vt:lpstr>
      <vt:lpstr>.</vt:lpstr>
      <vt:lpstr>.</vt:lpstr>
      <vt:lpstr>SEO &amp; KEYBOARD RESEARCH</vt:lpstr>
      <vt:lpstr>SEO &amp; KEYBOARD RESEARCH</vt:lpstr>
      <vt:lpstr>CONTENT IDEAS AND MARKETING STRATEGIES</vt:lpstr>
      <vt:lpstr>.</vt:lpstr>
      <vt:lpstr>Content creation and curation</vt:lpstr>
      <vt:lpstr>.</vt:lpstr>
      <vt:lpstr>.</vt:lpstr>
      <vt:lpstr>EMAIL AD CAMPAIGNS :</vt:lpstr>
      <vt:lpst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TECH MAHINDRA</dc:title>
  <dc:creator>Administrator</dc:creator>
  <cp:lastModifiedBy>Administrator</cp:lastModifiedBy>
  <cp:revision>33</cp:revision>
  <dcterms:created xsi:type="dcterms:W3CDTF">2023-07-31T17:37:24Z</dcterms:created>
  <dcterms:modified xsi:type="dcterms:W3CDTF">2023-08-02T07:43:37Z</dcterms:modified>
</cp:coreProperties>
</file>