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200"/>
              <a:buChar char="•"/>
              <a:defRPr/>
            </a:lvl1pPr>
            <a:lvl2pPr lvl="1" rtl="0">
              <a:spcBef>
                <a:spcPts val="0"/>
              </a:spcBef>
              <a:buSzPts val="2800"/>
              <a:buChar char="–"/>
              <a:defRPr/>
            </a:lvl2pPr>
            <a:lvl3pPr lvl="2" rtl="0">
              <a:spcBef>
                <a:spcPts val="0"/>
              </a:spcBef>
              <a:buSzPts val="2400"/>
              <a:buChar char="•"/>
              <a:defRPr/>
            </a:lvl3pPr>
            <a:lvl4pPr lvl="3" rtl="0">
              <a:spcBef>
                <a:spcPts val="0"/>
              </a:spcBef>
              <a:buSzPts val="2000"/>
              <a:buChar char="–"/>
              <a:defRPr/>
            </a:lvl4pPr>
            <a:lvl5pPr lvl="4" rtl="0">
              <a:spcBef>
                <a:spcPts val="0"/>
              </a:spcBef>
              <a:buSzPts val="2000"/>
              <a:buChar char="»"/>
              <a:defRPr/>
            </a:lvl5pPr>
            <a:lvl6pPr lvl="5" rtl="0">
              <a:spcBef>
                <a:spcPts val="0"/>
              </a:spcBef>
              <a:buSzPts val="2000"/>
              <a:buChar char="•"/>
              <a:defRPr/>
            </a:lvl6pPr>
            <a:lvl7pPr lvl="6" rtl="0">
              <a:spcBef>
                <a:spcPts val="0"/>
              </a:spcBef>
              <a:buSzPts val="2000"/>
              <a:buChar char="•"/>
              <a:defRPr/>
            </a:lvl7pPr>
            <a:lvl8pPr lvl="7" rtl="0">
              <a:spcBef>
                <a:spcPts val="0"/>
              </a:spcBef>
              <a:buSzPts val="2000"/>
              <a:buChar char="•"/>
              <a:defRPr/>
            </a:lvl8pPr>
            <a:lvl9pPr lvl="8" rtl="0">
              <a:spcBef>
                <a:spcPts val="0"/>
              </a:spcBef>
              <a:buSzPts val="2000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755576" y="25645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36C09"/>
              </a:buClr>
              <a:buFont typeface="Calibri"/>
              <a:buNone/>
            </a:pPr>
            <a: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Centro Universitário Uniftec</a:t>
            </a:r>
            <a:b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Graduação </a:t>
            </a:r>
            <a:r>
              <a:rPr b="1" i="1" lang="pt-BR" sz="3200">
                <a:solidFill>
                  <a:srgbClr val="E36C09"/>
                </a:solidFill>
              </a:rPr>
              <a:t> Engenharia da Computação</a:t>
            </a:r>
          </a:p>
        </p:txBody>
      </p:sp>
      <p:sp>
        <p:nvSpPr>
          <p:cNvPr id="91" name="Shape 91"/>
          <p:cNvSpPr/>
          <p:nvPr/>
        </p:nvSpPr>
        <p:spPr>
          <a:xfrm>
            <a:off x="107500" y="2873565"/>
            <a:ext cx="89289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 14001 e SGI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4702275"/>
            <a:ext cx="90363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Alunos: J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ô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 Somavilla , Marcos Carvalho, Guil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herme Hoffmann Tissot  e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Rogério Lazzari Jr.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Orientador: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Vanessa Cristina Brambilla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Caxias do Sul – RS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Análise pela administração</a:t>
            </a:r>
          </a:p>
        </p:txBody>
      </p:sp>
      <p:sp>
        <p:nvSpPr>
          <p:cNvPr id="153" name="Shape 153"/>
          <p:cNvSpPr/>
          <p:nvPr/>
        </p:nvSpPr>
        <p:spPr>
          <a:xfrm>
            <a:off x="303000" y="1545325"/>
            <a:ext cx="85206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Devem ser analisados o sistema de gestão ambiental, em intervalos planejados, para assegurar sua continuidade, adequação, pertinência e eficácia.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57200" y="3271225"/>
            <a:ext cx="46368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Análises devem incluir: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oportunidades de melhoria;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-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alterações no SGA;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 ambiental;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Objetivos;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 ambientais.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800" y="3498900"/>
            <a:ext cx="2413175" cy="24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Análise pela administração</a:t>
            </a:r>
          </a:p>
        </p:txBody>
      </p:sp>
      <p:sp>
        <p:nvSpPr>
          <p:cNvPr id="161" name="Shape 161"/>
          <p:cNvSpPr/>
          <p:nvPr/>
        </p:nvSpPr>
        <p:spPr>
          <a:xfrm>
            <a:off x="303000" y="859525"/>
            <a:ext cx="85206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entradas para análise pela administração devem incluir 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33400" y="2158300"/>
            <a:ext cx="55179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das auditorias internas e das avaliações do atendimento aos requisitos legais;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Comunicação(ões) proveniente(s) de partes interessadas externas, incluindo reclamações;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Desempenho ambiental da organização;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Extensão na qual foram atendidos os objetivos e metas;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Situação das ações corretivas e preventivas;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Ações de acompanhamento das análises anteriores; 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200" y="2616050"/>
            <a:ext cx="2382600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Análise pela administração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31175" y="2054875"/>
            <a:ext cx="53502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Mudança de circunstâncias, incluindo desenvolvimentos em requisitos legais e outros relacionados aos aspectos ambientais;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Recomendações para melhoria. 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475" y="2559175"/>
            <a:ext cx="2382600" cy="23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03000" y="1424000"/>
            <a:ext cx="8520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entradas para análise pela administração devem incluir :</a:t>
            </a:r>
          </a:p>
        </p:txBody>
      </p:sp>
      <p:pic>
        <p:nvPicPr>
          <p:cNvPr descr="Resultado de imagem para stock photos administrator" id="172" name="Shape 172"/>
          <p:cNvPicPr preferRelativeResize="0"/>
          <p:nvPr/>
        </p:nvPicPr>
        <p:blipFill rotWithShape="1">
          <a:blip r:embed="rId4">
            <a:alphaModFix/>
          </a:blip>
          <a:srcRect b="10944" l="33971" r="12865" t="0"/>
          <a:stretch/>
        </p:blipFill>
        <p:spPr>
          <a:xfrm>
            <a:off x="6045675" y="2054875"/>
            <a:ext cx="3038200" cy="36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222925"/>
            <a:ext cx="7772400" cy="147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pt-BR" sz="6400">
                <a:solidFill>
                  <a:srgbClr val="E36C09"/>
                </a:solidFill>
              </a:rPr>
              <a:t>Dúvidas?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725"/>
            <a:ext cx="4005426" cy="432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80463" y="6324600"/>
            <a:ext cx="2949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Fonte: DepositPhotos Stock Photos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0"/>
            <a:ext cx="8520600" cy="19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Implementar, manter e melhorar um sistema de gestão ambiental.</a:t>
            </a:r>
          </a:p>
          <a:p>
            <a:pPr indent="-419100" lvl="0" marL="457200">
              <a:spcBef>
                <a:spcPts val="0"/>
              </a:spcBef>
              <a:buSzPts val="3000"/>
              <a:buChar char="•"/>
            </a:pPr>
            <a:r>
              <a:rPr lang="pt-BR" sz="3000"/>
              <a:t>Segue a metodologia do ciclo PDCA.</a:t>
            </a:r>
          </a:p>
          <a:p>
            <a:pPr indent="-139700" lvl="0" marL="3429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00" y="3557900"/>
            <a:ext cx="2646551" cy="260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700" y="3439225"/>
            <a:ext cx="3248350" cy="31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P</a:t>
            </a:r>
            <a:r>
              <a:rPr lang="pt-BR" sz="3600"/>
              <a:t>olítica ambiental apropriada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Aspectos ambientais 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Requisitos legais aplicáveis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Objetivos e metas ambientais apropriados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Implementar a política e atingir objetivos e metas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Planejamento, controle, monitoramento</a:t>
            </a:r>
          </a:p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pt-BR" sz="3600"/>
              <a:t>Adaptar-se à mudança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Requisitos do SGA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E</a:t>
            </a:r>
            <a:r>
              <a:rPr lang="pt-BR"/>
              <a:t>stabelecer</a:t>
            </a:r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Documentar</a:t>
            </a:r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Implementar</a:t>
            </a:r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Manter 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Continuamente melhorar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pt-BR"/>
              <a:t>Definir documentação e escopo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Requisitos Gerais</a:t>
            </a:r>
          </a:p>
        </p:txBody>
      </p:sp>
      <p:pic>
        <p:nvPicPr>
          <p:cNvPr descr="Resultado de imagem para ISO 14001" id="113" name="Shape 113" title="https://www.coladaweb.com/administracao/iso-14000-gestao-ambien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600" y="1235450"/>
            <a:ext cx="17907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Política ambiental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775" y="1417957"/>
            <a:ext cx="580026" cy="58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25"/>
            <a:ext cx="8520600" cy="480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1000"/>
              </a:spcAft>
              <a:buSzPts val="3200"/>
              <a:buChar char="•"/>
            </a:pPr>
            <a:r>
              <a:rPr lang="pt-BR" sz="2400"/>
              <a:t>A alta administração deve definir a política ambiental da organização e assegurar que, dentro do escopo definido de seu sistema da gestão ambiental, a política:</a:t>
            </a:r>
          </a:p>
          <a:p>
            <a:pPr indent="-355600" lvl="1" marL="914400" rtl="0">
              <a:spcBef>
                <a:spcPts val="0"/>
              </a:spcBef>
              <a:buSzPts val="2000"/>
              <a:buFont typeface="Calibri"/>
              <a:buChar char="–"/>
            </a:pPr>
            <a:r>
              <a:rPr lang="pt-BR" sz="2000"/>
              <a:t>Deve atender aos requisitos legais aplicáveis e outro requisitos subscritos que se relacionam com aspectos ambientais;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1" marL="914400" rtl="0">
              <a:spcBef>
                <a:spcPts val="640"/>
              </a:spcBef>
              <a:buSzPts val="2000"/>
              <a:buFont typeface="Calibri"/>
              <a:buChar char="–"/>
            </a:pPr>
            <a:r>
              <a:rPr lang="pt-BR" sz="2000"/>
              <a:t>Seja apropriada à natureza,escala e impactos ambientais de suas atividades, produtos e serviços;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1" marL="914400" rtl="0">
              <a:spcBef>
                <a:spcPts val="640"/>
              </a:spcBef>
              <a:buSzPts val="2000"/>
              <a:buFont typeface="Calibri"/>
              <a:buChar char="–"/>
            </a:pPr>
            <a:r>
              <a:rPr lang="pt-BR" sz="2000"/>
              <a:t>Inclua um comprometimento com a melhoria contínua e com a prevenção de poluição.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11100"/>
            <a:ext cx="8520600" cy="521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3000"/>
              <a:buChar char="•"/>
            </a:pPr>
            <a:r>
              <a:rPr lang="pt-BR" sz="3000"/>
              <a:t>Forneça uma estrutura para o estabelecimento e análise dos objetivos e metas ambientais;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Seja documentada, implementada e mantida;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Seja comunicada a todos que trabalham na organização;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ts val="3000"/>
              <a:buChar char="•"/>
            </a:pPr>
            <a:r>
              <a:rPr lang="pt-BR" sz="3000"/>
              <a:t>Esteja disponível para o público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Política ambiental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900" y="3692370"/>
            <a:ext cx="2266625" cy="210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57200" y="175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059650"/>
            <a:ext cx="2496853" cy="16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90800" y="1008525"/>
            <a:ext cx="8358300" cy="4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640"/>
              </a:spcBef>
              <a:buClr>
                <a:schemeClr val="dk1"/>
              </a:buClr>
              <a:buSzPts val="3000"/>
              <a:buChar char="●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legais: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 impactos que a empresa causa no meio ambiente.</a:t>
            </a:r>
          </a:p>
          <a:p>
            <a:pPr indent="-69850" lvl="0" marL="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640"/>
              </a:spcBef>
              <a:buClr>
                <a:schemeClr val="dk1"/>
              </a:buClr>
              <a:buSzPts val="3000"/>
              <a:buChar char="●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legais e outros: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Legislação que ela deve seguir e requisitos de terceiros.</a:t>
            </a:r>
          </a:p>
          <a:p>
            <a:pPr indent="-69850" lvl="0" marL="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640"/>
              </a:spcBef>
              <a:buClr>
                <a:schemeClr val="dk1"/>
              </a:buClr>
              <a:buSzPts val="3000"/>
              <a:buChar char="●"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 metas: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ações que serão tomadas.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300908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Definir a estrutura e responsabilidades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Conscientizar e motivar os empregados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 Treinamento e capacitação dos colaboradores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/>
              <a:t>Comunicações 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/>
              <a:t>Documentação do SGA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pt-BR" sz="3000"/>
              <a:t>Controle Operacional 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ts val="3000"/>
              <a:buFont typeface="Arial"/>
              <a:buChar char="●"/>
            </a:pPr>
            <a:r>
              <a:rPr lang="pt-BR" sz="3000"/>
              <a:t>Prontidão e respostas a emergências </a:t>
            </a:r>
          </a:p>
          <a:p>
            <a:pPr indent="0" lvl="0" marL="20320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40" name="Shape 140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Implementação e Operações</a:t>
            </a:r>
          </a:p>
        </p:txBody>
      </p:sp>
      <p:pic>
        <p:nvPicPr>
          <p:cNvPr descr="Resultado de imagem para requisitos para implantação do sga" id="141" name="Shape 141"/>
          <p:cNvPicPr preferRelativeResize="0"/>
          <p:nvPr/>
        </p:nvPicPr>
        <p:blipFill rotWithShape="1">
          <a:blip r:embed="rId3">
            <a:alphaModFix/>
          </a:blip>
          <a:srcRect b="-26210" l="-112880" r="112879" t="26210"/>
          <a:stretch/>
        </p:blipFill>
        <p:spPr>
          <a:xfrm>
            <a:off x="1083825" y="1681800"/>
            <a:ext cx="665479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Monitoramento e medição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Requisitos legais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Tratamento de não conformidades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Controle de registros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●"/>
            </a:pPr>
            <a:r>
              <a:rPr lang="pt-BR"/>
              <a:t>Auditoria interna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4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Verificação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graduaca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