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Slide de título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e texto vertica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e texto verticai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1400"/>
              <a:buNone/>
              <a:defRPr/>
            </a:lvl1pPr>
            <a:lvl2pPr lvl="1" rtl="0">
              <a:spcBef>
                <a:spcPts val="0"/>
              </a:spcBef>
              <a:buSzPts val="1400"/>
              <a:buNone/>
              <a:defRPr/>
            </a:lvl2pPr>
            <a:lvl3pPr lvl="2" rtl="0">
              <a:spcBef>
                <a:spcPts val="0"/>
              </a:spcBef>
              <a:buSzPts val="1400"/>
              <a:buNone/>
              <a:defRPr/>
            </a:lvl3pPr>
            <a:lvl4pPr lvl="3" rtl="0">
              <a:spcBef>
                <a:spcPts val="0"/>
              </a:spcBef>
              <a:buSzPts val="1400"/>
              <a:buNone/>
              <a:defRPr/>
            </a:lvl4pPr>
            <a:lvl5pPr lvl="4" rtl="0">
              <a:spcBef>
                <a:spcPts val="0"/>
              </a:spcBef>
              <a:buSzPts val="1400"/>
              <a:buNone/>
              <a:defRPr/>
            </a:lvl5pPr>
            <a:lvl6pPr lvl="5" rtl="0">
              <a:spcBef>
                <a:spcPts val="0"/>
              </a:spcBef>
              <a:buSzPts val="1400"/>
              <a:buNone/>
              <a:defRPr/>
            </a:lvl6pPr>
            <a:lvl7pPr lvl="6" rtl="0">
              <a:spcBef>
                <a:spcPts val="0"/>
              </a:spcBef>
              <a:buSzPts val="1400"/>
              <a:buNone/>
              <a:defRPr/>
            </a:lvl7pPr>
            <a:lvl8pPr lvl="7" rtl="0">
              <a:spcBef>
                <a:spcPts val="0"/>
              </a:spcBef>
              <a:buSzPts val="1400"/>
              <a:buNone/>
              <a:defRPr/>
            </a:lvl8pPr>
            <a:lvl9pPr lvl="8" rtl="0">
              <a:spcBef>
                <a:spcPts val="0"/>
              </a:spcBef>
              <a:buSzPts val="1400"/>
              <a:buNone/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200"/>
              <a:buChar char="•"/>
              <a:defRPr/>
            </a:lvl1pPr>
            <a:lvl2pPr lvl="1" rtl="0">
              <a:spcBef>
                <a:spcPts val="0"/>
              </a:spcBef>
              <a:buSzPts val="2800"/>
              <a:buChar char="–"/>
              <a:defRPr/>
            </a:lvl2pPr>
            <a:lvl3pPr lvl="2" rtl="0">
              <a:spcBef>
                <a:spcPts val="0"/>
              </a:spcBef>
              <a:buSzPts val="2400"/>
              <a:buChar char="•"/>
              <a:defRPr/>
            </a:lvl3pPr>
            <a:lvl4pPr lvl="3" rtl="0">
              <a:spcBef>
                <a:spcPts val="0"/>
              </a:spcBef>
              <a:buSzPts val="2000"/>
              <a:buChar char="–"/>
              <a:defRPr/>
            </a:lvl4pPr>
            <a:lvl5pPr lvl="4" rtl="0">
              <a:spcBef>
                <a:spcPts val="0"/>
              </a:spcBef>
              <a:buSzPts val="2000"/>
              <a:buChar char="»"/>
              <a:defRPr/>
            </a:lvl5pPr>
            <a:lvl6pPr lvl="5" rtl="0">
              <a:spcBef>
                <a:spcPts val="0"/>
              </a:spcBef>
              <a:buSzPts val="2000"/>
              <a:buChar char="•"/>
              <a:defRPr/>
            </a:lvl6pPr>
            <a:lvl7pPr lvl="6" rtl="0">
              <a:spcBef>
                <a:spcPts val="0"/>
              </a:spcBef>
              <a:buSzPts val="2000"/>
              <a:buChar char="•"/>
              <a:defRPr/>
            </a:lvl7pPr>
            <a:lvl8pPr lvl="7" rtl="0">
              <a:spcBef>
                <a:spcPts val="0"/>
              </a:spcBef>
              <a:buSzPts val="2000"/>
              <a:buChar char="•"/>
              <a:defRPr/>
            </a:lvl8pPr>
            <a:lvl9pPr lvl="8" rtl="0">
              <a:spcBef>
                <a:spcPts val="0"/>
              </a:spcBef>
              <a:buSzPts val="2000"/>
              <a:buChar char="•"/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e conteúd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Cabeçalho da Seçã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722313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uas Partes de Conteúd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ção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535113"/>
            <a:ext cx="40401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4645025" y="1535113"/>
            <a:ext cx="40419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mente títul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m branc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údo com Legenda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m com Legenda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5" name="Shape 6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755576" y="332656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36C09"/>
              </a:buClr>
              <a:buFont typeface="Calibri"/>
              <a:buNone/>
            </a:pPr>
            <a:r>
              <a:rPr b="1" i="1" lang="pt-BR" sz="32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Centro Universitário Uniftec</a:t>
            </a:r>
            <a:br>
              <a:rPr b="1" i="1" lang="pt-BR" sz="32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pt-BR" sz="32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Graduação </a:t>
            </a:r>
            <a:r>
              <a:rPr b="1" i="1" lang="pt-BR" sz="3200">
                <a:solidFill>
                  <a:srgbClr val="E36C09"/>
                </a:solidFill>
              </a:rPr>
              <a:t> Engenharia da Computação</a:t>
            </a:r>
          </a:p>
        </p:txBody>
      </p:sp>
      <p:sp>
        <p:nvSpPr>
          <p:cNvPr id="91" name="Shape 91"/>
          <p:cNvSpPr/>
          <p:nvPr/>
        </p:nvSpPr>
        <p:spPr>
          <a:xfrm>
            <a:off x="107500" y="2949765"/>
            <a:ext cx="89289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e Kubernetes</a:t>
            </a:r>
          </a:p>
        </p:txBody>
      </p:sp>
      <p:sp>
        <p:nvSpPr>
          <p:cNvPr id="92" name="Shape 92"/>
          <p:cNvSpPr/>
          <p:nvPr/>
        </p:nvSpPr>
        <p:spPr>
          <a:xfrm>
            <a:off x="107504" y="4694808"/>
            <a:ext cx="8928900" cy="23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Aluno: 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Rogério Lazzari Junior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Orientador: 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Me. Thiarlei Machado Macedo</a:t>
            </a:r>
            <a:r>
              <a:rPr lang="pt-BR" sz="1200">
                <a:solidFill>
                  <a:schemeClr val="dk1"/>
                </a:solidFill>
              </a:rPr>
              <a:t> 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Caxias do Sul – RS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ctrTitle"/>
          </p:nvPr>
        </p:nvSpPr>
        <p:spPr>
          <a:xfrm>
            <a:off x="685800" y="222925"/>
            <a:ext cx="7772400" cy="1470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i="1" lang="pt-BR" sz="6400">
                <a:solidFill>
                  <a:srgbClr val="E36C09"/>
                </a:solidFill>
              </a:rPr>
              <a:t>Dúvidas?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7725"/>
            <a:ext cx="4005426" cy="432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680463" y="6324600"/>
            <a:ext cx="29493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pt-BR" sz="1200">
                <a:latin typeface="Calibri"/>
                <a:ea typeface="Calibri"/>
                <a:cs typeface="Calibri"/>
                <a:sym typeface="Calibri"/>
              </a:rPr>
              <a:t>Fonte: DepositPhotos Stock Photos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53200" cy="655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stock photos taking picture smartphone" id="98" name="Shape 98"/>
          <p:cNvPicPr preferRelativeResize="0"/>
          <p:nvPr/>
        </p:nvPicPr>
        <p:blipFill rotWithShape="1">
          <a:blip r:embed="rId4">
            <a:alphaModFix/>
          </a:blip>
          <a:srcRect b="0" l="0" r="38680" t="0"/>
          <a:stretch/>
        </p:blipFill>
        <p:spPr>
          <a:xfrm flipH="1">
            <a:off x="6705599" y="2899500"/>
            <a:ext cx="2371726" cy="26063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6597213" y="5505875"/>
            <a:ext cx="24801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pt-BR" sz="1200"/>
              <a:t>Fonte: 123RF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188938" y="6365700"/>
            <a:ext cx="24801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pt-BR" sz="1200"/>
              <a:t>Fonte: O Autor (2017)</a:t>
            </a:r>
          </a:p>
        </p:txBody>
      </p:sp>
      <p:cxnSp>
        <p:nvCxnSpPr>
          <p:cNvPr id="101" name="Shape 101"/>
          <p:cNvCxnSpPr/>
          <p:nvPr/>
        </p:nvCxnSpPr>
        <p:spPr>
          <a:xfrm flipH="1">
            <a:off x="6946375" y="1727100"/>
            <a:ext cx="1386600" cy="12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>
                <a:solidFill>
                  <a:srgbClr val="E36C09"/>
                </a:solidFill>
              </a:rPr>
              <a:t>VMs vs Container</a:t>
            </a:r>
          </a:p>
        </p:txBody>
      </p:sp>
      <p:pic>
        <p:nvPicPr>
          <p:cNvPr descr="What Are Docker Linux Containers" id="107" name="Shape 107" title="Docker Linux Containers"/>
          <p:cNvPicPr preferRelativeResize="0"/>
          <p:nvPr/>
        </p:nvPicPr>
        <p:blipFill rotWithShape="1">
          <a:blip r:embed="rId3">
            <a:alphaModFix/>
          </a:blip>
          <a:srcRect b="9116" l="7252" r="7328" t="5602"/>
          <a:stretch/>
        </p:blipFill>
        <p:spPr>
          <a:xfrm>
            <a:off x="823663" y="1417950"/>
            <a:ext cx="7496676" cy="420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3331963" y="5626225"/>
            <a:ext cx="24801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pt-BR" sz="1200"/>
              <a:t>Fonte: SDX Central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Plataforma de conteinerização.*</a:t>
            </a: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Padrão da </a:t>
            </a:r>
            <a:r>
              <a:rPr lang="pt-BR"/>
              <a:t>indústria</a:t>
            </a:r>
            <a:r>
              <a:rPr lang="pt-BR"/>
              <a:t>.</a:t>
            </a:r>
          </a:p>
          <a:p>
            <a:pPr indent="-431800" lvl="0" marL="457200">
              <a:spcBef>
                <a:spcPts val="0"/>
              </a:spcBef>
              <a:buSzPts val="3200"/>
              <a:buChar char="•"/>
            </a:pPr>
            <a:r>
              <a:rPr lang="pt-BR"/>
              <a:t>Build -&gt; Ship -&gt; Run</a:t>
            </a: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>
                <a:solidFill>
                  <a:srgbClr val="E36C09"/>
                </a:solidFill>
              </a:rPr>
              <a:t>Docker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16150" y="6308700"/>
            <a:ext cx="34125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 sz="1200"/>
              <a:t>* Conteinerização é uma palavra real</a:t>
            </a:r>
          </a:p>
        </p:txBody>
      </p:sp>
      <p:pic>
        <p:nvPicPr>
          <p:cNvPr descr="https://www.docker.com/sites/default/files/social/docker_facebook_share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175" y="2899500"/>
            <a:ext cx="3200400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5642313" y="5633175"/>
            <a:ext cx="24801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pt-BR" sz="1200"/>
              <a:t>Fonte: Docker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>
                <a:solidFill>
                  <a:srgbClr val="E36C09"/>
                </a:solidFill>
              </a:rPr>
              <a:t>Container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Imagem</a:t>
            </a:r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Sandbox de processos</a:t>
            </a:r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Ligação do processo com o container</a:t>
            </a:r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Contém</a:t>
            </a:r>
            <a:r>
              <a:rPr lang="pt-BR" sz="3000"/>
              <a:t> todas </a:t>
            </a:r>
            <a:r>
              <a:rPr lang="pt-BR" sz="3000"/>
              <a:t>dependências</a:t>
            </a:r>
          </a:p>
          <a:p>
            <a:pPr indent="-419100" lvl="0" marL="457200">
              <a:spcBef>
                <a:spcPts val="0"/>
              </a:spcBef>
              <a:buSzPts val="3000"/>
              <a:buChar char="•"/>
            </a:pPr>
            <a:r>
              <a:rPr lang="pt-BR" sz="3000"/>
              <a:t>Sem Hypervisor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pic>
        <p:nvPicPr>
          <p:cNvPr descr="https://thumbs.dreamstime.com/z/shipping-container-21512337.jpg" id="124" name="Shape 124"/>
          <p:cNvPicPr preferRelativeResize="0"/>
          <p:nvPr/>
        </p:nvPicPr>
        <p:blipFill rotWithShape="1">
          <a:blip r:embed="rId3">
            <a:alphaModFix/>
          </a:blip>
          <a:srcRect b="21185" l="0" r="0" t="13726"/>
          <a:stretch/>
        </p:blipFill>
        <p:spPr>
          <a:xfrm>
            <a:off x="3734075" y="3681125"/>
            <a:ext cx="4170276" cy="20949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4679163" y="5776050"/>
            <a:ext cx="24801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pt-BR" sz="1200"/>
              <a:t>Fonte: Dreamsite Stock Photos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>
                <a:solidFill>
                  <a:srgbClr val="E36C09"/>
                </a:solidFill>
              </a:rPr>
              <a:t>Container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Versionamento</a:t>
            </a:r>
          </a:p>
          <a:p>
            <a:pPr indent="-419100" lvl="0" marL="457200" rtl="0">
              <a:spcBef>
                <a:spcPts val="0"/>
              </a:spcBef>
              <a:buSzPts val="3000"/>
              <a:buChar char="•"/>
            </a:pPr>
            <a:r>
              <a:rPr lang="pt-BR" sz="3000"/>
              <a:t>Hub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pic>
        <p:nvPicPr>
          <p:cNvPr descr="Resultado de imagem para docker container hierarqui" id="132" name="Shape 132"/>
          <p:cNvPicPr preferRelativeResize="0"/>
          <p:nvPr/>
        </p:nvPicPr>
        <p:blipFill rotWithShape="1">
          <a:blip r:embed="rId3">
            <a:alphaModFix/>
          </a:blip>
          <a:srcRect b="0" l="5244" r="7350" t="0"/>
          <a:stretch/>
        </p:blipFill>
        <p:spPr>
          <a:xfrm>
            <a:off x="1231250" y="2800375"/>
            <a:ext cx="6681500" cy="28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3331938" y="5700175"/>
            <a:ext cx="24801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pt-BR" sz="1200"/>
              <a:t>Fonte: Blog 2mohitarora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>
                <a:solidFill>
                  <a:srgbClr val="E36C09"/>
                </a:solidFill>
              </a:rPr>
              <a:t>Kubernetes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Google</a:t>
            </a:r>
          </a:p>
          <a:p>
            <a:pPr indent="-431800" lvl="0" marL="457200" rtl="0">
              <a:spcBef>
                <a:spcPts val="0"/>
              </a:spcBef>
              <a:buSzPts val="3200"/>
              <a:buChar char="•"/>
            </a:pPr>
            <a:r>
              <a:rPr lang="pt-BR"/>
              <a:t>Open source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esultado de imagem para kubernetes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8941" y="1600200"/>
            <a:ext cx="1143284" cy="11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7097988" y="2655250"/>
            <a:ext cx="17652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pt-BR" sz="1200"/>
              <a:t>Fonte: Kubernetes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6300" y="2743500"/>
            <a:ext cx="3231399" cy="3428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3202056" y="6172475"/>
            <a:ext cx="27399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pt-BR" sz="1200"/>
              <a:t>Fonte: D</a:t>
            </a:r>
            <a:r>
              <a:rPr b="1" lang="pt-BR" sz="1200"/>
              <a:t>epositphotos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>
                <a:solidFill>
                  <a:srgbClr val="E36C09"/>
                </a:solidFill>
              </a:rPr>
              <a:t>Kubernetes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Orquestragem</a:t>
            </a: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Segregação de recursos</a:t>
            </a: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Balanceamento de carga</a:t>
            </a: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Interface gráfica</a:t>
            </a:r>
          </a:p>
          <a:p>
            <a:pPr indent="-431800" lvl="0" marL="457200" rtl="0">
              <a:spcBef>
                <a:spcPts val="0"/>
              </a:spcBef>
              <a:buSzPts val="3200"/>
              <a:buChar char="•"/>
            </a:pPr>
            <a:r>
              <a:rPr lang="pt-BR"/>
              <a:t>Monitoramento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15185" l="0" r="0" t="12261"/>
          <a:stretch/>
        </p:blipFill>
        <p:spPr>
          <a:xfrm>
            <a:off x="5802075" y="1417950"/>
            <a:ext cx="3029301" cy="359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5946781" y="5017425"/>
            <a:ext cx="27399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pt-BR" sz="1200"/>
              <a:t>Fonte: ShutterStock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>
                <a:solidFill>
                  <a:srgbClr val="E36C09"/>
                </a:solidFill>
              </a:rPr>
              <a:t>Kubernetes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Pod</a:t>
            </a:r>
          </a:p>
          <a:p>
            <a:pPr indent="-431800" lvl="0" marL="457200">
              <a:spcBef>
                <a:spcPts val="0"/>
              </a:spcBef>
              <a:buSzPts val="3200"/>
              <a:buChar char="•"/>
            </a:pPr>
            <a:r>
              <a:rPr lang="pt-BR"/>
              <a:t>Replication controller</a:t>
            </a:r>
          </a:p>
        </p:txBody>
      </p:sp>
      <p:pic>
        <p:nvPicPr>
          <p:cNvPr descr="Resultado de imagem para kubernetes replication controller" id="158" name="Shape 158"/>
          <p:cNvPicPr preferRelativeResize="0"/>
          <p:nvPr/>
        </p:nvPicPr>
        <p:blipFill rotWithShape="1">
          <a:blip r:embed="rId3">
            <a:alphaModFix/>
          </a:blip>
          <a:srcRect b="30321" l="4977" r="31699" t="29587"/>
          <a:stretch/>
        </p:blipFill>
        <p:spPr>
          <a:xfrm>
            <a:off x="457200" y="3000375"/>
            <a:ext cx="7573224" cy="26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2873869" y="5471275"/>
            <a:ext cx="27399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pt-BR" sz="1200"/>
              <a:t>Fonte: TreepTik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PTgraduacao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