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None/>
              <a:defRPr/>
            </a:lvl2pPr>
            <a:lvl3pPr lvl="2" rtl="0">
              <a:spcBef>
                <a:spcPts val="0"/>
              </a:spcBef>
              <a:buSzPts val="1400"/>
              <a:buNone/>
              <a:defRPr/>
            </a:lvl3pPr>
            <a:lvl4pPr lvl="3" rtl="0">
              <a:spcBef>
                <a:spcPts val="0"/>
              </a:spcBef>
              <a:buSzPts val="1400"/>
              <a:buNone/>
              <a:defRPr/>
            </a:lvl4pPr>
            <a:lvl5pPr lvl="4" rtl="0">
              <a:spcBef>
                <a:spcPts val="0"/>
              </a:spcBef>
              <a:buSzPts val="1400"/>
              <a:buNone/>
              <a:defRPr/>
            </a:lvl5pPr>
            <a:lvl6pPr lvl="5" rtl="0">
              <a:spcBef>
                <a:spcPts val="0"/>
              </a:spcBef>
              <a:buSzPts val="1400"/>
              <a:buNone/>
              <a:defRPr/>
            </a:lvl6pPr>
            <a:lvl7pPr lvl="6" rtl="0">
              <a:spcBef>
                <a:spcPts val="0"/>
              </a:spcBef>
              <a:buSzPts val="1400"/>
              <a:buNone/>
              <a:defRPr/>
            </a:lvl7pPr>
            <a:lvl8pPr lvl="7" rtl="0">
              <a:spcBef>
                <a:spcPts val="0"/>
              </a:spcBef>
              <a:buSzPts val="1400"/>
              <a:buNone/>
              <a:defRPr/>
            </a:lvl8pPr>
            <a:lvl9pPr lvl="8" rtl="0">
              <a:spcBef>
                <a:spcPts val="0"/>
              </a:spcBef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200"/>
              <a:buChar char="•"/>
              <a:defRPr/>
            </a:lvl1pPr>
            <a:lvl2pPr lvl="1" rtl="0">
              <a:spcBef>
                <a:spcPts val="0"/>
              </a:spcBef>
              <a:buSzPts val="2800"/>
              <a:buChar char="–"/>
              <a:defRPr/>
            </a:lvl2pPr>
            <a:lvl3pPr lvl="2" rtl="0">
              <a:spcBef>
                <a:spcPts val="0"/>
              </a:spcBef>
              <a:buSzPts val="2400"/>
              <a:buChar char="•"/>
              <a:defRPr/>
            </a:lvl3pPr>
            <a:lvl4pPr lvl="3" rtl="0">
              <a:spcBef>
                <a:spcPts val="0"/>
              </a:spcBef>
              <a:buSzPts val="2000"/>
              <a:buChar char="–"/>
              <a:defRPr/>
            </a:lvl4pPr>
            <a:lvl5pPr lvl="4" rtl="0">
              <a:spcBef>
                <a:spcPts val="0"/>
              </a:spcBef>
              <a:buSzPts val="2000"/>
              <a:buChar char="»"/>
              <a:defRPr/>
            </a:lvl5pPr>
            <a:lvl6pPr lvl="5" rtl="0">
              <a:spcBef>
                <a:spcPts val="0"/>
              </a:spcBef>
              <a:buSzPts val="2000"/>
              <a:buChar char="•"/>
              <a:defRPr/>
            </a:lvl6pPr>
            <a:lvl7pPr lvl="6" rtl="0">
              <a:spcBef>
                <a:spcPts val="0"/>
              </a:spcBef>
              <a:buSzPts val="2000"/>
              <a:buChar char="•"/>
              <a:defRPr/>
            </a:lvl7pPr>
            <a:lvl8pPr lvl="7" rtl="0">
              <a:spcBef>
                <a:spcPts val="0"/>
              </a:spcBef>
              <a:buSzPts val="2000"/>
              <a:buChar char="•"/>
              <a:defRPr/>
            </a:lvl8pPr>
            <a:lvl9pPr lvl="8" rtl="0">
              <a:spcBef>
                <a:spcPts val="0"/>
              </a:spcBef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755576" y="33265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36C09"/>
              </a:buClr>
              <a:buFont typeface="Calibri"/>
              <a:buNone/>
            </a:pPr>
            <a:r>
              <a:rPr lang="pt-BR" sz="3200" b="1" i="1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Centro Universitário Uniftec</a:t>
            </a:r>
            <a:br>
              <a:rPr lang="pt-BR" sz="3200" b="1" i="1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1" i="1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Graduação </a:t>
            </a:r>
            <a:r>
              <a:rPr lang="pt-BR" sz="3200" b="1" i="1">
                <a:solidFill>
                  <a:srgbClr val="E36C09"/>
                </a:solidFill>
              </a:rPr>
              <a:t> Engenharia da Computação</a:t>
            </a:r>
          </a:p>
        </p:txBody>
      </p:sp>
      <p:sp>
        <p:nvSpPr>
          <p:cNvPr id="91" name="Shape 91"/>
          <p:cNvSpPr/>
          <p:nvPr/>
        </p:nvSpPr>
        <p:spPr>
          <a:xfrm>
            <a:off x="107500" y="2780950"/>
            <a:ext cx="8928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B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Processamento </a:t>
            </a:r>
            <a:r>
              <a:rPr lang="pt-BR" sz="4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multi-nuclear</a:t>
            </a:r>
            <a:endParaRPr lang="pt-BR"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pt-B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pt-BR" sz="4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OpenMP</a:t>
            </a:r>
            <a:endParaRPr lang="pt-BR"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07504" y="4694808"/>
            <a:ext cx="8928900" cy="230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Alunos: 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Rogério Lazzari Junior, Carlos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Gasperin</a:t>
            </a: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 algn="ctr"/>
            <a:r>
              <a:rPr lang="pt-BR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Prof. Orientador: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Carlos Alberto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Bertotto</a:t>
            </a:r>
            <a:endParaRPr lang="pt-BR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Caxias do Sul – 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20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 dirty="0"/>
              <a:t>Facilidade na Paralelização</a:t>
            </a:r>
          </a:p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 dirty="0" err="1"/>
              <a:t>Pragmas</a:t>
            </a:r>
            <a:endParaRPr lang="pt-BR" dirty="0"/>
          </a:p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 dirty="0"/>
              <a:t>Threads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dirty="0" err="1">
                <a:solidFill>
                  <a:srgbClr val="E36C09"/>
                </a:solidFill>
              </a:rPr>
              <a:t>OpenMP</a:t>
            </a:r>
            <a:endParaRPr lang="pt-BR" dirty="0">
              <a:solidFill>
                <a:srgbClr val="E36C09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6002463" y="2686775"/>
            <a:ext cx="2480100" cy="4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pt-BR" sz="1200" b="1" dirty="0"/>
              <a:t>Fonte: </a:t>
            </a:r>
            <a:r>
              <a:rPr lang="pt-BR" sz="1200" b="1" dirty="0" err="1"/>
              <a:t>OpenMP</a:t>
            </a:r>
            <a:endParaRPr lang="pt-BR" sz="1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4CAAB3-1BEA-46F7-9DBE-F67580BA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13" y="1600200"/>
            <a:ext cx="32004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dirty="0" err="1">
                <a:solidFill>
                  <a:srgbClr val="E36C09"/>
                </a:solidFill>
              </a:rPr>
              <a:t>OpenCV</a:t>
            </a:r>
            <a:endParaRPr lang="pt-BR" dirty="0">
              <a:solidFill>
                <a:srgbClr val="E36C09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 dirty="0"/>
              <a:t>Framework para Imagens</a:t>
            </a:r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 dirty="0" err="1"/>
              <a:t>Mat</a:t>
            </a:r>
            <a:endParaRPr lang="pt-BR" sz="3000" dirty="0"/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 dirty="0"/>
              <a:t>Ranço pelo Visual Studio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/>
          </a:p>
          <a:p>
            <a:pPr marL="0" lvl="0" indent="0">
              <a:spcBef>
                <a:spcPts val="0"/>
              </a:spcBef>
              <a:buNone/>
            </a:pPr>
            <a:endParaRPr sz="3000" dirty="0"/>
          </a:p>
        </p:txBody>
      </p:sp>
      <p:sp>
        <p:nvSpPr>
          <p:cNvPr id="125" name="Shape 125"/>
          <p:cNvSpPr txBox="1"/>
          <p:nvPr/>
        </p:nvSpPr>
        <p:spPr>
          <a:xfrm>
            <a:off x="3257648" y="5527145"/>
            <a:ext cx="2480100" cy="4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pt-BR" sz="1200" b="1" dirty="0"/>
              <a:t>Fonte: </a:t>
            </a:r>
            <a:r>
              <a:rPr lang="pt-BR" sz="1200" b="1" dirty="0" err="1"/>
              <a:t>OpenCV</a:t>
            </a:r>
            <a:endParaRPr lang="pt-BR" sz="1200" b="1" dirty="0"/>
          </a:p>
          <a:p>
            <a:pPr marL="0" lvl="0" indent="0" algn="ctr" rtl="0">
              <a:spcBef>
                <a:spcPts val="0"/>
              </a:spcBef>
              <a:buNone/>
            </a:pPr>
            <a:endParaRPr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AA4A94-6795-4519-A056-DF397BCF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252" y="3468020"/>
            <a:ext cx="2331496" cy="2059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dirty="0">
                <a:solidFill>
                  <a:srgbClr val="E36C09"/>
                </a:solidFill>
              </a:rPr>
              <a:t>Código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48356" y="1600200"/>
            <a:ext cx="8438444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03200" indent="0">
              <a:buNone/>
            </a:pPr>
            <a:r>
              <a:rPr lang="pt-BR" sz="1600" dirty="0"/>
              <a:t>for (</a:t>
            </a:r>
            <a:r>
              <a:rPr lang="pt-BR" sz="1600" dirty="0" err="1"/>
              <a:t>int</a:t>
            </a:r>
            <a:r>
              <a:rPr lang="pt-BR" sz="1600" dirty="0"/>
              <a:t> r = 0; r &lt; </a:t>
            </a:r>
            <a:r>
              <a:rPr lang="pt-BR" sz="1600" dirty="0">
                <a:solidFill>
                  <a:srgbClr val="C00000"/>
                </a:solidFill>
              </a:rPr>
              <a:t>img1.rows</a:t>
            </a:r>
            <a:r>
              <a:rPr lang="pt-BR" sz="1600" dirty="0"/>
              <a:t>; r++) 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{//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percore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linha</a:t>
            </a:r>
          </a:p>
          <a:p>
            <a:pPr marL="203200" indent="0">
              <a:buNone/>
            </a:pPr>
            <a:r>
              <a:rPr lang="en-US" sz="1600" dirty="0"/>
              <a:t>	for (int c = 0; c &lt; </a:t>
            </a:r>
            <a:r>
              <a:rPr lang="en-US" sz="1600" dirty="0">
                <a:solidFill>
                  <a:srgbClr val="C00000"/>
                </a:solidFill>
              </a:rPr>
              <a:t>img1.cols</a:t>
            </a:r>
            <a:r>
              <a:rPr lang="en-US" sz="1600" dirty="0"/>
              <a:t>; </a:t>
            </a:r>
            <a:r>
              <a:rPr lang="en-US" sz="1600" dirty="0" err="1"/>
              <a:t>c++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{//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percore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coluna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03200" indent="0">
              <a:buNone/>
            </a:pPr>
            <a:r>
              <a:rPr lang="pt-BR" sz="1600" dirty="0"/>
              <a:t>		img1.at&lt;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cv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::Vec3b</a:t>
            </a:r>
            <a:r>
              <a:rPr lang="pt-BR" sz="1600" dirty="0"/>
              <a:t>&gt;(r, c)[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pt-BR" sz="1600" dirty="0"/>
              <a:t>] = img1.at&lt;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cv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::Vec3b</a:t>
            </a:r>
            <a:r>
              <a:rPr lang="pt-BR" sz="1600" dirty="0"/>
              <a:t>&gt;(r, c)[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pt-BR" sz="1600" dirty="0"/>
              <a:t>] * c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;//trabalha azul</a:t>
            </a:r>
          </a:p>
          <a:p>
            <a:pPr marL="203200" indent="0">
              <a:buNone/>
            </a:pPr>
            <a:r>
              <a:rPr lang="pt-BR" sz="1600" dirty="0"/>
              <a:t>	}</a:t>
            </a:r>
          </a:p>
          <a:p>
            <a:pPr marL="203200" indent="0">
              <a:buNone/>
            </a:pPr>
            <a:r>
              <a:rPr lang="pt-BR" sz="1600" dirty="0"/>
              <a:t>}</a:t>
            </a:r>
            <a:endParaRPr sz="1600" dirty="0"/>
          </a:p>
        </p:txBody>
      </p:sp>
      <p:pic>
        <p:nvPicPr>
          <p:cNvPr id="6" name="Shape 142">
            <a:extLst>
              <a:ext uri="{FF2B5EF4-FFF2-40B4-BE49-F238E27FC236}">
                <a16:creationId xmlns:a16="http://schemas.microsoft.com/office/drawing/2014/main" id="{8F11DE2D-2325-414C-8D8E-EA69071E9D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317" y="2718141"/>
            <a:ext cx="3261966" cy="33168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43">
            <a:extLst>
              <a:ext uri="{FF2B5EF4-FFF2-40B4-BE49-F238E27FC236}">
                <a16:creationId xmlns:a16="http://schemas.microsoft.com/office/drawing/2014/main" id="{981DBFD5-62B0-422E-A3C9-DC56127FF4C1}"/>
              </a:ext>
            </a:extLst>
          </p:cNvPr>
          <p:cNvSpPr txBox="1"/>
          <p:nvPr/>
        </p:nvSpPr>
        <p:spPr>
          <a:xfrm>
            <a:off x="3089167" y="6034961"/>
            <a:ext cx="2078267" cy="302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pt-BR" sz="1200" b="1" dirty="0"/>
              <a:t>Fonte: </a:t>
            </a:r>
            <a:r>
              <a:rPr lang="pt-BR" sz="1200" b="1" dirty="0" err="1"/>
              <a:t>Depositphotos</a:t>
            </a:r>
            <a:endParaRPr lang="pt-BR" sz="1200" b="1" dirty="0"/>
          </a:p>
          <a:p>
            <a:pPr marL="0" lvl="0" indent="0" algn="l" rtl="0">
              <a:spcBef>
                <a:spcPts val="0"/>
              </a:spcBef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dirty="0">
                <a:solidFill>
                  <a:srgbClr val="E36C09"/>
                </a:solidFill>
              </a:rPr>
              <a:t>Desempenho: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 dirty="0"/>
              <a:t>EM DESENVOLVIMENTO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E05D93-BE05-4352-A680-F2508D16F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37" y="3863250"/>
            <a:ext cx="2072563" cy="2101320"/>
          </a:xfrm>
          <a:prstGeom prst="rect">
            <a:avLst/>
          </a:prstGeom>
        </p:spPr>
      </p:pic>
      <p:sp>
        <p:nvSpPr>
          <p:cNvPr id="10" name="Shape 143">
            <a:extLst>
              <a:ext uri="{FF2B5EF4-FFF2-40B4-BE49-F238E27FC236}">
                <a16:creationId xmlns:a16="http://schemas.microsoft.com/office/drawing/2014/main" id="{70CC6712-ACD3-4128-95DF-A032E1717357}"/>
              </a:ext>
            </a:extLst>
          </p:cNvPr>
          <p:cNvSpPr txBox="1"/>
          <p:nvPr/>
        </p:nvSpPr>
        <p:spPr>
          <a:xfrm>
            <a:off x="763656" y="6006126"/>
            <a:ext cx="2078267" cy="302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pt-BR" sz="1200" b="1" dirty="0"/>
              <a:t>Fonte: </a:t>
            </a:r>
            <a:r>
              <a:rPr lang="pt-BR" sz="1200" b="1" dirty="0" err="1"/>
              <a:t>Depositphotos</a:t>
            </a:r>
            <a:endParaRPr lang="pt-BR" sz="1200" b="1" dirty="0"/>
          </a:p>
          <a:p>
            <a:pPr marL="0" lvl="0" indent="0" algn="l" rtl="0">
              <a:spcBef>
                <a:spcPts val="0"/>
              </a:spcBef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dirty="0">
                <a:solidFill>
                  <a:srgbClr val="E36C09"/>
                </a:solidFill>
              </a:rPr>
              <a:t>Conclusões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 dirty="0"/>
              <a:t>Desempenho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 dirty="0"/>
              <a:t>Dificuldades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 dirty="0"/>
              <a:t>Use Cases 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pt-BR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t="12261" b="15185"/>
          <a:stretch/>
        </p:blipFill>
        <p:spPr>
          <a:xfrm>
            <a:off x="5802075" y="1417950"/>
            <a:ext cx="3029301" cy="359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946781" y="5017425"/>
            <a:ext cx="2739900" cy="4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pt-BR" sz="1200" b="1"/>
              <a:t>Fonte: ShutterStock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1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685800" y="222925"/>
            <a:ext cx="7772400" cy="1470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6400" b="1" i="1">
                <a:solidFill>
                  <a:srgbClr val="E36C09"/>
                </a:solidFill>
              </a:rPr>
              <a:t>Dúvidas?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7725"/>
            <a:ext cx="4005426" cy="432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80463" y="6324600"/>
            <a:ext cx="2949300" cy="37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pt-BR" sz="1200" b="1">
                <a:latin typeface="Calibri"/>
                <a:ea typeface="Calibri"/>
                <a:cs typeface="Calibri"/>
                <a:sym typeface="Calibri"/>
              </a:rPr>
              <a:t>Fonte: DepositPhotos Stock Photos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graduaca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94</Words>
  <Application>Microsoft Office PowerPoint</Application>
  <PresentationFormat>Apresentação na tela (4:3)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PPTgraduacao</vt:lpstr>
      <vt:lpstr>Centro Universitário Uniftec Graduação  Engenharia da Computação</vt:lpstr>
      <vt:lpstr>OpenMP</vt:lpstr>
      <vt:lpstr>OpenCV</vt:lpstr>
      <vt:lpstr>Código</vt:lpstr>
      <vt:lpstr>Desempenho:</vt:lpstr>
      <vt:lpstr>Conclusões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Uniftec Graduação  Engenharia da Computação</dc:title>
  <cp:lastModifiedBy>Rogério Lazzari Júnior</cp:lastModifiedBy>
  <cp:revision>6</cp:revision>
  <dcterms:modified xsi:type="dcterms:W3CDTF">2018-04-24T00:42:59Z</dcterms:modified>
</cp:coreProperties>
</file>