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115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pic>
        <p:nvPicPr>
          <p:cNvPr id="18" name="Shape 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is" type="vertTitleAndTx">
  <p:cSld name="VERTICAL_TITLE_AND_VERTICAL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sldNum" idx="12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65" name="Shape 65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pic>
        <p:nvPicPr>
          <p:cNvPr id="11" name="Shape 11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ctrTitle"/>
          </p:nvPr>
        </p:nvSpPr>
        <p:spPr>
          <a:xfrm>
            <a:off x="755576" y="332656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SzPts val="1400"/>
              <a:buFont typeface="Calibri"/>
              <a:buNone/>
            </a:pPr>
            <a:r>
              <a:rPr lang="pt-BR" sz="3200" b="1" i="1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Centro Universitário Uniftec</a:t>
            </a:r>
            <a:br>
              <a:rPr lang="pt-BR" sz="3200" b="1" i="1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pt-BR" sz="3200" b="1" i="1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Graduação  Engenharia da Computação</a:t>
            </a:r>
            <a:endParaRPr/>
          </a:p>
        </p:txBody>
      </p:sp>
      <p:sp>
        <p:nvSpPr>
          <p:cNvPr id="91" name="Shape 91"/>
          <p:cNvSpPr/>
          <p:nvPr/>
        </p:nvSpPr>
        <p:spPr>
          <a:xfrm>
            <a:off x="107500" y="2668060"/>
            <a:ext cx="8928900" cy="9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Processamento multi-nuclear</a:t>
            </a:r>
            <a:endParaRPr sz="4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com OpenMP</a:t>
            </a:r>
            <a:endParaRPr sz="4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Shape 92"/>
          <p:cNvSpPr/>
          <p:nvPr/>
        </p:nvSpPr>
        <p:spPr>
          <a:xfrm>
            <a:off x="107504" y="4694808"/>
            <a:ext cx="8928900" cy="23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pt-BR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Alunos: Rogério Lazzari Junior, Carlos Gasperin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pt-BR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Prof. Orientador: </a:t>
            </a:r>
            <a:r>
              <a:rPr lang="pt-BR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Carlos Alberto Bertotto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pt-BR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Caxias do Sul – RS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pt-BR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2018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31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pt-BR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Facilidade na Paralelização</a:t>
            </a:r>
            <a:endParaRPr/>
          </a:p>
          <a:p>
            <a:pPr marL="457200" marR="0" lvl="0" indent="-431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pt-BR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Pragmas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31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pt-BR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Threads</a:t>
            </a:r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pt-BR" sz="4400" b="0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OpenMP</a:t>
            </a:r>
            <a:endParaRPr sz="4400" b="0" i="0" u="none" strike="noStrike" cap="none">
              <a:solidFill>
                <a:srgbClr val="E36C0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Shape 99"/>
          <p:cNvSpPr txBox="1"/>
          <p:nvPr/>
        </p:nvSpPr>
        <p:spPr>
          <a:xfrm>
            <a:off x="6002463" y="2686775"/>
            <a:ext cx="2480100" cy="4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Fonte: OpenMP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0" name="Shape 10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42313" y="1600200"/>
            <a:ext cx="3200400" cy="114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pt-BR" sz="4400" b="0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OpenCV</a:t>
            </a:r>
            <a:endParaRPr sz="4400" b="0" i="0" u="none" strike="noStrike" cap="none">
              <a:solidFill>
                <a:srgbClr val="E36C0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lang="pt-BR"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Framework para Imagens</a:t>
            </a:r>
            <a:endParaRPr/>
          </a:p>
          <a:p>
            <a: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lang="pt-BR"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Mat</a:t>
            </a:r>
            <a:endParaRPr sz="3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lang="pt-BR"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Ranço pelo Visual Studio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Shape 107"/>
          <p:cNvSpPr txBox="1"/>
          <p:nvPr/>
        </p:nvSpPr>
        <p:spPr>
          <a:xfrm>
            <a:off x="3257648" y="5527145"/>
            <a:ext cx="2480100" cy="4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Fonte: OpenCV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8" name="Shape 10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06252" y="3468020"/>
            <a:ext cx="2331496" cy="205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pt-BR" sz="4400" b="0" i="0" u="none" strike="noStrike" cap="none" dirty="0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Código</a:t>
            </a:r>
            <a:endParaRPr dirty="0"/>
          </a:p>
        </p:txBody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248356" y="1600200"/>
            <a:ext cx="8438444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03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pt-BR" sz="1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Importante</a:t>
            </a:r>
            <a:r>
              <a:rPr lang="pt-BR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marL="203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pt-BR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(</a:t>
            </a:r>
            <a:r>
              <a:rPr lang="pt-BR" sz="16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pt-BR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 = 0; r &lt; </a:t>
            </a:r>
            <a:r>
              <a:rPr lang="pt-BR" sz="1600" b="0" i="0" u="none" strike="noStrike" cap="none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img1.rows</a:t>
            </a:r>
            <a:r>
              <a:rPr lang="pt-BR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 r++) </a:t>
            </a:r>
            <a:r>
              <a:rPr lang="pt-BR" sz="1600" b="0" i="0" u="none" strike="noStrike" cap="none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{//</a:t>
            </a:r>
            <a:r>
              <a:rPr lang="pt-BR" sz="1600" b="0" i="0" u="none" strike="noStrike" cap="none" dirty="0" err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percore</a:t>
            </a:r>
            <a:r>
              <a:rPr lang="pt-BR" sz="1600" b="0" i="0" u="none" strike="noStrike" cap="none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linha</a:t>
            </a:r>
            <a:endParaRPr dirty="0"/>
          </a:p>
          <a:p>
            <a:pPr marL="20320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pt-BR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for (</a:t>
            </a:r>
            <a:r>
              <a:rPr lang="pt-BR" sz="16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pt-BR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 = 0; c &lt; </a:t>
            </a:r>
            <a:r>
              <a:rPr lang="pt-BR" sz="1600" b="0" i="0" u="none" strike="noStrike" cap="none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img1.cols</a:t>
            </a:r>
            <a:r>
              <a:rPr lang="pt-BR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 c++) </a:t>
            </a:r>
            <a:r>
              <a:rPr lang="pt-BR" sz="1600" b="0" i="0" u="none" strike="noStrike" cap="none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{//</a:t>
            </a:r>
            <a:r>
              <a:rPr lang="pt-BR" sz="1600" b="0" i="0" u="none" strike="noStrike" cap="none" dirty="0" err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percore</a:t>
            </a:r>
            <a:r>
              <a:rPr lang="pt-BR" sz="1600" b="0" i="0" u="none" strike="noStrike" cap="none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coluna</a:t>
            </a:r>
            <a:endParaRPr sz="1600" b="0" i="0" u="none" strike="noStrike" cap="none" dirty="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0320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pt-BR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img1.at&lt;</a:t>
            </a:r>
            <a:r>
              <a:rPr lang="pt-BR" sz="1600" b="0" i="0" u="none" strike="noStrike" cap="none" dirty="0" err="1">
                <a:solidFill>
                  <a:srgbClr val="538CD5"/>
                </a:solidFill>
                <a:latin typeface="Calibri"/>
                <a:ea typeface="Calibri"/>
                <a:cs typeface="Calibri"/>
                <a:sym typeface="Calibri"/>
              </a:rPr>
              <a:t>cv</a:t>
            </a:r>
            <a:r>
              <a:rPr lang="pt-BR" sz="1600" b="0" i="0" u="none" strike="noStrike" cap="none" dirty="0">
                <a:solidFill>
                  <a:srgbClr val="538CD5"/>
                </a:solidFill>
                <a:latin typeface="Calibri"/>
                <a:ea typeface="Calibri"/>
                <a:cs typeface="Calibri"/>
                <a:sym typeface="Calibri"/>
              </a:rPr>
              <a:t>::Vec3b</a:t>
            </a:r>
            <a:r>
              <a:rPr lang="pt-BR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&gt;(r, c)[</a:t>
            </a:r>
            <a:r>
              <a:rPr lang="pt-BR" sz="1600" b="0" i="0" u="none" strike="noStrike" cap="none" dirty="0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pt-BR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] = img1.at&lt;</a:t>
            </a:r>
            <a:r>
              <a:rPr lang="pt-BR" sz="1600" b="0" i="0" u="none" strike="noStrike" cap="none" dirty="0" err="1">
                <a:solidFill>
                  <a:srgbClr val="538CD5"/>
                </a:solidFill>
                <a:latin typeface="Calibri"/>
                <a:ea typeface="Calibri"/>
                <a:cs typeface="Calibri"/>
                <a:sym typeface="Calibri"/>
              </a:rPr>
              <a:t>cv</a:t>
            </a:r>
            <a:r>
              <a:rPr lang="pt-BR" sz="1600" b="0" i="0" u="none" strike="noStrike" cap="none" dirty="0">
                <a:solidFill>
                  <a:srgbClr val="538CD5"/>
                </a:solidFill>
                <a:latin typeface="Calibri"/>
                <a:ea typeface="Calibri"/>
                <a:cs typeface="Calibri"/>
                <a:sym typeface="Calibri"/>
              </a:rPr>
              <a:t>::Vec3b</a:t>
            </a:r>
            <a:r>
              <a:rPr lang="pt-BR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&gt;(r, c)[</a:t>
            </a:r>
            <a:r>
              <a:rPr lang="pt-BR" sz="1600" b="0" i="0" u="none" strike="noStrike" cap="none" dirty="0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pt-BR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] * c</a:t>
            </a:r>
            <a:r>
              <a:rPr lang="pt-BR" sz="1600" b="0" i="0" u="none" strike="noStrike" cap="none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;//trabalha azul</a:t>
            </a:r>
            <a:endParaRPr dirty="0"/>
          </a:p>
          <a:p>
            <a:pPr marL="20320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pt-BR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}</a:t>
            </a:r>
            <a:endParaRPr dirty="0"/>
          </a:p>
          <a:p>
            <a:pPr marL="20320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pt-BR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1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5" name="Shape 115"/>
          <p:cNvPicPr preferRelativeResize="0"/>
          <p:nvPr/>
        </p:nvPicPr>
        <p:blipFill rotWithShape="1">
          <a:blip r:embed="rId3">
            <a:alphaModFix/>
          </a:blip>
          <a:srcRect t="7903"/>
          <a:stretch/>
        </p:blipFill>
        <p:spPr>
          <a:xfrm>
            <a:off x="2497317" y="2980267"/>
            <a:ext cx="3261966" cy="3054694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Shape 116"/>
          <p:cNvSpPr txBox="1"/>
          <p:nvPr/>
        </p:nvSpPr>
        <p:spPr>
          <a:xfrm>
            <a:off x="3089167" y="6034961"/>
            <a:ext cx="2078267" cy="302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Fonte: </a:t>
            </a:r>
            <a:r>
              <a:rPr lang="pt-BR" sz="12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Depositphotos</a:t>
            </a:r>
            <a:endParaRPr sz="12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BBF1A0-025D-48C0-B138-2FCB5080F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E36C09"/>
                </a:solidFill>
              </a:rPr>
              <a:t>Maquina de teste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BCD031F-BE4C-412D-8DEF-3132820B2A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Atrás de vocês.</a:t>
            </a:r>
          </a:p>
          <a:p>
            <a:r>
              <a:rPr lang="pt-BR" dirty="0"/>
              <a:t>Windows server</a:t>
            </a:r>
          </a:p>
          <a:p>
            <a:r>
              <a:rPr lang="pt-BR" dirty="0"/>
              <a:t>8 </a:t>
            </a:r>
            <a:r>
              <a:rPr lang="pt-BR" dirty="0" err="1"/>
              <a:t>Nucleos</a:t>
            </a:r>
            <a:endParaRPr lang="pt-BR" dirty="0"/>
          </a:p>
          <a:p>
            <a:pPr lvl="1"/>
            <a:r>
              <a:rPr lang="pt-BR" dirty="0"/>
              <a:t>4 Reais</a:t>
            </a:r>
          </a:p>
          <a:p>
            <a:pPr lvl="1"/>
            <a:r>
              <a:rPr lang="pt-BR" dirty="0"/>
              <a:t>4 </a:t>
            </a:r>
            <a:r>
              <a:rPr lang="pt-BR" dirty="0" err="1"/>
              <a:t>Logicos</a:t>
            </a: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C759344-45D7-4971-B50B-8AFF9F0064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1340"/>
          <a:stretch/>
        </p:blipFill>
        <p:spPr>
          <a:xfrm>
            <a:off x="4852832" y="2126991"/>
            <a:ext cx="3344758" cy="2427112"/>
          </a:xfrm>
          <a:prstGeom prst="rect">
            <a:avLst/>
          </a:prstGeom>
        </p:spPr>
      </p:pic>
      <p:sp>
        <p:nvSpPr>
          <p:cNvPr id="6" name="Shape 116">
            <a:extLst>
              <a:ext uri="{FF2B5EF4-FFF2-40B4-BE49-F238E27FC236}">
                <a16:creationId xmlns:a16="http://schemas.microsoft.com/office/drawing/2014/main" id="{691D5EF8-1AB8-45BC-90A4-976EC968F145}"/>
              </a:ext>
            </a:extLst>
          </p:cNvPr>
          <p:cNvSpPr txBox="1"/>
          <p:nvPr/>
        </p:nvSpPr>
        <p:spPr>
          <a:xfrm>
            <a:off x="5486077" y="4479085"/>
            <a:ext cx="2078267" cy="302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Fonte: </a:t>
            </a:r>
            <a:r>
              <a:rPr lang="pt-BR" sz="12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Alamy</a:t>
            </a:r>
            <a:r>
              <a:rPr lang="pt-BR" sz="12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stock </a:t>
            </a:r>
            <a:r>
              <a:rPr lang="pt-BR" sz="12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photo</a:t>
            </a:r>
            <a:endParaRPr sz="12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90635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pt-BR" sz="4400" b="0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Desempenho:</a:t>
            </a:r>
            <a:endParaRPr/>
          </a:p>
        </p:txBody>
      </p:sp>
      <p:sp>
        <p:nvSpPr>
          <p:cNvPr id="124" name="Shape 124"/>
          <p:cNvSpPr txBox="1"/>
          <p:nvPr/>
        </p:nvSpPr>
        <p:spPr>
          <a:xfrm>
            <a:off x="3401050" y="5759372"/>
            <a:ext cx="2078267" cy="302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Fonte: Os Autores</a:t>
            </a:r>
            <a:endParaRPr sz="12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0636EB70-DF8E-49FD-8B91-66E10A3F456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744" b="3779"/>
          <a:stretch/>
        </p:blipFill>
        <p:spPr>
          <a:xfrm>
            <a:off x="763657" y="1298224"/>
            <a:ext cx="7353054" cy="447039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pt-BR" sz="4400" b="0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Conclusões</a:t>
            </a:r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31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pt-BR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Desempenho</a:t>
            </a:r>
            <a:endParaRPr/>
          </a:p>
          <a:p>
            <a:pPr marL="457200" marR="0" lvl="0" indent="-431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pt-BR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Dificuldades</a:t>
            </a:r>
            <a:endParaRPr/>
          </a:p>
          <a:p>
            <a:pPr marL="457200" marR="0" lvl="0" indent="-431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pt-BR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Cases 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1" name="Shape 131"/>
          <p:cNvPicPr preferRelativeResize="0"/>
          <p:nvPr/>
        </p:nvPicPr>
        <p:blipFill rotWithShape="1">
          <a:blip r:embed="rId3">
            <a:alphaModFix/>
          </a:blip>
          <a:srcRect t="12260" b="15185"/>
          <a:stretch/>
        </p:blipFill>
        <p:spPr>
          <a:xfrm>
            <a:off x="5802075" y="1417950"/>
            <a:ext cx="3029301" cy="359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Shape 132"/>
          <p:cNvSpPr txBox="1"/>
          <p:nvPr/>
        </p:nvSpPr>
        <p:spPr>
          <a:xfrm>
            <a:off x="5946781" y="5017425"/>
            <a:ext cx="2739900" cy="4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Fonte: ShutterStock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ctrTitle"/>
          </p:nvPr>
        </p:nvSpPr>
        <p:spPr>
          <a:xfrm>
            <a:off x="685800" y="2229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pt-BR" sz="6400" b="1" i="1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Dúvidas?</a:t>
            </a:r>
            <a:endParaRPr/>
          </a:p>
        </p:txBody>
      </p:sp>
      <p:pic>
        <p:nvPicPr>
          <p:cNvPr id="138" name="Shape 1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1997725"/>
            <a:ext cx="4005426" cy="4326876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Shape 139"/>
          <p:cNvSpPr txBox="1"/>
          <p:nvPr/>
        </p:nvSpPr>
        <p:spPr>
          <a:xfrm>
            <a:off x="680463" y="6324600"/>
            <a:ext cx="2949300" cy="3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pt-BR" sz="12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Fonte: DepositPhotos Stock Photos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PTgraduacao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115</Words>
  <Application>Microsoft Office PowerPoint</Application>
  <PresentationFormat>Apresentação na tela (4:3)</PresentationFormat>
  <Paragraphs>42</Paragraphs>
  <Slides>8</Slides>
  <Notes>7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1" baseType="lpstr">
      <vt:lpstr>Arial</vt:lpstr>
      <vt:lpstr>Calibri</vt:lpstr>
      <vt:lpstr>PPTgraduacao</vt:lpstr>
      <vt:lpstr>Centro Universitário Uniftec Graduação  Engenharia da Computação</vt:lpstr>
      <vt:lpstr>OpenMP</vt:lpstr>
      <vt:lpstr>OpenCV</vt:lpstr>
      <vt:lpstr>Código</vt:lpstr>
      <vt:lpstr>Maquina de teste</vt:lpstr>
      <vt:lpstr>Desempenho:</vt:lpstr>
      <vt:lpstr>Conclusões</vt:lpstr>
      <vt:lpstr>Dúvidas?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Centro Universitário Uniftec Graduação  Engenharia da Computação</dc:title>
  <cp:lastModifiedBy>Rogerio Lazzari</cp:lastModifiedBy>
  <cp:revision>1</cp:revision>
  <dcterms:modified xsi:type="dcterms:W3CDTF">2018-04-30T20:24:30Z</dcterms:modified>
</cp:coreProperties>
</file>