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56" r:id="rId4"/>
    <p:sldId id="263" r:id="rId5"/>
    <p:sldId id="266" r:id="rId6"/>
    <p:sldId id="268" r:id="rId7"/>
    <p:sldId id="269" r:id="rId8"/>
    <p:sldId id="270" r:id="rId9"/>
    <p:sldId id="273" r:id="rId10"/>
    <p:sldId id="278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58836F-848F-46B4-8978-75C130F82C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26B9CC-71A1-4202-AE18-0A86732523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D77DB9-73FF-46DE-8301-6DD50838180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F4F7A2-A080-47DA-957F-CF7DA90D67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9.xml"/><Relationship Id="rId3" Type="http://schemas.openxmlformats.org/officeDocument/2006/relationships/image" Target="../media/image2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1.xml"/><Relationship Id="rId3" Type="http://schemas.openxmlformats.org/officeDocument/2006/relationships/image" Target="../media/image3.png"/><Relationship Id="rId2" Type="http://schemas.openxmlformats.org/officeDocument/2006/relationships/hyperlink" Target="http://color.lukas-stratmann.com/color-systems/hsv.html" TargetMode="External"/><Relationship Id="rId1" Type="http://schemas.openxmlformats.org/officeDocument/2006/relationships/hyperlink" Target="https://docs.opencv.org/4.5.5/de/d25/imgproc_color_conversions.html#color_convert_rgb_h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75535"/>
            <a:ext cx="9144000" cy="2107565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</a:rPr>
              <a:t>LED灯带检测专案总结</a:t>
            </a:r>
            <a:br>
              <a:rPr lang="zh-CN" altLang="en-US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</a:rPr>
            </a:br>
            <a:br>
              <a:rPr lang="en-US" altLang="zh-CN" sz="20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</a:rPr>
            </a:br>
            <a:r>
              <a:rPr lang="en-US" altLang="zh-CN" sz="18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</a:rPr>
              <a:t>Sheldon_li@asus.com</a:t>
            </a:r>
            <a:br>
              <a:rPr lang="en-US" altLang="zh-CN" sz="18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</a:rPr>
            </a:br>
            <a:r>
              <a:rPr lang="en-US" altLang="zh-CN" sz="18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</a:rPr>
              <a:t>2022.01.20</a:t>
            </a:r>
            <a:br>
              <a:rPr lang="en-US" altLang="zh-CN" sz="18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</a:rPr>
            </a:br>
            <a:r>
              <a:rPr lang="en-US" altLang="zh-CN" sz="18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</a:rPr>
              <a:t>v3.0.2.6</a:t>
            </a:r>
            <a:endParaRPr lang="en-US" altLang="zh-CN" sz="1800">
              <a:latin typeface="Courier New" panose="02070309020205020404" charset="0"/>
              <a:ea typeface="仿宋" panose="0201060906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590"/>
          </a:xfrm>
        </p:spPr>
        <p:txBody>
          <a:bodyPr/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en-US" altLang="zh-CN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</a:rPr>
              <a:t>Error Code</a:t>
            </a:r>
            <a:endParaRPr lang="en-US" altLang="zh-CN" sz="2000" b="1" spc="300">
              <a:latin typeface="Courier New" panose="02070309020205020404" charset="0"/>
              <a:ea typeface="仿宋" panose="02010609060101010101" charset="-122"/>
              <a:cs typeface="Courier New" panose="02070309020205020404" charset="0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783840" y="1399540"/>
          <a:ext cx="6624320" cy="476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575"/>
                <a:gridCol w="4944745"/>
              </a:tblGrid>
              <a:tr h="3289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Courier New" panose="02070309020205020404" charset="0"/>
                          <a:ea typeface="仿宋" panose="02010609060101010101" charset="-122"/>
                        </a:rPr>
                        <a:t>EC</a:t>
                      </a:r>
                      <a:endParaRPr lang="en-US" altLang="zh-CN" sz="10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60">
                          <a:latin typeface="Courier New" panose="02070309020205020404" charset="0"/>
                          <a:ea typeface="仿宋" panose="02010609060101010101" charset="-122"/>
                        </a:rPr>
                        <a:t>Description</a:t>
                      </a:r>
                      <a:endParaRPr lang="en-US" altLang="zh-CN" sz="10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098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0</a:t>
                      </a:r>
                      <a:endParaRPr 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一切正常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2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侦测到不良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16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1000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------------</a:t>
                      </a:r>
                      <a:endParaRPr lang="en-US" altLang="zh-CN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2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1001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程式内存异常</a:t>
                      </a: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(</a:t>
                      </a: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抛出</a:t>
                      </a: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C++ </a:t>
                      </a: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标准异常</a:t>
                      </a: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)</a:t>
                      </a:r>
                      <a:endParaRPr lang="en-US" altLang="zh-CN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2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1002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Spdlog</a:t>
                      </a: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异常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098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1003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Opencv Runtime</a:t>
                      </a: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异常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2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1004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打不开相机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2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1005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I2C </a:t>
                      </a: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库载入异常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88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1006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I2C </a:t>
                      </a: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命令执行异常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03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1007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程式输入参数不全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16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1008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随机灭灯指令配置重复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2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1009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打开配置文件发生错误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88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1010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解析配置文件发生错误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098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1011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配置文件中未找到当前机种的配置参数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16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1012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Vender load GPU </a:t>
                      </a: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失败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88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2000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spc="60"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------------</a:t>
                      </a:r>
                      <a:endParaRPr lang="en-US" altLang="zh-CN" sz="800" spc="60">
                        <a:latin typeface="Courier New" panose="02070309020205020404" charset="0"/>
                        <a:ea typeface="仿宋" panose="02010609060101010101" charset="-122"/>
                        <a:sym typeface="+mn-ea"/>
                      </a:endParaRPr>
                    </a:p>
                  </a:txBody>
                  <a:tcPr marL="25400" marR="25400" marT="6350" marB="6350" anchor="ctr"/>
                </a:tc>
              </a:tr>
              <a:tr h="2216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2001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当前空帧异常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03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2002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自动获取ROI时，发现灯带被遮挡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88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2003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相机或显卡需要重新调整姿态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  <a:tr h="2222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spc="60">
                          <a:solidFill>
                            <a:srgbClr val="000000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2004</a:t>
                      </a:r>
                      <a:endParaRPr lang="en-US" altLang="en-US" sz="800" b="0" spc="60">
                        <a:solidFill>
                          <a:srgbClr val="000000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vert="horz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800" spc="60">
                          <a:latin typeface="Courier New" panose="02070309020205020404" charset="0"/>
                          <a:ea typeface="仿宋" panose="02010609060101010101" charset="-122"/>
                        </a:rPr>
                        <a:t>抓到的帧数小于相机个数</a:t>
                      </a:r>
                      <a:endParaRPr lang="zh-CN" altLang="en-US" sz="800" spc="6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/>
          </a:bodyPr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en-US" altLang="zh-CN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</a:rPr>
              <a:t>目前状态</a:t>
            </a:r>
            <a:endParaRPr lang="en-US" altLang="zh-CN" sz="2000" b="1" spc="300">
              <a:latin typeface="Courier New" panose="02070309020205020404" charset="0"/>
              <a:ea typeface="仿宋" panose="02010609060101010101" charset="-122"/>
              <a:cs typeface="Courier New" panose="02070309020205020404" charset="0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4206240" y="1530985"/>
          <a:ext cx="3780155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总数据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(PCS)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400" b="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有效数据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(PCS)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ourier New" panose="02070309020205020404" charset="0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400" b="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确定不良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(PCS)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ourier New" panose="02070309020205020404" charset="0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432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30497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29318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Courier New" panose="02070309020205020404" charset="0"/>
                        <a:ea typeface="仿宋" panose="02010609060101010101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仿宋" panose="02010609060101010101" charset="-122"/>
                        </a:rPr>
                        <a:t>11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206240" y="2453005"/>
            <a:ext cx="258064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900" b="1" spc="3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  <a:sym typeface="+mn-ea"/>
              </a:rPr>
              <a:t>注</a:t>
            </a:r>
            <a:r>
              <a:rPr lang="en-US" altLang="zh-CN" sz="900" b="1" spc="3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  <a:sym typeface="+mn-ea"/>
              </a:rPr>
              <a:t>:</a:t>
            </a:r>
            <a:r>
              <a:rPr lang="zh-CN" altLang="en-US" sz="900" b="1" spc="3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  <a:sym typeface="+mn-ea"/>
              </a:rPr>
              <a:t>统计数据截止到</a:t>
            </a:r>
            <a:r>
              <a:rPr lang="en-US" altLang="zh-CN" sz="900" b="1" spc="300">
                <a:latin typeface="Courier New" panose="02070309020205020404" charset="0"/>
                <a:ea typeface="仿宋" panose="02010609060101010101" charset="-122"/>
                <a:cs typeface="等线" panose="02010600030101010101" charset="-122"/>
                <a:sym typeface="+mn-ea"/>
              </a:rPr>
              <a:t>2022.01.08</a:t>
            </a:r>
            <a:endParaRPr lang="en-US" altLang="zh-CN" sz="900" b="1" spc="300">
              <a:latin typeface="Courier New" panose="02070309020205020404" charset="0"/>
              <a:ea typeface="仿宋" panose="02010609060101010101" charset="-122"/>
              <a:cs typeface="等线" panose="0201060003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2205884" y="787450"/>
            <a:ext cx="7780232" cy="646331"/>
          </a:xfrm>
          <a:prstGeom prst="rect">
            <a:avLst/>
          </a:prstGeom>
          <a:noFill/>
        </p:spPr>
        <p:txBody>
          <a:bodyPr wrap="square" lIns="90000" tIns="46800" rIns="9000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chemeClr val="tx1"/>
                </a:solidFill>
                <a:latin typeface="Courier New" panose="02070309020205020404" charset="0"/>
                <a:ea typeface="仿宋" panose="02010609060101010101" charset="-122"/>
              </a:rPr>
              <a:t>核心需求</a:t>
            </a:r>
            <a:endParaRPr lang="zh-CN" altLang="en-US" sz="2000" b="1" spc="300">
              <a:solidFill>
                <a:schemeClr val="tx1"/>
              </a:solidFill>
              <a:latin typeface="Courier New" panose="02070309020205020404" charset="0"/>
              <a:ea typeface="仿宋" panose="02010609060101010101" charset="-122"/>
            </a:endParaRPr>
          </a:p>
        </p:txBody>
      </p:sp>
      <p:pic>
        <p:nvPicPr>
          <p:cNvPr id="7" name="图片 6" descr="VGALightStripDetection Require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90" y="1433830"/>
            <a:ext cx="7780655" cy="4841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2205884" y="787450"/>
            <a:ext cx="7780232" cy="646331"/>
          </a:xfrm>
          <a:prstGeom prst="rect">
            <a:avLst/>
          </a:prstGeom>
          <a:noFill/>
        </p:spPr>
        <p:txBody>
          <a:bodyPr wrap="square" lIns="90000" tIns="46800" rIns="9000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chemeClr val="tx1"/>
                </a:solidFill>
                <a:latin typeface="Courier New" panose="02070309020205020404" charset="0"/>
                <a:ea typeface="仿宋" panose="02010609060101010101" charset="-122"/>
              </a:rPr>
              <a:t>灯珠特征提取</a:t>
            </a:r>
            <a:endParaRPr lang="zh-CN" altLang="en-US" sz="2000" b="1" spc="300">
              <a:solidFill>
                <a:schemeClr val="tx1"/>
              </a:solidFill>
              <a:latin typeface="Courier New" panose="02070309020205020404" charset="0"/>
              <a:ea typeface="仿宋" panose="02010609060101010101" charset="-122"/>
            </a:endParaRPr>
          </a:p>
        </p:txBody>
      </p:sp>
      <p:pic>
        <p:nvPicPr>
          <p:cNvPr id="5" name="图片 4" descr="test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8870" y="473710"/>
            <a:ext cx="9954895" cy="5799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  <a:sym typeface="+mn-ea"/>
              </a:rPr>
              <a:t>灯珠特征提取</a:t>
            </a:r>
            <a:r>
              <a:rPr lang="en-US" altLang="zh-CN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  <a:sym typeface="+mn-ea"/>
              </a:rPr>
              <a:t> - </a:t>
            </a:r>
            <a:r>
              <a:rPr lang="zh-CN" altLang="en-US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  <a:sym typeface="+mn-ea"/>
              </a:rPr>
              <a:t>lit-on/off led and capture</a:t>
            </a:r>
            <a:endParaRPr lang="zh-CN" altLang="en-US" sz="2000" b="1" spc="300">
              <a:latin typeface="Courier New" panose="02070309020205020404" charset="0"/>
              <a:ea typeface="仿宋" panose="02010609060101010101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通过利用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Vender 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来进行硬件隔离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,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让程式不需要考虑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A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卡和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N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卡的区别</a:t>
            </a:r>
            <a:endParaRPr lang="zh-CN" altLang="en-US" sz="1600">
              <a:latin typeface="Courier New" panose="02070309020205020404" charset="0"/>
              <a:ea typeface="仿宋" panose="02010609060101010101" charset="-122"/>
            </a:endParaRPr>
          </a:p>
          <a:p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i2c 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命令获取到当前机种的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LED_COUNT</a:t>
            </a:r>
            <a:endParaRPr lang="en-US" altLang="zh-CN" sz="1600">
              <a:latin typeface="Courier New" panose="02070309020205020404" charset="0"/>
              <a:ea typeface="仿宋" panose="02010609060101010101" charset="-122"/>
            </a:endParaRPr>
          </a:p>
          <a:p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i2c 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命令来逐灯逐颜色进行点亮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, 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点亮前后由相机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  <a:sym typeface="+mn-ea"/>
              </a:rPr>
              <a:t>同步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抓图</a:t>
            </a:r>
            <a:endParaRPr lang="zh-CN" altLang="en-US" sz="1000">
              <a:latin typeface="Courier New" panose="02070309020205020404" charset="0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350"/>
          </a:xfrm>
        </p:spPr>
        <p:txBody>
          <a:bodyPr>
            <a:normAutofit/>
          </a:bodyPr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  <a:sym typeface="+mn-ea"/>
              </a:rPr>
              <a:t>灯珠特征提取</a:t>
            </a:r>
            <a:r>
              <a:rPr lang="en-US" altLang="zh-CN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  <a:sym typeface="+mn-ea"/>
              </a:rPr>
              <a:t> - HSV Range</a:t>
            </a:r>
            <a:endParaRPr lang="zh-CN" altLang="en-US" sz="2000" b="1" spc="300">
              <a:latin typeface="Courier New" panose="02070309020205020404" charset="0"/>
              <a:ea typeface="仿宋" panose="02010609060101010101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475"/>
            <a:ext cx="6572885" cy="4783455"/>
          </a:xfrm>
        </p:spPr>
        <p:txBody>
          <a:bodyPr/>
          <a:p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HSV 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颜色空间中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: H(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色相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), S(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饱和度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), V(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色调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)</a:t>
            </a:r>
            <a:endParaRPr lang="en-US" altLang="zh-CN" sz="1600">
              <a:latin typeface="Courier New" panose="02070309020205020404" charset="0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 sz="1200">
                <a:latin typeface="Courier New" panose="02070309020205020404" charset="0"/>
                <a:ea typeface="仿宋" panose="02010609060101010101" charset="-122"/>
              </a:rPr>
              <a:t>H是色彩点在对应圆形切面上与红色半径(对于H=0度)所形成的圆心角。</a:t>
            </a:r>
            <a:endParaRPr lang="zh-CN" altLang="en-US" sz="1200">
              <a:latin typeface="Courier New" panose="02070309020205020404" charset="0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 sz="1200">
                <a:latin typeface="Courier New" panose="02070309020205020404" charset="0"/>
                <a:ea typeface="仿宋" panose="02010609060101010101" charset="-122"/>
              </a:rPr>
              <a:t>V是色彩点所在圆形切面到圆锥顶点的距离。在顶面上V=1 顶点V=0</a:t>
            </a:r>
            <a:endParaRPr lang="zh-CN" altLang="en-US" sz="1200">
              <a:latin typeface="Courier New" panose="02070309020205020404" charset="0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 sz="1200">
                <a:latin typeface="Courier New" panose="02070309020205020404" charset="0"/>
                <a:ea typeface="仿宋" panose="02010609060101010101" charset="-122"/>
              </a:rPr>
              <a:t>S是色彩点到所在圆形切面圆心的距离与该圆半径的比例值，在圆锥表面上S=1，在圆心处S=0</a:t>
            </a:r>
            <a:endParaRPr lang="zh-CN" altLang="en-US" sz="1200">
              <a:latin typeface="Courier New" panose="02070309020205020404" charset="0"/>
              <a:ea typeface="仿宋" panose="02010609060101010101" charset="-122"/>
            </a:endParaRPr>
          </a:p>
          <a:p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Open CV 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的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cvtColor HSV 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阈值范围为</a:t>
            </a:r>
            <a:endParaRPr lang="zh-CN" altLang="en-US" sz="1600">
              <a:latin typeface="Courier New" panose="02070309020205020404" charset="0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sz="1200">
                <a:latin typeface="Courier New" panose="02070309020205020404" charset="0"/>
                <a:ea typeface="仿宋" panose="02010609060101010101" charset="-122"/>
              </a:rPr>
              <a:t>H:[0,180),  	S:[0,255),  	V:[0,255)</a:t>
            </a:r>
            <a:endParaRPr lang="en-US" altLang="zh-CN" sz="1200">
              <a:latin typeface="Courier New" panose="02070309020205020404" charset="0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sz="1200" b="1">
                <a:latin typeface="Courier New" panose="02070309020205020404" charset="0"/>
                <a:ea typeface="仿宋" panose="02010609060101010101" charset="-122"/>
              </a:rPr>
              <a:t>opencv convert RGB/BGR to HSV (hue saturation value) with H range 0..180 if 8 bit image</a:t>
            </a:r>
            <a:r>
              <a:rPr lang="en-US" altLang="zh-CN" sz="1200">
                <a:latin typeface="Courier New" panose="02070309020205020404" charset="0"/>
                <a:ea typeface="仿宋" panose="02010609060101010101" charset="-122"/>
              </a:rPr>
              <a:t>, </a:t>
            </a:r>
            <a:r>
              <a:rPr lang="en-US" altLang="zh-CN" sz="1200">
                <a:latin typeface="Courier New" panose="02070309020205020404" charset="0"/>
                <a:ea typeface="仿宋" panose="02010609060101010101" charset="-122"/>
                <a:hlinkClick r:id="rId1" action="ppaction://hlinkfile"/>
              </a:rPr>
              <a:t>color conversions</a:t>
            </a:r>
            <a:endParaRPr lang="en-US" altLang="zh-CN" sz="1200">
              <a:latin typeface="Courier New" panose="02070309020205020404" charset="0"/>
              <a:ea typeface="仿宋" panose="02010609060101010101" charset="-122"/>
              <a:hlinkClick r:id="rId1" action="ppaction://hlinkfile"/>
            </a:endParaRPr>
          </a:p>
          <a:p>
            <a:pPr marL="0" indent="0">
              <a:buNone/>
            </a:pPr>
            <a:endParaRPr lang="en-US" altLang="zh-CN" sz="1200">
              <a:latin typeface="Courier New" panose="02070309020205020404" charset="0"/>
              <a:ea typeface="仿宋" panose="02010609060101010101" charset="-122"/>
            </a:endParaRPr>
          </a:p>
          <a:p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利用 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  <a:hlinkClick r:id="rId2"/>
              </a:rPr>
              <a:t>Lukas Stratmann Blog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 中的可视化</a:t>
            </a:r>
            <a:r>
              <a:rPr lang="zh-CN" altLang="en-US" sz="1600">
                <a:latin typeface="Courier New" panose="02070309020205020404" charset="0"/>
                <a:ea typeface="仿宋" panose="02010609060101010101" charset="-122"/>
              </a:rPr>
              <a:t>窗口</a:t>
            </a:r>
            <a:r>
              <a:rPr lang="en-US" altLang="zh-CN" sz="1600">
                <a:latin typeface="Courier New" panose="02070309020205020404" charset="0"/>
                <a:ea typeface="仿宋" panose="02010609060101010101" charset="-122"/>
              </a:rPr>
              <a:t>调出可接受的HSV 阈值方案</a:t>
            </a:r>
            <a:endParaRPr lang="en-US" altLang="zh-CN" sz="1600">
              <a:latin typeface="Courier New" panose="02070309020205020404" charset="0"/>
              <a:ea typeface="仿宋" panose="02010609060101010101" charset="-122"/>
            </a:endParaRPr>
          </a:p>
        </p:txBody>
      </p:sp>
      <p:pic>
        <p:nvPicPr>
          <p:cNvPr id="5" name="图片 4" descr="HS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40" y="1358265"/>
            <a:ext cx="3512820" cy="4276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  <a:sym typeface="+mn-ea"/>
              </a:rPr>
              <a:t>灯珠特征提取 - HSV Range</a:t>
            </a:r>
            <a:endParaRPr lang="zh-CN" altLang="en-US" sz="2000" b="1" spc="300">
              <a:latin typeface="Courier New" panose="02070309020205020404" charset="0"/>
              <a:ea typeface="仿宋" panose="02010609060101010101" charset="-122"/>
              <a:cs typeface="Courier New" panose="02070309020205020404" charset="0"/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H</a:t>
                      </a: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H2</a:t>
                      </a:r>
                      <a:endParaRPr lang="en-US" altLang="zh-CN" sz="1000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S</a:t>
                      </a: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V</a:t>
                      </a: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Courier New" panose="02070309020205020404" charset="0"/>
                          <a:ea typeface="仿宋" panose="02010609060101010101" charset="-122"/>
                        </a:rPr>
                        <a:t>蓝灯</a:t>
                      </a:r>
                      <a:endParaRPr lang="zh-CN" altLang="en-US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[80, 135]</a:t>
                      </a: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[102, 255)</a:t>
                      </a: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[40,255)</a:t>
                      </a: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Courier New" panose="02070309020205020404" charset="0"/>
                          <a:ea typeface="仿宋" panose="02010609060101010101" charset="-122"/>
                        </a:rPr>
                        <a:t>绿灯</a:t>
                      </a:r>
                      <a:endParaRPr lang="zh-CN" altLang="en-US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[40, 80]</a:t>
                      </a: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[102, 255)</a:t>
                      </a:r>
                      <a:endParaRPr lang="en-US" altLang="zh-CN" sz="1800">
                        <a:latin typeface="Courier New" panose="02070309020205020404" charset="0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[40,255)</a:t>
                      </a:r>
                      <a:endParaRPr lang="en-US" altLang="zh-CN" sz="1800">
                        <a:latin typeface="Courier New" panose="02070309020205020404" charset="0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Courier New" panose="02070309020205020404" charset="0"/>
                          <a:ea typeface="仿宋" panose="02010609060101010101" charset="-122"/>
                        </a:rPr>
                        <a:t>红灯</a:t>
                      </a:r>
                      <a:endParaRPr lang="zh-CN" altLang="en-US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[165, 180]</a:t>
                      </a: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ea typeface="仿宋" panose="02010609060101010101" charset="-122"/>
                        </a:rPr>
                        <a:t>[0, 15]</a:t>
                      </a:r>
                      <a:endParaRPr lang="en-US" altLang="zh-CN">
                        <a:latin typeface="Courier New" panose="02070309020205020404" charset="0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[102, 255)</a:t>
                      </a:r>
                      <a:endParaRPr lang="en-US" altLang="zh-CN" sz="1800">
                        <a:latin typeface="Courier New" panose="02070309020205020404" charset="0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Courier New" panose="02070309020205020404" charset="0"/>
                          <a:ea typeface="仿宋" panose="02010609060101010101" charset="-122"/>
                          <a:sym typeface="+mn-ea"/>
                        </a:rPr>
                        <a:t>[40,255)</a:t>
                      </a:r>
                      <a:endParaRPr lang="en-US" altLang="zh-CN" sz="1800">
                        <a:latin typeface="Courier New" panose="02070309020205020404" charset="0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2645" y="3572510"/>
            <a:ext cx="104952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注</a:t>
            </a:r>
            <a:r>
              <a:rPr lang="en-US" altLang="zh-CN" sz="1400">
                <a:latin typeface="Courier New" panose="02070309020205020404" charset="0"/>
                <a:ea typeface="仿宋" panose="02010609060101010101" charset="-122"/>
                <a:cs typeface="+mn-ea"/>
              </a:rPr>
              <a:t>: </a:t>
            </a:r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红色的理论色相</a:t>
            </a:r>
            <a:r>
              <a:rPr lang="en-US" altLang="zh-CN" sz="1400">
                <a:latin typeface="Courier New" panose="02070309020205020404" charset="0"/>
                <a:ea typeface="仿宋" panose="02010609060101010101" charset="-122"/>
                <a:cs typeface="+mn-ea"/>
              </a:rPr>
              <a:t>H </a:t>
            </a:r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大致分布在</a:t>
            </a:r>
            <a:r>
              <a:rPr lang="en-US" altLang="zh-CN" sz="1400">
                <a:latin typeface="Courier New" panose="02070309020205020404" charset="0"/>
                <a:ea typeface="仿宋" panose="02010609060101010101" charset="-122"/>
                <a:cs typeface="+mn-ea"/>
              </a:rPr>
              <a:t>[0, 60] ∪ [300, 360] </a:t>
            </a:r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这两个区间内</a:t>
            </a:r>
            <a:r>
              <a:rPr lang="en-US" altLang="zh-CN" sz="1400">
                <a:latin typeface="Courier New" panose="02070309020205020404" charset="0"/>
                <a:ea typeface="仿宋" panose="02010609060101010101" charset="-122"/>
                <a:cs typeface="+mn-ea"/>
              </a:rPr>
              <a:t>, </a:t>
            </a:r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在程序中取值</a:t>
            </a:r>
            <a:r>
              <a:rPr lang="en-US" altLang="zh-CN" sz="1400">
                <a:latin typeface="Courier New" panose="02070309020205020404" charset="0"/>
                <a:ea typeface="仿宋" panose="02010609060101010101" charset="-122"/>
                <a:cs typeface="+mn-ea"/>
              </a:rPr>
              <a:t>[0, 15]∪[165, 180]</a:t>
            </a:r>
            <a:endParaRPr lang="zh-CN" altLang="en-US" sz="1400">
              <a:latin typeface="Courier New" panose="02070309020205020404" charset="0"/>
              <a:ea typeface="仿宋" panose="02010609060101010101" charset="-122"/>
              <a:cs typeface="+mn-ea"/>
            </a:endParaRPr>
          </a:p>
          <a:p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在</a:t>
            </a:r>
            <a:r>
              <a:rPr lang="en-US" altLang="zh-CN" sz="1400">
                <a:latin typeface="Courier New" panose="02070309020205020404" charset="0"/>
                <a:ea typeface="仿宋" panose="02010609060101010101" charset="-122"/>
                <a:cs typeface="+mn-ea"/>
              </a:rPr>
              <a:t>cv::inRange </a:t>
            </a:r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提取颜色特征时</a:t>
            </a:r>
            <a:r>
              <a:rPr lang="en-US" altLang="zh-CN" sz="1400">
                <a:latin typeface="Courier New" panose="02070309020205020404" charset="0"/>
                <a:ea typeface="仿宋" panose="02010609060101010101" charset="-122"/>
                <a:cs typeface="+mn-ea"/>
              </a:rPr>
              <a:t>, </a:t>
            </a:r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对红色特征分别用</a:t>
            </a:r>
            <a:r>
              <a:rPr lang="en-US" altLang="zh-CN" sz="1400">
                <a:latin typeface="Courier New" panose="02070309020205020404" charset="0"/>
                <a:ea typeface="仿宋" panose="02010609060101010101" charset="-122"/>
                <a:cs typeface="+mn-ea"/>
              </a:rPr>
              <a:t>H, H2</a:t>
            </a:r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提取两次</a:t>
            </a:r>
            <a:endParaRPr lang="zh-CN" altLang="en-US" sz="1400">
              <a:latin typeface="Courier New" panose="02070309020205020404" charset="0"/>
              <a:ea typeface="仿宋" panose="02010609060101010101" charset="-122"/>
              <a:cs typeface="+mn-ea"/>
            </a:endParaRPr>
          </a:p>
          <a:p>
            <a:r>
              <a:rPr lang="zh-CN" altLang="en-US" sz="1400">
                <a:latin typeface="Courier New" panose="02070309020205020404" charset="0"/>
                <a:ea typeface="仿宋" panose="02010609060101010101" charset="-122"/>
                <a:cs typeface="+mn-ea"/>
              </a:rPr>
              <a:t>并将提取到的两张特征图像叠加到一起</a:t>
            </a:r>
            <a:endParaRPr lang="zh-CN" altLang="en-US" sz="1400">
              <a:latin typeface="Courier New" panose="02070309020205020404" charset="0"/>
              <a:ea typeface="仿宋" panose="02010609060101010101" charset="-122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6305"/>
          </a:xfrm>
        </p:spPr>
        <p:txBody>
          <a:bodyPr/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</a:rPr>
              <a:t>灯带特征提取</a:t>
            </a:r>
            <a:r>
              <a:rPr lang="en-US" altLang="zh-CN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</a:rPr>
              <a:t>-</a:t>
            </a:r>
            <a:r>
              <a:rPr lang="zh-CN" altLang="en-US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</a:rPr>
              <a:t>抓取</a:t>
            </a:r>
            <a:r>
              <a:rPr lang="zh-CN" altLang="en-US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  <a:sym typeface="+mn-ea"/>
              </a:rPr>
              <a:t>ROI(Area of Interest)区域</a:t>
            </a:r>
            <a:endParaRPr lang="zh-CN" altLang="en-US" sz="2000" b="1" spc="300">
              <a:latin typeface="Courier New" panose="02070309020205020404" charset="0"/>
              <a:ea typeface="仿宋" panose="02010609060101010101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0645"/>
            <a:ext cx="10515600" cy="4826635"/>
          </a:xfrm>
        </p:spPr>
        <p:txBody>
          <a:bodyPr>
            <a:normAutofit lnSpcReduction="20000"/>
          </a:bodyPr>
          <a:p>
            <a:r>
              <a:rPr lang="zh-CN" altLang="en-US" sz="1015">
                <a:latin typeface="Courier New" panose="02070309020205020404" charset="0"/>
                <a:ea typeface="仿宋" panose="02010609060101010101" charset="-122"/>
              </a:rPr>
              <a:t>目的:</a:t>
            </a:r>
            <a:endParaRPr lang="zh-CN" altLang="en-US" sz="1015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r>
              <a:rPr lang="en-US" altLang="zh-CN" sz="865">
                <a:latin typeface="Courier New" panose="02070309020205020404" charset="0"/>
                <a:ea typeface="仿宋" panose="02010609060101010101" charset="-122"/>
              </a:rPr>
              <a:t>对整幅图像进行处理, 会影响检测速度</a:t>
            </a:r>
            <a:endParaRPr lang="en-US" altLang="zh-CN" sz="865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r>
              <a:rPr lang="en-US" altLang="zh-CN" sz="865">
                <a:latin typeface="Courier New" panose="02070309020205020404" charset="0"/>
                <a:ea typeface="仿宋" panose="02010609060101010101" charset="-122"/>
              </a:rPr>
              <a:t>整幅图像中大部分是不需要的干扰数据</a:t>
            </a:r>
            <a:endParaRPr lang="en-US" altLang="zh-CN" sz="865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r>
              <a:rPr lang="en-US" altLang="zh-CN" sz="865">
                <a:latin typeface="Courier New" panose="02070309020205020404" charset="0"/>
                <a:ea typeface="仿宋" panose="02010609060101010101" charset="-122"/>
              </a:rPr>
              <a:t>提高检测的准确度 </a:t>
            </a:r>
            <a:endParaRPr lang="en-US" altLang="zh-CN" sz="865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endParaRPr lang="zh-CN" altLang="en-US" sz="1025">
              <a:latin typeface="Courier New" panose="02070309020205020404" charset="0"/>
              <a:ea typeface="仿宋" panose="02010609060101010101" charset="-122"/>
            </a:endParaRPr>
          </a:p>
          <a:p>
            <a:pPr lvl="0"/>
            <a:r>
              <a:rPr lang="zh-CN" altLang="en-US" sz="1015">
                <a:latin typeface="Courier New" panose="02070309020205020404" charset="0"/>
                <a:ea typeface="仿宋" panose="02010609060101010101" charset="-122"/>
              </a:rPr>
              <a:t>方案 : 以 (BLUE | GREEN）&amp; RED 的算法来计算 ROI</a:t>
            </a:r>
            <a:endParaRPr lang="zh-CN" altLang="en-US" sz="1015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(BLUE | GREEN) 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表示亮灭所有</a:t>
            </a:r>
            <a:r>
              <a:rPr lang="zh-CN" altLang="en-US" sz="865" b="1">
                <a:solidFill>
                  <a:srgbClr val="0070C0"/>
                </a:solidFill>
                <a:latin typeface="Courier New" panose="02070309020205020404" charset="0"/>
                <a:ea typeface="仿宋" panose="02010609060101010101" charset="-122"/>
                <a:sym typeface="+mn-ea"/>
              </a:rPr>
              <a:t>蓝灯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获取到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 Blue_ROI,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亮灭所有</a:t>
            </a:r>
            <a:r>
              <a:rPr lang="zh-CN" altLang="en-US" sz="865" b="1">
                <a:solidFill>
                  <a:srgbClr val="00B050"/>
                </a:solidFill>
                <a:latin typeface="Courier New" panose="02070309020205020404" charset="0"/>
                <a:ea typeface="仿宋" panose="02010609060101010101" charset="-122"/>
                <a:sym typeface="+mn-ea"/>
              </a:rPr>
              <a:t>绿灯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获取到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 Green_ROI; 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再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 Blue_ROI ∪ Green_ROI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得到灯带的大致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ROI,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该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ROI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可能因为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OP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扰动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导致过大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.</a:t>
            </a:r>
            <a:endParaRPr lang="en-US" altLang="zh-CN" sz="86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1"/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就再通过亮灭所有</a:t>
            </a:r>
            <a:r>
              <a:rPr lang="zh-CN" altLang="en-US" sz="865" b="1">
                <a:solidFill>
                  <a:srgbClr val="FF0000"/>
                </a:solidFill>
                <a:latin typeface="Courier New" panose="02070309020205020404" charset="0"/>
                <a:ea typeface="仿宋" panose="02010609060101010101" charset="-122"/>
                <a:sym typeface="+mn-ea"/>
              </a:rPr>
              <a:t>红灯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获取到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Red_ROI,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对上步的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ROI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进行准确裁剪</a:t>
            </a:r>
            <a:endParaRPr lang="zh-CN" altLang="en-US" sz="86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1"/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轮廓提取算法同前述灯珠特征提取</a:t>
            </a:r>
            <a:endParaRPr lang="zh-CN" altLang="en-US" sz="86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1"/>
            <a:endParaRPr lang="zh-CN" altLang="en-US" sz="86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 sz="1015">
                <a:latin typeface="Courier New" panose="02070309020205020404" charset="0"/>
                <a:ea typeface="仿宋" panose="02010609060101010101" charset="-122"/>
                <a:sym typeface="+mn-ea"/>
              </a:rPr>
              <a:t>可能出现的问题:</a:t>
            </a:r>
            <a:endParaRPr lang="zh-CN" altLang="en-US" sz="101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1"/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若灯带不良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所有灯珠无法点亮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则抓取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ROI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这一步就无法通过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会让程式卡在这一步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持续报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2003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异常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. 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不过目前还没有遇到这种卡</a:t>
            </a:r>
            <a:endParaRPr lang="zh-CN" altLang="en-US" sz="860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1"/>
            <a:endParaRPr lang="zh-CN" altLang="en-US" sz="860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 sz="1015">
                <a:latin typeface="Courier New" panose="02070309020205020404" charset="0"/>
                <a:ea typeface="仿宋" panose="02010609060101010101" charset="-122"/>
              </a:rPr>
              <a:t>历史方案</a:t>
            </a:r>
            <a:r>
              <a:rPr lang="en-US" altLang="zh-CN" sz="1015">
                <a:latin typeface="Courier New" panose="02070309020205020404" charset="0"/>
                <a:ea typeface="仿宋" panose="02010609060101010101" charset="-122"/>
              </a:rPr>
              <a:t>:</a:t>
            </a:r>
            <a:endParaRPr lang="en-US" altLang="zh-CN" sz="1015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r>
              <a:rPr lang="zh-CN" altLang="en-US" sz="870">
                <a:latin typeface="Courier New" panose="02070309020205020404" charset="0"/>
                <a:ea typeface="仿宋" panose="02010609060101010101" charset="-122"/>
              </a:rPr>
              <a:t>配置好指定</a:t>
            </a:r>
            <a:r>
              <a:rPr lang="en-US" altLang="zh-CN" sz="870">
                <a:latin typeface="Courier New" panose="02070309020205020404" charset="0"/>
                <a:ea typeface="仿宋" panose="02010609060101010101" charset="-122"/>
              </a:rPr>
              <a:t>ROI</a:t>
            </a:r>
            <a:r>
              <a:rPr lang="zh-CN" altLang="en-US" sz="870">
                <a:latin typeface="Courier New" panose="02070309020205020404" charset="0"/>
                <a:ea typeface="仿宋" panose="02010609060101010101" charset="-122"/>
              </a:rPr>
              <a:t>区域</a:t>
            </a:r>
            <a:r>
              <a:rPr lang="en-US" altLang="zh-CN" sz="870">
                <a:latin typeface="Courier New" panose="02070309020205020404" charset="0"/>
                <a:ea typeface="仿宋" panose="02010609060101010101" charset="-122"/>
              </a:rPr>
              <a:t>, </a:t>
            </a:r>
            <a:r>
              <a:rPr lang="zh-CN" altLang="en-US" sz="870">
                <a:latin typeface="Courier New" panose="02070309020205020404" charset="0"/>
                <a:ea typeface="仿宋" panose="02010609060101010101" charset="-122"/>
              </a:rPr>
              <a:t>挪动摄像头进框</a:t>
            </a:r>
            <a:r>
              <a:rPr lang="en-US" altLang="zh-CN" sz="870">
                <a:latin typeface="Courier New" panose="02070309020205020404" charset="0"/>
                <a:ea typeface="仿宋" panose="02010609060101010101" charset="-122"/>
              </a:rPr>
              <a:t> -&gt; </a:t>
            </a:r>
            <a:r>
              <a:rPr lang="zh-CN" altLang="en-US" sz="870">
                <a:latin typeface="Courier New" panose="02070309020205020404" charset="0"/>
                <a:ea typeface="仿宋" panose="02010609060101010101" charset="-122"/>
              </a:rPr>
              <a:t>灵活性太差</a:t>
            </a:r>
            <a:endParaRPr lang="zh-CN" altLang="en-US" sz="870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r>
              <a:rPr lang="zh-CN" altLang="en-US" sz="870">
                <a:latin typeface="Courier New" panose="02070309020205020404" charset="0"/>
                <a:ea typeface="仿宋" panose="02010609060101010101" charset="-122"/>
              </a:rPr>
              <a:t>仅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亮灭所有</a:t>
            </a:r>
            <a:r>
              <a:rPr lang="zh-CN" altLang="en-US" sz="865" b="1">
                <a:solidFill>
                  <a:srgbClr val="0070C0"/>
                </a:solidFill>
                <a:latin typeface="Courier New" panose="02070309020205020404" charset="0"/>
                <a:ea typeface="仿宋" panose="02010609060101010101" charset="-122"/>
                <a:sym typeface="+mn-ea"/>
              </a:rPr>
              <a:t>蓝灯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获取到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 Blue_ROI,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以此来作为工作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ROI -&gt; Operator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来回走动会带来画面扰动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让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ROI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变大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最坏情况的下</a:t>
            </a:r>
            <a:r>
              <a:rPr lang="en-US" altLang="zh-CN" sz="865">
                <a:latin typeface="Courier New" panose="02070309020205020404" charset="0"/>
                <a:ea typeface="仿宋" panose="02010609060101010101" charset="-122"/>
                <a:sym typeface="+mn-ea"/>
              </a:rPr>
              <a:t>ROI == </a:t>
            </a:r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窗口大小</a:t>
            </a:r>
            <a:endParaRPr lang="zh-CN" altLang="en-US" sz="86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1"/>
            <a:r>
              <a:rPr lang="zh-CN" altLang="en-US" sz="865">
                <a:latin typeface="Courier New" panose="02070309020205020404" charset="0"/>
                <a:ea typeface="仿宋" panose="02010609060101010101" charset="-122"/>
                <a:sym typeface="+mn-ea"/>
              </a:rPr>
              <a:t>仅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亮灭所有</a:t>
            </a:r>
            <a:r>
              <a:rPr lang="zh-CN" altLang="en-US" sz="860" b="1">
                <a:solidFill>
                  <a:srgbClr val="FF0000"/>
                </a:solidFill>
                <a:latin typeface="Courier New" panose="02070309020205020404" charset="0"/>
                <a:ea typeface="仿宋" panose="02010609060101010101" charset="-122"/>
                <a:sym typeface="+mn-ea"/>
              </a:rPr>
              <a:t>红灯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获取到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Red_ROI , 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以此来作为工作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ROI  -&gt; 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红色的特征较为显著</a:t>
            </a:r>
            <a:r>
              <a:rPr lang="en-US" altLang="zh-CN" sz="860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60">
                <a:latin typeface="Courier New" panose="02070309020205020404" charset="0"/>
                <a:ea typeface="仿宋" panose="02010609060101010101" charset="-122"/>
                <a:sym typeface="+mn-ea"/>
              </a:rPr>
              <a:t>不过有时会获到平台治具部分</a:t>
            </a:r>
            <a:endParaRPr lang="zh-CN" altLang="en-US" sz="860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1"/>
            <a:endParaRPr lang="zh-CN" altLang="en-US" sz="860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lvl="0"/>
            <a:r>
              <a:rPr lang="en-US" altLang="zh-CN" sz="1000">
                <a:latin typeface="Courier New" panose="02070309020205020404" charset="0"/>
                <a:ea typeface="仿宋" panose="02010609060101010101" charset="-122"/>
                <a:sym typeface="+mn-ea"/>
              </a:rPr>
              <a:t>Plan-B </a:t>
            </a:r>
            <a:r>
              <a:rPr lang="zh-CN" altLang="en-US" sz="1000">
                <a:latin typeface="Courier New" panose="02070309020205020404" charset="0"/>
                <a:ea typeface="仿宋" panose="02010609060101010101" charset="-122"/>
                <a:sym typeface="+mn-ea"/>
              </a:rPr>
              <a:t>多相机方案下抓取</a:t>
            </a:r>
            <a:r>
              <a:rPr lang="en-US" altLang="zh-CN" sz="1000">
                <a:latin typeface="Courier New" panose="02070309020205020404" charset="0"/>
                <a:ea typeface="仿宋" panose="02010609060101010101" charset="-122"/>
                <a:sym typeface="+mn-ea"/>
              </a:rPr>
              <a:t>ROI</a:t>
            </a:r>
            <a:endParaRPr lang="en-US" altLang="zh-CN" sz="1000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855">
                <a:latin typeface="Courier New" panose="02070309020205020404" charset="0"/>
                <a:ea typeface="仿宋" panose="02010609060101010101" charset="-122"/>
                <a:sym typeface="+mn-ea"/>
              </a:rPr>
              <a:t>以上述</a:t>
            </a: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(BLUE | GREEN）&amp; RED 算法 </a:t>
            </a:r>
            <a:r>
              <a:rPr lang="zh-CN" altLang="en-US" sz="855">
                <a:latin typeface="Courier New" panose="02070309020205020404" charset="0"/>
                <a:ea typeface="仿宋" panose="02010609060101010101" charset="-122"/>
                <a:sym typeface="+mn-ea"/>
              </a:rPr>
              <a:t>为核心</a:t>
            </a: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, </a:t>
            </a:r>
            <a:r>
              <a:rPr lang="zh-CN" altLang="en-US" sz="855">
                <a:latin typeface="Courier New" panose="02070309020205020404" charset="0"/>
                <a:ea typeface="仿宋" panose="02010609060101010101" charset="-122"/>
                <a:sym typeface="+mn-ea"/>
              </a:rPr>
              <a:t>再配合</a:t>
            </a: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CaptureDevices </a:t>
            </a:r>
            <a:r>
              <a:rPr lang="zh-CN" altLang="en-US" sz="855">
                <a:latin typeface="Courier New" panose="02070309020205020404" charset="0"/>
                <a:ea typeface="仿宋" panose="02010609060101010101" charset="-122"/>
                <a:sym typeface="+mn-ea"/>
              </a:rPr>
              <a:t>模块来将灯带</a:t>
            </a: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ROI </a:t>
            </a:r>
            <a:r>
              <a:rPr lang="zh-CN" altLang="en-US" sz="855">
                <a:latin typeface="Courier New" panose="02070309020205020404" charset="0"/>
                <a:ea typeface="仿宋" panose="02010609060101010101" charset="-122"/>
                <a:sym typeface="+mn-ea"/>
              </a:rPr>
              <a:t>按相机数量来抓取</a:t>
            </a:r>
            <a:endParaRPr lang="zh-CN" altLang="en-US" sz="85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for( C : CameraDevices)</a:t>
            </a:r>
            <a:endParaRPr lang="en-US" altLang="zh-CN" sz="85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{</a:t>
            </a:r>
            <a:endParaRPr lang="en-US" altLang="zh-CN" sz="85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      for(color : AllColors)</a:t>
            </a:r>
            <a:endParaRPr lang="en-US" altLang="zh-CN" sz="85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      {</a:t>
            </a:r>
            <a:endParaRPr lang="en-US" altLang="zh-CN" sz="85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            g_roi[C] = (Blue_ROI | Green_ROI) &amp; Red_ROI;</a:t>
            </a:r>
            <a:endParaRPr lang="en-US" altLang="zh-CN" sz="85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      }</a:t>
            </a:r>
            <a:endParaRPr lang="en-US" altLang="zh-CN" sz="855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855">
                <a:latin typeface="Courier New" panose="02070309020205020404" charset="0"/>
                <a:ea typeface="仿宋" panose="02010609060101010101" charset="-122"/>
                <a:sym typeface="+mn-ea"/>
              </a:rPr>
              <a:t>}</a:t>
            </a:r>
            <a:endParaRPr lang="en-US" altLang="zh-CN" sz="855">
              <a:latin typeface="Courier New" panose="02070309020205020404" charset="0"/>
              <a:ea typeface="仿宋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RO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7080" y="170180"/>
            <a:ext cx="10657840" cy="6517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590"/>
          </a:xfrm>
        </p:spPr>
        <p:txBody>
          <a:bodyPr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  <a:sym typeface="+mn-ea"/>
              </a:rPr>
              <a:t>Plan-B</a:t>
            </a:r>
            <a:r>
              <a:rPr lang="zh-CN" altLang="en-US" sz="2000" b="1" spc="300">
                <a:latin typeface="Courier New" panose="02070309020205020404" charset="0"/>
                <a:ea typeface="仿宋" panose="02010609060101010101" charset="-122"/>
                <a:cs typeface="Courier New" panose="02070309020205020404" charset="0"/>
                <a:sym typeface="+mn-ea"/>
              </a:rPr>
              <a:t>多相机实现方案</a:t>
            </a:r>
            <a:endParaRPr lang="zh-CN" altLang="en-US" sz="2000" b="1" spc="300">
              <a:latin typeface="Courier New" panose="02070309020205020404" charset="0"/>
              <a:ea typeface="仿宋" panose="02010609060101010101" charset="-122"/>
              <a:cs typeface="Courier New" panose="020703090202050204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0645"/>
            <a:ext cx="4438650" cy="4826635"/>
          </a:xfrm>
        </p:spPr>
        <p:txBody>
          <a:bodyPr>
            <a:normAutofit/>
          </a:bodyPr>
          <a:p>
            <a:r>
              <a:rPr lang="zh-CN" altLang="en-US" sz="1015">
                <a:latin typeface="Courier New" panose="02070309020205020404" charset="0"/>
                <a:ea typeface="仿宋" panose="02010609060101010101" charset="-122"/>
              </a:rPr>
              <a:t>背景:</a:t>
            </a:r>
            <a:endParaRPr lang="zh-CN" altLang="en-US" sz="1015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r>
              <a:rPr lang="zh-CN" altLang="en-US" sz="840">
                <a:latin typeface="Courier New" panose="02070309020205020404" charset="0"/>
                <a:ea typeface="仿宋" panose="02010609060101010101" charset="-122"/>
              </a:rPr>
              <a:t>Plan-A 方案主要兼容Strix, Tuf系列机种, 但无法兼容KO系列机种, 同时对Strix-19 (机种背部带灯) 的机种无法进行很好的兼容</a:t>
            </a:r>
            <a:endParaRPr lang="zh-CN" altLang="en-US" sz="840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r>
              <a:rPr lang="zh-CN" altLang="en-US" sz="840">
                <a:latin typeface="Courier New" panose="02070309020205020404" charset="0"/>
                <a:ea typeface="仿宋" panose="02010609060101010101" charset="-122"/>
              </a:rPr>
              <a:t>Plan-B 方案是基于Plan-A的算法逻辑, 增加了对多摄像头的管理, 并向下兼容</a:t>
            </a:r>
            <a:r>
              <a:rPr lang="en-US" altLang="zh-CN" sz="840">
                <a:latin typeface="Courier New" panose="02070309020205020404" charset="0"/>
                <a:ea typeface="仿宋" panose="02010609060101010101" charset="-122"/>
              </a:rPr>
              <a:t>.</a:t>
            </a:r>
            <a:endParaRPr lang="zh-CN" altLang="en-US" sz="840">
              <a:latin typeface="Courier New" panose="02070309020205020404" charset="0"/>
              <a:ea typeface="仿宋" panose="02010609060101010101" charset="-122"/>
            </a:endParaRPr>
          </a:p>
          <a:p>
            <a:pPr lvl="1"/>
            <a:endParaRPr lang="zh-CN" altLang="en-US" sz="1025">
              <a:latin typeface="Courier New" panose="02070309020205020404" charset="0"/>
              <a:ea typeface="仿宋" panose="02010609060101010101" charset="-122"/>
            </a:endParaRPr>
          </a:p>
          <a:p>
            <a:pPr marL="0" lvl="1"/>
            <a:r>
              <a:rPr lang="zh-CN" altLang="en-US" sz="1015">
                <a:latin typeface="Courier New" panose="02070309020205020404" charset="0"/>
                <a:ea typeface="仿宋" panose="02010609060101010101" charset="-122"/>
              </a:rPr>
              <a:t>方案 : </a:t>
            </a:r>
            <a:endParaRPr lang="zh-CN" altLang="en-US" sz="1015">
              <a:latin typeface="Courier New" panose="02070309020205020404" charset="0"/>
              <a:ea typeface="仿宋" panose="02010609060101010101" charset="-122"/>
            </a:endParaRPr>
          </a:p>
          <a:p>
            <a:pPr marL="457200" lvl="2"/>
            <a:r>
              <a:rPr lang="zh-CN" altLang="en-US" sz="750">
                <a:latin typeface="Courier New" panose="02070309020205020404" charset="0"/>
                <a:ea typeface="仿宋" panose="02010609060101010101" charset="-122"/>
              </a:rPr>
              <a:t>在治具上部署上</a:t>
            </a:r>
            <a:r>
              <a:rPr lang="en-US" altLang="zh-CN" sz="750">
                <a:latin typeface="Courier New" panose="02070309020205020404" charset="0"/>
                <a:ea typeface="仿宋" panose="02010609060101010101" charset="-122"/>
              </a:rPr>
              <a:t>, </a:t>
            </a:r>
            <a:r>
              <a:rPr lang="zh-CN" altLang="en-US" sz="750">
                <a:latin typeface="Courier New" panose="02070309020205020404" charset="0"/>
                <a:ea typeface="仿宋" panose="02010609060101010101" charset="-122"/>
              </a:rPr>
              <a:t>后</a:t>
            </a:r>
            <a:r>
              <a:rPr lang="en-US" altLang="zh-CN" sz="750">
                <a:latin typeface="Courier New" panose="02070309020205020404" charset="0"/>
                <a:ea typeface="仿宋" panose="02010609060101010101" charset="-122"/>
              </a:rPr>
              <a:t>, </a:t>
            </a:r>
            <a:r>
              <a:rPr lang="zh-CN" altLang="en-US" sz="750">
                <a:latin typeface="Courier New" panose="02070309020205020404" charset="0"/>
                <a:ea typeface="仿宋" panose="02010609060101010101" charset="-122"/>
              </a:rPr>
              <a:t>前</a:t>
            </a:r>
            <a:r>
              <a:rPr lang="en-US" altLang="zh-CN" sz="750">
                <a:latin typeface="Courier New" panose="02070309020205020404" charset="0"/>
                <a:ea typeface="仿宋" panose="02010609060101010101" charset="-122"/>
              </a:rPr>
              <a:t> </a:t>
            </a:r>
            <a:r>
              <a:rPr lang="zh-CN" altLang="en-US" sz="750">
                <a:latin typeface="Courier New" panose="02070309020205020404" charset="0"/>
                <a:ea typeface="仿宋" panose="02010609060101010101" charset="-122"/>
              </a:rPr>
              <a:t>三颗摄像头</a:t>
            </a:r>
            <a:r>
              <a:rPr lang="en-US" altLang="zh-CN" sz="750">
                <a:latin typeface="Courier New" panose="02070309020205020404" charset="0"/>
                <a:ea typeface="仿宋" panose="02010609060101010101" charset="-122"/>
              </a:rPr>
              <a:t>;</a:t>
            </a:r>
            <a:endParaRPr lang="en-US" altLang="zh-CN" sz="750">
              <a:latin typeface="Courier New" panose="02070309020205020404" charset="0"/>
              <a:ea typeface="仿宋" panose="02010609060101010101" charset="-122"/>
            </a:endParaRPr>
          </a:p>
          <a:p>
            <a:pPr marL="457200" lvl="2"/>
            <a:r>
              <a:rPr lang="zh-CN" altLang="en-US" sz="750">
                <a:latin typeface="Courier New" panose="02070309020205020404" charset="0"/>
                <a:ea typeface="仿宋" panose="02010609060101010101" charset="-122"/>
                <a:sym typeface="+mn-ea"/>
              </a:rPr>
              <a:t>部署的相机需要刷程序修改相机的</a:t>
            </a:r>
            <a:r>
              <a:rPr lang="en-US" altLang="zh-CN" sz="750">
                <a:latin typeface="Courier New" panose="02070309020205020404" charset="0"/>
                <a:ea typeface="仿宋" panose="02010609060101010101" charset="-122"/>
                <a:sym typeface="+mn-ea"/>
              </a:rPr>
              <a:t>PID</a:t>
            </a:r>
            <a:r>
              <a:rPr lang="zh-CN" altLang="en-US" sz="750">
                <a:latin typeface="Courier New" panose="02070309020205020404" charset="0"/>
                <a:ea typeface="仿宋" panose="02010609060101010101" charset="-122"/>
                <a:sym typeface="+mn-ea"/>
              </a:rPr>
              <a:t>和</a:t>
            </a:r>
            <a:r>
              <a:rPr lang="en-US" altLang="zh-CN" sz="900">
                <a:latin typeface="Courier New" panose="02070309020205020404" charset="0"/>
                <a:ea typeface="仿宋" panose="02010609060101010101" charset="-122"/>
                <a:sym typeface="+mn-ea"/>
              </a:rPr>
              <a:t>DeviceName, </a:t>
            </a:r>
            <a:r>
              <a:rPr lang="zh-CN" altLang="en-US" sz="900">
                <a:latin typeface="Courier New" panose="02070309020205020404" charset="0"/>
                <a:ea typeface="仿宋" panose="02010609060101010101" charset="-122"/>
                <a:sym typeface="+mn-ea"/>
              </a:rPr>
              <a:t>目的是让程序知道哪个面调用哪颗相机来抓图</a:t>
            </a:r>
            <a:endParaRPr lang="zh-CN" altLang="en-US" sz="900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457200" lvl="2"/>
            <a:endParaRPr lang="zh-CN" altLang="en-US" sz="900">
              <a:latin typeface="Courier New" panose="02070309020205020404" charset="0"/>
              <a:ea typeface="仿宋" panose="02010609060101010101" charset="-122"/>
              <a:sym typeface="+mn-ea"/>
            </a:endParaRPr>
          </a:p>
          <a:p>
            <a:pPr marL="228600" lvl="2" indent="0">
              <a:buNone/>
            </a:pPr>
            <a:endParaRPr lang="zh-CN" altLang="en-US" sz="855">
              <a:latin typeface="Courier New" panose="02070309020205020404" charset="0"/>
              <a:ea typeface="仿宋" panose="02010609060101010101" charset="-122"/>
              <a:sym typeface="+mn-ea"/>
            </a:endParaRPr>
          </a:p>
        </p:txBody>
      </p:sp>
      <p:pic>
        <p:nvPicPr>
          <p:cNvPr id="5" name="图片 4" descr="CaptureDevi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7395" y="247015"/>
            <a:ext cx="5526405" cy="6363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494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494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diagram"/>
  <p:tag name="KSO_WM_TEMPLATE_INDEX" val="20194948"/>
</p:tagLst>
</file>

<file path=ppt/tags/tag65.xml><?xml version="1.0" encoding="utf-8"?>
<p:tagLst xmlns:p="http://schemas.openxmlformats.org/presentationml/2006/main">
  <p:tag name="KSO_WM_UNIT_RELATE_UNITID" val="diagram708_6*l*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708_6*a*1"/>
  <p:tag name="KSO_WM_TEMPLATE_CATEGORY" val="diagram"/>
  <p:tag name="KSO_WM_TEMPLATE_INDEX" val="708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SLIDE_ID" val="diagram708_4"/>
  <p:tag name="KSO_WM_TEMPLATE_SUBCATEGORY" val="0"/>
  <p:tag name="KSO_WM_SLIDE_TYPE" val="text"/>
  <p:tag name="KSO_WM_SLIDE_SUBTYPE" val="diag"/>
  <p:tag name="KSO_WM_SLIDE_ITEM_CNT" val="3"/>
  <p:tag name="KSO_WM_SLIDE_INDEX" val="4"/>
  <p:tag name="KSO_WM_SLIDE_SIZE" val="751.117*140.618"/>
  <p:tag name="KSO_WM_SLIDE_POSITION" val="110.894*235.39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708"/>
  <p:tag name="KSO_WM_SLIDE_LAYOUT" val="a_l"/>
  <p:tag name="KSO_WM_SLIDE_LAYOUT_CNT" val="1_1"/>
</p:tagLst>
</file>

<file path=ppt/tags/tag67.xml><?xml version="1.0" encoding="utf-8"?>
<p:tagLst xmlns:p="http://schemas.openxmlformats.org/presentationml/2006/main">
  <p:tag name="KSO_WM_UNIT_RELATE_UNITID" val="diagram708_6*l*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708_6*a*1"/>
  <p:tag name="KSO_WM_TEMPLATE_CATEGORY" val="diagram"/>
  <p:tag name="KSO_WM_TEMPLATE_INDEX" val="708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PLACING_PICTURE_USER_VIEWPORT" val="{&quot;height&quot;:10215,&quot;width&quot;:17535}"/>
</p:tagLst>
</file>

<file path=ppt/tags/tag69.xml><?xml version="1.0" encoding="utf-8"?>
<p:tagLst xmlns:p="http://schemas.openxmlformats.org/presentationml/2006/main">
  <p:tag name="KSO_WM_SLIDE_ID" val="diagram708_4"/>
  <p:tag name="KSO_WM_TEMPLATE_SUBCATEGORY" val="0"/>
  <p:tag name="KSO_WM_SLIDE_TYPE" val="text"/>
  <p:tag name="KSO_WM_SLIDE_SUBTYPE" val="diag"/>
  <p:tag name="KSO_WM_SLIDE_ITEM_CNT" val="3"/>
  <p:tag name="KSO_WM_SLIDE_INDEX" val="4"/>
  <p:tag name="KSO_WM_SLIDE_SIZE" val="751.117*140.618"/>
  <p:tag name="KSO_WM_SLIDE_POSITION" val="110.894*235.39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708"/>
  <p:tag name="KSO_WM_SLIDE_LAYOUT" val="a_l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diagram"/>
  <p:tag name="KSO_WM_TEMPLATE_INDEX" val="708"/>
</p:tagLst>
</file>

<file path=ppt/tags/tag71.xml><?xml version="1.0" encoding="utf-8"?>
<p:tagLst xmlns:p="http://schemas.openxmlformats.org/presentationml/2006/main">
  <p:tag name="KSO_WM_BEAUTIFY_FLAG" val="#wm#"/>
  <p:tag name="KSO_WM_TEMPLATE_CATEGORY" val="diagram"/>
  <p:tag name="KSO_WM_TEMPLATE_INDEX" val="708"/>
</p:tagLst>
</file>

<file path=ppt/tags/tag72.xml><?xml version="1.0" encoding="utf-8"?>
<p:tagLst xmlns:p="http://schemas.openxmlformats.org/presentationml/2006/main">
  <p:tag name="KSO_WM_UNIT_TABLE_BEAUTIFY" val="smartTable{27676d13-742b-457d-9a66-10ca4f530f80}"/>
</p:tagLst>
</file>

<file path=ppt/tags/tag73.xml><?xml version="1.0" encoding="utf-8"?>
<p:tagLst xmlns:p="http://schemas.openxmlformats.org/presentationml/2006/main">
  <p:tag name="KSO_WM_BEAUTIFY_FLAG" val="#wm#"/>
  <p:tag name="KSO_WM_TEMPLATE_CATEGORY" val="diagram"/>
  <p:tag name="KSO_WM_TEMPLATE_INDEX" val="708"/>
</p:tagLst>
</file>

<file path=ppt/tags/tag74.xml><?xml version="1.0" encoding="utf-8"?>
<p:tagLst xmlns:p="http://schemas.openxmlformats.org/presentationml/2006/main">
  <p:tag name="KSO_WM_BEAUTIFY_FLAG" val="#wm#"/>
  <p:tag name="KSO_WM_TEMPLATE_CATEGORY" val="diagram"/>
  <p:tag name="KSO_WM_TEMPLATE_INDEX" val="708"/>
</p:tagLst>
</file>

<file path=ppt/tags/tag75.xml><?xml version="1.0" encoding="utf-8"?>
<p:tagLst xmlns:p="http://schemas.openxmlformats.org/presentationml/2006/main">
  <p:tag name="KSO_WM_BEAUTIFY_FLAG" val="#wm#"/>
  <p:tag name="KSO_WM_TEMPLATE_CATEGORY" val="diagram"/>
  <p:tag name="KSO_WM_TEMPLATE_INDEX" val="708"/>
</p:tagLst>
</file>

<file path=ppt/tags/tag76.xml><?xml version="1.0" encoding="utf-8"?>
<p:tagLst xmlns:p="http://schemas.openxmlformats.org/presentationml/2006/main">
  <p:tag name="KSO_WM_BEAUTIFY_FLAG" val="#wm#"/>
  <p:tag name="KSO_WM_TEMPLATE_CATEGORY" val="diagram"/>
  <p:tag name="KSO_WM_TEMPLATE_INDEX" val="708"/>
</p:tagLst>
</file>

<file path=ppt/tags/tag77.xml><?xml version="1.0" encoding="utf-8"?>
<p:tagLst xmlns:p="http://schemas.openxmlformats.org/presentationml/2006/main">
  <p:tag name="KSO_WM_UNIT_TABLE_BEAUTIFY" val="smartTable{7b93ac9c-5492-4c78-9897-45c86489d4d0}"/>
  <p:tag name="TABLE_ENDDRAG_ORIGIN_RECT" val="521*391"/>
  <p:tag name="TABLE_ENDDRAG_RECT" val="219*110*521*391"/>
  <p:tag name="TABLE_AUTOADJUST_FLAG" val="1"/>
</p:tagLst>
</file>

<file path=ppt/tags/tag78.xml><?xml version="1.0" encoding="utf-8"?>
<p:tagLst xmlns:p="http://schemas.openxmlformats.org/presentationml/2006/main">
  <p:tag name="KSO_WM_BEAUTIFY_FLAG" val="#wm#"/>
  <p:tag name="KSO_WM_TEMPLATE_CATEGORY" val="diagram"/>
  <p:tag name="KSO_WM_TEMPLATE_INDEX" val="708"/>
</p:tagLst>
</file>

<file path=ppt/tags/tag79.xml><?xml version="1.0" encoding="utf-8"?>
<p:tagLst xmlns:p="http://schemas.openxmlformats.org/presentationml/2006/main">
  <p:tag name="KSO_WM_UNIT_TABLE_BEAUTIFY" val="smartTable{e3362690-8197-4686-96b6-49421b360317}"/>
  <p:tag name="TABLE_ENDDRAG_ORIGIN_RECT" val="233*87"/>
  <p:tag name="TABLE_ENDDRAG_RECT" val="66*143*233*8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diagram"/>
  <p:tag name="KSO_WM_TEMPLATE_INDEX" val="7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1渐变色（紫）">
      <a:dk1>
        <a:srgbClr val="000000"/>
      </a:dk1>
      <a:lt1>
        <a:sysClr val="window" lastClr="FFFFFF"/>
      </a:lt1>
      <a:dk2>
        <a:srgbClr val="4D576B"/>
      </a:dk2>
      <a:lt2>
        <a:srgbClr val="E7E6E6"/>
      </a:lt2>
      <a:accent1>
        <a:srgbClr val="8F6C8F"/>
      </a:accent1>
      <a:accent2>
        <a:srgbClr val="955BA5"/>
      </a:accent2>
      <a:accent3>
        <a:srgbClr val="CC64AA"/>
      </a:accent3>
      <a:accent4>
        <a:srgbClr val="C993B7"/>
      </a:accent4>
      <a:accent5>
        <a:srgbClr val="B39CD2"/>
      </a:accent5>
      <a:accent6>
        <a:srgbClr val="A3A4DD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2137</Words>
  <Application>WPS 演示</Application>
  <PresentationFormat>宽屏</PresentationFormat>
  <Paragraphs>208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等线</vt:lpstr>
      <vt:lpstr>Courier New</vt:lpstr>
      <vt:lpstr>仿宋</vt:lpstr>
      <vt:lpstr>微软雅黑</vt:lpstr>
      <vt:lpstr>Arial Unicode MS</vt:lpstr>
      <vt:lpstr>Calibri</vt:lpstr>
      <vt:lpstr>等线 Light</vt:lpstr>
      <vt:lpstr>Calibri Light</vt:lpstr>
      <vt:lpstr>Office 主题</vt:lpstr>
      <vt:lpstr>1_Office Theme</vt:lpstr>
      <vt:lpstr>LED灯带检测专案总结  Sheldon_li@asus.com 2022.01.20</vt:lpstr>
      <vt:lpstr>PowerPoint 演示文稿</vt:lpstr>
      <vt:lpstr>PowerPoint 演示文稿</vt:lpstr>
      <vt:lpstr>灯珠特征提取 - lit-on/off led and capture</vt:lpstr>
      <vt:lpstr>灯珠特征提取 - HSV Range</vt:lpstr>
      <vt:lpstr>灯珠特征提取 - HSV Range</vt:lpstr>
      <vt:lpstr>灯带特征提取-抓取ROI(Area of Interest)区域</vt:lpstr>
      <vt:lpstr>PowerPoint 演示文稿</vt:lpstr>
      <vt:lpstr>Plan-B多相机实现方案</vt:lpstr>
      <vt:lpstr>Error Code</vt:lpstr>
      <vt:lpstr>目前状态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Sheldon</dc:creator>
  <cp:lastModifiedBy>宝洲</cp:lastModifiedBy>
  <cp:revision>47</cp:revision>
  <dcterms:created xsi:type="dcterms:W3CDTF">2022-01-14T05:48:00Z</dcterms:created>
  <dcterms:modified xsi:type="dcterms:W3CDTF">2022-02-16T09:33:05Z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D609D8CD0EE0477E8FDD3B7F2BE89FA1</vt:lpwstr>
  </property>
  <property fmtid="{D5CDD505-2E9C-101B-9397-08002B2CF9AE}" pid="3" name="KSOProductBuildVer">
    <vt:lpwstr>2052-11.1.0.11294</vt:lpwstr>
  </property>
</Properties>
</file>