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66" r:id="rId4"/>
    <p:sldId id="269" r:id="rId5"/>
    <p:sldId id="330" r:id="rId6"/>
    <p:sldId id="331" r:id="rId7"/>
    <p:sldId id="332" r:id="rId8"/>
    <p:sldId id="345" r:id="rId9"/>
    <p:sldId id="306" r:id="rId10"/>
    <p:sldId id="285" r:id="rId11"/>
    <p:sldId id="337" r:id="rId12"/>
    <p:sldId id="335" r:id="rId13"/>
    <p:sldId id="286" r:id="rId14"/>
    <p:sldId id="290" r:id="rId15"/>
    <p:sldId id="338" r:id="rId16"/>
    <p:sldId id="339" r:id="rId17"/>
    <p:sldId id="341" r:id="rId18"/>
    <p:sldId id="342" r:id="rId19"/>
    <p:sldId id="343" r:id="rId20"/>
    <p:sldId id="298" r:id="rId21"/>
    <p:sldId id="300" r:id="rId22"/>
    <p:sldId id="260" r:id="rId23"/>
  </p:sldIdLst>
  <p:sldSz cx="9540875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DA0000"/>
    <a:srgbClr val="EA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909" autoAdjust="0"/>
  </p:normalViewPr>
  <p:slideViewPr>
    <p:cSldViewPr>
      <p:cViewPr>
        <p:scale>
          <a:sx n="90" d="100"/>
          <a:sy n="90" d="100"/>
        </p:scale>
        <p:origin x="-750" y="264"/>
      </p:cViewPr>
      <p:guideLst>
        <p:guide orient="horz" pos="1769"/>
        <p:guide pos="30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r>
              <a:rPr lang="zh-CN" altLang="en-US" baseline="0" dirty="0" smtClean="0"/>
              <a:t>说明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是一门以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）为运行环境并将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面向对象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函数式编程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的最佳特性结合在一起的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静态类型编程语言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即：在运行之前就知道变量类型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就是静态类型语言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说明</a:t>
            </a:r>
            <a:r>
              <a:rPr lang="en-US" altLang="zh-CN" baseline="0" dirty="0" smtClean="0"/>
              <a:t>2: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范式：比如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是面向对象编程，这个面向对象编程就是范式，比如说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是面向过程编程，这个面向过程编程就是范式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是多范式编程，就是它支持面向对象和函数式编程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java.io._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TestScala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 main(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Array[String]) 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n1 :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n2 :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 = n1 + n2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("res==" + res)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可以有返回值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就省掉了 三元运算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 = if (flag) 100 else 200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语言的行尾，省掉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分号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去掉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 --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这些容易产生混淆的语法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快速有效掌握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的三点建议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[1. 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学习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的特有的语法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区别 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Java 3. 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如何规范使用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]</a:t>
            </a:r>
            <a:endParaRPr lang="zh-CN" alt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说明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因为</a:t>
            </a:r>
            <a:r>
              <a:rPr lang="en-US" altLang="zh-CN" baseline="0" dirty="0" smtClean="0"/>
              <a:t>scala </a:t>
            </a:r>
            <a:r>
              <a:rPr lang="zh-CN" altLang="en-US" baseline="0" dirty="0" smtClean="0"/>
              <a:t>是基于</a:t>
            </a:r>
            <a:r>
              <a:rPr lang="en-US" altLang="zh-CN" baseline="0" dirty="0" smtClean="0"/>
              <a:t>jvm</a:t>
            </a:r>
            <a:r>
              <a:rPr lang="zh-CN" altLang="en-US" baseline="0" dirty="0" smtClean="0"/>
              <a:t>的，因此，必须先安装</a:t>
            </a:r>
            <a:r>
              <a:rPr lang="en-US" altLang="zh-CN" baseline="0" dirty="0" smtClean="0"/>
              <a:t>jvm,</a:t>
            </a:r>
            <a:r>
              <a:rPr lang="zh-CN" altLang="en-US" baseline="0" dirty="0" smtClean="0"/>
              <a:t>我们这里直接将</a:t>
            </a:r>
            <a:r>
              <a:rPr lang="en-US" altLang="zh-CN" baseline="0" dirty="0" smtClean="0"/>
              <a:t>jdk</a:t>
            </a:r>
            <a:r>
              <a:rPr lang="zh-CN" altLang="en-US" baseline="0" dirty="0" smtClean="0"/>
              <a:t>安装上即可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如果不安装</a:t>
            </a:r>
            <a:r>
              <a:rPr lang="en-US" altLang="zh-CN" baseline="0" dirty="0" smtClean="0"/>
              <a:t>jvm </a:t>
            </a:r>
            <a:r>
              <a:rPr lang="zh-CN" altLang="en-US" baseline="0" dirty="0" smtClean="0"/>
              <a:t>就去运行 </a:t>
            </a:r>
            <a:r>
              <a:rPr lang="en-US" altLang="zh-CN" baseline="0" dirty="0" smtClean="0"/>
              <a:t>scala, </a:t>
            </a:r>
            <a:r>
              <a:rPr lang="zh-CN" altLang="en-US" baseline="0" dirty="0" smtClean="0"/>
              <a:t>会提示：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C:\Users\Administrator\Desktop\</a:t>
            </a:r>
            <a:r>
              <a:rPr lang="zh-CN" altLang="en-US" baseline="0" dirty="0" smtClean="0"/>
              <a:t>尚硅谷 韩顺平 </a:t>
            </a:r>
            <a:r>
              <a:rPr lang="en-US" altLang="zh-CN" baseline="0" dirty="0" smtClean="0"/>
              <a:t>scala </a:t>
            </a:r>
            <a:r>
              <a:rPr lang="zh-CN" altLang="en-US" baseline="0" dirty="0" smtClean="0"/>
              <a:t>核心编程 备</a:t>
            </a:r>
          </a:p>
          <a:p>
            <a:r>
              <a:rPr lang="en-US" altLang="zh-CN" baseline="0" dirty="0" smtClean="0"/>
              <a:t>.8\bin&gt;java</a:t>
            </a:r>
          </a:p>
          <a:p>
            <a:r>
              <a:rPr lang="en-US" altLang="zh-CN" baseline="0" dirty="0" smtClean="0"/>
              <a:t>'java' </a:t>
            </a:r>
            <a:r>
              <a:rPr lang="zh-CN" altLang="en-US" baseline="0" dirty="0" smtClean="0"/>
              <a:t>不是内部或外部命令，也不是可运行的程序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注意软件包在</a:t>
            </a:r>
            <a:r>
              <a:rPr lang="en-US" altLang="zh-CN" baseline="0" dirty="0" smtClean="0"/>
              <a:t>[</a:t>
            </a:r>
            <a:r>
              <a:rPr lang="zh-CN" altLang="en-US" baseline="0" dirty="0" smtClean="0"/>
              <a:t>软件文件夹下找</a:t>
            </a:r>
            <a:r>
              <a:rPr lang="en-US" altLang="zh-CN" baseline="0" dirty="0" smtClean="0"/>
              <a:t>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DA0000"/>
              </a:solidFill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4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5566" y="1744779"/>
            <a:ext cx="8109744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1131" y="3182727"/>
            <a:ext cx="6678613" cy="14353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7134" y="224925"/>
            <a:ext cx="2146697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044" y="224925"/>
            <a:ext cx="6281076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663" y="3609171"/>
            <a:ext cx="8109744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3663" y="2380545"/>
            <a:ext cx="8109744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7044" y="1310535"/>
            <a:ext cx="4213886" cy="3706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9945" y="1310535"/>
            <a:ext cx="4213886" cy="3706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044" y="1257229"/>
            <a:ext cx="4215543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044" y="1781182"/>
            <a:ext cx="4215543" cy="3236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46635" y="1257229"/>
            <a:ext cx="4217199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46635" y="1781182"/>
            <a:ext cx="4217199" cy="3236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046" y="223622"/>
            <a:ext cx="3138882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0217" y="223625"/>
            <a:ext cx="5333614" cy="47935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046" y="1175322"/>
            <a:ext cx="3138882" cy="38418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0078" y="3931603"/>
            <a:ext cx="5724525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70078" y="501852"/>
            <a:ext cx="5724525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70078" y="4395750"/>
            <a:ext cx="5724525" cy="6591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7044" y="224923"/>
            <a:ext cx="8586788" cy="936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044" y="1310535"/>
            <a:ext cx="8586788" cy="370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7044" y="5205734"/>
            <a:ext cx="2226204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9799" y="5205734"/>
            <a:ext cx="3021277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7627" y="5205734"/>
            <a:ext cx="2226204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14303" y="2079051"/>
            <a:ext cx="66117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核心编程</a:t>
            </a:r>
            <a:endParaRPr lang="en-US" altLang="zh-CN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讲师：李海波</a:t>
            </a:r>
            <a:endParaRPr lang="zh-CN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70" y="4709938"/>
            <a:ext cx="728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硅谷研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究院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开发入门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IDE</a:t>
            </a: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工具开发</a:t>
            </a:r>
            <a:r>
              <a:rPr lang="en-US" altLang="zh-CN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“</a:t>
            </a:r>
            <a:r>
              <a:rPr lang="en-US" altLang="zh-CN" b="1" dirty="0" err="1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hello,world</a:t>
            </a:r>
            <a:r>
              <a:rPr lang="en-US" altLang="zh-CN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16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使用文本工具开发项目可以很好的理解运行原理，但是不利于开发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综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合项目，所以在实际开发中我们要使用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来开发。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具体开发过程请参考资料</a:t>
            </a:r>
            <a:r>
              <a:rPr lang="en-US" altLang="zh-CN" sz="18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《idea</a:t>
            </a:r>
            <a:r>
              <a:rPr lang="zh-CN" altLang="en-US" sz="18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8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18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docx</a:t>
            </a:r>
            <a:r>
              <a:rPr lang="en-US" altLang="zh-CN" sz="18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是来源并基于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语言的，所以在学习时可以采用反编译的方式将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字节码反编译为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代码，来进行对比学习，这里我们会用到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反编译工具：</a:t>
            </a:r>
            <a:r>
              <a:rPr lang="en-US" altLang="zh-CN" sz="18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jd-gui.exe</a:t>
            </a: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lvl="0" indent="0" eaLnBrk="1" hangingPunct="1">
              <a:spcBef>
                <a:spcPct val="0"/>
              </a:spcBef>
            </a:pP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4414" name="Picture 7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4333" y="3888407"/>
            <a:ext cx="742950" cy="666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2632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开发入门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b="1" dirty="0" err="1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</a:t>
            </a: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程序基本结构</a:t>
            </a:r>
            <a:endParaRPr lang="en-US" altLang="zh-CN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600" dirty="0"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2093912"/>
            <a:ext cx="6630887" cy="234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114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开发入门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小练习</a:t>
            </a:r>
            <a:r>
              <a:rPr lang="zh-CN" altLang="en-US" sz="16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Idea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下开发一个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Hi.scala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程序，可以输出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Hello,Scala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!"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包名为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com.atguigu.bigdata.scala.chapter01</a:t>
            </a: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bject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名称为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Hi </a:t>
            </a: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输出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Hello,Scala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78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开发入门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2970" y="1224112"/>
            <a:ext cx="8414935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</a:t>
            </a: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执行流程分析</a:t>
            </a:r>
            <a:r>
              <a:rPr lang="zh-CN" altLang="en-US" sz="16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6887256" y="2087903"/>
            <a:ext cx="1639849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多文档 7"/>
          <p:cNvSpPr/>
          <p:nvPr/>
        </p:nvSpPr>
        <p:spPr>
          <a:xfrm>
            <a:off x="3553279" y="2072305"/>
            <a:ext cx="1863465" cy="857256"/>
          </a:xfrm>
          <a:prstGeom prst="flowChartMultidocumen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折角形 8"/>
          <p:cNvSpPr/>
          <p:nvPr/>
        </p:nvSpPr>
        <p:spPr>
          <a:xfrm>
            <a:off x="700235" y="2081541"/>
            <a:ext cx="1639849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798323" y="2243619"/>
            <a:ext cx="1578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.scala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件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655615" y="2243619"/>
            <a:ext cx="16530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字节码文件 </a:t>
            </a:r>
            <a:endParaRPr lang="en-US" altLang="zh-CN" sz="16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.class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037988" y="2243618"/>
            <a:ext cx="127708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结  果</a:t>
            </a: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2453068" y="2018194"/>
            <a:ext cx="127708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scalac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2527606" y="2530956"/>
            <a:ext cx="127708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  译</a:t>
            </a:r>
          </a:p>
        </p:txBody>
      </p:sp>
      <p:sp>
        <p:nvSpPr>
          <p:cNvPr id="16" name="TextBox 26"/>
          <p:cNvSpPr txBox="1">
            <a:spLocks noChangeArrowheads="1"/>
          </p:cNvSpPr>
          <p:nvPr/>
        </p:nvSpPr>
        <p:spPr bwMode="auto">
          <a:xfrm>
            <a:off x="5609962" y="2435135"/>
            <a:ext cx="120254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  行</a:t>
            </a: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043055" y="3206610"/>
            <a:ext cx="1540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源文件</a:t>
            </a:r>
          </a:p>
        </p:txBody>
      </p:sp>
      <p:sp>
        <p:nvSpPr>
          <p:cNvPr id="18" name="矩形 17"/>
          <p:cNvSpPr/>
          <p:nvPr/>
        </p:nvSpPr>
        <p:spPr>
          <a:xfrm>
            <a:off x="1043443" y="3231043"/>
            <a:ext cx="977277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302336" y="2459518"/>
            <a:ext cx="142781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83243" y="2459518"/>
            <a:ext cx="1504013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04691" y="3231043"/>
            <a:ext cx="172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字节码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文件</a:t>
            </a:r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09764" y="3291369"/>
            <a:ext cx="1315960" cy="309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3" name="直接箭头连接符 22"/>
          <p:cNvCxnSpPr>
            <a:endCxn id="8" idx="2"/>
          </p:cNvCxnSpPr>
          <p:nvPr/>
        </p:nvCxnSpPr>
        <p:spPr>
          <a:xfrm flipH="1" flipV="1">
            <a:off x="4355432" y="2897097"/>
            <a:ext cx="112313" cy="33394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520160" y="2867360"/>
            <a:ext cx="67437" cy="33925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折角形 24"/>
          <p:cNvSpPr/>
          <p:nvPr/>
        </p:nvSpPr>
        <p:spPr>
          <a:xfrm>
            <a:off x="5008922" y="3914279"/>
            <a:ext cx="1639849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折角形 26"/>
          <p:cNvSpPr/>
          <p:nvPr/>
        </p:nvSpPr>
        <p:spPr>
          <a:xfrm>
            <a:off x="700235" y="3905619"/>
            <a:ext cx="1639849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798323" y="4067697"/>
            <a:ext cx="1578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.scala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件</a:t>
            </a: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2591752" y="3842272"/>
            <a:ext cx="127708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scala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TextBox 24"/>
          <p:cNvSpPr txBox="1">
            <a:spLocks noChangeArrowheads="1"/>
          </p:cNvSpPr>
          <p:nvPr/>
        </p:nvSpPr>
        <p:spPr bwMode="auto">
          <a:xfrm>
            <a:off x="2527605" y="4355034"/>
            <a:ext cx="2141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编译运行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一步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043055" y="5030688"/>
            <a:ext cx="1540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源文件</a:t>
            </a:r>
          </a:p>
        </p:txBody>
      </p:sp>
      <p:sp>
        <p:nvSpPr>
          <p:cNvPr id="36" name="矩形 35"/>
          <p:cNvSpPr/>
          <p:nvPr/>
        </p:nvSpPr>
        <p:spPr>
          <a:xfrm>
            <a:off x="1043443" y="5055121"/>
            <a:ext cx="977277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>
            <a:endCxn id="25" idx="1"/>
          </p:cNvCxnSpPr>
          <p:nvPr/>
        </p:nvCxnSpPr>
        <p:spPr>
          <a:xfrm>
            <a:off x="2302335" y="4283596"/>
            <a:ext cx="2706587" cy="235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520160" y="4691438"/>
            <a:ext cx="67437" cy="33925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5125725" y="4103816"/>
            <a:ext cx="127708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结  果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562970" y="3744391"/>
            <a:ext cx="84149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22"/>
          <p:cNvSpPr txBox="1">
            <a:spLocks noChangeArrowheads="1"/>
          </p:cNvSpPr>
          <p:nvPr/>
        </p:nvSpPr>
        <p:spPr bwMode="auto">
          <a:xfrm>
            <a:off x="5496706" y="2018193"/>
            <a:ext cx="127708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scala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20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开发入门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240948"/>
            <a:ext cx="8414935" cy="490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</a:t>
            </a: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程序开发注意事项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重点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源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以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“.scala"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为扩展名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AutoNum type="arabicParenR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序的执行入口是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AutoNum type="arabicParenR"/>
            </a:pPr>
            <a:endParaRPr lang="en-US" altLang="zh-CN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语言严格区分大小写。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AutoNum type="arabicParenR"/>
            </a:pP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法由一条条语句构成，每个语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句后不需要分号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(Scala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语言会在每行后自动加分号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，这也体现出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的简洁性。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AutoNum type="arabicParenR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果在同一行有多条语句，除了最后一条语句不需要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号，其它语句需要分号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尽量一行就写一条语句</a:t>
            </a:r>
            <a:r>
              <a:rPr lang="en-US" altLang="zh-CN" sz="18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5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输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出的三种方式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21965" y="1080095"/>
            <a:ext cx="8414935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字符串通过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+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号连接（类似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 smtClean="0">
                <a:cs typeface="Arial" pitchFamily="34" charset="0"/>
              </a:rPr>
              <a:t>	</a:t>
            </a:r>
            <a:r>
              <a:rPr lang="en-US" altLang="zh-CN" sz="1800" b="1" dirty="0" err="1" smtClean="0">
                <a:solidFill>
                  <a:srgbClr val="000099"/>
                </a:solidFill>
                <a:cs typeface="Arial" pitchFamily="34" charset="0"/>
              </a:rPr>
              <a:t>println</a:t>
            </a:r>
            <a:r>
              <a:rPr lang="en-US" altLang="zh-CN" sz="1800" b="1" dirty="0" smtClean="0">
                <a:solidFill>
                  <a:srgbClr val="000099"/>
                </a:solidFill>
                <a:cs typeface="Arial" pitchFamily="34" charset="0"/>
              </a:rPr>
              <a:t>("name=" + name + " age=" + age + " </a:t>
            </a:r>
            <a:r>
              <a:rPr lang="en-US" altLang="zh-CN" sz="1800" b="1" dirty="0" err="1" smtClean="0">
                <a:solidFill>
                  <a:srgbClr val="000099"/>
                </a:solidFill>
                <a:cs typeface="Arial" pitchFamily="34" charset="0"/>
              </a:rPr>
              <a:t>url</a:t>
            </a:r>
            <a:r>
              <a:rPr lang="en-US" altLang="zh-CN" sz="1800" b="1" dirty="0" smtClean="0">
                <a:solidFill>
                  <a:srgbClr val="000099"/>
                </a:solidFill>
                <a:cs typeface="Arial" pitchFamily="34" charset="0"/>
              </a:rPr>
              <a:t>=" + </a:t>
            </a:r>
            <a:r>
              <a:rPr lang="en-US" altLang="zh-CN" sz="1800" b="1" dirty="0" err="1" smtClean="0">
                <a:solidFill>
                  <a:srgbClr val="000099"/>
                </a:solidFill>
                <a:cs typeface="Arial" pitchFamily="34" charset="0"/>
              </a:rPr>
              <a:t>url</a:t>
            </a:r>
            <a:r>
              <a:rPr lang="en-US" altLang="zh-CN" sz="1800" b="1" dirty="0" smtClean="0">
                <a:solidFill>
                  <a:srgbClr val="000099"/>
                </a:solidFill>
                <a:cs typeface="Arial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用法 （类似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语言）字符串通过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%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传值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格式化输出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 smtClean="0">
                <a:cs typeface="Arial" pitchFamily="34" charset="0"/>
              </a:rPr>
              <a:t>	</a:t>
            </a:r>
            <a:r>
              <a:rPr lang="en-US" altLang="zh-CN" sz="1800" b="1" dirty="0" err="1" smtClean="0">
                <a:solidFill>
                  <a:srgbClr val="000099"/>
                </a:solidFill>
                <a:cs typeface="Arial" pitchFamily="34" charset="0"/>
              </a:rPr>
              <a:t>print</a:t>
            </a:r>
            <a:r>
              <a:rPr lang="en-US" altLang="zh-CN" sz="1800" b="1" dirty="0" err="1" smtClean="0">
                <a:solidFill>
                  <a:srgbClr val="FF0000"/>
                </a:solidFill>
                <a:cs typeface="Arial" pitchFamily="34" charset="0"/>
              </a:rPr>
              <a:t>f</a:t>
            </a:r>
            <a:r>
              <a:rPr lang="en-US" altLang="zh-CN" sz="1800" b="1" dirty="0" smtClean="0">
                <a:solidFill>
                  <a:srgbClr val="000099"/>
                </a:solidFill>
                <a:cs typeface="Arial" pitchFamily="34" charset="0"/>
              </a:rPr>
              <a:t>("name=%s, age=%d, </a:t>
            </a:r>
            <a:r>
              <a:rPr lang="en-US" altLang="zh-CN" sz="1800" b="1" dirty="0" err="1" smtClean="0">
                <a:solidFill>
                  <a:srgbClr val="000099"/>
                </a:solidFill>
                <a:cs typeface="Arial" pitchFamily="34" charset="0"/>
              </a:rPr>
              <a:t>url</a:t>
            </a:r>
            <a:r>
              <a:rPr lang="en-US" altLang="zh-CN" sz="1800" b="1" dirty="0" smtClean="0">
                <a:solidFill>
                  <a:srgbClr val="000099"/>
                </a:solidFill>
                <a:cs typeface="Arial" pitchFamily="34" charset="0"/>
              </a:rPr>
              <a:t>=%s \n", name, age, </a:t>
            </a:r>
            <a:r>
              <a:rPr lang="en-US" altLang="zh-CN" sz="1800" b="1" dirty="0" err="1" smtClean="0">
                <a:solidFill>
                  <a:srgbClr val="000099"/>
                </a:solidFill>
                <a:cs typeface="Arial" pitchFamily="34" charset="0"/>
              </a:rPr>
              <a:t>url</a:t>
            </a:r>
            <a:r>
              <a:rPr lang="en-US" altLang="zh-CN" sz="1800" b="1" dirty="0" smtClean="0">
                <a:solidFill>
                  <a:srgbClr val="000099"/>
                </a:solidFill>
                <a:cs typeface="Arial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字符串插值：通过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$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类似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PHP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 smtClean="0">
                <a:cs typeface="Arial" pitchFamily="34" charset="0"/>
              </a:rPr>
              <a:t>	</a:t>
            </a:r>
            <a:r>
              <a:rPr lang="en-US" altLang="zh-CN" sz="1800" b="1" dirty="0" err="1" smtClean="0">
                <a:solidFill>
                  <a:srgbClr val="000099"/>
                </a:solidFill>
                <a:cs typeface="Arial" pitchFamily="34" charset="0"/>
              </a:rPr>
              <a:t>println</a:t>
            </a:r>
            <a:r>
              <a:rPr lang="en-US" altLang="zh-CN" sz="1800" b="1" dirty="0" smtClean="0">
                <a:solidFill>
                  <a:srgbClr val="000099"/>
                </a:solidFill>
                <a:cs typeface="Arial" pitchFamily="34" charset="0"/>
              </a:rPr>
              <a:t>(</a:t>
            </a:r>
            <a:r>
              <a:rPr lang="en-US" altLang="zh-CN" sz="1800" b="1" dirty="0" err="1" smtClean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altLang="zh-CN" sz="1800" b="1" dirty="0" err="1" smtClean="0">
                <a:solidFill>
                  <a:srgbClr val="000099"/>
                </a:solidFill>
                <a:cs typeface="Arial" pitchFamily="34" charset="0"/>
              </a:rPr>
              <a:t>"name</a:t>
            </a:r>
            <a:r>
              <a:rPr lang="en-US" altLang="zh-CN" sz="1800" b="1" dirty="0" smtClean="0">
                <a:solidFill>
                  <a:srgbClr val="000099"/>
                </a:solidFill>
                <a:cs typeface="Arial" pitchFamily="34" charset="0"/>
              </a:rPr>
              <a:t>=$name, age=$age, </a:t>
            </a:r>
            <a:r>
              <a:rPr lang="en-US" altLang="zh-CN" sz="1800" b="1" dirty="0" err="1" smtClean="0">
                <a:solidFill>
                  <a:srgbClr val="000099"/>
                </a:solidFill>
                <a:cs typeface="Arial" pitchFamily="34" charset="0"/>
              </a:rPr>
              <a:t>url</a:t>
            </a:r>
            <a:r>
              <a:rPr lang="en-US" altLang="zh-CN" sz="1800" b="1" dirty="0" smtClean="0">
                <a:solidFill>
                  <a:srgbClr val="000099"/>
                </a:solidFill>
                <a:cs typeface="Arial" pitchFamily="34" charset="0"/>
              </a:rPr>
              <a:t>=$</a:t>
            </a:r>
            <a:r>
              <a:rPr lang="en-US" altLang="zh-CN" sz="1800" b="1" dirty="0" err="1" smtClean="0">
                <a:solidFill>
                  <a:srgbClr val="000099"/>
                </a:solidFill>
                <a:cs typeface="Arial" pitchFamily="34" charset="0"/>
              </a:rPr>
              <a:t>url</a:t>
            </a:r>
            <a:r>
              <a:rPr lang="en-US" altLang="zh-CN" sz="1800" b="1" dirty="0" smtClean="0">
                <a:solidFill>
                  <a:srgbClr val="000099"/>
                </a:solidFill>
                <a:cs typeface="Arial" pitchFamily="34" charset="0"/>
              </a:rPr>
              <a:t>")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989" y="1296119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 name = "</a:t>
            </a:r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ApacheCN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 age  = 1</a:t>
            </a:r>
          </a:p>
          <a:p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  = "www.atguigu.com"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728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源码关联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21965" y="1404709"/>
            <a:ext cx="679975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过程中，为了搞清楚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底层的具体实现逻辑，可以查看对应的源码，只要在开发工具中进行关联即可</a:t>
            </a:r>
            <a:endParaRPr lang="en-US" altLang="zh-CN" sz="16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5413292" y="2597441"/>
            <a:ext cx="1362963" cy="178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01" y="3024311"/>
            <a:ext cx="2477269" cy="9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299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849719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释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(comment)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971" y="1326312"/>
            <a:ext cx="8790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2970" y="1368128"/>
            <a:ext cx="8414935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介绍</a:t>
            </a:r>
            <a:endParaRPr lang="en-US" altLang="zh-CN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/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于注解说明解释程序的文字就是注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释，注释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高了代码的阅读性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/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注释是一个程序员必须要具有的良好编程习惯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自己的思想通过注释先整理出来，再用代码去体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</a:t>
            </a: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的注释类</a:t>
            </a: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</a:t>
            </a:r>
            <a:endParaRPr lang="en-US" altLang="zh-CN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行注释 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注释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档注释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85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849719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释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(comment)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971" y="1326312"/>
            <a:ext cx="8790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2970" y="1368128"/>
            <a:ext cx="841493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</a:t>
            </a: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行注释：</a:t>
            </a:r>
            <a:endParaRPr lang="en-US" altLang="zh-CN" b="1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/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基本格式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格式： </a:t>
            </a:r>
            <a:r>
              <a:rPr lang="en-US" altLang="zh-CN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注释文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endParaRPr lang="en-US" altLang="zh-CN" sz="1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/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/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多行</a:t>
            </a: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</a:t>
            </a: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释</a:t>
            </a: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b="1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基本格式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/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格式：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/*  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注释文字 *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0" indent="0"/>
            <a:endParaRPr lang="en-US" altLang="zh-CN" sz="1800" dirty="0" smtClean="0">
              <a:cs typeface="Times New Roman" pitchFamily="18" charset="0"/>
            </a:endParaRPr>
          </a:p>
          <a:p>
            <a:pPr marL="0" indent="0"/>
            <a:endParaRPr lang="en-US" altLang="zh-CN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44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849719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释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(comment)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971" y="1326312"/>
            <a:ext cx="8790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文档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注释：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/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释内容可以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被工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具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scaladoc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所解析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，生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成一套以网页文件形式体现的该程序的说明文档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/>
            <a:endParaRPr lang="en-US" altLang="zh-CN" sz="18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4133" y="2520255"/>
            <a:ext cx="6480720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package com.atguigu.chapter01.Demo01</a:t>
            </a:r>
          </a:p>
          <a:p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object Hello {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 /**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   * @deprecated xxx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   * @example testing coding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   * @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param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args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   */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 def main(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: Array[String]): Unit = {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helllo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")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b="1" dirty="0" err="1">
                <a:solidFill>
                  <a:srgbClr val="DA0000"/>
                </a:solidFill>
              </a:rPr>
              <a:t>scaladoc</a:t>
            </a:r>
            <a:r>
              <a:rPr lang="en-US" altLang="zh-CN" sz="1400" b="1" dirty="0">
                <a:solidFill>
                  <a:srgbClr val="DA0000"/>
                </a:solidFill>
              </a:rPr>
              <a:t> -d d:/ </a:t>
            </a:r>
            <a:r>
              <a:rPr lang="en-US" altLang="zh-CN" sz="1400" b="1" dirty="0" err="1" smtClean="0">
                <a:solidFill>
                  <a:srgbClr val="DA0000"/>
                </a:solidFill>
              </a:rPr>
              <a:t>Hello.scala</a:t>
            </a:r>
            <a:endParaRPr lang="zh-CN" altLang="en-US" sz="1400" b="1" dirty="0">
              <a:solidFill>
                <a:srgbClr val="DA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50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why is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2971" y="864071"/>
            <a:ext cx="879060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新一代内存级大数据计算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框架，是大数据处理的重要框架。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就是使用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写的。因此为了更好的学习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需要掌握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这门语言。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      (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斯卡拉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Scalable Language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的简写，是一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编程的方式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言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邦理工学院洛桑（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EPFL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Martin Odersky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始设计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的兴起，带动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语言的发展！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defRPr/>
            </a:pP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573" y="4104431"/>
            <a:ext cx="2477269" cy="9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0117" y="2664271"/>
            <a:ext cx="1166428" cy="288007"/>
          </a:xfrm>
          <a:prstGeom prst="rect">
            <a:avLst/>
          </a:prstGeom>
          <a:ln w="3810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4335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官方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编程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指南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552" y="1368127"/>
            <a:ext cx="80648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sz="1800" dirty="0" smtClean="0">
                <a:cs typeface="Times New Roman" pitchFamily="18" charset="0"/>
              </a:rPr>
              <a:t>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3" y="1421412"/>
            <a:ext cx="5020220" cy="374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433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/>
              <a:t>本章</a:t>
            </a:r>
            <a:r>
              <a:rPr lang="zh-CN" altLang="en-US" sz="2200" b="1" dirty="0" smtClean="0"/>
              <a:t>知识回顾</a:t>
            </a:r>
            <a:endParaRPr lang="en-US" altLang="zh-CN" sz="22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9552" y="1368127"/>
            <a:ext cx="806489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语言的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是什么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?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sdk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就是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发工具包，它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会去调用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jdk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境变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量配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置及其作用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SCALA_HOME=d:/program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PATH=%PATH%;%SCALA_HOME%\bin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程序的编写、编译、运行步骤是什么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?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能否一步执行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?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序编写的规则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ctrl+alt+l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格式化的快捷键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46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语言诞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生小故事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7838" y="1224111"/>
            <a:ext cx="6730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始人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马丁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奥德斯基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Martin Odersky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）是编译器及编程的狂热爱好者，长时间的编程之后，希望发明一种语言，能够让写程序这样的基础工作变得高效，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，且令人愉悦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所以当接触到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语言后，对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这门便携式，运行在网络，且存在垃圾回收的语言产生了极大的兴趣，所以决定将函数式编程语言的特点融合到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中，由此发明了两种语言（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Pizza 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Pizza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大地推动了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编程语言的发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展。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jdk5.0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的泛型，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循环增强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自动类型转换等，都是从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Pizza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引入的新特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性。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jdk8.0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的类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型推断，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表达式就是从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引入的特性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且现在主流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编译器就是马丁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奥德斯基编写出来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Jdk5.0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Jdk8.0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编译器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马丁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奥德斯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的，因此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马丁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奥德斯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基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个人的战斗力抵得上一个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开发团队。</a:t>
            </a: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defRPr/>
            </a:pPr>
            <a:endParaRPr lang="en-US" altLang="zh-CN" sz="1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17" y="1080095"/>
            <a:ext cx="1703020" cy="16173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121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语言的特点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1925" y="1061482"/>
            <a:ext cx="886573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marL="357188" indent="-357188"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是一门以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虚拟机（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JVM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为目标运行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环境并将面向对象和函数式编程的最佳特性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结合在一起的静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态类型编程语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言。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57188" indent="-357188"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Tx/>
              <a:buAutoNum type="arabicParenR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Scala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是一门多范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式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(multi-paradigm)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编程语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言，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持面向对象和函数式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Tx/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Tx/>
              <a:buAutoNum type="arabicParenR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源代码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(.scala)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会被编译成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字节码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(.class)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，然后运行于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JVM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之上，并可以调用现有的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类库，实现两种语言的无缝对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接。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800100" lvl="1" indent="-342900">
              <a:buFontTx/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Tx/>
              <a:buAutoNum type="arabicParenR"/>
              <a:defRPr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单作为一门语言来看， 非常的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简洁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高效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800100" lvl="1" indent="-342900">
              <a:buFontTx/>
              <a:buAutoNum type="arabicParenR"/>
              <a:defRPr/>
            </a:pP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800100" lvl="1" indent="-342900">
              <a:buFontTx/>
              <a:buAutoNum type="arabicParenR"/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在设计时，马丁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·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奥德斯基 是参考了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的设计思想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以说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是源于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时马丁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·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奥德斯基 也加入了自己的思想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函数式编程语言的特点融合到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因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此，对于学习过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的同学，只要在学习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的过程中，搞清楚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相同点和不同点，就可以快速的掌握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这门语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言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28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下搭建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开发环境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7837" y="1152103"/>
            <a:ext cx="84149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运行时库，安装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需要首先安装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机并配置好，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推荐安装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JDK1.8</a:t>
            </a: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  </a:t>
            </a:r>
            <a:r>
              <a:rPr lang="en-US" altLang="zh-CN" u="sng" dirty="0" smtClean="0">
                <a:latin typeface="微软雅黑" pitchFamily="34" charset="-122"/>
                <a:ea typeface="微软雅黑" pitchFamily="34" charset="-122"/>
                <a:hlinkClick r:id="rId3"/>
              </a:rPr>
              <a:t>http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  <a:hlinkClick r:id="rId3"/>
              </a:rPr>
              <a:t>://www.scala-lang.org/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Scala2.11.8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程序安装包</a:t>
            </a: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zh-CN" dirty="0" smtClean="0"/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cs typeface="Arial Unicode MS" pitchFamily="34" charset="-122"/>
              <a:sym typeface="Calibri" pitchFamily="34" charset="0"/>
            </a:endParaRPr>
          </a:p>
          <a:p>
            <a:pPr marL="342900" lvl="0" indent="-342900">
              <a:spcBef>
                <a:spcPct val="0"/>
              </a:spcBef>
              <a:buFontTx/>
              <a:buAutoNum type="arabicParenR"/>
            </a:pPr>
            <a:endParaRPr lang="zh-CN" altLang="en-US" sz="1600" dirty="0">
              <a:cs typeface="Arial Unicode MS" pitchFamily="34" charset="-122"/>
              <a:sym typeface="Calibri" pitchFamily="34" charset="0"/>
            </a:endParaRPr>
          </a:p>
          <a:p>
            <a:pPr marL="342900" indent="-342900">
              <a:spcBef>
                <a:spcPct val="0"/>
              </a:spcBef>
              <a:buAutoNum type="arabicParenR"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 smtClean="0">
              <a:latin typeface="+mn-ea"/>
            </a:endParaRPr>
          </a:p>
        </p:txBody>
      </p:sp>
      <p:pic>
        <p:nvPicPr>
          <p:cNvPr id="5122" name="Picture 2" descr="C:\Users\ADMINI~1\AppData\Local\Temp\ksohtml\wpsC95F.tm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04" y="2952304"/>
            <a:ext cx="5848857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87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下搭建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开发环境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7837" y="1152103"/>
            <a:ext cx="841493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2000" b="1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的环境变量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JAVA_HOME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的环境变量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SCALA_HOME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安装目录下的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目录加入到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环境变量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变量中添加：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%SCALA_HOME%\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在命令行窗口中输入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scala”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命令打开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解释器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(REPL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出现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下面的内容表示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已经正确的执行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endParaRPr lang="zh-CN" altLang="en-US" dirty="0"/>
          </a:p>
          <a:p>
            <a:pPr marL="342900" indent="-342900">
              <a:spcBef>
                <a:spcPct val="0"/>
              </a:spcBef>
              <a:buAutoNum type="arabicParenR" startAt="3"/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503" b="29986"/>
          <a:stretch>
            <a:fillRect/>
          </a:stretch>
        </p:blipFill>
        <p:spPr bwMode="auto">
          <a:xfrm>
            <a:off x="1674093" y="4104431"/>
            <a:ext cx="633381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628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下搭建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开发环境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41493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REPL</a:t>
            </a:r>
            <a:endParaRPr lang="en-US" altLang="zh-CN" sz="2000" b="1" dirty="0">
              <a:solidFill>
                <a:srgbClr val="000099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介绍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b="1" dirty="0" smtClean="0">
                <a:latin typeface="+mn-ea"/>
              </a:rPr>
              <a:t/>
            </a:r>
            <a:br>
              <a:rPr lang="en-US" altLang="zh-CN" sz="2000" b="1" dirty="0" smtClean="0">
                <a:latin typeface="+mn-ea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面打开的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命令行窗口，我们称之为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Read –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Print - Loop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也称之为交互式解释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在命令行窗口中输入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指令代码时，解释器会读取指令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计算对应的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然后将结果打印出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(P)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接着循环等待用户输入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技术上讲，这里其实并不是一个解释器，而是指令代码被快速的编译成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字节码并被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加载执行。最终将执行结果输出到命令行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07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快速开发入门</a:t>
            </a:r>
            <a:endParaRPr lang="en-US" altLang="zh-CN" sz="2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671963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需求说明</a:t>
            </a:r>
            <a:r>
              <a:rPr lang="zh-CN" altLang="en-US" sz="16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 smtClean="0">
                <a:solidFill>
                  <a:prstClr val="black"/>
                </a:solidFill>
                <a:latin typeface="Calibri"/>
                <a:ea typeface="宋体"/>
              </a:rPr>
              <a:t>开发一个</a:t>
            </a:r>
            <a:r>
              <a:rPr lang="en-US" altLang="zh-CN" sz="1800" b="1" dirty="0" smtClean="0">
                <a:solidFill>
                  <a:srgbClr val="EA0000"/>
                </a:solidFill>
                <a:latin typeface="Calibri"/>
                <a:ea typeface="宋体"/>
              </a:rPr>
              <a:t>Hello.scala </a:t>
            </a:r>
            <a:r>
              <a:rPr lang="zh-CN" altLang="en-US" sz="1800" dirty="0" smtClean="0">
                <a:solidFill>
                  <a:prstClr val="black"/>
                </a:solidFill>
                <a:latin typeface="Calibri"/>
                <a:ea typeface="宋体"/>
              </a:rPr>
              <a:t>程序，可以输出 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“hello,</a:t>
            </a:r>
            <a:r>
              <a:rPr lang="zh-CN" altLang="en-US" sz="1800" dirty="0" smtClean="0">
                <a:solidFill>
                  <a:prstClr val="black"/>
                </a:solidFill>
                <a:latin typeface="Calibri"/>
                <a:ea typeface="宋体"/>
              </a:rPr>
              <a:t>世界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!"</a:t>
            </a:r>
            <a:endParaRPr lang="en-US" altLang="zh-CN" sz="16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\\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windows</a:t>
            </a: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下开发步骤</a:t>
            </a:r>
            <a:endParaRPr lang="en-US" altLang="zh-CN" b="1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 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代码编写到扩展名为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Hello.scala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的文本文件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scalac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命令对该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文件进行编译，生成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.class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文件。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命令行下 执行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 Hello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就可以看到运行效果。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zh-CN" altLang="en-US" sz="1600" b="1" dirty="0" smtClean="0">
                <a:solidFill>
                  <a:srgbClr val="DA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 Hello.scala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命令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直接运行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Hello.scala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34" y="2376239"/>
            <a:ext cx="2962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38589" y="2160215"/>
            <a:ext cx="318225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b="1" dirty="0" err="1" smtClean="0">
                <a:solidFill>
                  <a:schemeClr val="bg1"/>
                </a:solidFill>
                <a:cs typeface="Times New Roman" pitchFamily="18" charset="0"/>
              </a:rPr>
              <a:t>Scala</a:t>
            </a:r>
            <a:r>
              <a:rPr lang="zh-CN" altLang="en-US" sz="1400" b="1" dirty="0" smtClean="0">
                <a:solidFill>
                  <a:schemeClr val="bg1"/>
                </a:solidFill>
                <a:cs typeface="Times New Roman" pitchFamily="18" charset="0"/>
              </a:rPr>
              <a:t>代码：</a:t>
            </a:r>
            <a:endParaRPr lang="en-US" altLang="zh-CN" sz="1400" b="1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defRPr/>
            </a:pPr>
            <a:endParaRPr lang="en-US" altLang="zh-CN" sz="1400" b="1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cs typeface="Times New Roman" pitchFamily="18" charset="0"/>
              </a:rPr>
              <a:t>object </a:t>
            </a:r>
            <a:r>
              <a:rPr lang="en-US" altLang="zh-CN" sz="1400" b="1" dirty="0" smtClean="0">
                <a:solidFill>
                  <a:schemeClr val="bg1"/>
                </a:solidFill>
                <a:cs typeface="Times New Roman" pitchFamily="18" charset="0"/>
              </a:rPr>
              <a:t>Hello {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cs typeface="Times New Roman" pitchFamily="18" charset="0"/>
              </a:rPr>
              <a:t>   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def </a:t>
            </a:r>
            <a:r>
              <a:rPr lang="en-US" altLang="zh-CN" sz="1400" dirty="0" smtClean="0">
                <a:solidFill>
                  <a:schemeClr val="bg1"/>
                </a:solidFill>
              </a:rPr>
              <a:t>main(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args</a:t>
            </a:r>
            <a:r>
              <a:rPr lang="en-US" altLang="zh-CN" sz="1400" dirty="0" smtClean="0">
                <a:solidFill>
                  <a:schemeClr val="bg1"/>
                </a:solidFill>
              </a:rPr>
              <a:t>: Array[String]): Unit =  {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cs typeface="Times New Roman" pitchFamily="18" charset="0"/>
              </a:rPr>
              <a:t>         </a:t>
            </a:r>
            <a:r>
              <a:rPr lang="en-US" altLang="zh-CN" sz="1400" b="1" dirty="0" err="1" smtClean="0">
                <a:solidFill>
                  <a:schemeClr val="bg1"/>
                </a:solidFill>
                <a:cs typeface="Times New Roman" pitchFamily="18" charset="0"/>
              </a:rPr>
              <a:t>println</a:t>
            </a:r>
            <a:r>
              <a:rPr lang="en-US" altLang="zh-CN" sz="1400" b="1" dirty="0" smtClean="0">
                <a:solidFill>
                  <a:schemeClr val="bg1"/>
                </a:solidFill>
                <a:cs typeface="Times New Roman" pitchFamily="18" charset="0"/>
              </a:rPr>
              <a:t>(“Hello World”)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cs typeface="Times New Roman" pitchFamily="18" charset="0"/>
              </a:rPr>
              <a:t>    }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cs typeface="Times New Roman" pitchFamily="18" charset="0"/>
              </a:rPr>
              <a:t>}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63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快速开发入门</a:t>
            </a:r>
            <a:endParaRPr lang="en-US" altLang="zh-CN" sz="2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41493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开发工具之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插件安装</a:t>
            </a:r>
            <a:endParaRPr lang="en-US" altLang="zh-CN" sz="2000" b="1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认情况下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的开发，需要安装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具体安装过程请参考资料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《 </a:t>
            </a:r>
            <a:r>
              <a:rPr lang="en-US" altLang="zh-CN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for scala.doc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b="1" dirty="0" smtClean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4394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10392</TotalTime>
  <Words>1252</Words>
  <Application>Microsoft Office PowerPoint</Application>
  <PresentationFormat>自定义</PresentationFormat>
  <Paragraphs>346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658</cp:revision>
  <dcterms:created xsi:type="dcterms:W3CDTF">2013-03-04T07:19:04Z</dcterms:created>
  <dcterms:modified xsi:type="dcterms:W3CDTF">2019-04-24T02:33:02Z</dcterms:modified>
</cp:coreProperties>
</file>