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559" r:id="rId3"/>
    <p:sldId id="560" r:id="rId4"/>
    <p:sldId id="597" r:id="rId5"/>
    <p:sldId id="561" r:id="rId6"/>
    <p:sldId id="595" r:id="rId7"/>
    <p:sldId id="596" r:id="rId8"/>
    <p:sldId id="564" r:id="rId9"/>
    <p:sldId id="567" r:id="rId10"/>
    <p:sldId id="565" r:id="rId11"/>
    <p:sldId id="569" r:id="rId12"/>
    <p:sldId id="570" r:id="rId13"/>
    <p:sldId id="571" r:id="rId14"/>
    <p:sldId id="572" r:id="rId15"/>
    <p:sldId id="577" r:id="rId16"/>
    <p:sldId id="593" r:id="rId17"/>
    <p:sldId id="594" r:id="rId18"/>
    <p:sldId id="579" r:id="rId19"/>
    <p:sldId id="580" r:id="rId20"/>
    <p:sldId id="598" r:id="rId21"/>
    <p:sldId id="581" r:id="rId22"/>
    <p:sldId id="582" r:id="rId23"/>
    <p:sldId id="583" r:id="rId24"/>
    <p:sldId id="584" r:id="rId25"/>
    <p:sldId id="585" r:id="rId26"/>
    <p:sldId id="589" r:id="rId27"/>
    <p:sldId id="590" r:id="rId28"/>
    <p:sldId id="591" r:id="rId29"/>
    <p:sldId id="592" r:id="rId30"/>
    <p:sldId id="260" r:id="rId31"/>
  </p:sldIdLst>
  <p:sldSz cx="9144000" cy="56165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7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00"/>
    <a:srgbClr val="00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5046" autoAdjust="0"/>
  </p:normalViewPr>
  <p:slideViewPr>
    <p:cSldViewPr>
      <p:cViewPr varScale="1">
        <p:scale>
          <a:sx n="100" d="100"/>
          <a:sy n="100" d="100"/>
        </p:scale>
        <p:origin x="384" y="72"/>
      </p:cViewPr>
      <p:guideLst>
        <p:guide orient="horz" pos="1620"/>
        <p:guide pos="2880"/>
        <p:guide orient="horz" pos="177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2019/4/28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5215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2019/4/28</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26367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11</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40000" lnSpcReduction="20000"/>
          </a:bodyPr>
          <a:lstStyle/>
          <a:p>
            <a:r>
              <a:rPr lang="en-US" altLang="zh-CN"/>
              <a:t>2)</a:t>
            </a:r>
            <a:r>
              <a:rPr lang="zh-CN" altLang="en-US"/>
              <a:t>案例</a:t>
            </a:r>
            <a:endParaRPr lang="en-US" altLang="zh-CN"/>
          </a:p>
          <a:p>
            <a:r>
              <a:rPr lang="en-US" altLang="zh-CN"/>
              <a:t>//</a:t>
            </a:r>
            <a:r>
              <a:rPr lang="zh-CN" altLang="en-US"/>
              <a:t>报错，</a:t>
            </a:r>
            <a:r>
              <a:rPr lang="en-US" altLang="zh-CN"/>
              <a:t>4.5</a:t>
            </a:r>
            <a:r>
              <a:rPr lang="zh-CN" altLang="en-US"/>
              <a:t>是</a:t>
            </a:r>
            <a:r>
              <a:rPr lang="en-US" altLang="zh-CN"/>
              <a:t>double,</a:t>
            </a:r>
            <a:r>
              <a:rPr lang="zh-CN" altLang="en-US"/>
              <a:t>提示可能有精度损失</a:t>
            </a:r>
          </a:p>
          <a:p>
            <a:r>
              <a:rPr lang="en-US" altLang="zh-CN" sz="1200" b="1" kern="1200">
                <a:solidFill>
                  <a:schemeClr val="tx1"/>
                </a:solidFill>
                <a:effectLst/>
                <a:latin typeface="+mn-lt"/>
                <a:ea typeface="+mn-ea"/>
                <a:cs typeface="+mn-cs"/>
              </a:rPr>
              <a:t>var </a:t>
            </a:r>
            <a:r>
              <a:rPr lang="en-US" altLang="zh-CN"/>
              <a:t>f : Float = </a:t>
            </a:r>
            <a:r>
              <a:rPr lang="en-US" altLang="zh-CN" sz="1200" kern="1200">
                <a:solidFill>
                  <a:schemeClr val="tx1"/>
                </a:solidFill>
                <a:effectLst/>
                <a:latin typeface="+mn-lt"/>
                <a:ea typeface="+mn-ea"/>
                <a:cs typeface="+mn-cs"/>
              </a:rPr>
              <a:t>4.5</a:t>
            </a:r>
          </a:p>
          <a:p>
            <a:endParaRPr lang="en-US" altLang="zh-CN" sz="1200" kern="1200">
              <a:solidFill>
                <a:schemeClr val="tx1"/>
              </a:solidFill>
              <a:effectLst/>
              <a:latin typeface="+mn-lt"/>
              <a:ea typeface="+mn-ea"/>
              <a:cs typeface="+mn-cs"/>
            </a:endParaRPr>
          </a:p>
          <a:p>
            <a:r>
              <a:rPr lang="en-US" altLang="zh-CN" sz="1200" kern="1200">
                <a:solidFill>
                  <a:schemeClr val="tx1"/>
                </a:solidFill>
                <a:effectLst/>
                <a:latin typeface="+mn-lt"/>
                <a:ea typeface="+mn-ea"/>
                <a:cs typeface="+mn-cs"/>
              </a:rPr>
              <a:t>package com.atguigu.chapter02</a:t>
            </a:r>
          </a:p>
          <a:p>
            <a:r>
              <a:rPr lang="en-US" altLang="zh-CN" sz="1200" kern="1200">
                <a:solidFill>
                  <a:schemeClr val="tx1"/>
                </a:solidFill>
                <a:effectLst/>
                <a:latin typeface="+mn-lt"/>
                <a:ea typeface="+mn-ea"/>
                <a:cs typeface="+mn-cs"/>
              </a:rPr>
              <a:t>object Hello01 {</a:t>
            </a:r>
          </a:p>
          <a:p>
            <a:r>
              <a:rPr lang="en-US" altLang="zh-CN" sz="1200" kern="1200">
                <a:solidFill>
                  <a:schemeClr val="tx1"/>
                </a:solidFill>
                <a:effectLst/>
                <a:latin typeface="+mn-lt"/>
                <a:ea typeface="+mn-ea"/>
                <a:cs typeface="+mn-cs"/>
              </a:rPr>
              <a:t>  def main(args: Array[String]): Unit = {</a:t>
            </a:r>
          </a:p>
          <a:p>
            <a:endParaRPr lang="en-US" altLang="zh-CN" sz="1200" kern="1200">
              <a:solidFill>
                <a:schemeClr val="tx1"/>
              </a:solidFill>
              <a:effectLst/>
              <a:latin typeface="+mn-lt"/>
              <a:ea typeface="+mn-ea"/>
              <a:cs typeface="+mn-cs"/>
            </a:endParaRPr>
          </a:p>
          <a:p>
            <a:r>
              <a:rPr lang="en-US" altLang="zh-CN" sz="1200" kern="1200">
                <a:solidFill>
                  <a:schemeClr val="tx1"/>
                </a:solidFill>
                <a:effectLst/>
                <a:latin typeface="+mn-lt"/>
                <a:ea typeface="+mn-ea"/>
                <a:cs typeface="+mn-cs"/>
              </a:rPr>
              <a:t>    //var f : Float = 4.5 //</a:t>
            </a:r>
            <a:r>
              <a:rPr lang="zh-CN" altLang="en-US" sz="1200" kern="1200">
                <a:solidFill>
                  <a:schemeClr val="tx1"/>
                </a:solidFill>
                <a:effectLst/>
                <a:latin typeface="+mn-lt"/>
                <a:ea typeface="+mn-ea"/>
                <a:cs typeface="+mn-cs"/>
              </a:rPr>
              <a:t>报错</a:t>
            </a:r>
          </a:p>
          <a:p>
            <a:r>
              <a:rPr lang="zh-CN" altLang="en-US" sz="1200" kern="1200">
                <a:solidFill>
                  <a:schemeClr val="tx1"/>
                </a:solidFill>
                <a:effectLst/>
                <a:latin typeface="+mn-lt"/>
                <a:ea typeface="+mn-ea"/>
                <a:cs typeface="+mn-cs"/>
              </a:rPr>
              <a:t>    </a:t>
            </a:r>
            <a:r>
              <a:rPr lang="en-US" altLang="zh-CN" sz="1200" kern="1200">
                <a:solidFill>
                  <a:schemeClr val="tx1"/>
                </a:solidFill>
                <a:effectLst/>
                <a:latin typeface="+mn-lt"/>
                <a:ea typeface="+mn-ea"/>
                <a:cs typeface="+mn-cs"/>
              </a:rPr>
              <a:t>//</a:t>
            </a:r>
            <a:r>
              <a:rPr lang="zh-CN" altLang="en-US" sz="1200" kern="1200">
                <a:solidFill>
                  <a:schemeClr val="tx1"/>
                </a:solidFill>
                <a:effectLst/>
                <a:latin typeface="+mn-lt"/>
                <a:ea typeface="+mn-ea"/>
                <a:cs typeface="+mn-cs"/>
              </a:rPr>
              <a:t>上面错误的解决思路</a:t>
            </a:r>
          </a:p>
          <a:p>
            <a:r>
              <a:rPr lang="zh-CN" altLang="en-US" sz="1200" kern="1200">
                <a:solidFill>
                  <a:schemeClr val="tx1"/>
                </a:solidFill>
                <a:effectLst/>
                <a:latin typeface="+mn-lt"/>
                <a:ea typeface="+mn-ea"/>
                <a:cs typeface="+mn-cs"/>
              </a:rPr>
              <a:t>    </a:t>
            </a:r>
            <a:r>
              <a:rPr lang="en-US" altLang="zh-CN" sz="1200" kern="1200">
                <a:solidFill>
                  <a:schemeClr val="tx1"/>
                </a:solidFill>
                <a:effectLst/>
                <a:latin typeface="+mn-lt"/>
                <a:ea typeface="+mn-ea"/>
                <a:cs typeface="+mn-cs"/>
              </a:rPr>
              <a:t>var f : Double = 4.5</a:t>
            </a:r>
          </a:p>
          <a:p>
            <a:r>
              <a:rPr lang="en-US" altLang="zh-CN" sz="1200" kern="1200">
                <a:solidFill>
                  <a:schemeClr val="tx1"/>
                </a:solidFill>
                <a:effectLst/>
                <a:latin typeface="+mn-lt"/>
                <a:ea typeface="+mn-ea"/>
                <a:cs typeface="+mn-cs"/>
              </a:rPr>
              <a:t>    var f2 = 4.6 //</a:t>
            </a:r>
            <a:r>
              <a:rPr lang="zh-CN" altLang="en-US" sz="1200" kern="1200">
                <a:solidFill>
                  <a:schemeClr val="tx1"/>
                </a:solidFill>
                <a:effectLst/>
                <a:latin typeface="+mn-lt"/>
                <a:ea typeface="+mn-ea"/>
                <a:cs typeface="+mn-cs"/>
              </a:rPr>
              <a:t>自动推导 </a:t>
            </a:r>
            <a:r>
              <a:rPr lang="en-US" altLang="zh-CN" sz="1200" kern="1200">
                <a:solidFill>
                  <a:schemeClr val="tx1"/>
                </a:solidFill>
                <a:effectLst/>
                <a:latin typeface="+mn-lt"/>
                <a:ea typeface="+mn-ea"/>
                <a:cs typeface="+mn-cs"/>
              </a:rPr>
              <a:t>f2 </a:t>
            </a:r>
            <a:r>
              <a:rPr lang="zh-CN" altLang="en-US" sz="1200" kern="1200">
                <a:solidFill>
                  <a:schemeClr val="tx1"/>
                </a:solidFill>
                <a:effectLst/>
                <a:latin typeface="+mn-lt"/>
                <a:ea typeface="+mn-ea"/>
                <a:cs typeface="+mn-cs"/>
              </a:rPr>
              <a:t>的类型为</a:t>
            </a:r>
            <a:r>
              <a:rPr lang="en-US" altLang="zh-CN" sz="1200" kern="1200">
                <a:solidFill>
                  <a:schemeClr val="tx1"/>
                </a:solidFill>
                <a:effectLst/>
                <a:latin typeface="+mn-lt"/>
                <a:ea typeface="+mn-ea"/>
                <a:cs typeface="+mn-cs"/>
              </a:rPr>
              <a:t>Double</a:t>
            </a:r>
          </a:p>
          <a:p>
            <a:r>
              <a:rPr lang="en-US" altLang="zh-CN" sz="1200" kern="1200">
                <a:solidFill>
                  <a:schemeClr val="tx1"/>
                </a:solidFill>
                <a:effectLst/>
                <a:latin typeface="+mn-lt"/>
                <a:ea typeface="+mn-ea"/>
                <a:cs typeface="+mn-cs"/>
              </a:rPr>
              <a:t>    var f3 : Float = 4.5f // 4.5F </a:t>
            </a:r>
            <a:r>
              <a:rPr lang="zh-CN" altLang="en-US" sz="1200" kern="1200">
                <a:solidFill>
                  <a:schemeClr val="tx1"/>
                </a:solidFill>
                <a:effectLst/>
                <a:latin typeface="+mn-lt"/>
                <a:ea typeface="+mn-ea"/>
                <a:cs typeface="+mn-cs"/>
              </a:rPr>
              <a:t>也可以</a:t>
            </a:r>
          </a:p>
          <a:p>
            <a:r>
              <a:rPr lang="zh-CN" altLang="en-US" sz="1200" kern="1200">
                <a:solidFill>
                  <a:schemeClr val="tx1"/>
                </a:solidFill>
                <a:effectLst/>
                <a:latin typeface="+mn-lt"/>
                <a:ea typeface="+mn-ea"/>
                <a:cs typeface="+mn-cs"/>
              </a:rPr>
              <a:t>    </a:t>
            </a:r>
            <a:r>
              <a:rPr lang="en-US" altLang="zh-CN" sz="1200" kern="1200">
                <a:solidFill>
                  <a:schemeClr val="tx1"/>
                </a:solidFill>
                <a:effectLst/>
                <a:latin typeface="+mn-lt"/>
                <a:ea typeface="+mn-ea"/>
                <a:cs typeface="+mn-cs"/>
              </a:rPr>
              <a:t>println(" f= " + f + " f2= " + f2 + " f3= " + f3)</a:t>
            </a:r>
          </a:p>
          <a:p>
            <a:r>
              <a:rPr lang="en-US" altLang="zh-CN" sz="1200" kern="1200">
                <a:solidFill>
                  <a:schemeClr val="tx1"/>
                </a:solidFill>
                <a:effectLst/>
                <a:latin typeface="+mn-lt"/>
                <a:ea typeface="+mn-ea"/>
                <a:cs typeface="+mn-cs"/>
              </a:rPr>
              <a:t>  }</a:t>
            </a:r>
          </a:p>
          <a:p>
            <a:r>
              <a:rPr lang="en-US" altLang="zh-CN" sz="1200" kern="1200">
                <a:solidFill>
                  <a:schemeClr val="tx1"/>
                </a:solidFill>
                <a:effectLst/>
                <a:latin typeface="+mn-lt"/>
                <a:ea typeface="+mn-ea"/>
                <a:cs typeface="+mn-cs"/>
              </a:rPr>
              <a:t>}</a:t>
            </a:r>
          </a:p>
          <a:p>
            <a:endParaRPr lang="en-US" altLang="zh-CN" sz="1200" kern="1200">
              <a:solidFill>
                <a:schemeClr val="tx1"/>
              </a:solidFill>
              <a:effectLst/>
              <a:latin typeface="+mn-lt"/>
              <a:ea typeface="+mn-ea"/>
              <a:cs typeface="+mn-cs"/>
            </a:endParaRPr>
          </a:p>
          <a:p>
            <a:endParaRPr lang="en-US" altLang="zh-CN"/>
          </a:p>
          <a:p>
            <a:r>
              <a:rPr lang="en-US" altLang="zh-CN"/>
              <a:t>3</a:t>
            </a:r>
            <a:r>
              <a:rPr lang="zh-CN" altLang="en-US"/>
              <a:t>的案例：</a:t>
            </a:r>
            <a:endParaRPr lang="en-US" altLang="zh-CN"/>
          </a:p>
          <a:p>
            <a:r>
              <a:rPr lang="en-US" altLang="zh-CN"/>
              <a:t>package com.atguigu.chapter02</a:t>
            </a:r>
          </a:p>
          <a:p>
            <a:r>
              <a:rPr lang="en-US" altLang="zh-CN"/>
              <a:t>object Hello01 {</a:t>
            </a:r>
          </a:p>
          <a:p>
            <a:r>
              <a:rPr lang="en-US" altLang="zh-CN"/>
              <a:t>  def main(args: Array[String]): Unit = {</a:t>
            </a:r>
          </a:p>
          <a:p>
            <a:endParaRPr lang="en-US" altLang="zh-CN"/>
          </a:p>
          <a:p>
            <a:r>
              <a:rPr lang="en-US" altLang="zh-CN"/>
              <a:t>    var f = 512.0f // f </a:t>
            </a:r>
            <a:r>
              <a:rPr lang="zh-CN" altLang="en-US"/>
              <a:t>为</a:t>
            </a:r>
            <a:r>
              <a:rPr lang="en-US" altLang="zh-CN"/>
              <a:t>Float </a:t>
            </a:r>
            <a:r>
              <a:rPr lang="zh-CN" altLang="en-US"/>
              <a:t>类型</a:t>
            </a:r>
          </a:p>
          <a:p>
            <a:r>
              <a:rPr lang="zh-CN" altLang="en-US"/>
              <a:t>    </a:t>
            </a:r>
            <a:r>
              <a:rPr lang="en-US" altLang="zh-CN"/>
              <a:t>var f2 = .512  // f2 </a:t>
            </a:r>
            <a:r>
              <a:rPr lang="zh-CN" altLang="en-US"/>
              <a:t>为</a:t>
            </a:r>
            <a:r>
              <a:rPr lang="en-US" altLang="zh-CN"/>
              <a:t>Double </a:t>
            </a:r>
            <a:r>
              <a:rPr lang="zh-CN" altLang="en-US"/>
              <a:t>类型</a:t>
            </a:r>
          </a:p>
          <a:p>
            <a:endParaRPr lang="zh-CN" altLang="en-US"/>
          </a:p>
          <a:p>
            <a:r>
              <a:rPr lang="zh-CN" altLang="en-US"/>
              <a:t>  </a:t>
            </a:r>
            <a:r>
              <a:rPr lang="en-US" altLang="zh-CN"/>
              <a:t>}</a:t>
            </a:r>
          </a:p>
          <a:p>
            <a:r>
              <a:rPr lang="en-US" altLang="zh-CN"/>
              <a:t>}</a:t>
            </a:r>
          </a:p>
          <a:p>
            <a:endParaRPr lang="en-US" altLang="zh-CN"/>
          </a:p>
          <a:p>
            <a:endParaRPr lang="en-US" altLang="zh-CN"/>
          </a:p>
          <a:p>
            <a:r>
              <a:rPr lang="en-US" altLang="zh-CN"/>
              <a:t>5.12E-2 </a:t>
            </a:r>
            <a:r>
              <a:rPr lang="zh-CN" altLang="en-US"/>
              <a:t>等价于 </a:t>
            </a:r>
            <a:r>
              <a:rPr lang="en-US" altLang="zh-CN"/>
              <a:t>5.12/100</a:t>
            </a:r>
          </a:p>
          <a:p>
            <a:endParaRPr lang="en-US" altLang="zh-CN"/>
          </a:p>
          <a:p>
            <a:r>
              <a:rPr lang="en-US" altLang="zh-CN"/>
              <a:t>package com.atguigu.chapter02</a:t>
            </a:r>
          </a:p>
          <a:p>
            <a:r>
              <a:rPr lang="en-US" altLang="zh-CN"/>
              <a:t>object Hello01 {</a:t>
            </a:r>
          </a:p>
          <a:p>
            <a:r>
              <a:rPr lang="en-US" altLang="zh-CN"/>
              <a:t>  def main(args: Array[String]): Unit = {</a:t>
            </a:r>
          </a:p>
          <a:p>
            <a:endParaRPr lang="en-US" altLang="zh-CN"/>
          </a:p>
          <a:p>
            <a:r>
              <a:rPr lang="en-US" altLang="zh-CN"/>
              <a:t>    var f = 5.12e2 // f </a:t>
            </a:r>
            <a:r>
              <a:rPr lang="zh-CN" altLang="en-US"/>
              <a:t>为</a:t>
            </a:r>
            <a:r>
              <a:rPr lang="en-US" altLang="zh-CN"/>
              <a:t>Double </a:t>
            </a:r>
            <a:r>
              <a:rPr lang="zh-CN" altLang="en-US"/>
              <a:t>类型</a:t>
            </a:r>
          </a:p>
          <a:p>
            <a:r>
              <a:rPr lang="zh-CN" altLang="en-US"/>
              <a:t>    </a:t>
            </a:r>
            <a:r>
              <a:rPr lang="en-US" altLang="zh-CN"/>
              <a:t>var f2 = 5.12E-2  // f2 </a:t>
            </a:r>
            <a:r>
              <a:rPr lang="zh-CN" altLang="en-US"/>
              <a:t>为</a:t>
            </a:r>
            <a:r>
              <a:rPr lang="en-US" altLang="zh-CN"/>
              <a:t>Double </a:t>
            </a:r>
            <a:r>
              <a:rPr lang="zh-CN" altLang="en-US"/>
              <a:t>类型</a:t>
            </a:r>
          </a:p>
          <a:p>
            <a:r>
              <a:rPr lang="zh-CN" altLang="en-US"/>
              <a:t>    </a:t>
            </a:r>
            <a:r>
              <a:rPr lang="en-US" altLang="zh-CN"/>
              <a:t>println("f=" + f + " f2= " + f2)</a:t>
            </a:r>
          </a:p>
          <a:p>
            <a:endParaRPr lang="en-US" altLang="zh-CN"/>
          </a:p>
          <a:p>
            <a:r>
              <a:rPr lang="en-US" altLang="zh-CN"/>
              <a:t>  }</a:t>
            </a:r>
          </a:p>
          <a:p>
            <a:r>
              <a:rPr lang="en-US" altLang="zh-CN"/>
              <a:t>}</a:t>
            </a:r>
          </a:p>
          <a:p>
            <a:endParaRPr lang="en-US" altLang="zh-CN"/>
          </a:p>
          <a:p>
            <a:endParaRPr lang="en-US" altLang="zh-CN"/>
          </a:p>
          <a:p>
            <a:r>
              <a:rPr lang="en-US" altLang="zh-CN"/>
              <a:t>4</a:t>
            </a:r>
            <a:r>
              <a:rPr lang="zh-CN" altLang="en-US"/>
              <a:t>的案例：</a:t>
            </a:r>
            <a:endParaRPr lang="en-US" altLang="zh-CN"/>
          </a:p>
          <a:p>
            <a:endParaRPr lang="en-US" altLang="zh-CN"/>
          </a:p>
          <a:p>
            <a:r>
              <a:rPr lang="en-US" altLang="zh-CN"/>
              <a:t>package com.atguigu.chapter02</a:t>
            </a:r>
          </a:p>
          <a:p>
            <a:r>
              <a:rPr lang="en-US" altLang="zh-CN"/>
              <a:t>object Hello01 {</a:t>
            </a:r>
          </a:p>
          <a:p>
            <a:r>
              <a:rPr lang="en-US" altLang="zh-CN"/>
              <a:t>  def main(args: Array[String]): Unit = {</a:t>
            </a:r>
          </a:p>
          <a:p>
            <a:endParaRPr lang="en-US" altLang="zh-CN"/>
          </a:p>
          <a:p>
            <a:r>
              <a:rPr lang="en-US" altLang="zh-CN"/>
              <a:t>      var n1 : Float = 2.2345678912f</a:t>
            </a:r>
          </a:p>
          <a:p>
            <a:r>
              <a:rPr lang="en-US" altLang="zh-CN"/>
              <a:t>      var n2 : Double = 2.2345678912</a:t>
            </a:r>
          </a:p>
          <a:p>
            <a:r>
              <a:rPr lang="en-US" altLang="zh-CN"/>
              <a:t>      println("n1=" + n1 + " n2= " + n2)</a:t>
            </a:r>
          </a:p>
          <a:p>
            <a:endParaRPr lang="en-US" altLang="zh-CN"/>
          </a:p>
          <a:p>
            <a:r>
              <a:rPr lang="en-US" altLang="zh-CN"/>
              <a:t>  }</a:t>
            </a:r>
          </a:p>
          <a:p>
            <a:r>
              <a:rPr lang="en-US" altLang="zh-CN"/>
              <a:t>}</a:t>
            </a:r>
          </a:p>
          <a:p>
            <a:endParaRPr lang="en-US" altLang="zh-CN"/>
          </a:p>
          <a:p>
            <a:endParaRPr lang="en-US" altLang="zh-CN"/>
          </a:p>
          <a:p>
            <a:pPr marL="0" indent="0">
              <a:buFont typeface="Arial" charset="0"/>
              <a:buNone/>
            </a:pPr>
            <a:endParaRPr lang="en-US" altLang="zh-CN"/>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12</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a:t>//</a:t>
            </a:r>
            <a:r>
              <a:rPr lang="zh-CN" altLang="en-US"/>
              <a:t>案例演示</a:t>
            </a:r>
            <a:endParaRPr lang="en-US" altLang="zh-CN"/>
          </a:p>
          <a:p>
            <a:endParaRPr lang="en-US" altLang="zh-CN"/>
          </a:p>
          <a:p>
            <a:r>
              <a:rPr lang="en-US" altLang="zh-CN"/>
              <a:t>package com.atguigu.chapter02</a:t>
            </a:r>
          </a:p>
          <a:p>
            <a:r>
              <a:rPr lang="en-US" altLang="zh-CN"/>
              <a:t>object Hello01 {</a:t>
            </a:r>
          </a:p>
          <a:p>
            <a:r>
              <a:rPr lang="en-US" altLang="zh-CN"/>
              <a:t>  def main(args: Array[String]): Unit = {</a:t>
            </a:r>
          </a:p>
          <a:p>
            <a:endParaRPr lang="en-US" altLang="zh-CN"/>
          </a:p>
          <a:p>
            <a:r>
              <a:rPr lang="en-US" altLang="zh-CN"/>
              <a:t>    var c1 : Char = 'a'</a:t>
            </a:r>
          </a:p>
          <a:p>
            <a:r>
              <a:rPr lang="en-US" altLang="zh-CN"/>
              <a:t>    var c2 : Char = '\t'</a:t>
            </a:r>
          </a:p>
          <a:p>
            <a:r>
              <a:rPr lang="en-US" altLang="zh-CN"/>
              <a:t>    var c3 : Char = '</a:t>
            </a:r>
            <a:r>
              <a:rPr lang="zh-CN" altLang="en-US"/>
              <a:t>你</a:t>
            </a:r>
            <a:r>
              <a:rPr lang="en-US" altLang="zh-CN"/>
              <a:t>'</a:t>
            </a:r>
          </a:p>
          <a:p>
            <a:r>
              <a:rPr lang="en-US" altLang="zh-CN"/>
              <a:t>    var c4 : Char = 97</a:t>
            </a:r>
          </a:p>
          <a:p>
            <a:endParaRPr lang="en-US" altLang="zh-CN"/>
          </a:p>
          <a:p>
            <a:r>
              <a:rPr lang="en-US" altLang="zh-CN"/>
              <a:t>    println(c1)</a:t>
            </a:r>
          </a:p>
          <a:p>
            <a:r>
              <a:rPr lang="en-US" altLang="zh-CN"/>
              <a:t>    println(c2)</a:t>
            </a:r>
          </a:p>
          <a:p>
            <a:r>
              <a:rPr lang="en-US" altLang="zh-CN"/>
              <a:t>    println(c3)</a:t>
            </a:r>
          </a:p>
          <a:p>
            <a:r>
              <a:rPr lang="en-US" altLang="zh-CN"/>
              <a:t>    println(c4) //</a:t>
            </a:r>
            <a:r>
              <a:rPr lang="en-US" altLang="zh-CN" baseline="0"/>
              <a:t> </a:t>
            </a:r>
            <a:r>
              <a:rPr lang="zh-CN" altLang="en-US" baseline="0"/>
              <a:t>大于 </a:t>
            </a:r>
            <a:r>
              <a:rPr lang="en-US" altLang="zh-CN" baseline="0"/>
              <a:t>97</a:t>
            </a:r>
            <a:r>
              <a:rPr lang="zh-CN" altLang="en-US" baseline="0"/>
              <a:t>对应的</a:t>
            </a:r>
            <a:r>
              <a:rPr lang="en-US" altLang="zh-CN" baseline="0"/>
              <a:t>ASCII</a:t>
            </a:r>
            <a:r>
              <a:rPr lang="zh-CN" altLang="en-US" baseline="0"/>
              <a:t>码 </a:t>
            </a:r>
            <a:r>
              <a:rPr lang="en-US" altLang="zh-CN" baseline="0"/>
              <a:t>(Unicode</a:t>
            </a:r>
            <a:r>
              <a:rPr lang="zh-CN" altLang="en-US" baseline="0"/>
              <a:t>字符集包括了</a:t>
            </a:r>
            <a:r>
              <a:rPr lang="en-US" altLang="zh-CN" baseline="0"/>
              <a:t>ascii</a:t>
            </a:r>
            <a:r>
              <a:rPr lang="zh-CN" altLang="en-US" baseline="0"/>
              <a:t>码</a:t>
            </a:r>
            <a:r>
              <a:rPr lang="en-US" altLang="zh-CN" baseline="0"/>
              <a:t>)</a:t>
            </a:r>
            <a:endParaRPr lang="en-US" altLang="zh-CN"/>
          </a:p>
          <a:p>
            <a:r>
              <a:rPr lang="en-US" altLang="zh-CN"/>
              <a:t>  }</a:t>
            </a:r>
          </a:p>
          <a:p>
            <a:r>
              <a:rPr lang="en-US" altLang="zh-CN"/>
              <a:t>}</a:t>
            </a:r>
          </a:p>
          <a:p>
            <a:endParaRPr lang="en-US" altLang="zh-CN"/>
          </a:p>
          <a:p>
            <a:r>
              <a:rPr lang="zh-CN" altLang="en-US"/>
              <a:t>分类：</a:t>
            </a:r>
          </a:p>
          <a:p>
            <a:endParaRPr lang="en-US" altLang="zh-CN"/>
          </a:p>
          <a:p>
            <a:endParaRPr lang="en-US" altLang="zh-CN"/>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13</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25000" lnSpcReduction="20000"/>
          </a:bodyPr>
          <a:lstStyle/>
          <a:p>
            <a:r>
              <a:rPr lang="en-US" altLang="zh-CN" baseline="0"/>
              <a:t>2</a:t>
            </a:r>
            <a:r>
              <a:rPr lang="zh-CN" altLang="en-US" baseline="0"/>
              <a:t>的案例</a:t>
            </a:r>
            <a:r>
              <a:rPr lang="en-US" altLang="zh-CN" baseline="0"/>
              <a:t>:</a:t>
            </a:r>
          </a:p>
          <a:p>
            <a:r>
              <a:rPr lang="en-US" altLang="zh-CN" baseline="0"/>
              <a:t>package com.atguigu.chapter02</a:t>
            </a:r>
          </a:p>
          <a:p>
            <a:endParaRPr lang="en-US" altLang="zh-CN" baseline="0"/>
          </a:p>
          <a:p>
            <a:r>
              <a:rPr lang="en-US" altLang="zh-CN" baseline="0"/>
              <a:t>object Hello01 {</a:t>
            </a:r>
          </a:p>
          <a:p>
            <a:r>
              <a:rPr lang="en-US" altLang="zh-CN" baseline="0"/>
              <a:t>  def main(args: Array[String]): Unit = {</a:t>
            </a:r>
          </a:p>
          <a:p>
            <a:endParaRPr lang="en-US" altLang="zh-CN" baseline="0"/>
          </a:p>
          <a:p>
            <a:r>
              <a:rPr lang="en-US" altLang="zh-CN" baseline="0"/>
              <a:t>    var c1 : Char = '\\'</a:t>
            </a:r>
          </a:p>
          <a:p>
            <a:r>
              <a:rPr lang="en-US" altLang="zh-CN" baseline="0"/>
              <a:t>    var c2 : Char = '\t'</a:t>
            </a:r>
          </a:p>
          <a:p>
            <a:r>
              <a:rPr lang="en-US" altLang="zh-CN" baseline="0"/>
              <a:t>    var c3 : Char = '\''</a:t>
            </a:r>
          </a:p>
          <a:p>
            <a:r>
              <a:rPr lang="en-US" altLang="zh-CN" baseline="0"/>
              <a:t>    var c4 : Char = '\"'</a:t>
            </a:r>
          </a:p>
          <a:p>
            <a:endParaRPr lang="en-US" altLang="zh-CN" baseline="0"/>
          </a:p>
          <a:p>
            <a:r>
              <a:rPr lang="en-US" altLang="zh-CN" baseline="0"/>
              <a:t>    println(c1)</a:t>
            </a:r>
          </a:p>
          <a:p>
            <a:r>
              <a:rPr lang="en-US" altLang="zh-CN" baseline="0"/>
              <a:t>    println(c2)</a:t>
            </a:r>
          </a:p>
          <a:p>
            <a:r>
              <a:rPr lang="en-US" altLang="zh-CN" baseline="0"/>
              <a:t>    println(c3)</a:t>
            </a:r>
          </a:p>
          <a:p>
            <a:r>
              <a:rPr lang="en-US" altLang="zh-CN" baseline="0"/>
              <a:t>    println(c4)</a:t>
            </a:r>
          </a:p>
          <a:p>
            <a:r>
              <a:rPr lang="en-US" altLang="zh-CN" baseline="0"/>
              <a:t>  }</a:t>
            </a:r>
          </a:p>
          <a:p>
            <a:r>
              <a:rPr lang="en-US" altLang="zh-CN" baseline="0"/>
              <a:t>}</a:t>
            </a:r>
          </a:p>
          <a:p>
            <a:endParaRPr lang="en-US" altLang="zh-CN" baseline="0"/>
          </a:p>
          <a:p>
            <a:r>
              <a:rPr lang="en-US" altLang="zh-CN" baseline="0"/>
              <a:t>3</a:t>
            </a:r>
            <a:r>
              <a:rPr lang="zh-CN" altLang="en-US" baseline="0"/>
              <a:t>的案例</a:t>
            </a:r>
            <a:r>
              <a:rPr lang="en-US" altLang="zh-CN" baseline="0"/>
              <a:t>, </a:t>
            </a:r>
            <a:r>
              <a:rPr lang="zh-CN" altLang="en-US" baseline="0"/>
              <a:t>前面有了</a:t>
            </a:r>
            <a:r>
              <a:rPr lang="en-US" altLang="zh-CN" baseline="0"/>
              <a:t>.</a:t>
            </a:r>
          </a:p>
          <a:p>
            <a:endParaRPr lang="en-US" altLang="zh-CN" baseline="0"/>
          </a:p>
          <a:p>
            <a:r>
              <a:rPr lang="en-US" altLang="zh-CN" baseline="0"/>
              <a:t>4</a:t>
            </a:r>
            <a:r>
              <a:rPr lang="zh-CN" altLang="en-US" baseline="0"/>
              <a:t>的案例</a:t>
            </a:r>
            <a:endParaRPr lang="en-US" altLang="zh-CN" baseline="0"/>
          </a:p>
          <a:p>
            <a:endParaRPr lang="en-US" altLang="zh-CN" baseline="0"/>
          </a:p>
          <a:p>
            <a:r>
              <a:rPr lang="en-US" altLang="zh-CN" baseline="0"/>
              <a:t>object Hello01 {</a:t>
            </a:r>
          </a:p>
          <a:p>
            <a:r>
              <a:rPr lang="en-US" altLang="zh-CN" baseline="0"/>
              <a:t>  def main(args: Array[String]): Unit = {</a:t>
            </a:r>
          </a:p>
          <a:p>
            <a:endParaRPr lang="en-US" altLang="zh-CN" baseline="0"/>
          </a:p>
          <a:p>
            <a:r>
              <a:rPr lang="en-US" altLang="zh-CN" baseline="0"/>
              <a:t>    var c1 : Char = 'a'</a:t>
            </a:r>
          </a:p>
          <a:p>
            <a:r>
              <a:rPr lang="en-US" altLang="zh-CN" baseline="0"/>
              <a:t>    var num : Int = 10 + c1 + 'b'</a:t>
            </a:r>
          </a:p>
          <a:p>
            <a:endParaRPr lang="en-US" altLang="zh-CN" baseline="0"/>
          </a:p>
          <a:p>
            <a:r>
              <a:rPr lang="en-US" altLang="zh-CN" baseline="0"/>
              <a:t>    //Expression of type Int doesn't conform to expected type Char</a:t>
            </a:r>
          </a:p>
          <a:p>
            <a:r>
              <a:rPr lang="en-US" altLang="zh-CN" baseline="0"/>
              <a:t>    //var c2 : Char =  'a' + 1 //</a:t>
            </a:r>
            <a:r>
              <a:rPr lang="zh-CN" altLang="en-US" baseline="0"/>
              <a:t>错误</a:t>
            </a:r>
            <a:r>
              <a:rPr lang="en-US" altLang="zh-CN" baseline="0"/>
              <a:t>, </a:t>
            </a:r>
            <a:r>
              <a:rPr lang="zh-CN" altLang="en-US" baseline="0"/>
              <a:t>这一点和</a:t>
            </a:r>
            <a:r>
              <a:rPr lang="en-US" altLang="zh-CN" baseline="0"/>
              <a:t>java</a:t>
            </a:r>
            <a:r>
              <a:rPr lang="zh-CN" altLang="en-US" baseline="0"/>
              <a:t>不一样</a:t>
            </a:r>
          </a:p>
          <a:p>
            <a:endParaRPr lang="zh-CN" altLang="en-US" baseline="0"/>
          </a:p>
          <a:p>
            <a:r>
              <a:rPr lang="zh-CN" altLang="en-US" baseline="0"/>
              <a:t>    </a:t>
            </a:r>
            <a:r>
              <a:rPr lang="en-US" altLang="zh-CN" baseline="0"/>
              <a:t>println(c1)</a:t>
            </a:r>
          </a:p>
          <a:p>
            <a:r>
              <a:rPr lang="en-US" altLang="zh-CN" baseline="0"/>
              <a:t>    println(num)</a:t>
            </a:r>
          </a:p>
          <a:p>
            <a:r>
              <a:rPr lang="en-US" altLang="zh-CN" baseline="0"/>
              <a:t>   // println(c2)</a:t>
            </a:r>
          </a:p>
          <a:p>
            <a:r>
              <a:rPr lang="en-US" altLang="zh-CN" baseline="0"/>
              <a:t>  }</a:t>
            </a:r>
          </a:p>
          <a:p>
            <a:r>
              <a:rPr lang="en-US" altLang="zh-CN" baseline="0"/>
              <a:t>}</a:t>
            </a:r>
          </a:p>
          <a:p>
            <a:endParaRPr lang="en-US" altLang="zh-CN" baseline="0"/>
          </a:p>
          <a:p>
            <a:r>
              <a:rPr lang="zh-CN" altLang="en-US"/>
              <a:t>问题：</a:t>
            </a:r>
            <a:endParaRPr lang="en-US" altLang="zh-CN"/>
          </a:p>
          <a:p>
            <a:r>
              <a:rPr lang="en-US" altLang="zh-CN" i="1"/>
              <a:t>var c2 : Char =  ‘a’ + 1  </a:t>
            </a:r>
            <a:r>
              <a:rPr lang="zh-CN" altLang="en-US" i="1"/>
              <a:t>正确吗</a:t>
            </a:r>
            <a:r>
              <a:rPr lang="en-US" altLang="zh-CN" i="1"/>
              <a:t>?</a:t>
            </a:r>
            <a:r>
              <a:rPr lang="en-US" altLang="zh-CN" i="1" baseline="0"/>
              <a:t> </a:t>
            </a:r>
          </a:p>
          <a:p>
            <a:r>
              <a:rPr lang="zh-CN" altLang="en-US" i="1" baseline="0"/>
              <a:t>答错误</a:t>
            </a:r>
            <a:endParaRPr lang="en-US" altLang="zh-CN" i="1" baseline="0"/>
          </a:p>
          <a:p>
            <a:r>
              <a:rPr lang="zh-CN" altLang="en-US" i="1" baseline="0"/>
              <a:t>原因：可以将</a:t>
            </a:r>
            <a:r>
              <a:rPr lang="en-US" altLang="zh-CN" i="1" baseline="0"/>
              <a:t>Char </a:t>
            </a:r>
            <a:r>
              <a:rPr lang="zh-CN" altLang="en-US" i="1" baseline="0"/>
              <a:t>类型当做整数进行运算后复制给</a:t>
            </a:r>
            <a:r>
              <a:rPr lang="en-US" altLang="zh-CN" i="1" baseline="0"/>
              <a:t>Int </a:t>
            </a:r>
          </a:p>
          <a:p>
            <a:r>
              <a:rPr lang="zh-CN" altLang="en-US" i="1" baseline="0"/>
              <a:t>，但是不能赋值给</a:t>
            </a:r>
            <a:r>
              <a:rPr lang="en-US" altLang="zh-CN" i="1" baseline="0"/>
              <a:t>Char ,</a:t>
            </a:r>
            <a:r>
              <a:rPr lang="zh-CN" altLang="en-US" i="1" baseline="0"/>
              <a:t>因为不能转换</a:t>
            </a:r>
            <a:r>
              <a:rPr lang="en-US" altLang="zh-CN" i="1" baseline="0"/>
              <a:t>.</a:t>
            </a:r>
            <a:endParaRPr lang="en-US" altLang="zh-CN" baseline="0"/>
          </a:p>
          <a:p>
            <a:endParaRPr lang="en-US" altLang="zh-CN" baseline="0"/>
          </a:p>
          <a:p>
            <a:endParaRPr lang="en-US" altLang="zh-CN" baseline="0"/>
          </a:p>
          <a:p>
            <a:endParaRPr lang="en-US" altLang="zh-CN" baseline="0"/>
          </a:p>
          <a:p>
            <a:r>
              <a:rPr lang="en-US" altLang="zh-CN" baseline="0"/>
              <a:t>-----</a:t>
            </a:r>
            <a:r>
              <a:rPr lang="zh-CN" altLang="en-US" baseline="0"/>
              <a:t>我的测试代码</a:t>
            </a:r>
            <a:r>
              <a:rPr lang="en-US" altLang="zh-CN" baseline="0"/>
              <a:t>--------</a:t>
            </a:r>
          </a:p>
          <a:p>
            <a:r>
              <a:rPr lang="en-US" altLang="zh-CN" baseline="0"/>
              <a:t>----3</a:t>
            </a:r>
            <a:r>
              <a:rPr lang="zh-CN" altLang="en-US" baseline="0"/>
              <a:t>的测试案例</a:t>
            </a:r>
            <a:r>
              <a:rPr lang="en-US" altLang="zh-CN" baseline="0"/>
              <a:t>---</a:t>
            </a:r>
          </a:p>
          <a:p>
            <a:endParaRPr lang="en-US" altLang="zh-CN" baseline="0"/>
          </a:p>
          <a:p>
            <a:r>
              <a:rPr lang="en-US" altLang="zh-CN" baseline="0"/>
              <a:t>public class Test</a:t>
            </a:r>
          </a:p>
          <a:p>
            <a:r>
              <a:rPr lang="en-US" altLang="zh-CN" baseline="0"/>
              <a:t>{</a:t>
            </a:r>
          </a:p>
          <a:p>
            <a:r>
              <a:rPr lang="en-US" altLang="zh-CN" baseline="0"/>
              <a:t>	public static void main(String[] args){</a:t>
            </a:r>
          </a:p>
          <a:p>
            <a:r>
              <a:rPr lang="en-US" altLang="zh-CN" baseline="0"/>
              <a:t>		</a:t>
            </a:r>
          </a:p>
          <a:p>
            <a:r>
              <a:rPr lang="en-US" altLang="zh-CN" baseline="0"/>
              <a:t>		char c1 = 'a';</a:t>
            </a:r>
          </a:p>
          <a:p>
            <a:r>
              <a:rPr lang="en-US" altLang="zh-CN" baseline="0"/>
              <a:t>		char c2 = '\t';</a:t>
            </a:r>
          </a:p>
          <a:p>
            <a:r>
              <a:rPr lang="en-US" altLang="zh-CN" baseline="0"/>
              <a:t>		char c3 = '</a:t>
            </a:r>
            <a:r>
              <a:rPr lang="zh-CN" altLang="en-US" baseline="0"/>
              <a:t>你</a:t>
            </a:r>
            <a:r>
              <a:rPr lang="en-US" altLang="zh-CN" baseline="0"/>
              <a:t>';</a:t>
            </a:r>
          </a:p>
          <a:p>
            <a:r>
              <a:rPr lang="en-US" altLang="zh-CN" baseline="0"/>
              <a:t>		char c4 = 97;</a:t>
            </a:r>
          </a:p>
          <a:p>
            <a:r>
              <a:rPr lang="en-US" altLang="zh-CN" baseline="0"/>
              <a:t>		System.out.println((int)c1);</a:t>
            </a:r>
          </a:p>
          <a:p>
            <a:r>
              <a:rPr lang="en-US" altLang="zh-CN" baseline="0"/>
              <a:t>		System.out.println((int)c2);</a:t>
            </a:r>
          </a:p>
          <a:p>
            <a:r>
              <a:rPr lang="en-US" altLang="zh-CN" baseline="0"/>
              <a:t>		System.out.println((int)c3);</a:t>
            </a:r>
          </a:p>
          <a:p>
            <a:r>
              <a:rPr lang="en-US" altLang="zh-CN" baseline="0"/>
              <a:t>		System.out.println((int)c4);</a:t>
            </a:r>
          </a:p>
          <a:p>
            <a:endParaRPr lang="en-US" altLang="zh-CN" baseline="0"/>
          </a:p>
          <a:p>
            <a:r>
              <a:rPr lang="en-US" altLang="zh-CN" baseline="0"/>
              <a:t>	}</a:t>
            </a:r>
          </a:p>
          <a:p>
            <a:endParaRPr lang="en-US" altLang="zh-CN" baseline="0"/>
          </a:p>
          <a:p>
            <a:r>
              <a:rPr lang="en-US" altLang="zh-CN" baseline="0"/>
              <a:t>}</a:t>
            </a:r>
          </a:p>
          <a:p>
            <a:endParaRPr lang="en-US" altLang="zh-CN" baseline="0"/>
          </a:p>
          <a:p>
            <a:pPr marL="342900" indent="-342900"/>
            <a:r>
              <a:rPr lang="en-US" altLang="zh-CN" b="1">
                <a:ea typeface="宋体" charset="-122"/>
              </a:rPr>
              <a:t>----4</a:t>
            </a:r>
            <a:r>
              <a:rPr lang="zh-CN" altLang="en-US" b="1">
                <a:ea typeface="宋体" charset="-122"/>
              </a:rPr>
              <a:t>测试代码</a:t>
            </a:r>
            <a:r>
              <a:rPr lang="en-US" altLang="zh-CN" b="1">
                <a:ea typeface="宋体" charset="-122"/>
              </a:rPr>
              <a:t>----</a:t>
            </a:r>
          </a:p>
          <a:p>
            <a:pPr marL="342900" indent="-342900"/>
            <a:endParaRPr lang="en-US" altLang="zh-CN" b="1">
              <a:ea typeface="宋体" charset="-122"/>
            </a:endParaRPr>
          </a:p>
          <a:p>
            <a:pPr marL="342900" indent="-342900"/>
            <a:r>
              <a:rPr lang="en-US" altLang="zh-CN">
                <a:ea typeface="宋体" charset="-122"/>
              </a:rPr>
              <a:t>public class VarTest{</a:t>
            </a:r>
          </a:p>
          <a:p>
            <a:pPr marL="342900" indent="-342900"/>
            <a:endParaRPr lang="en-US" altLang="zh-CN">
              <a:ea typeface="宋体" charset="-122"/>
            </a:endParaRPr>
          </a:p>
          <a:p>
            <a:pPr marL="342900" indent="-342900"/>
            <a:r>
              <a:rPr lang="en-US" altLang="zh-CN">
                <a:ea typeface="宋体" charset="-122"/>
              </a:rPr>
              <a:t>	public static void main(String args[]){</a:t>
            </a:r>
          </a:p>
          <a:p>
            <a:pPr marL="342900" indent="-342900"/>
            <a:r>
              <a:rPr lang="en-US" altLang="zh-CN">
                <a:ea typeface="宋体" charset="-122"/>
              </a:rPr>
              <a:t>		</a:t>
            </a:r>
          </a:p>
          <a:p>
            <a:pPr marL="342900" indent="-342900"/>
            <a:r>
              <a:rPr lang="en-US" altLang="zh-CN">
                <a:ea typeface="宋体" charset="-122"/>
              </a:rPr>
              <a:t>		// </a:t>
            </a:r>
            <a:r>
              <a:rPr lang="zh-CN" altLang="en-US">
                <a:ea typeface="宋体" charset="-122"/>
              </a:rPr>
              <a:t>这里可以说明，在</a:t>
            </a:r>
            <a:r>
              <a:rPr lang="en-US" altLang="zh-CN">
                <a:ea typeface="宋体" charset="-122"/>
              </a:rPr>
              <a:t>java</a:t>
            </a:r>
            <a:r>
              <a:rPr lang="zh-CN" altLang="en-US">
                <a:ea typeface="宋体" charset="-122"/>
              </a:rPr>
              <a:t>中 </a:t>
            </a:r>
            <a:r>
              <a:rPr lang="en-US" altLang="zh-CN">
                <a:ea typeface="宋体" charset="-122"/>
              </a:rPr>
              <a:t>'a' </a:t>
            </a:r>
            <a:r>
              <a:rPr lang="zh-CN" altLang="en-US">
                <a:ea typeface="宋体" charset="-122"/>
              </a:rPr>
              <a:t>是对应 </a:t>
            </a:r>
            <a:r>
              <a:rPr lang="en-US" altLang="zh-CN">
                <a:ea typeface="宋体" charset="-122"/>
              </a:rPr>
              <a:t>unicode </a:t>
            </a:r>
            <a:r>
              <a:rPr lang="zh-CN" altLang="en-US">
                <a:ea typeface="宋体" charset="-122"/>
              </a:rPr>
              <a:t>编码 </a:t>
            </a:r>
            <a:r>
              <a:rPr lang="en-US" altLang="zh-CN">
                <a:ea typeface="宋体" charset="-122"/>
              </a:rPr>
              <a:t>'\u0061'</a:t>
            </a:r>
          </a:p>
          <a:p>
            <a:pPr marL="342900" indent="-342900"/>
            <a:r>
              <a:rPr lang="en-US" altLang="zh-CN">
                <a:ea typeface="宋体" charset="-122"/>
              </a:rPr>
              <a:t>		char ch1 = '\u0061';//</a:t>
            </a:r>
            <a:r>
              <a:rPr lang="zh-CN" altLang="en-US">
                <a:ea typeface="宋体" charset="-122"/>
              </a:rPr>
              <a:t>这个</a:t>
            </a:r>
            <a:r>
              <a:rPr lang="en-US" altLang="zh-CN">
                <a:ea typeface="宋体" charset="-122"/>
              </a:rPr>
              <a:t>16</a:t>
            </a:r>
            <a:r>
              <a:rPr lang="zh-CN" altLang="en-US">
                <a:ea typeface="宋体" charset="-122"/>
              </a:rPr>
              <a:t>进制的</a:t>
            </a:r>
            <a:endParaRPr lang="en-US" altLang="zh-CN">
              <a:ea typeface="宋体" charset="-122"/>
            </a:endParaRPr>
          </a:p>
          <a:p>
            <a:pPr marL="342900" indent="-342900"/>
            <a:r>
              <a:rPr lang="en-US" altLang="zh-CN">
                <a:ea typeface="宋体" charset="-122"/>
              </a:rPr>
              <a:t>		System.out.println(ch1);</a:t>
            </a:r>
          </a:p>
          <a:p>
            <a:pPr marL="342900" indent="-342900"/>
            <a:r>
              <a:rPr lang="en-US" altLang="zh-CN">
                <a:ea typeface="宋体" charset="-122"/>
              </a:rPr>
              <a:t>		char ch2 = 97; //</a:t>
            </a:r>
            <a:r>
              <a:rPr lang="zh-CN" altLang="en-US">
                <a:ea typeface="宋体" charset="-122"/>
              </a:rPr>
              <a:t>按</a:t>
            </a:r>
            <a:r>
              <a:rPr lang="en-US" altLang="zh-CN">
                <a:ea typeface="宋体" charset="-122"/>
              </a:rPr>
              <a:t>10</a:t>
            </a:r>
            <a:r>
              <a:rPr lang="zh-CN" altLang="en-US">
                <a:ea typeface="宋体" charset="-122"/>
              </a:rPr>
              <a:t>进制给</a:t>
            </a:r>
            <a:endParaRPr lang="en-US" altLang="zh-CN">
              <a:ea typeface="宋体" charset="-122"/>
            </a:endParaRPr>
          </a:p>
          <a:p>
            <a:pPr marL="342900" indent="-342900"/>
            <a:r>
              <a:rPr lang="en-US" altLang="zh-CN">
                <a:ea typeface="宋体" charset="-122"/>
              </a:rPr>
              <a:t>		System.out.println(ch2);</a:t>
            </a:r>
          </a:p>
          <a:p>
            <a:pPr marL="342900" indent="-342900"/>
            <a:r>
              <a:rPr lang="en-US" altLang="zh-CN">
                <a:ea typeface="宋体" charset="-122"/>
              </a:rPr>
              <a:t>	}</a:t>
            </a:r>
          </a:p>
          <a:p>
            <a:pPr marL="342900" indent="-342900"/>
            <a:r>
              <a:rPr lang="en-US" altLang="zh-CN">
                <a:ea typeface="宋体" charset="-122"/>
              </a:rPr>
              <a:t>	</a:t>
            </a:r>
          </a:p>
          <a:p>
            <a:pPr marL="342900" indent="-342900"/>
            <a:r>
              <a:rPr lang="en-US" altLang="zh-CN">
                <a:ea typeface="宋体" charset="-122"/>
              </a:rPr>
              <a:t>}</a:t>
            </a:r>
          </a:p>
          <a:p>
            <a:pPr marL="342900" indent="-342900"/>
            <a:endParaRPr lang="en-US" altLang="zh-CN" b="1">
              <a:ea typeface="宋体" charset="-122"/>
            </a:endParaRPr>
          </a:p>
          <a:p>
            <a:pPr marL="342900" indent="-342900"/>
            <a:r>
              <a:rPr lang="en-US" altLang="zh-CN" b="1">
                <a:ea typeface="宋体" charset="-122"/>
              </a:rPr>
              <a:t>----5</a:t>
            </a:r>
            <a:r>
              <a:rPr lang="zh-CN" altLang="en-US" b="1">
                <a:ea typeface="宋体" charset="-122"/>
              </a:rPr>
              <a:t>的测试代码</a:t>
            </a:r>
            <a:r>
              <a:rPr lang="en-US" altLang="zh-CN" b="1">
                <a:ea typeface="宋体" charset="-122"/>
              </a:rPr>
              <a:t>----</a:t>
            </a:r>
          </a:p>
          <a:p>
            <a:pPr marL="342900" indent="-342900"/>
            <a:endParaRPr lang="en-US" altLang="zh-CN">
              <a:ea typeface="宋体" charset="-122"/>
            </a:endParaRPr>
          </a:p>
          <a:p>
            <a:pPr marL="342900" indent="-342900"/>
            <a:r>
              <a:rPr lang="en-US" altLang="zh-CN">
                <a:ea typeface="宋体" charset="-122"/>
              </a:rPr>
              <a:t>public class VarTest{</a:t>
            </a:r>
          </a:p>
          <a:p>
            <a:pPr marL="342900" indent="-342900"/>
            <a:endParaRPr lang="en-US" altLang="zh-CN">
              <a:ea typeface="宋体" charset="-122"/>
            </a:endParaRPr>
          </a:p>
          <a:p>
            <a:pPr marL="342900" indent="-342900"/>
            <a:r>
              <a:rPr lang="en-US" altLang="zh-CN">
                <a:ea typeface="宋体" charset="-122"/>
              </a:rPr>
              <a:t>	public static void main(String args[]){</a:t>
            </a:r>
          </a:p>
          <a:p>
            <a:pPr marL="342900" indent="-342900"/>
            <a:r>
              <a:rPr lang="en-US" altLang="zh-CN">
                <a:ea typeface="宋体" charset="-122"/>
              </a:rPr>
              <a:t>		</a:t>
            </a:r>
          </a:p>
          <a:p>
            <a:pPr marL="342900" indent="-342900"/>
            <a:r>
              <a:rPr lang="en-US" altLang="zh-CN">
                <a:ea typeface="宋体" charset="-122"/>
              </a:rPr>
              <a:t>		  int test1='a'+'b';   </a:t>
            </a:r>
          </a:p>
          <a:p>
            <a:pPr marL="342900" indent="-342900"/>
            <a:r>
              <a:rPr lang="en-US" altLang="zh-CN">
                <a:ea typeface="宋体" charset="-122"/>
              </a:rPr>
              <a:t>		  char test2='a'+2;</a:t>
            </a:r>
          </a:p>
          <a:p>
            <a:pPr marL="342900" indent="-342900"/>
            <a:r>
              <a:rPr lang="en-US" altLang="zh-CN">
                <a:ea typeface="宋体" charset="-122"/>
              </a:rPr>
              <a:t>		  System.out.println(test1);</a:t>
            </a:r>
          </a:p>
          <a:p>
            <a:pPr marL="342900" indent="-342900"/>
            <a:r>
              <a:rPr lang="en-US" altLang="zh-CN">
                <a:ea typeface="宋体" charset="-122"/>
              </a:rPr>
              <a:t>		  System.out.println(test2);</a:t>
            </a:r>
          </a:p>
          <a:p>
            <a:pPr marL="342900" indent="-342900"/>
            <a:endParaRPr lang="en-US" altLang="zh-CN">
              <a:ea typeface="宋体" charset="-122"/>
            </a:endParaRPr>
          </a:p>
          <a:p>
            <a:pPr marL="342900" indent="-342900"/>
            <a:r>
              <a:rPr lang="en-US" altLang="zh-CN">
                <a:ea typeface="宋体" charset="-122"/>
              </a:rPr>
              <a:t>	}</a:t>
            </a:r>
          </a:p>
          <a:p>
            <a:pPr marL="342900" indent="-342900"/>
            <a:r>
              <a:rPr lang="en-US" altLang="zh-CN">
                <a:ea typeface="宋体" charset="-122"/>
              </a:rPr>
              <a:t>}</a:t>
            </a:r>
          </a:p>
          <a:p>
            <a:endParaRPr lang="en-US" altLang="zh-CN" baseline="0"/>
          </a:p>
          <a:p>
            <a:r>
              <a:rPr lang="zh-CN" altLang="en-US" baseline="0"/>
              <a:t>对</a:t>
            </a:r>
            <a:r>
              <a:rPr lang="en-US" altLang="zh-CN" baseline="0"/>
              <a:t>5</a:t>
            </a:r>
            <a:r>
              <a:rPr lang="zh-CN" altLang="en-US" baseline="0"/>
              <a:t>的再说明</a:t>
            </a:r>
            <a:endParaRPr lang="en-US" altLang="zh-CN" baseline="0"/>
          </a:p>
          <a:p>
            <a:endParaRPr lang="en-US" altLang="zh-CN" baseline="0"/>
          </a:p>
          <a:p>
            <a:r>
              <a:rPr lang="zh-CN" altLang="en-US"/>
              <a:t>名称		所占空间		使用字符集</a:t>
            </a:r>
          </a:p>
          <a:p>
            <a:r>
              <a:rPr lang="en-US" altLang="zh-CN"/>
              <a:t>char</a:t>
            </a:r>
            <a:r>
              <a:rPr lang="zh-CN" altLang="en-US"/>
              <a:t>字符		</a:t>
            </a:r>
            <a:r>
              <a:rPr lang="en-US" altLang="zh-CN"/>
              <a:t>2</a:t>
            </a:r>
            <a:r>
              <a:rPr lang="zh-CN" altLang="en-US"/>
              <a:t>个字节		</a:t>
            </a:r>
            <a:r>
              <a:rPr lang="en-US" altLang="zh-CN"/>
              <a:t>unicode</a:t>
            </a:r>
          </a:p>
          <a:p>
            <a:endParaRPr lang="en-US" altLang="zh-CN" baseline="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14</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a:t>//</a:t>
            </a:r>
            <a:r>
              <a:rPr lang="zh-CN" altLang="en-US"/>
              <a:t>案例</a:t>
            </a:r>
            <a:endParaRPr lang="en-US" altLang="zh-CN"/>
          </a:p>
          <a:p>
            <a:endParaRPr lang="en-US" altLang="zh-CN"/>
          </a:p>
          <a:p>
            <a:r>
              <a:rPr lang="en-US" altLang="zh-CN" sz="1200" b="1" kern="1200">
                <a:solidFill>
                  <a:schemeClr val="tx1"/>
                </a:solidFill>
                <a:effectLst/>
                <a:latin typeface="+mn-lt"/>
                <a:ea typeface="+mn-ea"/>
                <a:cs typeface="+mn-cs"/>
              </a:rPr>
              <a:t>package </a:t>
            </a:r>
            <a:r>
              <a:rPr lang="en-US" altLang="zh-CN"/>
              <a:t>com.atguigu.chapter02</a:t>
            </a:r>
            <a:br>
              <a:rPr lang="en-US" altLang="zh-CN"/>
            </a:br>
            <a:br>
              <a:rPr lang="en-US" altLang="zh-CN"/>
            </a:br>
            <a:r>
              <a:rPr lang="en-US" altLang="zh-CN" sz="1200" b="1" kern="1200">
                <a:solidFill>
                  <a:schemeClr val="tx1"/>
                </a:solidFill>
                <a:effectLst/>
                <a:latin typeface="+mn-lt"/>
                <a:ea typeface="+mn-ea"/>
                <a:cs typeface="+mn-cs"/>
              </a:rPr>
              <a:t>object </a:t>
            </a:r>
            <a:r>
              <a:rPr lang="en-US" altLang="zh-CN"/>
              <a:t>Hello01 {</a:t>
            </a:r>
            <a:br>
              <a:rPr lang="en-US" altLang="zh-CN"/>
            </a:br>
            <a:r>
              <a:rPr lang="en-US" altLang="zh-CN"/>
              <a:t>  </a:t>
            </a:r>
            <a:r>
              <a:rPr lang="en-US" altLang="zh-CN" sz="1200" b="1" kern="1200">
                <a:solidFill>
                  <a:schemeClr val="tx1"/>
                </a:solidFill>
                <a:effectLst/>
                <a:latin typeface="+mn-lt"/>
                <a:ea typeface="+mn-ea"/>
                <a:cs typeface="+mn-cs"/>
              </a:rPr>
              <a:t>def </a:t>
            </a:r>
            <a:r>
              <a:rPr lang="en-US" altLang="zh-CN"/>
              <a:t>main(args: Array[</a:t>
            </a:r>
            <a:r>
              <a:rPr lang="en-US" altLang="zh-CN" sz="1200" kern="1200">
                <a:solidFill>
                  <a:schemeClr val="tx1"/>
                </a:solidFill>
                <a:effectLst/>
                <a:latin typeface="+mn-lt"/>
                <a:ea typeface="+mn-ea"/>
                <a:cs typeface="+mn-cs"/>
              </a:rPr>
              <a:t>String</a:t>
            </a:r>
            <a:r>
              <a:rPr lang="en-US" altLang="zh-CN"/>
              <a:t>]): Unit = {</a:t>
            </a:r>
            <a:br>
              <a:rPr lang="en-US" altLang="zh-CN"/>
            </a:br>
            <a:br>
              <a:rPr lang="en-US" altLang="zh-CN"/>
            </a:br>
            <a:r>
              <a:rPr lang="en-US" altLang="zh-CN"/>
              <a:t>    </a:t>
            </a:r>
            <a:r>
              <a:rPr lang="en-US" altLang="zh-CN" sz="1200" b="1" kern="1200">
                <a:solidFill>
                  <a:schemeClr val="tx1"/>
                </a:solidFill>
                <a:effectLst/>
                <a:latin typeface="+mn-lt"/>
                <a:ea typeface="+mn-ea"/>
                <a:cs typeface="+mn-cs"/>
              </a:rPr>
              <a:t>var </a:t>
            </a:r>
            <a:r>
              <a:rPr lang="en-US" altLang="zh-CN"/>
              <a:t>b : Boolean = </a:t>
            </a:r>
            <a:r>
              <a:rPr lang="en-US" altLang="zh-CN" sz="1200" b="1" kern="1200">
                <a:solidFill>
                  <a:schemeClr val="tx1"/>
                </a:solidFill>
                <a:effectLst/>
                <a:latin typeface="+mn-lt"/>
                <a:ea typeface="+mn-ea"/>
                <a:cs typeface="+mn-cs"/>
              </a:rPr>
              <a:t>true</a:t>
            </a:r>
            <a:br>
              <a:rPr lang="en-US" altLang="zh-CN" sz="1200" b="1" kern="1200">
                <a:solidFill>
                  <a:schemeClr val="tx1"/>
                </a:solidFill>
                <a:effectLst/>
                <a:latin typeface="+mn-lt"/>
                <a:ea typeface="+mn-ea"/>
                <a:cs typeface="+mn-cs"/>
              </a:rPr>
            </a:br>
            <a:r>
              <a:rPr lang="en-US" altLang="zh-CN" sz="1200" b="1" kern="1200">
                <a:solidFill>
                  <a:schemeClr val="tx1"/>
                </a:solidFill>
                <a:effectLst/>
                <a:latin typeface="+mn-lt"/>
                <a:ea typeface="+mn-ea"/>
                <a:cs typeface="+mn-cs"/>
              </a:rPr>
              <a:t>    </a:t>
            </a:r>
            <a:r>
              <a:rPr lang="en-US" altLang="zh-CN" i="1">
                <a:effectLst/>
              </a:rPr>
              <a:t>println</a:t>
            </a:r>
            <a:r>
              <a:rPr lang="en-US" altLang="zh-CN"/>
              <a:t>(b)</a:t>
            </a:r>
            <a:br>
              <a:rPr lang="en-US" altLang="zh-CN"/>
            </a:br>
            <a:br>
              <a:rPr lang="en-US" altLang="zh-CN"/>
            </a:br>
            <a:r>
              <a:rPr lang="en-US" altLang="zh-CN"/>
              <a:t>    </a:t>
            </a:r>
            <a:r>
              <a:rPr lang="en-US" altLang="zh-CN" sz="1200" i="1" kern="1200">
                <a:solidFill>
                  <a:schemeClr val="tx1"/>
                </a:solidFill>
                <a:effectLst/>
                <a:latin typeface="+mn-lt"/>
                <a:ea typeface="+mn-ea"/>
                <a:cs typeface="+mn-cs"/>
              </a:rPr>
              <a:t>//</a:t>
            </a:r>
            <a:r>
              <a:rPr lang="zh-CN" altLang="en-US" sz="1200" i="1" kern="1200">
                <a:solidFill>
                  <a:schemeClr val="tx1"/>
                </a:solidFill>
                <a:effectLst/>
                <a:latin typeface="+mn-lt"/>
                <a:ea typeface="+mn-ea"/>
                <a:cs typeface="+mn-cs"/>
              </a:rPr>
              <a:t>错误</a:t>
            </a:r>
            <a:r>
              <a:rPr lang="en-US" altLang="zh-CN" sz="1200" i="1" kern="1200">
                <a:solidFill>
                  <a:schemeClr val="tx1"/>
                </a:solidFill>
                <a:effectLst/>
                <a:latin typeface="+mn-lt"/>
                <a:ea typeface="+mn-ea"/>
                <a:cs typeface="+mn-cs"/>
              </a:rPr>
              <a:t>,Boolean </a:t>
            </a:r>
            <a:r>
              <a:rPr lang="zh-CN" altLang="en-US" sz="1200" i="1" kern="1200">
                <a:solidFill>
                  <a:schemeClr val="tx1"/>
                </a:solidFill>
                <a:effectLst/>
                <a:latin typeface="+mn-lt"/>
                <a:ea typeface="+mn-ea"/>
                <a:cs typeface="+mn-cs"/>
              </a:rPr>
              <a:t>不能使用接收数字和</a:t>
            </a:r>
            <a:r>
              <a:rPr lang="en-US" altLang="zh-CN" sz="1200" i="1" kern="1200">
                <a:solidFill>
                  <a:schemeClr val="tx1"/>
                </a:solidFill>
                <a:effectLst/>
                <a:latin typeface="+mn-lt"/>
                <a:ea typeface="+mn-ea"/>
                <a:cs typeface="+mn-cs"/>
              </a:rPr>
              <a:t>null</a:t>
            </a:r>
            <a:br>
              <a:rPr lang="en-US" altLang="zh-CN" sz="1200" i="1" kern="1200">
                <a:solidFill>
                  <a:schemeClr val="tx1"/>
                </a:solidFill>
                <a:effectLst/>
                <a:latin typeface="+mn-lt"/>
                <a:ea typeface="+mn-ea"/>
                <a:cs typeface="+mn-cs"/>
              </a:rPr>
            </a:br>
            <a:r>
              <a:rPr lang="en-US" altLang="zh-CN" sz="1200" i="1" kern="1200">
                <a:solidFill>
                  <a:schemeClr val="tx1"/>
                </a:solidFill>
                <a:effectLst/>
                <a:latin typeface="+mn-lt"/>
                <a:ea typeface="+mn-ea"/>
                <a:cs typeface="+mn-cs"/>
              </a:rPr>
              <a:t>    //</a:t>
            </a:r>
            <a:r>
              <a:rPr lang="zh-CN" altLang="en-US" sz="1200" i="1" kern="1200">
                <a:solidFill>
                  <a:schemeClr val="tx1"/>
                </a:solidFill>
                <a:effectLst/>
                <a:latin typeface="+mn-lt"/>
                <a:ea typeface="+mn-ea"/>
                <a:cs typeface="+mn-cs"/>
              </a:rPr>
              <a:t>只能接收</a:t>
            </a:r>
            <a:r>
              <a:rPr lang="en-US" altLang="zh-CN" sz="1200" i="1" kern="1200">
                <a:solidFill>
                  <a:schemeClr val="tx1"/>
                </a:solidFill>
                <a:effectLst/>
                <a:latin typeface="+mn-lt"/>
                <a:ea typeface="+mn-ea"/>
                <a:cs typeface="+mn-cs"/>
              </a:rPr>
              <a:t>true</a:t>
            </a:r>
            <a:r>
              <a:rPr lang="zh-CN" altLang="en-US" sz="1200" i="1" kern="1200">
                <a:solidFill>
                  <a:schemeClr val="tx1"/>
                </a:solidFill>
                <a:effectLst/>
                <a:latin typeface="+mn-lt"/>
                <a:ea typeface="+mn-ea"/>
                <a:cs typeface="+mn-cs"/>
              </a:rPr>
              <a:t>或者</a:t>
            </a:r>
            <a:r>
              <a:rPr lang="en-US" altLang="zh-CN" sz="1200" i="1" kern="1200">
                <a:solidFill>
                  <a:schemeClr val="tx1"/>
                </a:solidFill>
                <a:effectLst/>
                <a:latin typeface="+mn-lt"/>
                <a:ea typeface="+mn-ea"/>
                <a:cs typeface="+mn-cs"/>
              </a:rPr>
              <a:t>false</a:t>
            </a:r>
            <a:br>
              <a:rPr lang="en-US" altLang="zh-CN" sz="1200" i="1" kern="1200">
                <a:solidFill>
                  <a:schemeClr val="tx1"/>
                </a:solidFill>
                <a:effectLst/>
                <a:latin typeface="+mn-lt"/>
                <a:ea typeface="+mn-ea"/>
                <a:cs typeface="+mn-cs"/>
              </a:rPr>
            </a:br>
            <a:r>
              <a:rPr lang="en-US" altLang="zh-CN" sz="1200" i="1" kern="1200">
                <a:solidFill>
                  <a:schemeClr val="tx1"/>
                </a:solidFill>
                <a:effectLst/>
                <a:latin typeface="+mn-lt"/>
                <a:ea typeface="+mn-ea"/>
                <a:cs typeface="+mn-cs"/>
              </a:rPr>
              <a:t>    </a:t>
            </a:r>
            <a:r>
              <a:rPr lang="en-US" altLang="zh-CN" sz="1200" b="1" kern="1200">
                <a:solidFill>
                  <a:schemeClr val="tx1"/>
                </a:solidFill>
                <a:effectLst/>
                <a:latin typeface="+mn-lt"/>
                <a:ea typeface="+mn-ea"/>
                <a:cs typeface="+mn-cs"/>
              </a:rPr>
              <a:t>var </a:t>
            </a:r>
            <a:r>
              <a:rPr lang="en-US" altLang="zh-CN"/>
              <a:t>b2 : Boolean = </a:t>
            </a:r>
            <a:r>
              <a:rPr lang="en-US" altLang="zh-CN" sz="1200" kern="1200">
                <a:solidFill>
                  <a:schemeClr val="tx1"/>
                </a:solidFill>
                <a:effectLst/>
                <a:latin typeface="+mn-lt"/>
                <a:ea typeface="+mn-ea"/>
                <a:cs typeface="+mn-cs"/>
              </a:rPr>
              <a:t>0 </a:t>
            </a:r>
            <a:r>
              <a:rPr lang="en-US" altLang="zh-CN" sz="1200" i="1" kern="1200">
                <a:solidFill>
                  <a:schemeClr val="tx1"/>
                </a:solidFill>
                <a:effectLst/>
                <a:latin typeface="+mn-lt"/>
                <a:ea typeface="+mn-ea"/>
                <a:cs typeface="+mn-cs"/>
              </a:rPr>
              <a:t>//</a:t>
            </a:r>
            <a:r>
              <a:rPr lang="zh-CN" altLang="en-US" sz="1200" i="1" kern="1200">
                <a:solidFill>
                  <a:schemeClr val="tx1"/>
                </a:solidFill>
                <a:effectLst/>
                <a:latin typeface="+mn-lt"/>
                <a:ea typeface="+mn-ea"/>
                <a:cs typeface="+mn-cs"/>
              </a:rPr>
              <a:t>错</a:t>
            </a:r>
            <a:br>
              <a:rPr lang="zh-CN" altLang="en-US" sz="1200" i="1" kern="1200">
                <a:solidFill>
                  <a:schemeClr val="tx1"/>
                </a:solidFill>
                <a:effectLst/>
                <a:latin typeface="+mn-lt"/>
                <a:ea typeface="+mn-ea"/>
                <a:cs typeface="+mn-cs"/>
              </a:rPr>
            </a:br>
            <a:r>
              <a:rPr lang="zh-CN" altLang="en-US" sz="1200" i="1" kern="1200">
                <a:solidFill>
                  <a:schemeClr val="tx1"/>
                </a:solidFill>
                <a:effectLst/>
                <a:latin typeface="+mn-lt"/>
                <a:ea typeface="+mn-ea"/>
                <a:cs typeface="+mn-cs"/>
              </a:rPr>
              <a:t>    </a:t>
            </a:r>
            <a:r>
              <a:rPr lang="en-US" altLang="zh-CN" sz="1200" b="1" kern="1200">
                <a:solidFill>
                  <a:schemeClr val="tx1"/>
                </a:solidFill>
                <a:effectLst/>
                <a:latin typeface="+mn-lt"/>
                <a:ea typeface="+mn-ea"/>
                <a:cs typeface="+mn-cs"/>
              </a:rPr>
              <a:t>var </a:t>
            </a:r>
            <a:r>
              <a:rPr lang="en-US" altLang="zh-CN"/>
              <a:t>b3 : Boolean = </a:t>
            </a:r>
            <a:r>
              <a:rPr lang="en-US" altLang="zh-CN" sz="1200" b="1" kern="1200">
                <a:solidFill>
                  <a:schemeClr val="tx1"/>
                </a:solidFill>
                <a:effectLst/>
                <a:latin typeface="+mn-lt"/>
                <a:ea typeface="+mn-ea"/>
                <a:cs typeface="+mn-cs"/>
              </a:rPr>
              <a:t>null </a:t>
            </a:r>
            <a:r>
              <a:rPr lang="en-US" altLang="zh-CN" sz="1200" i="1" kern="1200">
                <a:solidFill>
                  <a:schemeClr val="tx1"/>
                </a:solidFill>
                <a:effectLst/>
                <a:latin typeface="+mn-lt"/>
                <a:ea typeface="+mn-ea"/>
                <a:cs typeface="+mn-cs"/>
              </a:rPr>
              <a:t>//</a:t>
            </a:r>
            <a:r>
              <a:rPr lang="zh-CN" altLang="en-US" sz="1200" i="1" kern="1200">
                <a:solidFill>
                  <a:schemeClr val="tx1"/>
                </a:solidFill>
                <a:effectLst/>
                <a:latin typeface="+mn-lt"/>
                <a:ea typeface="+mn-ea"/>
                <a:cs typeface="+mn-cs"/>
              </a:rPr>
              <a:t>错</a:t>
            </a:r>
            <a:r>
              <a:rPr lang="en-US" altLang="zh-CN" sz="1200" i="1" kern="1200">
                <a:solidFill>
                  <a:schemeClr val="tx1"/>
                </a:solidFill>
                <a:effectLst/>
                <a:latin typeface="+mn-lt"/>
                <a:ea typeface="+mn-ea"/>
                <a:cs typeface="+mn-cs"/>
              </a:rPr>
              <a:t>, </a:t>
            </a:r>
            <a:r>
              <a:rPr lang="zh-CN" altLang="en-US" sz="1200" i="1" kern="1200">
                <a:solidFill>
                  <a:schemeClr val="tx1"/>
                </a:solidFill>
                <a:effectLst/>
                <a:latin typeface="+mn-lt"/>
                <a:ea typeface="+mn-ea"/>
                <a:cs typeface="+mn-cs"/>
              </a:rPr>
              <a:t>运行就会报错</a:t>
            </a:r>
            <a:r>
              <a:rPr lang="en-US" altLang="zh-CN" sz="1200" i="1" kern="1200">
                <a:solidFill>
                  <a:schemeClr val="tx1"/>
                </a:solidFill>
                <a:effectLst/>
                <a:latin typeface="+mn-lt"/>
                <a:ea typeface="+mn-ea"/>
                <a:cs typeface="+mn-cs"/>
              </a:rPr>
              <a:t>.</a:t>
            </a:r>
            <a:br>
              <a:rPr lang="en-US" altLang="zh-CN" sz="1200" i="1" kern="1200">
                <a:solidFill>
                  <a:schemeClr val="tx1"/>
                </a:solidFill>
                <a:effectLst/>
                <a:latin typeface="+mn-lt"/>
                <a:ea typeface="+mn-ea"/>
                <a:cs typeface="+mn-cs"/>
              </a:rPr>
            </a:br>
            <a:r>
              <a:rPr lang="en-US" altLang="zh-CN" sz="1200" i="1" kern="1200">
                <a:solidFill>
                  <a:schemeClr val="tx1"/>
                </a:solidFill>
                <a:effectLst/>
                <a:latin typeface="+mn-lt"/>
                <a:ea typeface="+mn-ea"/>
                <a:cs typeface="+mn-cs"/>
              </a:rPr>
              <a:t>    </a:t>
            </a:r>
            <a:r>
              <a:rPr lang="en-US" altLang="zh-CN" i="1">
                <a:effectLst/>
              </a:rPr>
              <a:t>println</a:t>
            </a:r>
            <a:r>
              <a:rPr lang="en-US" altLang="zh-CN"/>
              <a:t>(b3)</a:t>
            </a:r>
            <a:br>
              <a:rPr lang="en-US" altLang="zh-CN"/>
            </a:br>
            <a:r>
              <a:rPr lang="en-US" altLang="zh-CN"/>
              <a:t>  }</a:t>
            </a:r>
            <a:br>
              <a:rPr lang="en-US" altLang="zh-CN"/>
            </a:br>
            <a:r>
              <a:rPr lang="en-US" altLang="zh-CN"/>
              <a:t>}</a:t>
            </a:r>
            <a:br>
              <a:rPr lang="en-US" altLang="zh-CN"/>
            </a:br>
            <a:endParaRPr lang="en-US" altLang="zh-CN"/>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15</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16</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77500" lnSpcReduction="20000"/>
          </a:bodyPr>
          <a:lstStyle/>
          <a:p>
            <a:r>
              <a:rPr lang="en-US" altLang="zh-CN"/>
              <a:t>1</a:t>
            </a:r>
            <a:r>
              <a:rPr lang="zh-CN" altLang="en-US"/>
              <a:t>的案例：</a:t>
            </a:r>
            <a:endParaRPr lang="en-US" altLang="zh-CN"/>
          </a:p>
          <a:p>
            <a:r>
              <a:rPr lang="en-US" altLang="zh-CN"/>
              <a:t>package com.atguigu.chapter02</a:t>
            </a:r>
          </a:p>
          <a:p>
            <a:r>
              <a:rPr lang="en-US" altLang="zh-CN"/>
              <a:t>class Dog{</a:t>
            </a:r>
          </a:p>
          <a:p>
            <a:endParaRPr lang="en-US" altLang="zh-CN"/>
          </a:p>
          <a:p>
            <a:r>
              <a:rPr lang="en-US" altLang="zh-CN"/>
              <a:t>}</a:t>
            </a:r>
          </a:p>
          <a:p>
            <a:r>
              <a:rPr lang="en-US" altLang="zh-CN"/>
              <a:t>object Hello01 {</a:t>
            </a:r>
          </a:p>
          <a:p>
            <a:r>
              <a:rPr lang="en-US" altLang="zh-CN"/>
              <a:t>  def main(args: Array[String]): Unit = {</a:t>
            </a:r>
          </a:p>
          <a:p>
            <a:endParaRPr lang="en-US" altLang="zh-CN"/>
          </a:p>
          <a:p>
            <a:r>
              <a:rPr lang="en-US" altLang="zh-CN"/>
              <a:t>    var dog : Dog = null  // dog </a:t>
            </a:r>
            <a:r>
              <a:rPr lang="zh-CN" altLang="en-US"/>
              <a:t>是引用类型</a:t>
            </a:r>
          </a:p>
          <a:p>
            <a:r>
              <a:rPr lang="zh-CN" altLang="en-US"/>
              <a:t>    </a:t>
            </a:r>
            <a:r>
              <a:rPr lang="en-US" altLang="zh-CN"/>
              <a:t>var n1 : Char = null //</a:t>
            </a:r>
            <a:r>
              <a:rPr lang="zh-CN" altLang="en-US"/>
              <a:t>错误 </a:t>
            </a:r>
            <a:r>
              <a:rPr lang="en-US" altLang="zh-CN"/>
              <a:t>[Int , Double </a:t>
            </a:r>
            <a:r>
              <a:rPr lang="zh-CN" altLang="en-US"/>
              <a:t>等等都不可以</a:t>
            </a:r>
            <a:r>
              <a:rPr lang="en-US" altLang="zh-CN"/>
              <a:t>]</a:t>
            </a:r>
          </a:p>
          <a:p>
            <a:endParaRPr lang="en-US" altLang="zh-CN"/>
          </a:p>
          <a:p>
            <a:r>
              <a:rPr lang="en-US" altLang="zh-CN"/>
              <a:t>  }</a:t>
            </a:r>
          </a:p>
          <a:p>
            <a:r>
              <a:rPr lang="en-US" altLang="zh-CN"/>
              <a:t>}</a:t>
            </a:r>
          </a:p>
          <a:p>
            <a:endParaRPr lang="en-US" altLang="zh-CN"/>
          </a:p>
          <a:p>
            <a:r>
              <a:rPr lang="en-US" altLang="zh-CN"/>
              <a:t>2</a:t>
            </a:r>
            <a:r>
              <a:rPr lang="zh-CN" altLang="en-US"/>
              <a:t>的案例</a:t>
            </a:r>
            <a:r>
              <a:rPr lang="en-US" altLang="zh-CN"/>
              <a:t>:</a:t>
            </a:r>
          </a:p>
          <a:p>
            <a:endParaRPr lang="en-US" altLang="zh-CN"/>
          </a:p>
          <a:p>
            <a:r>
              <a:rPr lang="en-US" altLang="zh-CN"/>
              <a:t>package com.atguigu.chapter02</a:t>
            </a:r>
          </a:p>
          <a:p>
            <a:endParaRPr lang="en-US" altLang="zh-CN"/>
          </a:p>
          <a:p>
            <a:r>
              <a:rPr lang="en-US" altLang="zh-CN"/>
              <a:t>object Hello01 {</a:t>
            </a:r>
          </a:p>
          <a:p>
            <a:r>
              <a:rPr lang="en-US" altLang="zh-CN"/>
              <a:t>  def main(args: Array[String]): Unit = {</a:t>
            </a:r>
          </a:p>
          <a:p>
            <a:endParaRPr lang="en-US" altLang="zh-CN"/>
          </a:p>
          <a:p>
            <a:r>
              <a:rPr lang="en-US" altLang="zh-CN"/>
              <a:t>    var res = sayOk()</a:t>
            </a:r>
          </a:p>
          <a:p>
            <a:r>
              <a:rPr lang="en-US" altLang="zh-CN"/>
              <a:t>    println("res=" + res)</a:t>
            </a:r>
          </a:p>
          <a:p>
            <a:r>
              <a:rPr lang="en-US" altLang="zh-CN"/>
              <a:t>  }</a:t>
            </a:r>
          </a:p>
          <a:p>
            <a:endParaRPr lang="en-US" altLang="zh-CN"/>
          </a:p>
          <a:p>
            <a:r>
              <a:rPr lang="en-US" altLang="zh-CN"/>
              <a:t>  def sayOk(): Unit = { //Unit </a:t>
            </a:r>
            <a:r>
              <a:rPr lang="zh-CN" altLang="en-US"/>
              <a:t>表示没有返回值</a:t>
            </a:r>
          </a:p>
          <a:p>
            <a:r>
              <a:rPr lang="zh-CN" altLang="en-US"/>
              <a:t>    </a:t>
            </a:r>
            <a:r>
              <a:rPr lang="en-US" altLang="zh-CN"/>
              <a:t>println("sayok</a:t>
            </a:r>
            <a:r>
              <a:rPr lang="zh-CN" altLang="en-US"/>
              <a:t>被调用</a:t>
            </a:r>
            <a:r>
              <a:rPr lang="en-US" altLang="zh-CN"/>
              <a:t>")</a:t>
            </a:r>
          </a:p>
          <a:p>
            <a:r>
              <a:rPr lang="en-US" altLang="zh-CN"/>
              <a:t>  }</a:t>
            </a:r>
          </a:p>
          <a:p>
            <a:r>
              <a:rPr lang="en-US" altLang="zh-CN"/>
              <a:t>}</a:t>
            </a:r>
          </a:p>
          <a:p>
            <a:endParaRPr lang="en-US" altLang="zh-CN"/>
          </a:p>
          <a:p>
            <a:r>
              <a:rPr lang="zh-CN" altLang="en-US"/>
              <a:t>输出的内容是：</a:t>
            </a:r>
            <a:endParaRPr lang="en-US" altLang="zh-CN"/>
          </a:p>
          <a:p>
            <a:r>
              <a:rPr lang="en-US" altLang="zh-CN"/>
              <a:t>sayok</a:t>
            </a:r>
            <a:r>
              <a:rPr lang="zh-CN" altLang="en-US"/>
              <a:t>被调用</a:t>
            </a:r>
          </a:p>
          <a:p>
            <a:r>
              <a:rPr lang="en-US" altLang="zh-CN"/>
              <a:t>res=()</a:t>
            </a:r>
          </a:p>
          <a:p>
            <a:endParaRPr lang="en-US" altLang="zh-CN"/>
          </a:p>
          <a:p>
            <a:r>
              <a:rPr lang="en-US" altLang="zh-CN"/>
              <a:t>3</a:t>
            </a:r>
            <a:r>
              <a:rPr lang="zh-CN" altLang="en-US"/>
              <a:t>可讲解</a:t>
            </a:r>
            <a:r>
              <a:rPr lang="en-US" altLang="zh-CN"/>
              <a:t>[</a:t>
            </a:r>
            <a:r>
              <a:rPr lang="zh-CN" altLang="en-US"/>
              <a:t>待深入理解</a:t>
            </a:r>
            <a:r>
              <a:rPr lang="en-US" altLang="zh-CN"/>
              <a:t>]</a:t>
            </a:r>
          </a:p>
          <a:p>
            <a:endParaRPr lang="en-US" altLang="zh-CN"/>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17</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18</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25000" lnSpcReduction="20000"/>
          </a:bodyPr>
          <a:lstStyle/>
          <a:p>
            <a:r>
              <a:rPr lang="zh-CN" altLang="en-US"/>
              <a:t>案例演示：按照前</a:t>
            </a:r>
            <a:r>
              <a:rPr lang="en-US" altLang="zh-CN"/>
              <a:t>ppt</a:t>
            </a:r>
            <a:r>
              <a:rPr lang="zh-CN" altLang="en-US"/>
              <a:t>的转换规则就可以完全推导案例</a:t>
            </a:r>
            <a:endParaRPr lang="en-US" altLang="zh-CN"/>
          </a:p>
          <a:p>
            <a:endParaRPr lang="en-US" altLang="zh-CN"/>
          </a:p>
          <a:p>
            <a:r>
              <a:rPr lang="zh-CN" altLang="en-US"/>
              <a:t>自动类型转换的细节说明</a:t>
            </a:r>
            <a:endParaRPr lang="en-US" altLang="zh-CN"/>
          </a:p>
          <a:p>
            <a:r>
              <a:rPr lang="en-US" altLang="zh-CN"/>
              <a:t>1</a:t>
            </a:r>
            <a:r>
              <a:rPr lang="zh-CN" altLang="en-US"/>
              <a:t>）案例</a:t>
            </a:r>
            <a:endParaRPr lang="en-US" altLang="zh-CN"/>
          </a:p>
          <a:p>
            <a:r>
              <a:rPr lang="en-US" altLang="zh-CN"/>
              <a:t>//</a:t>
            </a:r>
            <a:r>
              <a:rPr lang="zh-CN" altLang="en-US"/>
              <a:t>错误，右边是</a:t>
            </a:r>
            <a:r>
              <a:rPr lang="en-US" altLang="zh-CN"/>
              <a:t>double</a:t>
            </a:r>
          </a:p>
          <a:p>
            <a:r>
              <a:rPr lang="en-US" altLang="zh-CN"/>
              <a:t> var num : Float  = 1 + 1.0</a:t>
            </a:r>
          </a:p>
          <a:p>
            <a:r>
              <a:rPr lang="en-US" altLang="zh-CN"/>
              <a:t>//</a:t>
            </a:r>
            <a:r>
              <a:rPr lang="zh-CN" altLang="en-US"/>
              <a:t>正确</a:t>
            </a:r>
          </a:p>
          <a:p>
            <a:r>
              <a:rPr lang="en-US" altLang="zh-CN"/>
              <a:t> var num2 : Double  = 1 + 1.0 // ok</a:t>
            </a:r>
          </a:p>
          <a:p>
            <a:r>
              <a:rPr lang="en-US" altLang="zh-CN"/>
              <a:t>2</a:t>
            </a:r>
            <a:r>
              <a:rPr lang="zh-CN" altLang="en-US"/>
              <a:t>） 可以随堂想出来</a:t>
            </a:r>
            <a:endParaRPr lang="en-US" altLang="zh-CN"/>
          </a:p>
          <a:p>
            <a:endParaRPr lang="en-US" altLang="zh-CN"/>
          </a:p>
          <a:p>
            <a:r>
              <a:rPr lang="en-US" altLang="zh-CN"/>
              <a:t>3</a:t>
            </a:r>
            <a:r>
              <a:rPr lang="zh-CN" altLang="en-US"/>
              <a:t>）的案例</a:t>
            </a:r>
            <a:r>
              <a:rPr lang="en-US" altLang="zh-CN"/>
              <a:t>		</a:t>
            </a:r>
          </a:p>
          <a:p>
            <a:r>
              <a:rPr lang="en-US" altLang="zh-CN"/>
              <a:t>byte b = 10;</a:t>
            </a:r>
          </a:p>
          <a:p>
            <a:r>
              <a:rPr lang="en-US" altLang="zh-CN"/>
              <a:t>//</a:t>
            </a:r>
            <a:r>
              <a:rPr lang="zh-CN" altLang="en-US"/>
              <a:t>错误的，因为</a:t>
            </a:r>
            <a:r>
              <a:rPr lang="en-US" altLang="zh-CN"/>
              <a:t>[byte,short] </a:t>
            </a:r>
            <a:r>
              <a:rPr lang="zh-CN" altLang="en-US"/>
              <a:t>不和 </a:t>
            </a:r>
            <a:r>
              <a:rPr lang="en-US" altLang="zh-CN"/>
              <a:t>char</a:t>
            </a:r>
            <a:r>
              <a:rPr lang="zh-CN" altLang="en-US"/>
              <a:t>相互转换</a:t>
            </a:r>
          </a:p>
          <a:p>
            <a:r>
              <a:rPr lang="en-US" altLang="zh-CN"/>
              <a:t>char c = b;</a:t>
            </a:r>
          </a:p>
          <a:p>
            <a:r>
              <a:rPr lang="en-US" altLang="zh-CN"/>
              <a:t>4</a:t>
            </a:r>
            <a:r>
              <a:rPr lang="zh-CN" altLang="en-US"/>
              <a:t>）案例可以随堂想出来</a:t>
            </a:r>
            <a:endParaRPr lang="en-US" altLang="zh-CN"/>
          </a:p>
          <a:p>
            <a:r>
              <a:rPr lang="en-US" altLang="zh-CN"/>
              <a:t>5</a:t>
            </a:r>
            <a:r>
              <a:rPr lang="zh-CN" altLang="en-US"/>
              <a:t>）的案例</a:t>
            </a:r>
            <a:endParaRPr lang="en-US" altLang="zh-CN"/>
          </a:p>
          <a:p>
            <a:r>
              <a:rPr lang="en-US" altLang="zh-CN" sz="1200">
                <a:ea typeface="宋体" pitchFamily="2" charset="-122"/>
                <a:cs typeface="Times New Roman" pitchFamily="18" charset="0"/>
              </a:rPr>
              <a:t>boolean </a:t>
            </a:r>
            <a:r>
              <a:rPr lang="zh-CN" altLang="en-US" sz="1200">
                <a:ea typeface="宋体" pitchFamily="2" charset="-122"/>
                <a:cs typeface="Times New Roman" pitchFamily="18" charset="0"/>
              </a:rPr>
              <a:t>不参与自动转换</a:t>
            </a:r>
            <a:endParaRPr lang="en-US" altLang="zh-CN" sz="1200">
              <a:ea typeface="宋体" pitchFamily="2" charset="-122"/>
              <a:cs typeface="Times New Roman" pitchFamily="18" charset="0"/>
            </a:endParaRPr>
          </a:p>
          <a:p>
            <a:endParaRPr lang="en-US" altLang="zh-CN" sz="1200">
              <a:ea typeface="宋体" pitchFamily="2" charset="-122"/>
              <a:cs typeface="Times New Roman" pitchFamily="18" charset="0"/>
            </a:endParaRPr>
          </a:p>
          <a:p>
            <a:r>
              <a:rPr lang="en-US" altLang="zh-CN"/>
              <a:t>public class BooleanType</a:t>
            </a:r>
          </a:p>
          <a:p>
            <a:r>
              <a:rPr lang="en-US" altLang="zh-CN"/>
              <a:t>{</a:t>
            </a:r>
          </a:p>
          <a:p>
            <a:r>
              <a:rPr lang="en-US" altLang="zh-CN"/>
              <a:t>	public static void main(String[]args){</a:t>
            </a:r>
          </a:p>
          <a:p>
            <a:r>
              <a:rPr lang="en-US" altLang="zh-CN"/>
              <a:t>		</a:t>
            </a:r>
          </a:p>
          <a:p>
            <a:r>
              <a:rPr lang="en-US" altLang="zh-CN"/>
              <a:t>		boolean b = true;</a:t>
            </a:r>
          </a:p>
          <a:p>
            <a:r>
              <a:rPr lang="en-US" altLang="zh-CN"/>
              <a:t>		//int</a:t>
            </a:r>
            <a:r>
              <a:rPr lang="en-US" altLang="zh-CN" baseline="0"/>
              <a:t> i = b; //</a:t>
            </a:r>
            <a:r>
              <a:rPr lang="zh-CN" altLang="en-US" baseline="0"/>
              <a:t>错误</a:t>
            </a:r>
            <a:endParaRPr lang="en-US" altLang="zh-CN"/>
          </a:p>
          <a:p>
            <a:r>
              <a:rPr lang="en-US" altLang="zh-CN"/>
              <a:t>		int i = (int)b; //</a:t>
            </a:r>
            <a:r>
              <a:rPr lang="zh-CN" altLang="en-US"/>
              <a:t>错误的。</a:t>
            </a:r>
            <a:endParaRPr lang="en-US" altLang="zh-CN"/>
          </a:p>
          <a:p>
            <a:endParaRPr lang="en-US" altLang="zh-CN"/>
          </a:p>
          <a:p>
            <a:r>
              <a:rPr lang="en-US" altLang="zh-CN"/>
              <a:t>	}</a:t>
            </a:r>
          </a:p>
          <a:p>
            <a:r>
              <a:rPr lang="en-US" altLang="zh-CN"/>
              <a:t>}</a:t>
            </a:r>
          </a:p>
          <a:p>
            <a:endParaRPr lang="zh-CN" altLang="en-US"/>
          </a:p>
          <a:p>
            <a:r>
              <a:rPr lang="en-US" altLang="zh-CN"/>
              <a:t>6) </a:t>
            </a:r>
            <a:r>
              <a:rPr lang="zh-CN" altLang="en-US"/>
              <a:t>的案例 ，可以随堂想。参考前面的类型自动转换的规则图</a:t>
            </a:r>
            <a:endParaRPr lang="en-US" altLang="zh-CN"/>
          </a:p>
          <a:p>
            <a:endParaRPr lang="en-US" altLang="zh-CN"/>
          </a:p>
          <a:p>
            <a:endParaRPr lang="zh-CN" altLang="en-US"/>
          </a:p>
          <a:p>
            <a:endParaRPr lang="zh-CN" altLang="en-US"/>
          </a:p>
          <a:p>
            <a:endParaRPr lang="zh-CN" altLang="en-US"/>
          </a:p>
          <a:p>
            <a:endParaRPr lang="zh-CN" altLang="en-US"/>
          </a:p>
          <a:p>
            <a:endParaRPr lang="zh-CN" altLang="en-US"/>
          </a:p>
          <a:p>
            <a:r>
              <a:rPr lang="en-US" altLang="zh-CN"/>
              <a:t>4</a:t>
            </a:r>
            <a:r>
              <a:rPr lang="zh-CN" altLang="en-US"/>
              <a:t>、</a:t>
            </a:r>
            <a:r>
              <a:rPr lang="en-US" altLang="zh-CN"/>
              <a:t>byte</a:t>
            </a:r>
            <a:r>
              <a:rPr lang="zh-CN" altLang="en-US"/>
              <a:t>和</a:t>
            </a:r>
            <a:r>
              <a:rPr lang="en-US" altLang="zh-CN"/>
              <a:t>short</a:t>
            </a:r>
            <a:r>
              <a:rPr lang="zh-CN" altLang="en-US"/>
              <a:t>类型在进行运算时，当做</a:t>
            </a:r>
            <a:r>
              <a:rPr lang="en-US" altLang="zh-CN"/>
              <a:t>int</a:t>
            </a:r>
            <a:r>
              <a:rPr lang="zh-CN" altLang="en-US"/>
              <a:t>类型处理！</a:t>
            </a:r>
          </a:p>
          <a:p>
            <a:endParaRPr lang="zh-CN" altLang="en-US"/>
          </a:p>
          <a:p>
            <a:endParaRPr lang="zh-CN" altLang="en-US"/>
          </a:p>
          <a:p>
            <a:endParaRPr lang="zh-CN" altLang="en-US"/>
          </a:p>
          <a:p>
            <a:r>
              <a:rPr lang="zh-CN" altLang="en-US"/>
              <a:t>*</a:t>
            </a:r>
            <a:r>
              <a:rPr lang="en-US" altLang="zh-CN"/>
              <a:t>/</a:t>
            </a:r>
          </a:p>
          <a:p>
            <a:endParaRPr lang="en-US" altLang="zh-CN"/>
          </a:p>
          <a:p>
            <a:r>
              <a:rPr lang="en-US" altLang="zh-CN"/>
              <a:t>class TypeConvertDemo1 </a:t>
            </a:r>
          </a:p>
          <a:p>
            <a:r>
              <a:rPr lang="en-US" altLang="zh-CN"/>
              <a:t>{</a:t>
            </a:r>
          </a:p>
          <a:p>
            <a:r>
              <a:rPr lang="en-US" altLang="zh-CN"/>
              <a:t>	public static void main(String[] args) </a:t>
            </a:r>
          </a:p>
          <a:p>
            <a:r>
              <a:rPr lang="en-US" altLang="zh-CN"/>
              <a:t>	{</a:t>
            </a:r>
          </a:p>
          <a:p>
            <a:endParaRPr lang="en-US" altLang="zh-CN"/>
          </a:p>
          <a:p>
            <a:endParaRPr lang="en-US" altLang="zh-CN"/>
          </a:p>
          <a:p>
            <a:r>
              <a:rPr lang="en-US" altLang="zh-CN"/>
              <a:t>		int j = (int)1.5;//</a:t>
            </a:r>
            <a:r>
              <a:rPr lang="zh-CN" altLang="en-US"/>
              <a:t>强转类型转换</a:t>
            </a:r>
          </a:p>
          <a:p>
            <a:r>
              <a:rPr lang="zh-CN" altLang="en-US"/>
              <a:t>*</a:t>
            </a:r>
            <a:r>
              <a:rPr lang="en-US" altLang="zh-CN"/>
              <a:t>/</a:t>
            </a:r>
          </a:p>
          <a:p>
            <a:endParaRPr lang="en-US" altLang="zh-CN"/>
          </a:p>
          <a:p>
            <a:r>
              <a:rPr lang="en-US" altLang="zh-CN"/>
              <a:t>		</a:t>
            </a:r>
          </a:p>
          <a:p>
            <a:r>
              <a:rPr lang="en-US" altLang="zh-CN"/>
              <a:t>	</a:t>
            </a:r>
          </a:p>
          <a:p>
            <a:r>
              <a:rPr lang="en-US" altLang="zh-CN"/>
              <a:t>		//-----------------------</a:t>
            </a:r>
            <a:r>
              <a:rPr lang="zh-CN" altLang="en-US"/>
              <a:t>强转类型转换</a:t>
            </a:r>
            <a:r>
              <a:rPr lang="en-US" altLang="zh-CN"/>
              <a:t>----------------------</a:t>
            </a:r>
          </a:p>
          <a:p>
            <a:endParaRPr lang="en-US" altLang="zh-CN"/>
          </a:p>
          <a:p>
            <a:endParaRPr lang="en-US" altLang="zh-CN"/>
          </a:p>
          <a:p>
            <a:r>
              <a:rPr lang="en-US" altLang="zh-CN"/>
              <a:t>		int j= (int)1.9;</a:t>
            </a:r>
          </a:p>
          <a:p>
            <a:r>
              <a:rPr lang="en-US" altLang="zh-CN"/>
              <a:t>		System.out.println(j);</a:t>
            </a:r>
          </a:p>
          <a:p>
            <a:endParaRPr lang="en-US" altLang="zh-CN"/>
          </a:p>
          <a:p>
            <a:endParaRPr lang="en-US" altLang="zh-CN"/>
          </a:p>
          <a:p>
            <a:r>
              <a:rPr lang="en-US" altLang="zh-CN"/>
              <a:t>		//</a:t>
            </a:r>
            <a:r>
              <a:rPr lang="zh-CN" altLang="en-US"/>
              <a:t>示例</a:t>
            </a:r>
            <a:r>
              <a:rPr lang="en-US" altLang="zh-CN"/>
              <a:t>1</a:t>
            </a:r>
            <a:r>
              <a:rPr lang="zh-CN" altLang="en-US"/>
              <a:t>：</a:t>
            </a:r>
          </a:p>
          <a:p>
            <a:endParaRPr lang="zh-CN" altLang="en-US"/>
          </a:p>
          <a:p>
            <a:r>
              <a:rPr lang="zh-CN" altLang="en-US"/>
              <a:t>		</a:t>
            </a:r>
            <a:r>
              <a:rPr lang="en-US" altLang="zh-CN"/>
              <a:t>//int x = 10*3.5+6*1.5;</a:t>
            </a:r>
          </a:p>
          <a:p>
            <a:endParaRPr lang="en-US" altLang="zh-CN"/>
          </a:p>
          <a:p>
            <a:r>
              <a:rPr lang="en-US" altLang="zh-CN"/>
              <a:t>		//System.out.println(x);</a:t>
            </a:r>
          </a:p>
          <a:p>
            <a:endParaRPr lang="en-US" altLang="zh-CN"/>
          </a:p>
          <a:p>
            <a:r>
              <a:rPr lang="en-US" altLang="zh-CN"/>
              <a:t>		//</a:t>
            </a:r>
            <a:r>
              <a:rPr lang="zh-CN" altLang="en-US"/>
              <a:t>示例</a:t>
            </a:r>
            <a:r>
              <a:rPr lang="en-US" altLang="zh-CN"/>
              <a:t>2</a:t>
            </a:r>
            <a:r>
              <a:rPr lang="zh-CN" altLang="en-US"/>
              <a:t>：</a:t>
            </a:r>
          </a:p>
          <a:p>
            <a:endParaRPr lang="zh-CN" altLang="en-US"/>
          </a:p>
          <a:p>
            <a:r>
              <a:rPr lang="zh-CN" altLang="en-US"/>
              <a:t>		</a:t>
            </a:r>
            <a:r>
              <a:rPr lang="en-US" altLang="zh-CN"/>
              <a:t>int y = (int)(10*3.5+6*1.5);</a:t>
            </a:r>
          </a:p>
          <a:p>
            <a:endParaRPr lang="en-US" altLang="zh-CN"/>
          </a:p>
          <a:p>
            <a:r>
              <a:rPr lang="en-US" altLang="zh-CN"/>
              <a:t>		System.out.println(y);</a:t>
            </a:r>
          </a:p>
          <a:p>
            <a:endParaRPr lang="en-US" altLang="zh-CN"/>
          </a:p>
          <a:p>
            <a:r>
              <a:rPr lang="en-US" altLang="zh-CN"/>
              <a:t>		//</a:t>
            </a:r>
            <a:r>
              <a:rPr lang="zh-CN" altLang="en-US"/>
              <a:t>示例</a:t>
            </a:r>
            <a:r>
              <a:rPr lang="en-US" altLang="zh-CN"/>
              <a:t>3</a:t>
            </a:r>
            <a:r>
              <a:rPr lang="zh-CN" altLang="en-US"/>
              <a:t>：关于</a:t>
            </a:r>
            <a:r>
              <a:rPr lang="en-US" altLang="zh-CN"/>
              <a:t>char</a:t>
            </a:r>
            <a:r>
              <a:rPr lang="zh-CN" altLang="en-US"/>
              <a:t>类型</a:t>
            </a:r>
          </a:p>
          <a:p>
            <a:r>
              <a:rPr lang="zh-CN" altLang="en-US"/>
              <a:t>		</a:t>
            </a:r>
            <a:r>
              <a:rPr lang="en-US" altLang="zh-CN"/>
              <a:t>char c1 = 100;</a:t>
            </a:r>
          </a:p>
          <a:p>
            <a:endParaRPr lang="en-US" altLang="zh-CN"/>
          </a:p>
          <a:p>
            <a:r>
              <a:rPr lang="en-US" altLang="zh-CN"/>
              <a:t>		int m = 100;</a:t>
            </a:r>
          </a:p>
          <a:p>
            <a:r>
              <a:rPr lang="en-US" altLang="zh-CN"/>
              <a:t>		char c2 = (char)m;</a:t>
            </a:r>
          </a:p>
          <a:p>
            <a:r>
              <a:rPr lang="en-US" altLang="zh-CN"/>
              <a:t>		System.out.println(c2);</a:t>
            </a:r>
          </a:p>
          <a:p>
            <a:endParaRPr lang="en-US" altLang="zh-CN"/>
          </a:p>
          <a:p>
            <a:r>
              <a:rPr lang="en-US" altLang="zh-CN"/>
              <a:t>		char c3 = 'a';</a:t>
            </a:r>
          </a:p>
          <a:p>
            <a:r>
              <a:rPr lang="en-US" altLang="zh-CN"/>
              <a:t>		char c4 = (char)(c3+2);</a:t>
            </a:r>
          </a:p>
          <a:p>
            <a:endParaRPr lang="en-US" altLang="zh-CN"/>
          </a:p>
          <a:p>
            <a:endParaRPr lang="en-US" altLang="zh-CN"/>
          </a:p>
          <a:p>
            <a:r>
              <a:rPr lang="en-US" altLang="zh-CN"/>
              <a:t>		//</a:t>
            </a:r>
            <a:r>
              <a:rPr lang="zh-CN" altLang="en-US"/>
              <a:t>示例</a:t>
            </a:r>
            <a:r>
              <a:rPr lang="en-US" altLang="zh-CN"/>
              <a:t>4</a:t>
            </a:r>
            <a:r>
              <a:rPr lang="zh-CN" altLang="en-US"/>
              <a:t>：关于</a:t>
            </a:r>
            <a:r>
              <a:rPr lang="en-US" altLang="zh-CN"/>
              <a:t>byte</a:t>
            </a:r>
            <a:r>
              <a:rPr lang="zh-CN" altLang="en-US"/>
              <a:t>和</a:t>
            </a:r>
            <a:r>
              <a:rPr lang="en-US" altLang="zh-CN"/>
              <a:t>short</a:t>
            </a:r>
          </a:p>
          <a:p>
            <a:endParaRPr lang="en-US" altLang="zh-CN"/>
          </a:p>
          <a:p>
            <a:endParaRPr lang="en-US" altLang="zh-CN"/>
          </a:p>
          <a:p>
            <a:r>
              <a:rPr lang="en-US" altLang="zh-CN"/>
              <a:t>		byte b = 12;</a:t>
            </a:r>
          </a:p>
          <a:p>
            <a:r>
              <a:rPr lang="en-US" altLang="zh-CN"/>
              <a:t>		short s = 20;</a:t>
            </a:r>
          </a:p>
          <a:p>
            <a:endParaRPr lang="en-US" altLang="zh-CN"/>
          </a:p>
          <a:p>
            <a:r>
              <a:rPr lang="en-US" altLang="zh-CN"/>
              <a:t>		short s2 = (short)(b+s);</a:t>
            </a:r>
          </a:p>
          <a:p>
            <a:endParaRPr lang="en-US" altLang="zh-CN"/>
          </a:p>
          <a:p>
            <a:r>
              <a:rPr lang="en-US" altLang="zh-CN"/>
              <a:t>		System.out.println(s2);</a:t>
            </a:r>
          </a:p>
          <a:p>
            <a:r>
              <a:rPr lang="en-US" altLang="zh-CN"/>
              <a:t>	}</a:t>
            </a:r>
          </a:p>
          <a:p>
            <a:r>
              <a:rPr lang="en-US" altLang="zh-CN"/>
              <a:t>}</a:t>
            </a:r>
          </a:p>
          <a:p>
            <a:endParaRPr lang="en-US" altLang="zh-CN"/>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19</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20</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a:t>案例演示：</a:t>
            </a:r>
            <a:endParaRPr lang="en-US" altLang="zh-CN"/>
          </a:p>
          <a:p>
            <a:r>
              <a:rPr lang="en-US" altLang="zh-CN"/>
              <a:t>var num : Int = 2.7.toInt</a:t>
            </a:r>
            <a:endParaRPr lang="zh-CN" altLang="en-US"/>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21</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55000" lnSpcReduction="20000"/>
          </a:bodyPr>
          <a:lstStyle/>
          <a:p>
            <a:pPr marL="0" indent="0">
              <a:buFont typeface="Arial" charset="0"/>
              <a:buNone/>
              <a:defRPr/>
            </a:pPr>
            <a:r>
              <a:rPr lang="en-US" altLang="zh-CN" sz="1200">
                <a:ea typeface="宋体" pitchFamily="2" charset="-122"/>
                <a:cs typeface="Times New Roman" pitchFamily="18" charset="0"/>
              </a:rPr>
              <a:t>3</a:t>
            </a:r>
            <a:r>
              <a:rPr lang="zh-CN" altLang="en-US" sz="1200">
                <a:ea typeface="宋体" pitchFamily="2" charset="-122"/>
                <a:cs typeface="Times New Roman" pitchFamily="18" charset="0"/>
              </a:rPr>
              <a:t>的案例</a:t>
            </a:r>
            <a:endParaRPr lang="en-US" altLang="zh-CN" sz="1200">
              <a:ea typeface="宋体" pitchFamily="2" charset="-122"/>
              <a:cs typeface="Times New Roman" pitchFamily="18" charset="0"/>
            </a:endParaRPr>
          </a:p>
          <a:p>
            <a:pPr marL="0" indent="0">
              <a:buFont typeface="Arial" charset="0"/>
              <a:buNone/>
              <a:defRPr/>
            </a:pPr>
            <a:r>
              <a:rPr lang="en-US" altLang="zh-CN" sz="1200">
                <a:ea typeface="宋体" pitchFamily="2" charset="-122"/>
                <a:cs typeface="Times New Roman" pitchFamily="18" charset="0"/>
              </a:rPr>
              <a:t>var num : Int = 97</a:t>
            </a:r>
          </a:p>
          <a:p>
            <a:pPr marL="0" indent="0">
              <a:buFont typeface="Arial" charset="0"/>
              <a:buNone/>
              <a:defRPr/>
            </a:pPr>
            <a:r>
              <a:rPr lang="en-US" altLang="zh-CN" sz="1200">
                <a:ea typeface="宋体" pitchFamily="2" charset="-122"/>
                <a:cs typeface="Times New Roman" pitchFamily="18" charset="0"/>
              </a:rPr>
              <a:t>    var c : Char = num.toChar</a:t>
            </a:r>
          </a:p>
          <a:p>
            <a:pPr marL="0" indent="0">
              <a:buFont typeface="Arial" charset="0"/>
              <a:buNone/>
              <a:defRPr/>
            </a:pPr>
            <a:r>
              <a:rPr lang="en-US" altLang="zh-CN" sz="1200">
                <a:ea typeface="宋体" pitchFamily="2" charset="-122"/>
                <a:cs typeface="Times New Roman" pitchFamily="18" charset="0"/>
              </a:rPr>
              <a:t>    println(c)</a:t>
            </a:r>
          </a:p>
          <a:p>
            <a:pPr marL="0" indent="0">
              <a:buFont typeface="Arial" charset="0"/>
              <a:buNone/>
              <a:defRPr/>
            </a:pPr>
            <a:endParaRPr lang="en-US" altLang="zh-CN" sz="1200">
              <a:ea typeface="宋体" pitchFamily="2" charset="-122"/>
              <a:cs typeface="Times New Roman" pitchFamily="18" charset="0"/>
            </a:endParaRPr>
          </a:p>
          <a:p>
            <a:pPr marL="0" indent="0">
              <a:buFont typeface="Arial" charset="0"/>
              <a:buNone/>
              <a:defRPr/>
            </a:pPr>
            <a:r>
              <a:rPr lang="en-US" altLang="zh-CN" sz="1200">
                <a:ea typeface="宋体" pitchFamily="2" charset="-122"/>
                <a:cs typeface="Times New Roman" pitchFamily="18" charset="0"/>
              </a:rPr>
              <a:t>4</a:t>
            </a:r>
            <a:r>
              <a:rPr lang="zh-CN" altLang="en-US" sz="1200">
                <a:ea typeface="宋体" pitchFamily="2" charset="-122"/>
                <a:cs typeface="Times New Roman" pitchFamily="18" charset="0"/>
              </a:rPr>
              <a:t>的案例</a:t>
            </a:r>
            <a:endParaRPr lang="en-US" altLang="zh-CN" sz="1200">
              <a:ea typeface="宋体" pitchFamily="2" charset="-122"/>
              <a:cs typeface="Times New Roman" pitchFamily="18" charset="0"/>
            </a:endParaRPr>
          </a:p>
          <a:p>
            <a:pPr marL="0" indent="0">
              <a:buFont typeface="Arial" charset="0"/>
              <a:buNone/>
              <a:defRPr/>
            </a:pPr>
            <a:r>
              <a:rPr lang="en-US" altLang="zh-CN" sz="1200">
                <a:ea typeface="宋体" pitchFamily="2" charset="-122"/>
                <a:cs typeface="Times New Roman" pitchFamily="18" charset="0"/>
              </a:rPr>
              <a:t>def main(args: Array[String]): Unit = {</a:t>
            </a:r>
          </a:p>
          <a:p>
            <a:pPr marL="0" indent="0">
              <a:buFont typeface="Arial" charset="0"/>
              <a:buNone/>
              <a:defRPr/>
            </a:pPr>
            <a:r>
              <a:rPr lang="en-US" altLang="zh-CN" sz="1200">
                <a:ea typeface="宋体" pitchFamily="2" charset="-122"/>
                <a:cs typeface="Times New Roman" pitchFamily="18" charset="0"/>
              </a:rPr>
              <a:t>    var c: Char = 1</a:t>
            </a:r>
          </a:p>
          <a:p>
            <a:pPr marL="0" indent="0">
              <a:buFont typeface="Arial" charset="0"/>
              <a:buNone/>
              <a:defRPr/>
            </a:pPr>
            <a:r>
              <a:rPr lang="en-US" altLang="zh-CN" sz="1200">
                <a:ea typeface="宋体" pitchFamily="2" charset="-122"/>
                <a:cs typeface="Times New Roman" pitchFamily="18" charset="0"/>
              </a:rPr>
              <a:t>    var d: Char = 2</a:t>
            </a:r>
          </a:p>
          <a:p>
            <a:pPr marL="0" indent="0">
              <a:buFont typeface="Arial" charset="0"/>
              <a:buNone/>
              <a:defRPr/>
            </a:pPr>
            <a:r>
              <a:rPr lang="en-US" altLang="zh-CN" sz="1200">
                <a:ea typeface="宋体" pitchFamily="2" charset="-122"/>
                <a:cs typeface="Times New Roman" pitchFamily="18" charset="0"/>
              </a:rPr>
              <a:t>    var e: Char = (c + d).toChar // e</a:t>
            </a:r>
            <a:r>
              <a:rPr lang="zh-CN" altLang="en-US" sz="1200">
                <a:ea typeface="宋体" pitchFamily="2" charset="-122"/>
                <a:cs typeface="Times New Roman" pitchFamily="18" charset="0"/>
              </a:rPr>
              <a:t>是</a:t>
            </a:r>
            <a:r>
              <a:rPr lang="en-US" altLang="zh-CN" sz="1200">
                <a:ea typeface="宋体" pitchFamily="2" charset="-122"/>
                <a:cs typeface="Times New Roman" pitchFamily="18" charset="0"/>
              </a:rPr>
              <a:t>Char</a:t>
            </a:r>
          </a:p>
          <a:p>
            <a:pPr marL="0" indent="0">
              <a:buFont typeface="Arial" charset="0"/>
              <a:buNone/>
              <a:defRPr/>
            </a:pPr>
            <a:r>
              <a:rPr lang="en-US" altLang="zh-CN" sz="1200">
                <a:ea typeface="宋体" pitchFamily="2" charset="-122"/>
                <a:cs typeface="Times New Roman" pitchFamily="18" charset="0"/>
              </a:rPr>
              <a:t>    var e2  = c + d // e2</a:t>
            </a:r>
            <a:r>
              <a:rPr lang="zh-CN" altLang="en-US" sz="1200">
                <a:ea typeface="宋体" pitchFamily="2" charset="-122"/>
                <a:cs typeface="Times New Roman" pitchFamily="18" charset="0"/>
              </a:rPr>
              <a:t>是</a:t>
            </a:r>
            <a:r>
              <a:rPr lang="en-US" altLang="zh-CN" sz="1200">
                <a:ea typeface="宋体" pitchFamily="2" charset="-122"/>
                <a:cs typeface="Times New Roman" pitchFamily="18" charset="0"/>
              </a:rPr>
              <a:t>Int</a:t>
            </a:r>
          </a:p>
          <a:p>
            <a:pPr marL="0" indent="0">
              <a:buFont typeface="Arial" charset="0"/>
              <a:buNone/>
              <a:defRPr/>
            </a:pPr>
            <a:r>
              <a:rPr lang="en-US" altLang="zh-CN" sz="1200">
                <a:ea typeface="宋体" pitchFamily="2" charset="-122"/>
                <a:cs typeface="Times New Roman" pitchFamily="18" charset="0"/>
              </a:rPr>
              <a:t>  }</a:t>
            </a:r>
          </a:p>
          <a:p>
            <a:pPr marL="0" indent="0">
              <a:buFont typeface="Arial" charset="0"/>
              <a:buNone/>
              <a:defRPr/>
            </a:pPr>
            <a:endParaRPr lang="en-US" altLang="zh-CN" sz="1200">
              <a:ea typeface="宋体" pitchFamily="2" charset="-122"/>
              <a:cs typeface="Times New Roman" pitchFamily="18" charset="0"/>
            </a:endParaRPr>
          </a:p>
          <a:p>
            <a:pPr marL="171450" indent="-171450">
              <a:buFont typeface="Arial" charset="0"/>
              <a:buChar char="•"/>
              <a:defRPr/>
            </a:pPr>
            <a:endParaRPr lang="en-US" altLang="zh-CN" sz="1200">
              <a:ea typeface="宋体" pitchFamily="2" charset="-122"/>
              <a:cs typeface="Times New Roman" pitchFamily="18" charset="0"/>
            </a:endParaRPr>
          </a:p>
          <a:p>
            <a:pPr marL="171450" indent="-171450">
              <a:buFont typeface="Arial" charset="0"/>
              <a:buChar char="•"/>
              <a:defRPr/>
            </a:pPr>
            <a:r>
              <a:rPr lang="zh-CN" altLang="en-US" sz="1200">
                <a:ea typeface="宋体" pitchFamily="2" charset="-122"/>
                <a:cs typeface="Times New Roman" pitchFamily="18" charset="0"/>
              </a:rPr>
              <a:t>强转符号只针对于最近的操作数有效，往往会使用小括号提升优先级</a:t>
            </a:r>
            <a:endParaRPr lang="en-US" altLang="zh-CN" sz="1200">
              <a:ea typeface="宋体" pitchFamily="2" charset="-122"/>
              <a:cs typeface="Times New Roman" pitchFamily="18" charset="0"/>
            </a:endParaRPr>
          </a:p>
          <a:p>
            <a:pPr marL="0" indent="0">
              <a:buFont typeface="Arial" charset="0"/>
              <a:buNone/>
              <a:defRPr/>
            </a:pPr>
            <a:endParaRPr lang="en-US" altLang="zh-CN" sz="1200">
              <a:ea typeface="宋体" pitchFamily="2" charset="-122"/>
              <a:cs typeface="Times New Roman" pitchFamily="18" charset="0"/>
            </a:endParaRPr>
          </a:p>
          <a:p>
            <a:pPr marL="0" indent="0">
              <a:buFont typeface="Arial" charset="0"/>
              <a:buNone/>
              <a:defRPr/>
            </a:pPr>
            <a:r>
              <a:rPr lang="en-US" altLang="zh-CN" sz="1200">
                <a:ea typeface="宋体" pitchFamily="2" charset="-122"/>
                <a:cs typeface="Times New Roman" pitchFamily="18" charset="0"/>
              </a:rPr>
              <a:t>//</a:t>
            </a:r>
            <a:r>
              <a:rPr lang="zh-CN" altLang="en-US" sz="1200">
                <a:ea typeface="宋体" pitchFamily="2" charset="-122"/>
                <a:cs typeface="Times New Roman" pitchFamily="18" charset="0"/>
              </a:rPr>
              <a:t>示例</a:t>
            </a:r>
            <a:r>
              <a:rPr lang="en-US" altLang="zh-CN" sz="1200">
                <a:ea typeface="宋体" pitchFamily="2" charset="-122"/>
                <a:cs typeface="Times New Roman" pitchFamily="18" charset="0"/>
              </a:rPr>
              <a:t>1</a:t>
            </a:r>
            <a:r>
              <a:rPr lang="zh-CN" altLang="en-US" sz="1200">
                <a:ea typeface="宋体" pitchFamily="2" charset="-122"/>
                <a:cs typeface="Times New Roman" pitchFamily="18" charset="0"/>
              </a:rPr>
              <a:t>：</a:t>
            </a:r>
          </a:p>
          <a:p>
            <a:pPr marL="0" indent="0">
              <a:buFont typeface="Arial" charset="0"/>
              <a:buNone/>
              <a:defRPr/>
            </a:pPr>
            <a:r>
              <a:rPr lang="en-US" altLang="zh-CN" sz="1200">
                <a:ea typeface="宋体" pitchFamily="2" charset="-122"/>
                <a:cs typeface="Times New Roman" pitchFamily="18" charset="0"/>
              </a:rPr>
              <a:t>//int x = 10*3.5+6*1.5;</a:t>
            </a:r>
          </a:p>
          <a:p>
            <a:pPr marL="0" indent="0">
              <a:buFont typeface="Arial" charset="0"/>
              <a:buNone/>
              <a:defRPr/>
            </a:pPr>
            <a:r>
              <a:rPr lang="en-US" altLang="zh-CN" sz="1200">
                <a:ea typeface="宋体" pitchFamily="2" charset="-122"/>
                <a:cs typeface="Times New Roman" pitchFamily="18" charset="0"/>
              </a:rPr>
              <a:t>//System.out.println(x);</a:t>
            </a:r>
          </a:p>
          <a:p>
            <a:pPr marL="0" indent="0">
              <a:buFont typeface="Arial" charset="0"/>
              <a:buNone/>
              <a:defRPr/>
            </a:pPr>
            <a:r>
              <a:rPr lang="en-US" altLang="zh-CN" sz="1200">
                <a:ea typeface="宋体" pitchFamily="2" charset="-122"/>
                <a:cs typeface="Times New Roman" pitchFamily="18" charset="0"/>
              </a:rPr>
              <a:t>//</a:t>
            </a:r>
            <a:r>
              <a:rPr lang="zh-CN" altLang="en-US" sz="1200">
                <a:ea typeface="宋体" pitchFamily="2" charset="-122"/>
                <a:cs typeface="Times New Roman" pitchFamily="18" charset="0"/>
              </a:rPr>
              <a:t>示例</a:t>
            </a:r>
            <a:r>
              <a:rPr lang="en-US" altLang="zh-CN" sz="1200">
                <a:ea typeface="宋体" pitchFamily="2" charset="-122"/>
                <a:cs typeface="Times New Roman" pitchFamily="18" charset="0"/>
              </a:rPr>
              <a:t>2</a:t>
            </a:r>
            <a:r>
              <a:rPr lang="zh-CN" altLang="en-US" sz="1200">
                <a:ea typeface="宋体" pitchFamily="2" charset="-122"/>
                <a:cs typeface="Times New Roman" pitchFamily="18" charset="0"/>
              </a:rPr>
              <a:t>：</a:t>
            </a:r>
          </a:p>
          <a:p>
            <a:pPr marL="0" indent="0">
              <a:buFont typeface="Arial" charset="0"/>
              <a:buNone/>
              <a:defRPr/>
            </a:pPr>
            <a:r>
              <a:rPr lang="en-US" altLang="zh-CN" sz="1200">
                <a:ea typeface="宋体" pitchFamily="2" charset="-122"/>
                <a:cs typeface="Times New Roman" pitchFamily="18" charset="0"/>
              </a:rPr>
              <a:t>int y = (int)(10*3.5+6*1.5);</a:t>
            </a:r>
          </a:p>
          <a:p>
            <a:pPr marL="0" indent="0">
              <a:buFont typeface="Arial" charset="0"/>
              <a:buNone/>
              <a:defRPr/>
            </a:pPr>
            <a:r>
              <a:rPr lang="en-US" altLang="zh-CN" sz="1200">
                <a:ea typeface="宋体" pitchFamily="2" charset="-122"/>
                <a:cs typeface="Times New Roman" pitchFamily="18" charset="0"/>
              </a:rPr>
              <a:t>System.out.println(y);</a:t>
            </a:r>
          </a:p>
          <a:p>
            <a:pPr marL="0" indent="0">
              <a:buNone/>
              <a:defRPr/>
            </a:pPr>
            <a:endParaRPr lang="en-US" altLang="zh-CN" sz="1200">
              <a:ea typeface="宋体" pitchFamily="2" charset="-122"/>
              <a:cs typeface="Times New Roman" pitchFamily="18" charset="0"/>
            </a:endParaRPr>
          </a:p>
          <a:p>
            <a:pPr marL="0" indent="0">
              <a:buNone/>
              <a:defRPr/>
            </a:pPr>
            <a:r>
              <a:rPr lang="zh-CN" altLang="en-US" sz="1200">
                <a:ea typeface="宋体" pitchFamily="2" charset="-122"/>
                <a:cs typeface="Times New Roman" pitchFamily="18" charset="0"/>
              </a:rPr>
              <a:t>*</a:t>
            </a:r>
            <a:r>
              <a:rPr lang="en-US" altLang="zh-CN" sz="1200">
                <a:ea typeface="宋体" pitchFamily="2" charset="-122"/>
                <a:cs typeface="Times New Roman" pitchFamily="18" charset="0"/>
              </a:rPr>
              <a:t>char</a:t>
            </a:r>
            <a:r>
              <a:rPr lang="zh-CN" altLang="en-US" sz="1200">
                <a:ea typeface="宋体" pitchFamily="2" charset="-122"/>
                <a:cs typeface="Times New Roman" pitchFamily="18" charset="0"/>
              </a:rPr>
              <a:t>类型可以保存 </a:t>
            </a:r>
            <a:r>
              <a:rPr lang="en-US" altLang="zh-CN" sz="1200">
                <a:ea typeface="宋体" pitchFamily="2" charset="-122"/>
                <a:cs typeface="Times New Roman" pitchFamily="18" charset="0"/>
              </a:rPr>
              <a:t>int</a:t>
            </a:r>
            <a:r>
              <a:rPr lang="zh-CN" altLang="en-US" sz="1200">
                <a:ea typeface="宋体" pitchFamily="2" charset="-122"/>
                <a:cs typeface="Times New Roman" pitchFamily="18" charset="0"/>
              </a:rPr>
              <a:t>的常量值，但不能保存</a:t>
            </a:r>
            <a:r>
              <a:rPr lang="en-US" altLang="zh-CN" sz="1200">
                <a:ea typeface="宋体" pitchFamily="2" charset="-122"/>
                <a:cs typeface="Times New Roman" pitchFamily="18" charset="0"/>
              </a:rPr>
              <a:t>int</a:t>
            </a:r>
            <a:r>
              <a:rPr lang="zh-CN" altLang="en-US" sz="1200">
                <a:ea typeface="宋体" pitchFamily="2" charset="-122"/>
                <a:cs typeface="Times New Roman" pitchFamily="18" charset="0"/>
              </a:rPr>
              <a:t>的变量值，需要强转</a:t>
            </a:r>
            <a:endParaRPr lang="en-US" altLang="zh-CN" sz="1200">
              <a:ea typeface="宋体" pitchFamily="2" charset="-122"/>
              <a:cs typeface="Times New Roman" pitchFamily="18" charset="0"/>
            </a:endParaRPr>
          </a:p>
          <a:p>
            <a:pPr marL="0" indent="0">
              <a:buNone/>
              <a:defRPr/>
            </a:pPr>
            <a:endParaRPr lang="en-US" altLang="zh-CN" sz="1200">
              <a:ea typeface="宋体" pitchFamily="2" charset="-122"/>
              <a:cs typeface="Times New Roman" pitchFamily="18" charset="0"/>
            </a:endParaRPr>
          </a:p>
          <a:p>
            <a:pPr marL="0" indent="0">
              <a:buNone/>
              <a:defRPr/>
            </a:pPr>
            <a:r>
              <a:rPr lang="en-US" altLang="zh-CN" sz="1200">
                <a:ea typeface="宋体" pitchFamily="2" charset="-122"/>
                <a:cs typeface="Times New Roman" pitchFamily="18" charset="0"/>
              </a:rPr>
              <a:t>//</a:t>
            </a:r>
            <a:r>
              <a:rPr lang="zh-CN" altLang="en-US" sz="1200">
                <a:ea typeface="宋体" pitchFamily="2" charset="-122"/>
                <a:cs typeface="Times New Roman" pitchFamily="18" charset="0"/>
              </a:rPr>
              <a:t>示例</a:t>
            </a:r>
            <a:r>
              <a:rPr lang="en-US" altLang="zh-CN" sz="1200">
                <a:ea typeface="宋体" pitchFamily="2" charset="-122"/>
                <a:cs typeface="Times New Roman" pitchFamily="18" charset="0"/>
              </a:rPr>
              <a:t>3</a:t>
            </a:r>
            <a:r>
              <a:rPr lang="zh-CN" altLang="en-US" sz="1200">
                <a:ea typeface="宋体" pitchFamily="2" charset="-122"/>
                <a:cs typeface="Times New Roman" pitchFamily="18" charset="0"/>
              </a:rPr>
              <a:t>：关于</a:t>
            </a:r>
            <a:r>
              <a:rPr lang="en-US" altLang="zh-CN" sz="1200">
                <a:ea typeface="宋体" pitchFamily="2" charset="-122"/>
                <a:cs typeface="Times New Roman" pitchFamily="18" charset="0"/>
              </a:rPr>
              <a:t>char</a:t>
            </a:r>
            <a:r>
              <a:rPr lang="zh-CN" altLang="en-US" sz="1200">
                <a:ea typeface="宋体" pitchFamily="2" charset="-122"/>
                <a:cs typeface="Times New Roman" pitchFamily="18" charset="0"/>
              </a:rPr>
              <a:t>类型</a:t>
            </a:r>
          </a:p>
          <a:p>
            <a:pPr marL="0" indent="0">
              <a:buNone/>
              <a:defRPr/>
            </a:pPr>
            <a:r>
              <a:rPr lang="en-US" altLang="zh-CN" sz="1200">
                <a:ea typeface="宋体" pitchFamily="2" charset="-122"/>
                <a:cs typeface="Times New Roman" pitchFamily="18" charset="0"/>
              </a:rPr>
              <a:t>char c1 = 100; //ok</a:t>
            </a:r>
          </a:p>
          <a:p>
            <a:pPr marL="0" indent="0">
              <a:buNone/>
              <a:defRPr/>
            </a:pPr>
            <a:r>
              <a:rPr lang="en-US" altLang="zh-CN" sz="1200">
                <a:ea typeface="宋体" pitchFamily="2" charset="-122"/>
                <a:cs typeface="Times New Roman" pitchFamily="18" charset="0"/>
              </a:rPr>
              <a:t>int m = 100; //ok</a:t>
            </a:r>
          </a:p>
          <a:p>
            <a:pPr marL="0" indent="0">
              <a:buNone/>
              <a:defRPr/>
            </a:pPr>
            <a:r>
              <a:rPr lang="en-US" altLang="zh-CN" sz="1200">
                <a:ea typeface="宋体" pitchFamily="2" charset="-122"/>
                <a:cs typeface="Times New Roman" pitchFamily="18" charset="0"/>
              </a:rPr>
              <a:t>char c2 = m; //</a:t>
            </a:r>
            <a:r>
              <a:rPr lang="zh-CN" altLang="en-US" sz="1200">
                <a:ea typeface="宋体" pitchFamily="2" charset="-122"/>
                <a:cs typeface="Times New Roman" pitchFamily="18" charset="0"/>
              </a:rPr>
              <a:t>错误</a:t>
            </a:r>
            <a:endParaRPr lang="en-US" altLang="zh-CN" sz="1200">
              <a:ea typeface="宋体" pitchFamily="2" charset="-122"/>
              <a:cs typeface="Times New Roman" pitchFamily="18" charset="0"/>
            </a:endParaRPr>
          </a:p>
          <a:p>
            <a:pPr marL="0" indent="0">
              <a:buNone/>
              <a:defRPr/>
            </a:pPr>
            <a:r>
              <a:rPr lang="en-US" altLang="zh-CN" sz="1200">
                <a:ea typeface="宋体" pitchFamily="2" charset="-122"/>
                <a:cs typeface="Times New Roman" pitchFamily="18" charset="0"/>
              </a:rPr>
              <a:t>char c2 = (char)m; //ok</a:t>
            </a:r>
          </a:p>
          <a:p>
            <a:pPr marL="0" indent="0">
              <a:buNone/>
              <a:defRPr/>
            </a:pPr>
            <a:r>
              <a:rPr lang="en-US" altLang="zh-CN" sz="1200">
                <a:ea typeface="宋体" pitchFamily="2" charset="-122"/>
                <a:cs typeface="Times New Roman" pitchFamily="18" charset="0"/>
              </a:rPr>
              <a:t>System.out.println(c2);</a:t>
            </a:r>
          </a:p>
          <a:p>
            <a:pPr marL="0" indent="0">
              <a:buNone/>
              <a:defRPr/>
            </a:pPr>
            <a:endParaRPr lang="en-US" altLang="zh-CN" sz="1200">
              <a:ea typeface="宋体" pitchFamily="2" charset="-122"/>
              <a:cs typeface="Times New Roman" pitchFamily="18" charset="0"/>
            </a:endParaRPr>
          </a:p>
          <a:p>
            <a:pPr marL="0" indent="0">
              <a:buNone/>
              <a:defRPr/>
            </a:pPr>
            <a:r>
              <a:rPr lang="en-US" altLang="zh-CN" sz="1200">
                <a:ea typeface="宋体" pitchFamily="2" charset="-122"/>
                <a:cs typeface="Times New Roman" pitchFamily="18" charset="0"/>
              </a:rPr>
              <a:t>char c3 = 'a';</a:t>
            </a:r>
          </a:p>
          <a:p>
            <a:pPr marL="0" indent="0">
              <a:buNone/>
              <a:defRPr/>
            </a:pPr>
            <a:r>
              <a:rPr lang="en-US" altLang="zh-CN" sz="1200">
                <a:ea typeface="宋体" pitchFamily="2" charset="-122"/>
                <a:cs typeface="Times New Roman" pitchFamily="18" charset="0"/>
              </a:rPr>
              <a:t>char c4 = (char)(c3+2); //</a:t>
            </a:r>
            <a:r>
              <a:rPr lang="zh-CN" altLang="en-US" sz="1200">
                <a:ea typeface="宋体" pitchFamily="2" charset="-122"/>
                <a:cs typeface="Times New Roman" pitchFamily="18" charset="0"/>
              </a:rPr>
              <a:t>因为 </a:t>
            </a:r>
            <a:r>
              <a:rPr lang="en-US" altLang="zh-CN" sz="1200">
                <a:ea typeface="宋体" pitchFamily="2" charset="-122"/>
                <a:cs typeface="Times New Roman" pitchFamily="18" charset="0"/>
              </a:rPr>
              <a:t>int </a:t>
            </a:r>
            <a:r>
              <a:rPr lang="zh-CN" altLang="en-US" sz="1200">
                <a:ea typeface="宋体" pitchFamily="2" charset="-122"/>
                <a:cs typeface="Times New Roman" pitchFamily="18" charset="0"/>
              </a:rPr>
              <a:t>和 </a:t>
            </a:r>
            <a:r>
              <a:rPr lang="en-US" altLang="zh-CN" sz="1200">
                <a:ea typeface="宋体" pitchFamily="2" charset="-122"/>
                <a:cs typeface="Times New Roman" pitchFamily="18" charset="0"/>
              </a:rPr>
              <a:t>char  </a:t>
            </a:r>
            <a:r>
              <a:rPr lang="zh-CN" altLang="en-US" sz="1200">
                <a:ea typeface="宋体" pitchFamily="2" charset="-122"/>
                <a:cs typeface="Times New Roman" pitchFamily="18" charset="0"/>
              </a:rPr>
              <a:t>不会发生自动转换，因此需要强制转换</a:t>
            </a:r>
            <a:endParaRPr lang="en-US" altLang="zh-CN" sz="1200">
              <a:ea typeface="宋体" pitchFamily="2" charset="-122"/>
              <a:cs typeface="Times New Roman" pitchFamily="18" charset="0"/>
            </a:endParaRPr>
          </a:p>
          <a:p>
            <a:pPr marL="0" indent="0">
              <a:buNone/>
              <a:defRPr/>
            </a:pPr>
            <a:endParaRPr lang="en-US" altLang="zh-CN" sz="1200">
              <a:ea typeface="宋体" pitchFamily="2" charset="-122"/>
              <a:cs typeface="Times New Roman" pitchFamily="18" charset="0"/>
            </a:endParaRPr>
          </a:p>
          <a:p>
            <a:pPr marL="0" indent="0">
              <a:buNone/>
              <a:defRPr/>
            </a:pPr>
            <a:r>
              <a:rPr lang="zh-CN" altLang="en-US" sz="1200">
                <a:ea typeface="宋体" pitchFamily="2" charset="-122"/>
                <a:cs typeface="Times New Roman" pitchFamily="18" charset="0"/>
              </a:rPr>
              <a:t>*</a:t>
            </a:r>
            <a:r>
              <a:rPr lang="en-US" altLang="zh-CN" sz="1200">
                <a:ea typeface="宋体" pitchFamily="2" charset="-122"/>
                <a:cs typeface="Times New Roman" pitchFamily="18" charset="0"/>
              </a:rPr>
              <a:t>byte</a:t>
            </a:r>
            <a:r>
              <a:rPr lang="zh-CN" altLang="en-US" sz="1200">
                <a:ea typeface="宋体" pitchFamily="2" charset="-122"/>
                <a:cs typeface="Times New Roman" pitchFamily="18" charset="0"/>
              </a:rPr>
              <a:t>和</a:t>
            </a:r>
            <a:r>
              <a:rPr lang="en-US" altLang="zh-CN" sz="1200">
                <a:ea typeface="宋体" pitchFamily="2" charset="-122"/>
                <a:cs typeface="Times New Roman" pitchFamily="18" charset="0"/>
              </a:rPr>
              <a:t>short</a:t>
            </a:r>
            <a:r>
              <a:rPr lang="zh-CN" altLang="en-US" sz="1200">
                <a:ea typeface="宋体" pitchFamily="2" charset="-122"/>
                <a:cs typeface="Times New Roman" pitchFamily="18" charset="0"/>
              </a:rPr>
              <a:t>类型在进行运算时，当做</a:t>
            </a:r>
            <a:r>
              <a:rPr lang="en-US" altLang="zh-CN" sz="1200">
                <a:ea typeface="宋体" pitchFamily="2" charset="-122"/>
                <a:cs typeface="Times New Roman" pitchFamily="18" charset="0"/>
              </a:rPr>
              <a:t>int</a:t>
            </a:r>
            <a:r>
              <a:rPr lang="zh-CN" altLang="en-US" sz="1200">
                <a:ea typeface="宋体" pitchFamily="2" charset="-122"/>
                <a:cs typeface="Times New Roman" pitchFamily="18" charset="0"/>
              </a:rPr>
              <a:t>类型处理，这个前面也说过了，案例前面有</a:t>
            </a:r>
            <a:endParaRPr lang="en-US" altLang="zh-CN" sz="1200">
              <a:ea typeface="宋体" pitchFamily="2" charset="-122"/>
              <a:cs typeface="Times New Roman" pitchFamily="18" charset="0"/>
            </a:endParaRPr>
          </a:p>
          <a:p>
            <a:pPr marL="0" indent="0">
              <a:buNone/>
              <a:defRPr/>
            </a:pPr>
            <a:endParaRPr lang="en-US" altLang="zh-CN" sz="1200">
              <a:ea typeface="宋体" pitchFamily="2" charset="-122"/>
              <a:cs typeface="Times New Roman" pitchFamily="18" charset="0"/>
            </a:endParaRPr>
          </a:p>
          <a:p>
            <a:pPr marL="0" indent="0">
              <a:buNone/>
              <a:defRPr/>
            </a:pPr>
            <a:r>
              <a:rPr lang="en-US" altLang="zh-CN" sz="1200">
                <a:ea typeface="宋体" pitchFamily="2" charset="-122"/>
                <a:cs typeface="Times New Roman" pitchFamily="18" charset="0"/>
              </a:rPr>
              <a:t>//</a:t>
            </a:r>
            <a:r>
              <a:rPr lang="zh-CN" altLang="en-US" sz="1200">
                <a:ea typeface="宋体" pitchFamily="2" charset="-122"/>
                <a:cs typeface="Times New Roman" pitchFamily="18" charset="0"/>
              </a:rPr>
              <a:t>示例</a:t>
            </a:r>
            <a:r>
              <a:rPr lang="en-US" altLang="zh-CN" sz="1200">
                <a:ea typeface="宋体" pitchFamily="2" charset="-122"/>
                <a:cs typeface="Times New Roman" pitchFamily="18" charset="0"/>
              </a:rPr>
              <a:t>4</a:t>
            </a:r>
            <a:r>
              <a:rPr lang="zh-CN" altLang="en-US" sz="1200">
                <a:ea typeface="宋体" pitchFamily="2" charset="-122"/>
                <a:cs typeface="Times New Roman" pitchFamily="18" charset="0"/>
              </a:rPr>
              <a:t>：关于</a:t>
            </a:r>
            <a:r>
              <a:rPr lang="en-US" altLang="zh-CN" sz="1200">
                <a:ea typeface="宋体" pitchFamily="2" charset="-122"/>
                <a:cs typeface="Times New Roman" pitchFamily="18" charset="0"/>
              </a:rPr>
              <a:t>byte</a:t>
            </a:r>
            <a:r>
              <a:rPr lang="zh-CN" altLang="en-US" sz="1200">
                <a:ea typeface="宋体" pitchFamily="2" charset="-122"/>
                <a:cs typeface="Times New Roman" pitchFamily="18" charset="0"/>
              </a:rPr>
              <a:t>和</a:t>
            </a:r>
            <a:r>
              <a:rPr lang="en-US" altLang="zh-CN" sz="1200">
                <a:ea typeface="宋体" pitchFamily="2" charset="-122"/>
                <a:cs typeface="Times New Roman" pitchFamily="18" charset="0"/>
              </a:rPr>
              <a:t>short</a:t>
            </a:r>
          </a:p>
          <a:p>
            <a:pPr marL="0" indent="0">
              <a:buNone/>
              <a:defRPr/>
            </a:pPr>
            <a:endParaRPr lang="en-US" altLang="zh-CN" sz="1200">
              <a:ea typeface="宋体" pitchFamily="2" charset="-122"/>
              <a:cs typeface="Times New Roman" pitchFamily="18" charset="0"/>
            </a:endParaRPr>
          </a:p>
          <a:p>
            <a:pPr marL="0" indent="0">
              <a:buNone/>
              <a:defRPr/>
            </a:pPr>
            <a:endParaRPr lang="en-US" altLang="zh-CN" sz="1200">
              <a:ea typeface="宋体" pitchFamily="2" charset="-122"/>
              <a:cs typeface="Times New Roman" pitchFamily="18" charset="0"/>
            </a:endParaRPr>
          </a:p>
          <a:p>
            <a:pPr marL="0" indent="0">
              <a:buNone/>
              <a:defRPr/>
            </a:pPr>
            <a:r>
              <a:rPr lang="en-US" altLang="zh-CN" sz="1200">
                <a:ea typeface="宋体" pitchFamily="2" charset="-122"/>
                <a:cs typeface="Times New Roman" pitchFamily="18" charset="0"/>
              </a:rPr>
              <a:t>byte b = 12;</a:t>
            </a:r>
          </a:p>
          <a:p>
            <a:pPr marL="0" indent="0">
              <a:buNone/>
              <a:defRPr/>
            </a:pPr>
            <a:r>
              <a:rPr lang="en-US" altLang="zh-CN" sz="1200">
                <a:ea typeface="宋体" pitchFamily="2" charset="-122"/>
                <a:cs typeface="Times New Roman" pitchFamily="18" charset="0"/>
              </a:rPr>
              <a:t>short s = 20;</a:t>
            </a:r>
          </a:p>
          <a:p>
            <a:pPr marL="0" indent="0">
              <a:buNone/>
              <a:defRPr/>
            </a:pPr>
            <a:r>
              <a:rPr lang="en-US" altLang="zh-CN" sz="1200">
                <a:ea typeface="宋体" pitchFamily="2" charset="-122"/>
                <a:cs typeface="Times New Roman" pitchFamily="18" charset="0"/>
              </a:rPr>
              <a:t>//short s2 = b+s; </a:t>
            </a:r>
            <a:r>
              <a:rPr lang="zh-CN" altLang="en-US" sz="1200">
                <a:ea typeface="宋体" pitchFamily="2" charset="-122"/>
                <a:cs typeface="Times New Roman" pitchFamily="18" charset="0"/>
              </a:rPr>
              <a:t>这个是错误的，因为</a:t>
            </a:r>
            <a:r>
              <a:rPr lang="en-US" altLang="zh-CN" sz="1200">
                <a:ea typeface="宋体" pitchFamily="2" charset="-122"/>
                <a:cs typeface="Times New Roman" pitchFamily="18" charset="0"/>
              </a:rPr>
              <a:t>b+s</a:t>
            </a:r>
            <a:r>
              <a:rPr lang="zh-CN" altLang="en-US" sz="1200">
                <a:ea typeface="宋体" pitchFamily="2" charset="-122"/>
                <a:cs typeface="Times New Roman" pitchFamily="18" charset="0"/>
              </a:rPr>
              <a:t>后是</a:t>
            </a:r>
            <a:r>
              <a:rPr lang="en-US" altLang="zh-CN" sz="1200">
                <a:ea typeface="宋体" pitchFamily="2" charset="-122"/>
                <a:cs typeface="Times New Roman" pitchFamily="18" charset="0"/>
              </a:rPr>
              <a:t>int</a:t>
            </a:r>
            <a:r>
              <a:rPr lang="zh-CN" altLang="en-US" sz="1200">
                <a:ea typeface="宋体" pitchFamily="2" charset="-122"/>
                <a:cs typeface="Times New Roman" pitchFamily="18" charset="0"/>
              </a:rPr>
              <a:t>类型。</a:t>
            </a:r>
            <a:r>
              <a:rPr lang="en-US" altLang="zh-CN" sz="1200">
                <a:ea typeface="宋体" pitchFamily="2" charset="-122"/>
                <a:cs typeface="Times New Roman" pitchFamily="18" charset="0"/>
              </a:rPr>
              <a:t> </a:t>
            </a:r>
          </a:p>
          <a:p>
            <a:pPr marL="0" indent="0">
              <a:buNone/>
              <a:defRPr/>
            </a:pPr>
            <a:r>
              <a:rPr lang="en-US" altLang="zh-CN" sz="1200">
                <a:ea typeface="宋体" pitchFamily="2" charset="-122"/>
                <a:cs typeface="Times New Roman" pitchFamily="18" charset="0"/>
              </a:rPr>
              <a:t>short s2 = (short)(b+s);//</a:t>
            </a:r>
            <a:r>
              <a:rPr lang="en-US" altLang="zh-CN" sz="1200" baseline="0">
                <a:ea typeface="宋体" pitchFamily="2" charset="-122"/>
                <a:cs typeface="Times New Roman" pitchFamily="18" charset="0"/>
              </a:rPr>
              <a:t> </a:t>
            </a:r>
            <a:r>
              <a:rPr lang="zh-CN" altLang="en-US" sz="1200" baseline="0">
                <a:ea typeface="宋体" pitchFamily="2" charset="-122"/>
                <a:cs typeface="Times New Roman" pitchFamily="18" charset="0"/>
              </a:rPr>
              <a:t>强制转换</a:t>
            </a:r>
            <a:r>
              <a:rPr lang="en-US" altLang="zh-CN" sz="1200" baseline="0">
                <a:ea typeface="宋体" pitchFamily="2" charset="-122"/>
                <a:cs typeface="Times New Roman" pitchFamily="18" charset="0"/>
              </a:rPr>
              <a:t>ok</a:t>
            </a:r>
            <a:endParaRPr lang="en-US" altLang="zh-CN" sz="1200">
              <a:ea typeface="宋体" pitchFamily="2" charset="-122"/>
              <a:cs typeface="Times New Roman" pitchFamily="18" charset="0"/>
            </a:endParaRPr>
          </a:p>
          <a:p>
            <a:pPr marL="0" indent="0">
              <a:buNone/>
              <a:defRPr/>
            </a:pPr>
            <a:r>
              <a:rPr lang="en-US" altLang="zh-CN" sz="1200">
                <a:ea typeface="宋体" pitchFamily="2" charset="-122"/>
                <a:cs typeface="Times New Roman" pitchFamily="18" charset="0"/>
              </a:rPr>
              <a:t>System.out.println(s2);</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22</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a:p>
          <a:p>
            <a:endParaRPr lang="en-US" altLang="zh-CN"/>
          </a:p>
          <a:p>
            <a:pPr eaLnBrk="1" hangingPunct="1"/>
            <a:r>
              <a:rPr lang="en-US" altLang="zh-CN" sz="1200"/>
              <a:t>1</a:t>
            </a:r>
            <a:r>
              <a:rPr lang="zh-CN" altLang="en-US" sz="1200"/>
              <a:t>）</a:t>
            </a:r>
            <a:r>
              <a:rPr lang="en-US" altLang="zh-CN" sz="1200"/>
              <a:t>var s : Short  = 5</a:t>
            </a:r>
          </a:p>
          <a:p>
            <a:pPr eaLnBrk="1" hangingPunct="1"/>
            <a:r>
              <a:rPr lang="en-US" altLang="zh-CN" sz="1200"/>
              <a:t>      s = s-2   //   Int -&gt; Short [error]                 </a:t>
            </a:r>
          </a:p>
          <a:p>
            <a:pPr eaLnBrk="1" hangingPunct="1"/>
            <a:r>
              <a:rPr lang="en-US" altLang="zh-CN" sz="1200"/>
              <a:t>2</a:t>
            </a:r>
            <a:r>
              <a:rPr lang="zh-CN" altLang="en-US" sz="1200"/>
              <a:t>）</a:t>
            </a:r>
            <a:r>
              <a:rPr lang="en-US" altLang="zh-CN" sz="1200"/>
              <a:t> var b : Byte  = 3  // ok</a:t>
            </a:r>
          </a:p>
          <a:p>
            <a:pPr eaLnBrk="1" hangingPunct="1"/>
            <a:r>
              <a:rPr lang="en-US" altLang="zh-CN" sz="1200"/>
              <a:t>       b = b + 4</a:t>
            </a:r>
            <a:r>
              <a:rPr lang="zh-CN" altLang="en-US" sz="1200"/>
              <a:t>  </a:t>
            </a:r>
            <a:r>
              <a:rPr lang="en-US" altLang="zh-CN" sz="1200"/>
              <a:t>// error</a:t>
            </a:r>
            <a:r>
              <a:rPr lang="zh-CN" altLang="en-US" sz="1200"/>
              <a:t>                </a:t>
            </a:r>
          </a:p>
          <a:p>
            <a:pPr eaLnBrk="1" hangingPunct="1"/>
            <a:r>
              <a:rPr lang="en-US" altLang="zh-CN" sz="1200"/>
              <a:t>       b = (b+4).toByte</a:t>
            </a:r>
            <a:r>
              <a:rPr lang="zh-CN" altLang="en-US" sz="1200"/>
              <a:t>   </a:t>
            </a:r>
            <a:r>
              <a:rPr lang="en-US" altLang="zh-CN" sz="1200"/>
              <a:t>//ok</a:t>
            </a:r>
            <a:r>
              <a:rPr lang="zh-CN" altLang="en-US" sz="1200"/>
              <a:t>     </a:t>
            </a:r>
            <a:endParaRPr lang="en-US" altLang="zh-CN" sz="1200"/>
          </a:p>
          <a:p>
            <a:pPr eaLnBrk="1" hangingPunct="1"/>
            <a:r>
              <a:rPr lang="en-US" altLang="zh-CN" sz="1200"/>
              <a:t>3</a:t>
            </a:r>
            <a:r>
              <a:rPr lang="zh-CN" altLang="en-US" sz="1200"/>
              <a:t>）</a:t>
            </a:r>
            <a:r>
              <a:rPr lang="en-US" altLang="zh-CN" sz="1200"/>
              <a:t>var c : Char  = ‘a’// ok</a:t>
            </a:r>
          </a:p>
          <a:p>
            <a:pPr eaLnBrk="1" hangingPunct="1"/>
            <a:r>
              <a:rPr lang="en-US" altLang="zh-CN" sz="1200"/>
              <a:t>      var  i : Int = 5//ok</a:t>
            </a:r>
          </a:p>
          <a:p>
            <a:pPr eaLnBrk="1" hangingPunct="1"/>
            <a:r>
              <a:rPr lang="en-US" altLang="zh-CN" sz="1200"/>
              <a:t>      var d : Float = .314F;//ok</a:t>
            </a:r>
          </a:p>
          <a:p>
            <a:pPr eaLnBrk="1" hangingPunct="1"/>
            <a:r>
              <a:rPr lang="en-US" altLang="zh-CN" sz="1200"/>
              <a:t>      var result : Double = c+i+d;//ok     </a:t>
            </a:r>
          </a:p>
          <a:p>
            <a:pPr eaLnBrk="1" hangingPunct="1"/>
            <a:r>
              <a:rPr lang="en-US" altLang="zh-CN" sz="1200"/>
              <a:t>4</a:t>
            </a:r>
            <a:r>
              <a:rPr lang="zh-CN" altLang="en-US" sz="1200"/>
              <a:t>） </a:t>
            </a:r>
            <a:r>
              <a:rPr lang="en-US" altLang="zh-CN" sz="1200"/>
              <a:t>var b : Byte  = 5//ok</a:t>
            </a:r>
          </a:p>
          <a:p>
            <a:pPr eaLnBrk="1" hangingPunct="1"/>
            <a:r>
              <a:rPr lang="en-US" altLang="zh-CN" sz="1200"/>
              <a:t>      var s : Short  = 3;//ok</a:t>
            </a:r>
          </a:p>
          <a:p>
            <a:pPr eaLnBrk="1" hangingPunct="1"/>
            <a:r>
              <a:rPr lang="en-US" altLang="zh-CN" sz="1200"/>
              <a:t>       var t : Short = s + b</a:t>
            </a:r>
            <a:r>
              <a:rPr lang="zh-CN" altLang="en-US" sz="1200"/>
              <a:t> </a:t>
            </a:r>
            <a:r>
              <a:rPr lang="en-US" altLang="zh-CN" sz="1200"/>
              <a:t>//error</a:t>
            </a:r>
          </a:p>
          <a:p>
            <a:pPr eaLnBrk="1" hangingPunct="1"/>
            <a:r>
              <a:rPr lang="en-US" altLang="zh-CN" sz="1200"/>
              <a:t>       var t2 = s + b //ok</a:t>
            </a:r>
            <a:r>
              <a:rPr lang="zh-CN" altLang="en-US" sz="1200"/>
              <a:t>         </a:t>
            </a:r>
            <a:endParaRPr lang="en-US" altLang="zh-CN" sz="120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23</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a:t>package com.atguigu.chapter01.vardeom</a:t>
            </a:r>
          </a:p>
          <a:p>
            <a:endParaRPr lang="en-US" altLang="zh-CN"/>
          </a:p>
          <a:p>
            <a:endParaRPr lang="en-US" altLang="zh-CN"/>
          </a:p>
          <a:p>
            <a:r>
              <a:rPr lang="en-US" altLang="zh-CN"/>
              <a:t>object VarDemo01 {</a:t>
            </a:r>
          </a:p>
          <a:p>
            <a:r>
              <a:rPr lang="en-US" altLang="zh-CN"/>
              <a:t>  def main(args: Array[String]): Unit = {</a:t>
            </a:r>
          </a:p>
          <a:p>
            <a:r>
              <a:rPr lang="en-US" altLang="zh-CN"/>
              <a:t>    //</a:t>
            </a:r>
            <a:r>
              <a:rPr lang="zh-CN" altLang="en-US"/>
              <a:t>说明如果给的</a:t>
            </a:r>
            <a:r>
              <a:rPr lang="en-US" altLang="zh-CN"/>
              <a:t>s1 </a:t>
            </a:r>
            <a:r>
              <a:rPr lang="zh-CN" altLang="en-US"/>
              <a:t>不能转成对应类型就会抛出异常</a:t>
            </a:r>
            <a:r>
              <a:rPr lang="en-US" altLang="zh-CN"/>
              <a:t>.</a:t>
            </a:r>
            <a:r>
              <a:rPr lang="zh-CN" altLang="en-US"/>
              <a:t>可以利用这个机制做业务处理</a:t>
            </a:r>
          </a:p>
          <a:p>
            <a:r>
              <a:rPr lang="zh-CN" altLang="en-US"/>
              <a:t>    </a:t>
            </a:r>
            <a:r>
              <a:rPr lang="en-US" altLang="zh-CN"/>
              <a:t>var s1 : String = "12" </a:t>
            </a:r>
          </a:p>
          <a:p>
            <a:r>
              <a:rPr lang="en-US" altLang="zh-CN"/>
              <a:t>    var n1 = s1.toInt</a:t>
            </a:r>
          </a:p>
          <a:p>
            <a:r>
              <a:rPr lang="en-US" altLang="zh-CN"/>
              <a:t>    var n2 = s1.toFloat</a:t>
            </a:r>
          </a:p>
          <a:p>
            <a:r>
              <a:rPr lang="en-US" altLang="zh-CN"/>
              <a:t>    var n3 = s1.toDouble</a:t>
            </a:r>
          </a:p>
          <a:p>
            <a:r>
              <a:rPr lang="en-US" altLang="zh-CN"/>
              <a:t>    var n4 = s1.toByte</a:t>
            </a:r>
          </a:p>
          <a:p>
            <a:r>
              <a:rPr lang="en-US" altLang="zh-CN"/>
              <a:t>    var n5 = s1.toLong</a:t>
            </a:r>
          </a:p>
          <a:p>
            <a:r>
              <a:rPr lang="en-US" altLang="zh-CN"/>
              <a:t>    var n6 = s1.toShort</a:t>
            </a:r>
          </a:p>
          <a:p>
            <a:r>
              <a:rPr lang="en-US" altLang="zh-CN"/>
              <a:t>    println(n1 + " " + n2 + " " + n3)</a:t>
            </a:r>
          </a:p>
          <a:p>
            <a:r>
              <a:rPr lang="en-US" altLang="zh-CN"/>
              <a:t>  }</a:t>
            </a:r>
          </a:p>
          <a:p>
            <a:r>
              <a:rPr lang="en-US" altLang="zh-CN"/>
              <a:t>}</a:t>
            </a:r>
          </a:p>
          <a:p>
            <a:endParaRPr lang="en-US" altLang="zh-CN"/>
          </a:p>
          <a:p>
            <a:r>
              <a:rPr lang="en-US" altLang="zh-CN" sz="1200" b="1" kern="1200">
                <a:solidFill>
                  <a:schemeClr val="tx1"/>
                </a:solidFill>
                <a:effectLst/>
                <a:latin typeface="+mn-lt"/>
                <a:ea typeface="+mn-ea"/>
                <a:cs typeface="+mn-cs"/>
              </a:rPr>
              <a:t>var </a:t>
            </a:r>
            <a:r>
              <a:rPr lang="en-US" altLang="zh-CN"/>
              <a:t>n1 = s1.toDouble.toInt</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24</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32500" lnSpcReduction="20000"/>
          </a:bodyPr>
          <a:lstStyle/>
          <a:p>
            <a:r>
              <a:rPr lang="en-US" altLang="zh-CN"/>
              <a:t>/*</a:t>
            </a:r>
          </a:p>
          <a:p>
            <a:r>
              <a:rPr lang="zh-CN" altLang="en-US"/>
              <a:t>此类用于演示基本类型和</a:t>
            </a:r>
            <a:r>
              <a:rPr lang="en-US" altLang="zh-CN"/>
              <a:t>String</a:t>
            </a:r>
            <a:r>
              <a:rPr lang="zh-CN" altLang="en-US"/>
              <a:t>类型之间的转换</a:t>
            </a:r>
          </a:p>
          <a:p>
            <a:r>
              <a:rPr lang="zh-CN" altLang="en-US"/>
              <a:t>包括八大基本数据类型</a:t>
            </a:r>
          </a:p>
          <a:p>
            <a:endParaRPr lang="zh-CN" altLang="en-US"/>
          </a:p>
          <a:p>
            <a:r>
              <a:rPr lang="zh-CN" altLang="en-US"/>
              <a:t>一、基本类型</a:t>
            </a:r>
            <a:r>
              <a:rPr lang="en-US" altLang="zh-CN"/>
              <a:t>——&gt;String</a:t>
            </a:r>
            <a:r>
              <a:rPr lang="zh-CN" altLang="en-US"/>
              <a:t>类型</a:t>
            </a:r>
          </a:p>
          <a:p>
            <a:endParaRPr lang="zh-CN" altLang="en-US"/>
          </a:p>
          <a:p>
            <a:r>
              <a:rPr lang="zh-CN" altLang="en-US"/>
              <a:t>语法：  将基本类型的值</a:t>
            </a:r>
            <a:r>
              <a:rPr lang="en-US" altLang="zh-CN"/>
              <a:t>+"" </a:t>
            </a:r>
            <a:r>
              <a:rPr lang="zh-CN" altLang="en-US"/>
              <a:t>即可</a:t>
            </a:r>
          </a:p>
          <a:p>
            <a:endParaRPr lang="zh-CN" altLang="en-US"/>
          </a:p>
          <a:p>
            <a:endParaRPr lang="zh-CN" altLang="en-US"/>
          </a:p>
          <a:p>
            <a:r>
              <a:rPr lang="zh-CN" altLang="en-US"/>
              <a:t>二、</a:t>
            </a:r>
            <a:r>
              <a:rPr lang="en-US" altLang="zh-CN"/>
              <a:t>String</a:t>
            </a:r>
            <a:r>
              <a:rPr lang="zh-CN" altLang="en-US"/>
              <a:t>类型</a:t>
            </a:r>
            <a:r>
              <a:rPr lang="en-US" altLang="zh-CN"/>
              <a:t>——&gt;</a:t>
            </a:r>
            <a:r>
              <a:rPr lang="zh-CN" altLang="en-US"/>
              <a:t>基本类型</a:t>
            </a:r>
          </a:p>
          <a:p>
            <a:endParaRPr lang="zh-CN" altLang="en-US"/>
          </a:p>
          <a:p>
            <a:r>
              <a:rPr lang="zh-CN" altLang="en-US"/>
              <a:t>语法：</a:t>
            </a:r>
          </a:p>
          <a:p>
            <a:r>
              <a:rPr lang="zh-CN" altLang="en-US"/>
              <a:t>		通过基本类型的包装类调用</a:t>
            </a:r>
            <a:r>
              <a:rPr lang="en-US" altLang="zh-CN"/>
              <a:t>parseXX</a:t>
            </a:r>
            <a:r>
              <a:rPr lang="zh-CN" altLang="en-US"/>
              <a:t>方法即可</a:t>
            </a:r>
          </a:p>
          <a:p>
            <a:r>
              <a:rPr lang="zh-CN" altLang="en-US"/>
              <a:t>		示例</a:t>
            </a:r>
            <a:r>
              <a:rPr lang="en-US" altLang="zh-CN"/>
              <a:t>;</a:t>
            </a:r>
          </a:p>
          <a:p>
            <a:endParaRPr lang="en-US" altLang="zh-CN"/>
          </a:p>
          <a:p>
            <a:r>
              <a:rPr lang="en-US" altLang="zh-CN"/>
              <a:t>		int i = Integer.parseInt(</a:t>
            </a:r>
            <a:r>
              <a:rPr lang="zh-CN" altLang="en-US"/>
              <a:t>字符串</a:t>
            </a:r>
            <a:r>
              <a:rPr lang="en-US" altLang="zh-CN"/>
              <a:t>);</a:t>
            </a:r>
          </a:p>
          <a:p>
            <a:r>
              <a:rPr lang="en-US" altLang="zh-CN"/>
              <a:t>		double d  = Double.parseDouble(</a:t>
            </a:r>
            <a:r>
              <a:rPr lang="zh-CN" altLang="en-US"/>
              <a:t>字符串</a:t>
            </a:r>
            <a:r>
              <a:rPr lang="en-US" altLang="zh-CN"/>
              <a:t>);</a:t>
            </a:r>
          </a:p>
          <a:p>
            <a:r>
              <a:rPr lang="en-US" altLang="zh-CN"/>
              <a:t>		char c = </a:t>
            </a:r>
            <a:r>
              <a:rPr lang="zh-CN" altLang="en-US"/>
              <a:t>字符串</a:t>
            </a:r>
            <a:r>
              <a:rPr lang="en-US" altLang="zh-CN"/>
              <a:t>.charAt(0);</a:t>
            </a:r>
          </a:p>
          <a:p>
            <a:endParaRPr lang="en-US" altLang="zh-CN"/>
          </a:p>
          <a:p>
            <a:r>
              <a:rPr lang="en-US" altLang="zh-CN"/>
              <a:t>*/</a:t>
            </a:r>
          </a:p>
          <a:p>
            <a:endParaRPr lang="en-US" altLang="zh-CN"/>
          </a:p>
          <a:p>
            <a:endParaRPr lang="en-US" altLang="zh-CN"/>
          </a:p>
          <a:p>
            <a:r>
              <a:rPr lang="en-US" altLang="zh-CN"/>
              <a:t>class TypeConvertDemo2 </a:t>
            </a:r>
          </a:p>
          <a:p>
            <a:r>
              <a:rPr lang="en-US" altLang="zh-CN"/>
              <a:t>{</a:t>
            </a:r>
          </a:p>
          <a:p>
            <a:r>
              <a:rPr lang="en-US" altLang="zh-CN"/>
              <a:t>	public static void main(String[] args) </a:t>
            </a:r>
          </a:p>
          <a:p>
            <a:r>
              <a:rPr lang="en-US" altLang="zh-CN"/>
              <a:t>	{</a:t>
            </a:r>
          </a:p>
          <a:p>
            <a:r>
              <a:rPr lang="en-US" altLang="zh-CN"/>
              <a:t>		//</a:t>
            </a:r>
            <a:r>
              <a:rPr lang="zh-CN" altLang="en-US"/>
              <a:t>一、基本类型</a:t>
            </a:r>
            <a:r>
              <a:rPr lang="en-US" altLang="zh-CN"/>
              <a:t>——&gt;String</a:t>
            </a:r>
            <a:r>
              <a:rPr lang="zh-CN" altLang="en-US"/>
              <a:t>类型</a:t>
            </a:r>
          </a:p>
          <a:p>
            <a:r>
              <a:rPr lang="zh-CN" altLang="en-US"/>
              <a:t>		</a:t>
            </a:r>
            <a:r>
              <a:rPr lang="en-US" altLang="zh-CN"/>
              <a:t>int i = 123456;</a:t>
            </a:r>
          </a:p>
          <a:p>
            <a:r>
              <a:rPr lang="en-US" altLang="zh-CN"/>
              <a:t>		</a:t>
            </a:r>
          </a:p>
          <a:p>
            <a:endParaRPr lang="en-US" altLang="zh-CN"/>
          </a:p>
          <a:p>
            <a:r>
              <a:rPr lang="en-US" altLang="zh-CN"/>
              <a:t>		String s = i+"";</a:t>
            </a:r>
          </a:p>
          <a:p>
            <a:endParaRPr lang="en-US" altLang="zh-CN"/>
          </a:p>
          <a:p>
            <a:r>
              <a:rPr lang="en-US" altLang="zh-CN"/>
              <a:t>		System.out.println("</a:t>
            </a:r>
            <a:r>
              <a:rPr lang="zh-CN" altLang="en-US"/>
              <a:t>该数值的长度：</a:t>
            </a:r>
            <a:r>
              <a:rPr lang="en-US" altLang="zh-CN"/>
              <a:t>"+s.length());</a:t>
            </a:r>
          </a:p>
          <a:p>
            <a:endParaRPr lang="en-US" altLang="zh-CN"/>
          </a:p>
          <a:p>
            <a:r>
              <a:rPr lang="en-US" altLang="zh-CN"/>
              <a:t>		//</a:t>
            </a:r>
            <a:r>
              <a:rPr lang="zh-CN" altLang="en-US"/>
              <a:t>演示</a:t>
            </a:r>
            <a:r>
              <a:rPr lang="en-US" altLang="zh-CN"/>
              <a:t>boolean</a:t>
            </a:r>
            <a:r>
              <a:rPr lang="zh-CN" altLang="en-US"/>
              <a:t>类型</a:t>
            </a:r>
          </a:p>
          <a:p>
            <a:r>
              <a:rPr lang="zh-CN" altLang="en-US"/>
              <a:t>		</a:t>
            </a:r>
            <a:r>
              <a:rPr lang="en-US" altLang="zh-CN"/>
              <a:t>boolean f = false;</a:t>
            </a:r>
          </a:p>
          <a:p>
            <a:endParaRPr lang="en-US" altLang="zh-CN"/>
          </a:p>
          <a:p>
            <a:r>
              <a:rPr lang="en-US" altLang="zh-CN"/>
              <a:t>		String s2 = f+"";</a:t>
            </a:r>
          </a:p>
          <a:p>
            <a:endParaRPr lang="en-US" altLang="zh-CN"/>
          </a:p>
          <a:p>
            <a:r>
              <a:rPr lang="en-US" altLang="zh-CN"/>
              <a:t>		System.out.println(s2);</a:t>
            </a:r>
          </a:p>
          <a:p>
            <a:endParaRPr lang="en-US" altLang="zh-CN"/>
          </a:p>
          <a:p>
            <a:endParaRPr lang="en-US" altLang="zh-CN"/>
          </a:p>
          <a:p>
            <a:r>
              <a:rPr lang="en-US" altLang="zh-CN"/>
              <a:t>		//</a:t>
            </a:r>
            <a:r>
              <a:rPr lang="zh-CN" altLang="en-US"/>
              <a:t>二、</a:t>
            </a:r>
            <a:r>
              <a:rPr lang="en-US" altLang="zh-CN"/>
              <a:t>String</a:t>
            </a:r>
            <a:r>
              <a:rPr lang="zh-CN" altLang="en-US"/>
              <a:t>类型</a:t>
            </a:r>
            <a:r>
              <a:rPr lang="en-US" altLang="zh-CN"/>
              <a:t>——&gt;</a:t>
            </a:r>
            <a:r>
              <a:rPr lang="zh-CN" altLang="en-US"/>
              <a:t>基本类型</a:t>
            </a:r>
          </a:p>
          <a:p>
            <a:endParaRPr lang="zh-CN" altLang="en-US"/>
          </a:p>
          <a:p>
            <a:endParaRPr lang="zh-CN" altLang="en-US"/>
          </a:p>
          <a:p>
            <a:r>
              <a:rPr lang="zh-CN" altLang="en-US"/>
              <a:t>		</a:t>
            </a:r>
            <a:r>
              <a:rPr lang="en-US" altLang="zh-CN"/>
              <a:t>String str1 = "qwerty";</a:t>
            </a:r>
          </a:p>
          <a:p>
            <a:endParaRPr lang="en-US" altLang="zh-CN"/>
          </a:p>
          <a:p>
            <a:r>
              <a:rPr lang="en-US" altLang="zh-CN"/>
              <a:t>		int j = Integer.parseInt(str1);</a:t>
            </a:r>
          </a:p>
          <a:p>
            <a:endParaRPr lang="en-US" altLang="zh-CN"/>
          </a:p>
          <a:p>
            <a:endParaRPr lang="en-US" altLang="zh-CN"/>
          </a:p>
          <a:p>
            <a:r>
              <a:rPr lang="en-US" altLang="zh-CN"/>
              <a:t>		System.out.println(j+100);</a:t>
            </a:r>
          </a:p>
          <a:p>
            <a:r>
              <a:rPr lang="en-US" altLang="zh-CN"/>
              <a:t>		System.out.println(j&gt;100);</a:t>
            </a:r>
          </a:p>
          <a:p>
            <a:endParaRPr lang="en-US" altLang="zh-CN"/>
          </a:p>
          <a:p>
            <a:r>
              <a:rPr lang="en-US" altLang="zh-CN"/>
              <a:t>		//System.out.println(str1+100);</a:t>
            </a:r>
          </a:p>
          <a:p>
            <a:r>
              <a:rPr lang="en-US" altLang="zh-CN"/>
              <a:t>		//System.out.println(str1&gt;100);</a:t>
            </a:r>
          </a:p>
          <a:p>
            <a:endParaRPr lang="en-US" altLang="zh-CN"/>
          </a:p>
          <a:p>
            <a:endParaRPr lang="en-US" altLang="zh-CN"/>
          </a:p>
          <a:p>
            <a:r>
              <a:rPr lang="en-US" altLang="zh-CN"/>
              <a:t>		//</a:t>
            </a:r>
            <a:r>
              <a:rPr lang="zh-CN" altLang="en-US"/>
              <a:t>演示</a:t>
            </a:r>
            <a:r>
              <a:rPr lang="en-US" altLang="zh-CN"/>
              <a:t>boolean</a:t>
            </a:r>
          </a:p>
          <a:p>
            <a:r>
              <a:rPr lang="en-US" altLang="zh-CN"/>
              <a:t>		String str2 = "true";</a:t>
            </a:r>
          </a:p>
          <a:p>
            <a:r>
              <a:rPr lang="en-US" altLang="zh-CN"/>
              <a:t>		boolean b = Boolean.parseBoolean(str2);</a:t>
            </a:r>
          </a:p>
          <a:p>
            <a:endParaRPr lang="en-US" altLang="zh-CN"/>
          </a:p>
          <a:p>
            <a:r>
              <a:rPr lang="en-US" altLang="zh-CN"/>
              <a:t>		//</a:t>
            </a:r>
            <a:r>
              <a:rPr lang="zh-CN" altLang="en-US"/>
              <a:t>演示</a:t>
            </a:r>
            <a:r>
              <a:rPr lang="en-US" altLang="zh-CN"/>
              <a:t>double</a:t>
            </a:r>
          </a:p>
          <a:p>
            <a:r>
              <a:rPr lang="en-US" altLang="zh-CN"/>
              <a:t>		String str3 = "100";</a:t>
            </a:r>
          </a:p>
          <a:p>
            <a:r>
              <a:rPr lang="en-US" altLang="zh-CN"/>
              <a:t>		double d  =Double.parseDouble(str3);</a:t>
            </a:r>
          </a:p>
          <a:p>
            <a:r>
              <a:rPr lang="en-US" altLang="zh-CN"/>
              <a:t>		System.out.println(d);</a:t>
            </a:r>
          </a:p>
          <a:p>
            <a:endParaRPr lang="en-US" altLang="zh-CN"/>
          </a:p>
          <a:p>
            <a:r>
              <a:rPr lang="en-US" altLang="zh-CN"/>
              <a:t>		//</a:t>
            </a:r>
            <a:r>
              <a:rPr lang="zh-CN" altLang="en-US"/>
              <a:t>演示</a:t>
            </a:r>
            <a:r>
              <a:rPr lang="en-US" altLang="zh-CN"/>
              <a:t>char</a:t>
            </a:r>
          </a:p>
          <a:p>
            <a:endParaRPr lang="en-US" altLang="zh-CN"/>
          </a:p>
          <a:p>
            <a:r>
              <a:rPr lang="en-US" altLang="zh-CN"/>
              <a:t>		String str4 = "abc";</a:t>
            </a:r>
          </a:p>
          <a:p>
            <a:r>
              <a:rPr lang="en-US" altLang="zh-CN"/>
              <a:t>		char ch = str4.charAt(1);//</a:t>
            </a:r>
            <a:r>
              <a:rPr lang="zh-CN" altLang="en-US"/>
              <a:t>提取指定索引处的字符。</a:t>
            </a:r>
            <a:r>
              <a:rPr lang="en-US" altLang="zh-CN"/>
              <a:t>java</a:t>
            </a:r>
            <a:r>
              <a:rPr lang="zh-CN" altLang="en-US"/>
              <a:t>中的常识：索引从</a:t>
            </a:r>
            <a:r>
              <a:rPr lang="en-US" altLang="zh-CN"/>
              <a:t>0</a:t>
            </a:r>
            <a:r>
              <a:rPr lang="zh-CN" altLang="en-US"/>
              <a:t>开始的</a:t>
            </a:r>
          </a:p>
          <a:p>
            <a:endParaRPr lang="zh-CN" altLang="en-US"/>
          </a:p>
          <a:p>
            <a:r>
              <a:rPr lang="zh-CN" altLang="en-US"/>
              <a:t>		</a:t>
            </a:r>
            <a:r>
              <a:rPr lang="en-US" altLang="zh-CN"/>
              <a:t>System.out.println(ch);</a:t>
            </a:r>
          </a:p>
          <a:p>
            <a:endParaRPr lang="en-US" altLang="zh-CN"/>
          </a:p>
          <a:p>
            <a:r>
              <a:rPr lang="en-US" altLang="zh-CN"/>
              <a:t>	}</a:t>
            </a:r>
          </a:p>
          <a:p>
            <a:r>
              <a:rPr lang="en-US" altLang="zh-CN"/>
              <a:t>}</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25</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normAutofit lnSpcReduction="10000"/>
          </a:bodyPr>
          <a:lstStyle/>
          <a:p>
            <a:r>
              <a:rPr lang="en-US" altLang="zh-CN"/>
              <a:t>1.2</a:t>
            </a:r>
            <a:r>
              <a:rPr lang="zh-CN" altLang="en-US"/>
              <a:t>的案例比较简单</a:t>
            </a:r>
            <a:r>
              <a:rPr lang="en-US" altLang="zh-CN"/>
              <a:t>.</a:t>
            </a:r>
          </a:p>
          <a:p>
            <a:r>
              <a:rPr lang="en-US" altLang="zh-CN"/>
              <a:t>3</a:t>
            </a:r>
            <a:r>
              <a:rPr lang="zh-CN" altLang="en-US"/>
              <a:t>的案例</a:t>
            </a:r>
            <a:r>
              <a:rPr lang="en-US" altLang="zh-CN"/>
              <a:t>, </a:t>
            </a:r>
            <a:r>
              <a:rPr lang="zh-CN" altLang="en-US"/>
              <a:t>说明</a:t>
            </a:r>
            <a:r>
              <a:rPr lang="zh-CN" altLang="en-US" b="1"/>
              <a:t>可以看一下反编译的</a:t>
            </a:r>
            <a:r>
              <a:rPr lang="en-US" altLang="zh-CN" b="1"/>
              <a:t>.class </a:t>
            </a:r>
            <a:r>
              <a:rPr lang="zh-CN" altLang="en-US" b="1"/>
              <a:t>文件，发现 </a:t>
            </a:r>
            <a:r>
              <a:rPr lang="en-US" altLang="zh-CN" b="1"/>
              <a:t>+ </a:t>
            </a:r>
            <a:r>
              <a:rPr lang="zh-CN" altLang="en-US" b="1"/>
              <a:t>被反编译成 </a:t>
            </a:r>
            <a:r>
              <a:rPr lang="en-US" altLang="zh-CN" b="1"/>
              <a:t>$plus</a:t>
            </a:r>
            <a:r>
              <a:rPr lang="en-US" altLang="zh-CN" b="1" baseline="0"/>
              <a:t> – </a:t>
            </a:r>
            <a:r>
              <a:rPr lang="zh-CN" altLang="en-US" b="1" baseline="0"/>
              <a:t>被编译成 </a:t>
            </a:r>
            <a:r>
              <a:rPr lang="en-US" altLang="zh-CN" b="1" baseline="0"/>
              <a:t>$minus </a:t>
            </a:r>
            <a:r>
              <a:rPr lang="zh-CN" altLang="en-US" b="1" baseline="0"/>
              <a:t>等等</a:t>
            </a:r>
            <a:r>
              <a:rPr lang="en-US" altLang="zh-CN" baseline="0"/>
              <a:t>.</a:t>
            </a:r>
            <a:endParaRPr lang="en-US" altLang="zh-CN"/>
          </a:p>
          <a:p>
            <a:endParaRPr lang="en-US" altLang="zh-CN"/>
          </a:p>
          <a:p>
            <a:r>
              <a:rPr lang="en-US" altLang="zh-CN"/>
              <a:t>object Hello01 {</a:t>
            </a:r>
          </a:p>
          <a:p>
            <a:r>
              <a:rPr lang="en-US" altLang="zh-CN"/>
              <a:t>  def main(args: Array[String]): Unit = {</a:t>
            </a:r>
          </a:p>
          <a:p>
            <a:endParaRPr lang="en-US" altLang="zh-CN"/>
          </a:p>
          <a:p>
            <a:r>
              <a:rPr lang="en-US" altLang="zh-CN"/>
              <a:t>    //var +name = "hello" </a:t>
            </a:r>
            <a:r>
              <a:rPr lang="zh-CN" altLang="en-US"/>
              <a:t>错误</a:t>
            </a:r>
            <a:r>
              <a:rPr lang="en-US" altLang="zh-CN"/>
              <a:t>:</a:t>
            </a:r>
            <a:r>
              <a:rPr lang="zh-CN" altLang="en-US"/>
              <a:t>因为 </a:t>
            </a:r>
            <a:r>
              <a:rPr lang="en-US" altLang="zh-CN"/>
              <a:t>+</a:t>
            </a:r>
            <a:r>
              <a:rPr lang="zh-CN" altLang="en-US"/>
              <a:t>开头，则后面如果有其它字符，则必须跟其它的运算符</a:t>
            </a:r>
            <a:r>
              <a:rPr lang="en-US" altLang="zh-CN"/>
              <a:t>.</a:t>
            </a:r>
          </a:p>
          <a:p>
            <a:r>
              <a:rPr lang="en-US" altLang="zh-CN"/>
              <a:t>    var +-*/ = "ok!" // </a:t>
            </a:r>
            <a:r>
              <a:rPr lang="zh-CN" altLang="en-US"/>
              <a:t>正确</a:t>
            </a:r>
            <a:r>
              <a:rPr lang="en-US" altLang="zh-CN"/>
              <a:t>, </a:t>
            </a:r>
            <a:r>
              <a:rPr lang="zh-CN" altLang="en-US"/>
              <a:t>因为 </a:t>
            </a:r>
            <a:r>
              <a:rPr lang="en-US" altLang="zh-CN"/>
              <a:t>+</a:t>
            </a:r>
            <a:r>
              <a:rPr lang="zh-CN" altLang="en-US"/>
              <a:t>是操作符，后面也是操作符</a:t>
            </a:r>
          </a:p>
          <a:p>
            <a:r>
              <a:rPr lang="zh-CN" altLang="en-US"/>
              <a:t>    </a:t>
            </a:r>
            <a:r>
              <a:rPr lang="en-US" altLang="zh-CN"/>
              <a:t>println("</a:t>
            </a:r>
            <a:r>
              <a:rPr lang="zh-CN" altLang="en-US"/>
              <a:t>变量</a:t>
            </a:r>
            <a:r>
              <a:rPr lang="en-US" altLang="zh-CN"/>
              <a:t>=" + +-*/)</a:t>
            </a:r>
          </a:p>
          <a:p>
            <a:endParaRPr lang="en-US" altLang="zh-CN"/>
          </a:p>
          <a:p>
            <a:r>
              <a:rPr lang="en-US" altLang="zh-CN"/>
              <a:t>  }</a:t>
            </a:r>
          </a:p>
          <a:p>
            <a:r>
              <a:rPr lang="en-US" altLang="zh-CN"/>
              <a:t>}</a:t>
            </a:r>
          </a:p>
          <a:p>
            <a:endParaRPr lang="en-US" altLang="zh-CN"/>
          </a:p>
          <a:p>
            <a:r>
              <a:rPr lang="en-US" altLang="zh-CN"/>
              <a:t>4</a:t>
            </a:r>
            <a:r>
              <a:rPr lang="zh-CN" altLang="en-US"/>
              <a:t>的案例：</a:t>
            </a:r>
            <a:endParaRPr lang="en-US" altLang="zh-CN"/>
          </a:p>
          <a:p>
            <a:r>
              <a:rPr lang="en-US" altLang="zh-CN"/>
              <a:t>var name+ = "name" //</a:t>
            </a:r>
            <a:r>
              <a:rPr lang="zh-CN" altLang="en-US"/>
              <a:t>错误</a:t>
            </a:r>
          </a:p>
          <a:p>
            <a:r>
              <a:rPr lang="en-US" altLang="zh-CN"/>
              <a:t>var name+age = "ok" //</a:t>
            </a:r>
            <a:r>
              <a:rPr lang="zh-CN" altLang="en-US"/>
              <a:t>错误</a:t>
            </a:r>
            <a:endParaRPr lang="en-US" altLang="zh-CN"/>
          </a:p>
          <a:p>
            <a:endParaRPr lang="en-US" altLang="zh-CN"/>
          </a:p>
          <a:p>
            <a:r>
              <a:rPr lang="en-US" altLang="zh-CN"/>
              <a:t>5</a:t>
            </a:r>
            <a:r>
              <a:rPr lang="zh-CN" altLang="en-US"/>
              <a:t>的案例：</a:t>
            </a:r>
            <a:endParaRPr lang="en-US" altLang="zh-CN"/>
          </a:p>
          <a:p>
            <a:endParaRPr lang="en-US" altLang="zh-CN"/>
          </a:p>
          <a:p>
            <a:r>
              <a:rPr lang="en-US" altLang="zh-CN"/>
              <a:t>var true = "terry nova" //</a:t>
            </a:r>
            <a:r>
              <a:rPr lang="zh-CN" altLang="en-US"/>
              <a:t>这样写不行</a:t>
            </a:r>
            <a:r>
              <a:rPr lang="en-US" altLang="zh-CN"/>
              <a:t>,true</a:t>
            </a:r>
            <a:r>
              <a:rPr lang="zh-CN" altLang="en-US"/>
              <a:t>的</a:t>
            </a:r>
            <a:r>
              <a:rPr lang="zh-CN" altLang="en-US" b="1"/>
              <a:t>关键字</a:t>
            </a:r>
          </a:p>
          <a:p>
            <a:r>
              <a:rPr lang="en-US" altLang="zh-CN"/>
              <a:t>var `true` = "terry noval" // </a:t>
            </a:r>
            <a:r>
              <a:rPr lang="zh-CN" altLang="en-US"/>
              <a:t>这样写可以</a:t>
            </a:r>
          </a:p>
          <a:p>
            <a:r>
              <a:rPr lang="en-US" altLang="zh-CN"/>
              <a:t>println(`true`) //</a:t>
            </a:r>
            <a:r>
              <a:rPr lang="zh-CN" altLang="en-US"/>
              <a:t>使用时，也需要带上反引号进行处理</a:t>
            </a:r>
            <a:r>
              <a:rPr lang="en-US" altLang="zh-CN"/>
              <a:t>.</a:t>
            </a:r>
          </a:p>
          <a:p>
            <a:endParaRPr lang="en-US" altLang="zh-CN"/>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26</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eaLnBrk="1" hangingPunct="1"/>
            <a:r>
              <a:rPr lang="en-US" altLang="zh-CN" sz="1200"/>
              <a:t>hello   // ok</a:t>
            </a:r>
          </a:p>
          <a:p>
            <a:pPr eaLnBrk="1" hangingPunct="1"/>
            <a:r>
              <a:rPr lang="en-US" altLang="zh-CN" sz="1200"/>
              <a:t>hello12 //ok</a:t>
            </a:r>
          </a:p>
          <a:p>
            <a:pPr eaLnBrk="1" hangingPunct="1"/>
            <a:r>
              <a:rPr lang="en-US" altLang="zh-CN" sz="1200"/>
              <a:t>1hello // error ,</a:t>
            </a:r>
            <a:r>
              <a:rPr lang="zh-CN" altLang="en-US" sz="1200"/>
              <a:t>不能以数字开头</a:t>
            </a:r>
            <a:endParaRPr lang="en-US" altLang="zh-CN" sz="1200"/>
          </a:p>
          <a:p>
            <a:pPr eaLnBrk="1" hangingPunct="1"/>
            <a:r>
              <a:rPr lang="en-US" altLang="zh-CN" sz="1200"/>
              <a:t>h-b  // error ,</a:t>
            </a:r>
            <a:r>
              <a:rPr lang="zh-CN" altLang="en-US" sz="1200"/>
              <a:t>不能使用 </a:t>
            </a:r>
            <a:r>
              <a:rPr lang="en-US" altLang="zh-CN" sz="1200"/>
              <a:t>– </a:t>
            </a:r>
            <a:r>
              <a:rPr lang="zh-CN" altLang="en-US" sz="1200"/>
              <a:t>在中间</a:t>
            </a:r>
            <a:endParaRPr lang="en-US" altLang="zh-CN" sz="1200"/>
          </a:p>
          <a:p>
            <a:pPr eaLnBrk="1" hangingPunct="1"/>
            <a:r>
              <a:rPr lang="en-US" altLang="zh-CN" sz="1200"/>
              <a:t>x h  // error, </a:t>
            </a:r>
            <a:r>
              <a:rPr lang="zh-CN" altLang="en-US" sz="1200"/>
              <a:t>不能含有空格</a:t>
            </a:r>
            <a:endParaRPr lang="en-US" altLang="zh-CN" sz="1200"/>
          </a:p>
          <a:p>
            <a:pPr eaLnBrk="1" hangingPunct="1"/>
            <a:r>
              <a:rPr lang="en-US" altLang="zh-CN" sz="1200"/>
              <a:t>h_4  // ok</a:t>
            </a:r>
          </a:p>
          <a:p>
            <a:pPr eaLnBrk="1" hangingPunct="1"/>
            <a:r>
              <a:rPr lang="en-US" altLang="zh-CN" sz="1200"/>
              <a:t>_ab  // ok</a:t>
            </a:r>
          </a:p>
          <a:p>
            <a:pPr eaLnBrk="1" hangingPunct="1"/>
            <a:r>
              <a:rPr lang="en-US" altLang="zh-CN" sz="1200"/>
              <a:t>Int  // ok , Int </a:t>
            </a:r>
            <a:r>
              <a:rPr lang="zh-CN" altLang="en-US" sz="1200"/>
              <a:t>是</a:t>
            </a:r>
            <a:r>
              <a:rPr lang="zh-CN" altLang="en-US" sz="1200" b="1"/>
              <a:t>预定义标识符</a:t>
            </a:r>
            <a:r>
              <a:rPr lang="en-US" altLang="zh-CN" sz="1200"/>
              <a:t>(</a:t>
            </a:r>
            <a:r>
              <a:rPr lang="zh-CN" altLang="en-US" sz="1200"/>
              <a:t>不是关键字</a:t>
            </a:r>
            <a:r>
              <a:rPr lang="en-US" altLang="zh-CN" sz="1200"/>
              <a:t>)</a:t>
            </a:r>
            <a:r>
              <a:rPr lang="zh-CN" altLang="en-US" sz="1200"/>
              <a:t>我们要求大家不要这样使用</a:t>
            </a:r>
          </a:p>
          <a:p>
            <a:pPr eaLnBrk="1" hangingPunct="1"/>
            <a:r>
              <a:rPr lang="en-US" altLang="zh-CN" sz="1200"/>
              <a:t>Float // ok , </a:t>
            </a:r>
            <a:r>
              <a:rPr lang="zh-CN" altLang="en-US" sz="1200"/>
              <a:t>我们要求大家不要这样使用</a:t>
            </a:r>
          </a:p>
          <a:p>
            <a:pPr eaLnBrk="1" hangingPunct="1"/>
            <a:r>
              <a:rPr lang="en-US" altLang="zh-CN" sz="1200"/>
              <a:t>_   // error , </a:t>
            </a:r>
            <a:r>
              <a:rPr lang="zh-CN" altLang="en-US" sz="1200"/>
              <a:t>编译不错，运行错误，原因是 </a:t>
            </a:r>
            <a:r>
              <a:rPr lang="en-US" altLang="zh-CN" sz="1200"/>
              <a:t>_ </a:t>
            </a:r>
            <a:r>
              <a:rPr lang="zh-CN" altLang="en-US" sz="1200"/>
              <a:t>有特殊的含义，表示忽略占位</a:t>
            </a:r>
          </a:p>
          <a:p>
            <a:pPr eaLnBrk="1" hangingPunct="1"/>
            <a:r>
              <a:rPr lang="en-US" altLang="zh-CN" sz="1200"/>
              <a:t>Abc   // ok  </a:t>
            </a:r>
          </a:p>
          <a:p>
            <a:pPr eaLnBrk="1" hangingPunct="1"/>
            <a:r>
              <a:rPr lang="en-US" altLang="zh-CN" sz="1200"/>
              <a:t>+*-  // ok</a:t>
            </a:r>
          </a:p>
          <a:p>
            <a:pPr eaLnBrk="1" hangingPunct="1"/>
            <a:r>
              <a:rPr lang="en-US" altLang="zh-CN" sz="1200"/>
              <a:t>+a // </a:t>
            </a:r>
            <a:r>
              <a:rPr lang="zh-CN" altLang="en-US" sz="1200"/>
              <a:t>错误</a:t>
            </a:r>
            <a:endParaRPr lang="en-US" altLang="zh-CN" sz="120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27</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28</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29</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32500" lnSpcReduction="20000"/>
          </a:bodyPr>
          <a:lstStyle/>
          <a:p>
            <a:r>
              <a:rPr lang="zh-CN" altLang="en-US" dirty="0"/>
              <a:t>一段话</a:t>
            </a:r>
            <a:r>
              <a:rPr lang="en-US" altLang="zh-CN" dirty="0"/>
              <a:t>【</a:t>
            </a:r>
            <a:r>
              <a:rPr lang="zh-CN" altLang="en-US" dirty="0"/>
              <a:t>理解？</a:t>
            </a:r>
            <a:r>
              <a:rPr lang="en-US" altLang="zh-CN" dirty="0"/>
              <a:t>】</a:t>
            </a:r>
            <a:r>
              <a:rPr lang="zh-CN" altLang="en-US" dirty="0"/>
              <a:t>：</a:t>
            </a:r>
            <a:endParaRPr lang="en-US" altLang="zh-CN" dirty="0"/>
          </a:p>
          <a:p>
            <a:endParaRPr lang="en-US" altLang="zh-CN" dirty="0"/>
          </a:p>
          <a:p>
            <a:r>
              <a:rPr lang="en-US" altLang="zh-CN" sz="1200" kern="1200" dirty="0">
                <a:solidFill>
                  <a:schemeClr val="tx1"/>
                </a:solidFill>
                <a:effectLst/>
                <a:latin typeface="+mn-lt"/>
                <a:ea typeface="+mn-ea"/>
                <a:cs typeface="+mn-cs"/>
              </a:rPr>
              <a:t>Scala</a:t>
            </a:r>
            <a:r>
              <a:rPr lang="zh-CN" altLang="en-US" sz="1200" kern="1200" dirty="0">
                <a:solidFill>
                  <a:schemeClr val="tx1"/>
                </a:solidFill>
                <a:effectLst/>
                <a:latin typeface="+mn-lt"/>
                <a:ea typeface="+mn-ea"/>
                <a:cs typeface="+mn-cs"/>
              </a:rPr>
              <a:t>语言是完全面向对象的语言，所以并不区分基本类型和引用类型，这些类型都是对象，我们称之为常用类型。</a:t>
            </a:r>
          </a:p>
          <a:p>
            <a:r>
              <a:rPr lang="en-US" altLang="zh-CN" sz="1200" kern="1200" dirty="0">
                <a:solidFill>
                  <a:schemeClr val="tx1"/>
                </a:solidFill>
                <a:effectLst/>
                <a:latin typeface="+mn-lt"/>
                <a:ea typeface="+mn-ea"/>
                <a:cs typeface="+mn-cs"/>
              </a:rPr>
              <a:t>Scala</a:t>
            </a:r>
            <a:r>
              <a:rPr lang="zh-CN" altLang="en-US" sz="1200" kern="1200" dirty="0">
                <a:solidFill>
                  <a:schemeClr val="tx1"/>
                </a:solidFill>
                <a:effectLst/>
                <a:latin typeface="+mn-lt"/>
                <a:ea typeface="+mn-ea"/>
                <a:cs typeface="+mn-cs"/>
              </a:rPr>
              <a:t>常用类型中包含有</a:t>
            </a:r>
            <a:r>
              <a:rPr lang="en-US" altLang="zh-CN" sz="1200" kern="1200" dirty="0">
                <a:solidFill>
                  <a:schemeClr val="tx1"/>
                </a:solidFill>
                <a:effectLst/>
                <a:latin typeface="+mn-lt"/>
                <a:ea typeface="+mn-ea"/>
                <a:cs typeface="+mn-cs"/>
              </a:rPr>
              <a:t>7</a:t>
            </a:r>
            <a:r>
              <a:rPr lang="zh-CN" altLang="en-US" sz="1200" kern="1200" dirty="0">
                <a:solidFill>
                  <a:schemeClr val="tx1"/>
                </a:solidFill>
                <a:effectLst/>
                <a:latin typeface="+mn-lt"/>
                <a:ea typeface="+mn-ea"/>
                <a:cs typeface="+mn-cs"/>
              </a:rPr>
              <a:t>种数值类型：</a:t>
            </a:r>
            <a:r>
              <a:rPr lang="en-US" altLang="zh-CN" sz="1200" kern="1200" dirty="0">
                <a:solidFill>
                  <a:schemeClr val="tx1"/>
                </a:solidFill>
                <a:effectLst/>
                <a:latin typeface="+mn-lt"/>
                <a:ea typeface="+mn-ea"/>
                <a:cs typeface="+mn-cs"/>
              </a:rPr>
              <a:t>Byte</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Char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Short</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Int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Long</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Float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Double</a:t>
            </a:r>
            <a:r>
              <a:rPr lang="zh-CN" altLang="en-US" sz="1200" kern="1200" dirty="0">
                <a:solidFill>
                  <a:schemeClr val="tx1"/>
                </a:solidFill>
                <a:effectLst/>
                <a:latin typeface="+mn-lt"/>
                <a:ea typeface="+mn-ea"/>
                <a:cs typeface="+mn-cs"/>
              </a:rPr>
              <a:t>及</a:t>
            </a:r>
            <a:r>
              <a:rPr lang="en-US" altLang="zh-CN" sz="1200" kern="1200" dirty="0">
                <a:solidFill>
                  <a:schemeClr val="tx1"/>
                </a:solidFill>
                <a:effectLst/>
                <a:latin typeface="+mn-lt"/>
                <a:ea typeface="+mn-ea"/>
                <a:cs typeface="+mn-cs"/>
              </a:rPr>
              <a:t>Boolean</a:t>
            </a:r>
            <a:r>
              <a:rPr lang="zh-CN" altLang="en-US" sz="1200" kern="1200" dirty="0">
                <a:solidFill>
                  <a:schemeClr val="tx1"/>
                </a:solidFill>
                <a:effectLst/>
                <a:latin typeface="+mn-lt"/>
                <a:ea typeface="+mn-ea"/>
                <a:cs typeface="+mn-cs"/>
              </a:rPr>
              <a:t>类型，还有</a:t>
            </a:r>
            <a:r>
              <a:rPr lang="en-US" altLang="zh-CN" sz="1200" kern="1200" dirty="0">
                <a:solidFill>
                  <a:schemeClr val="tx1"/>
                </a:solidFill>
                <a:effectLst/>
                <a:latin typeface="+mn-lt"/>
                <a:ea typeface="+mn-ea"/>
                <a:cs typeface="+mn-cs"/>
              </a:rPr>
              <a:t>String</a:t>
            </a:r>
            <a:r>
              <a:rPr lang="zh-CN" altLang="en-US" sz="1200" kern="1200" dirty="0">
                <a:solidFill>
                  <a:schemeClr val="tx1"/>
                </a:solidFill>
                <a:effectLst/>
                <a:latin typeface="+mn-lt"/>
                <a:ea typeface="+mn-ea"/>
                <a:cs typeface="+mn-cs"/>
              </a:rPr>
              <a:t>类型</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所以并不区分基本类型和引用类型，这些类型都是对象 ， 凭什么这样说呢，因为只有你使用基本数类型</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（比如</a:t>
            </a:r>
            <a:r>
              <a:rPr lang="zh-CN" altLang="en-US" sz="1200" kern="1200" baseline="0" dirty="0">
                <a:solidFill>
                  <a:schemeClr val="tx1"/>
                </a:solidFill>
                <a:effectLst/>
                <a:latin typeface="+mn-lt"/>
                <a:ea typeface="+mn-ea"/>
                <a:cs typeface="+mn-cs"/>
              </a:rPr>
              <a:t> </a:t>
            </a:r>
            <a:r>
              <a:rPr lang="en-US" altLang="zh-CN" sz="1200" kern="1200" baseline="0" dirty="0" err="1">
                <a:solidFill>
                  <a:schemeClr val="tx1"/>
                </a:solidFill>
                <a:effectLst/>
                <a:latin typeface="+mn-lt"/>
                <a:ea typeface="+mn-ea"/>
                <a:cs typeface="+mn-cs"/>
              </a:rPr>
              <a:t>Int</a:t>
            </a:r>
            <a:r>
              <a:rPr lang="en-US" altLang="zh-CN" sz="1200" kern="1200" baseline="0" dirty="0">
                <a:solidFill>
                  <a:schemeClr val="tx1"/>
                </a:solidFill>
                <a:effectLst/>
                <a:latin typeface="+mn-lt"/>
                <a:ea typeface="+mn-ea"/>
                <a:cs typeface="+mn-cs"/>
              </a:rPr>
              <a:t> , Float ,Double </a:t>
            </a:r>
            <a:r>
              <a:rPr lang="zh-CN" altLang="en-US" sz="1200" kern="1200" baseline="0" dirty="0">
                <a:solidFill>
                  <a:schemeClr val="tx1"/>
                </a:solidFill>
                <a:effectLst/>
                <a:latin typeface="+mn-lt"/>
                <a:ea typeface="+mn-ea"/>
                <a:cs typeface="+mn-cs"/>
              </a:rPr>
              <a:t>等等</a:t>
            </a:r>
            <a:r>
              <a:rPr lang="zh-CN" altLang="en-US" sz="1200" kern="1200" dirty="0">
                <a:solidFill>
                  <a:schemeClr val="tx1"/>
                </a:solidFill>
                <a:effectLst/>
                <a:latin typeface="+mn-lt"/>
                <a:ea typeface="+mn-ea"/>
                <a:cs typeface="+mn-cs"/>
              </a:rPr>
              <a:t>），只要使用，在底层都会转出对应的包装类，比如</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Char =&gt; </a:t>
            </a:r>
            <a:r>
              <a:rPr lang="en-US" altLang="zh-CN" sz="1200" kern="1200" baseline="0" dirty="0" err="1">
                <a:solidFill>
                  <a:schemeClr val="tx1"/>
                </a:solidFill>
                <a:effectLst/>
                <a:latin typeface="+mn-lt"/>
                <a:ea typeface="+mn-ea"/>
                <a:cs typeface="+mn-cs"/>
              </a:rPr>
              <a:t>Charater</a:t>
            </a:r>
            <a:endParaRPr lang="en-US" altLang="zh-CN" sz="1200" kern="1200" baseline="0" dirty="0">
              <a:solidFill>
                <a:schemeClr val="tx1"/>
              </a:solidFill>
              <a:effectLst/>
              <a:latin typeface="+mn-lt"/>
              <a:ea typeface="+mn-ea"/>
              <a:cs typeface="+mn-cs"/>
            </a:endParaRPr>
          </a:p>
          <a:p>
            <a:r>
              <a:rPr lang="en-US" altLang="zh-CN" sz="1200" kern="1200" baseline="0" dirty="0" err="1">
                <a:solidFill>
                  <a:schemeClr val="tx1"/>
                </a:solidFill>
                <a:effectLst/>
                <a:latin typeface="+mn-lt"/>
                <a:ea typeface="+mn-ea"/>
                <a:cs typeface="+mn-cs"/>
              </a:rPr>
              <a:t>Int</a:t>
            </a:r>
            <a:r>
              <a:rPr lang="en-US" altLang="zh-CN" sz="1200" kern="1200" baseline="0" dirty="0">
                <a:solidFill>
                  <a:schemeClr val="tx1"/>
                </a:solidFill>
                <a:effectLst/>
                <a:latin typeface="+mn-lt"/>
                <a:ea typeface="+mn-ea"/>
                <a:cs typeface="+mn-cs"/>
              </a:rPr>
              <a:t> =&gt; Integer Float=&gt;Float </a:t>
            </a:r>
            <a:r>
              <a:rPr lang="zh-CN" altLang="en-US" sz="1200" kern="1200" baseline="0" dirty="0">
                <a:solidFill>
                  <a:schemeClr val="tx1"/>
                </a:solidFill>
                <a:effectLst/>
                <a:latin typeface="+mn-lt"/>
                <a:ea typeface="+mn-ea"/>
                <a:cs typeface="+mn-cs"/>
              </a:rPr>
              <a:t>等等</a:t>
            </a:r>
            <a:r>
              <a:rPr lang="en-US" altLang="zh-CN" sz="1200" kern="1200" baseline="0" dirty="0">
                <a:solidFill>
                  <a:schemeClr val="tx1"/>
                </a:solidFill>
                <a:effectLst/>
                <a:latin typeface="+mn-lt"/>
                <a:ea typeface="+mn-ea"/>
                <a:cs typeface="+mn-cs"/>
              </a:rPr>
              <a:t>..</a:t>
            </a:r>
          </a:p>
          <a:p>
            <a:endParaRPr lang="en-US" altLang="zh-CN" sz="1200" kern="1200" baseline="0" dirty="0">
              <a:solidFill>
                <a:schemeClr val="tx1"/>
              </a:solidFill>
              <a:effectLst/>
              <a:latin typeface="+mn-lt"/>
              <a:ea typeface="+mn-ea"/>
              <a:cs typeface="+mn-cs"/>
            </a:endParaRPr>
          </a:p>
          <a:p>
            <a:endParaRPr lang="en-US" altLang="zh-CN" sz="1200" kern="1200" baseline="0" dirty="0">
              <a:solidFill>
                <a:schemeClr val="tx1"/>
              </a:solidFill>
              <a:effectLst/>
              <a:latin typeface="+mn-lt"/>
              <a:ea typeface="+mn-ea"/>
              <a:cs typeface="+mn-cs"/>
            </a:endParaRPr>
          </a:p>
          <a:p>
            <a:endParaRPr lang="en-US" altLang="zh-CN" sz="1200" kern="1200" baseline="0" dirty="0">
              <a:solidFill>
                <a:schemeClr val="tx1"/>
              </a:solidFill>
              <a:effectLst/>
              <a:latin typeface="+mn-lt"/>
              <a:ea typeface="+mn-ea"/>
              <a:cs typeface="+mn-cs"/>
            </a:endParaRPr>
          </a:p>
          <a:p>
            <a:r>
              <a:rPr lang="en-US" altLang="zh-CN" sz="1200" kern="1200" baseline="0" dirty="0">
                <a:solidFill>
                  <a:schemeClr val="tx1"/>
                </a:solidFill>
                <a:effectLst/>
                <a:latin typeface="+mn-lt"/>
                <a:ea typeface="+mn-ea"/>
                <a:cs typeface="+mn-cs"/>
              </a:rPr>
              <a:t>2</a:t>
            </a:r>
            <a:r>
              <a:rPr lang="zh-CN" altLang="en-US" sz="1200" kern="1200" baseline="0" dirty="0">
                <a:solidFill>
                  <a:schemeClr val="tx1"/>
                </a:solidFill>
                <a:effectLst/>
                <a:latin typeface="+mn-lt"/>
                <a:ea typeface="+mn-ea"/>
                <a:cs typeface="+mn-cs"/>
              </a:rPr>
              <a:t>的案例</a:t>
            </a:r>
            <a:r>
              <a:rPr lang="en-US" altLang="zh-CN" sz="1200" kern="1200" baseline="0" dirty="0">
                <a:solidFill>
                  <a:schemeClr val="tx1"/>
                </a:solidFill>
                <a:effectLst/>
                <a:latin typeface="+mn-lt"/>
                <a:ea typeface="+mn-ea"/>
                <a:cs typeface="+mn-cs"/>
              </a:rPr>
              <a:t>:</a:t>
            </a:r>
          </a:p>
          <a:p>
            <a:r>
              <a:rPr lang="en-US" altLang="zh-CN" sz="1200" kern="1200" baseline="0" dirty="0">
                <a:solidFill>
                  <a:schemeClr val="tx1"/>
                </a:solidFill>
                <a:effectLst/>
                <a:latin typeface="+mn-lt"/>
                <a:ea typeface="+mn-ea"/>
                <a:cs typeface="+mn-cs"/>
              </a:rPr>
              <a:t>package com.atguigu.chapter01.vardeom</a:t>
            </a:r>
          </a:p>
          <a:p>
            <a:endParaRPr lang="en-US" altLang="zh-CN" sz="1200" kern="1200" baseline="0" dirty="0">
              <a:solidFill>
                <a:schemeClr val="tx1"/>
              </a:solidFill>
              <a:effectLst/>
              <a:latin typeface="+mn-lt"/>
              <a:ea typeface="+mn-ea"/>
              <a:cs typeface="+mn-cs"/>
            </a:endParaRPr>
          </a:p>
          <a:p>
            <a:endParaRPr lang="en-US" altLang="zh-CN" sz="1200" kern="1200" baseline="0" dirty="0">
              <a:solidFill>
                <a:schemeClr val="tx1"/>
              </a:solidFill>
              <a:effectLst/>
              <a:latin typeface="+mn-lt"/>
              <a:ea typeface="+mn-ea"/>
              <a:cs typeface="+mn-cs"/>
            </a:endParaRPr>
          </a:p>
          <a:p>
            <a:r>
              <a:rPr lang="en-US" altLang="zh-CN" sz="1200" kern="1200" baseline="0" dirty="0">
                <a:solidFill>
                  <a:schemeClr val="tx1"/>
                </a:solidFill>
                <a:effectLst/>
                <a:latin typeface="+mn-lt"/>
                <a:ea typeface="+mn-ea"/>
                <a:cs typeface="+mn-cs"/>
              </a:rPr>
              <a:t>object VarDemo01 {</a:t>
            </a:r>
          </a:p>
          <a:p>
            <a:r>
              <a:rPr lang="en-US" altLang="zh-CN" sz="1200" kern="1200" baseline="0" dirty="0">
                <a:solidFill>
                  <a:schemeClr val="tx1"/>
                </a:solidFill>
                <a:effectLst/>
                <a:latin typeface="+mn-lt"/>
                <a:ea typeface="+mn-ea"/>
                <a:cs typeface="+mn-cs"/>
              </a:rPr>
              <a:t>  def main(</a:t>
            </a:r>
            <a:r>
              <a:rPr lang="en-US" altLang="zh-CN" sz="1200" kern="1200" baseline="0" dirty="0" err="1">
                <a:solidFill>
                  <a:schemeClr val="tx1"/>
                </a:solidFill>
                <a:effectLst/>
                <a:latin typeface="+mn-lt"/>
                <a:ea typeface="+mn-ea"/>
                <a:cs typeface="+mn-cs"/>
              </a:rPr>
              <a:t>args</a:t>
            </a:r>
            <a:r>
              <a:rPr lang="en-US" altLang="zh-CN" sz="1200" kern="1200" baseline="0" dirty="0">
                <a:solidFill>
                  <a:schemeClr val="tx1"/>
                </a:solidFill>
                <a:effectLst/>
                <a:latin typeface="+mn-lt"/>
                <a:ea typeface="+mn-ea"/>
                <a:cs typeface="+mn-cs"/>
              </a:rPr>
              <a:t>: Array[String]): Unit = {</a:t>
            </a:r>
          </a:p>
          <a:p>
            <a:endParaRPr lang="en-US" altLang="zh-CN" sz="1200" kern="1200" baseline="0" dirty="0">
              <a:solidFill>
                <a:schemeClr val="tx1"/>
              </a:solidFill>
              <a:effectLst/>
              <a:latin typeface="+mn-lt"/>
              <a:ea typeface="+mn-ea"/>
              <a:cs typeface="+mn-cs"/>
            </a:endParaRPr>
          </a:p>
          <a:p>
            <a:r>
              <a:rPr lang="en-US" altLang="zh-CN" sz="1200" kern="1200" baseline="0" dirty="0">
                <a:solidFill>
                  <a:schemeClr val="tx1"/>
                </a:solidFill>
                <a:effectLst/>
                <a:latin typeface="+mn-lt"/>
                <a:ea typeface="+mn-ea"/>
                <a:cs typeface="+mn-cs"/>
              </a:rPr>
              <a:t>      </a:t>
            </a:r>
            <a:r>
              <a:rPr lang="en-US" altLang="zh-CN" sz="1200" kern="1200" baseline="0" dirty="0" err="1">
                <a:solidFill>
                  <a:schemeClr val="tx1"/>
                </a:solidFill>
                <a:effectLst/>
                <a:latin typeface="+mn-lt"/>
                <a:ea typeface="+mn-ea"/>
                <a:cs typeface="+mn-cs"/>
              </a:rPr>
              <a:t>var</a:t>
            </a:r>
            <a:r>
              <a:rPr lang="en-US" altLang="zh-CN" sz="1200" kern="1200" baseline="0" dirty="0">
                <a:solidFill>
                  <a:schemeClr val="tx1"/>
                </a:solidFill>
                <a:effectLst/>
                <a:latin typeface="+mn-lt"/>
                <a:ea typeface="+mn-ea"/>
                <a:cs typeface="+mn-cs"/>
              </a:rPr>
              <a:t> num1 : </a:t>
            </a:r>
            <a:r>
              <a:rPr lang="en-US" altLang="zh-CN" sz="1200" kern="1200" baseline="0" dirty="0" err="1">
                <a:solidFill>
                  <a:schemeClr val="tx1"/>
                </a:solidFill>
                <a:effectLst/>
                <a:latin typeface="+mn-lt"/>
                <a:ea typeface="+mn-ea"/>
                <a:cs typeface="+mn-cs"/>
              </a:rPr>
              <a:t>Int</a:t>
            </a:r>
            <a:r>
              <a:rPr lang="en-US" altLang="zh-CN" sz="1200" kern="1200" baseline="0" dirty="0">
                <a:solidFill>
                  <a:schemeClr val="tx1"/>
                </a:solidFill>
                <a:effectLst/>
                <a:latin typeface="+mn-lt"/>
                <a:ea typeface="+mn-ea"/>
                <a:cs typeface="+mn-cs"/>
              </a:rPr>
              <a:t> = 10</a:t>
            </a:r>
          </a:p>
          <a:p>
            <a:r>
              <a:rPr lang="en-US" altLang="zh-CN" sz="1200" kern="1200" baseline="0" dirty="0">
                <a:solidFill>
                  <a:schemeClr val="tx1"/>
                </a:solidFill>
                <a:effectLst/>
                <a:latin typeface="+mn-lt"/>
                <a:ea typeface="+mn-ea"/>
                <a:cs typeface="+mn-cs"/>
              </a:rPr>
              <a:t>      </a:t>
            </a:r>
            <a:r>
              <a:rPr lang="en-US" altLang="zh-CN" sz="1200" kern="1200" baseline="0" dirty="0" err="1">
                <a:solidFill>
                  <a:schemeClr val="tx1"/>
                </a:solidFill>
                <a:effectLst/>
                <a:latin typeface="+mn-lt"/>
                <a:ea typeface="+mn-ea"/>
                <a:cs typeface="+mn-cs"/>
              </a:rPr>
              <a:t>println</a:t>
            </a:r>
            <a:r>
              <a:rPr lang="en-US" altLang="zh-CN" sz="1200" kern="1200" baseline="0" dirty="0">
                <a:solidFill>
                  <a:schemeClr val="tx1"/>
                </a:solidFill>
                <a:effectLst/>
                <a:latin typeface="+mn-lt"/>
                <a:ea typeface="+mn-ea"/>
                <a:cs typeface="+mn-cs"/>
              </a:rPr>
              <a:t>("num1" + num1)</a:t>
            </a:r>
          </a:p>
          <a:p>
            <a:r>
              <a:rPr lang="en-US" altLang="zh-CN" sz="1200" kern="1200" baseline="0" dirty="0">
                <a:solidFill>
                  <a:schemeClr val="tx1"/>
                </a:solidFill>
                <a:effectLst/>
                <a:latin typeface="+mn-lt"/>
                <a:ea typeface="+mn-ea"/>
                <a:cs typeface="+mn-cs"/>
              </a:rPr>
              <a:t>      </a:t>
            </a:r>
            <a:r>
              <a:rPr lang="en-US" altLang="zh-CN" sz="1200" kern="1200" baseline="0" dirty="0" err="1">
                <a:solidFill>
                  <a:schemeClr val="tx1"/>
                </a:solidFill>
                <a:effectLst/>
                <a:latin typeface="+mn-lt"/>
                <a:ea typeface="+mn-ea"/>
                <a:cs typeface="+mn-cs"/>
              </a:rPr>
              <a:t>var</a:t>
            </a:r>
            <a:r>
              <a:rPr lang="en-US" altLang="zh-CN" sz="1200" kern="1200" baseline="0" dirty="0">
                <a:solidFill>
                  <a:schemeClr val="tx1"/>
                </a:solidFill>
                <a:effectLst/>
                <a:latin typeface="+mn-lt"/>
                <a:ea typeface="+mn-ea"/>
                <a:cs typeface="+mn-cs"/>
              </a:rPr>
              <a:t> char1 : Char = 'a'</a:t>
            </a:r>
          </a:p>
          <a:p>
            <a:r>
              <a:rPr lang="en-US" altLang="zh-CN" sz="1200" kern="1200" baseline="0" dirty="0">
                <a:solidFill>
                  <a:schemeClr val="tx1"/>
                </a:solidFill>
                <a:effectLst/>
                <a:latin typeface="+mn-lt"/>
                <a:ea typeface="+mn-ea"/>
                <a:cs typeface="+mn-cs"/>
              </a:rPr>
              <a:t>      </a:t>
            </a:r>
            <a:r>
              <a:rPr lang="en-US" altLang="zh-CN" sz="1200" kern="1200" baseline="0" dirty="0" err="1">
                <a:solidFill>
                  <a:schemeClr val="tx1"/>
                </a:solidFill>
                <a:effectLst/>
                <a:latin typeface="+mn-lt"/>
                <a:ea typeface="+mn-ea"/>
                <a:cs typeface="+mn-cs"/>
              </a:rPr>
              <a:t>println</a:t>
            </a:r>
            <a:r>
              <a:rPr lang="en-US" altLang="zh-CN" sz="1200" kern="1200" baseline="0" dirty="0">
                <a:solidFill>
                  <a:schemeClr val="tx1"/>
                </a:solidFill>
                <a:effectLst/>
                <a:latin typeface="+mn-lt"/>
                <a:ea typeface="+mn-ea"/>
                <a:cs typeface="+mn-cs"/>
              </a:rPr>
              <a:t>("char1</a:t>
            </a:r>
            <a:r>
              <a:rPr lang="zh-CN" altLang="en-US" sz="1200" kern="1200" baseline="0" dirty="0">
                <a:solidFill>
                  <a:schemeClr val="tx1"/>
                </a:solidFill>
                <a:effectLst/>
                <a:latin typeface="+mn-lt"/>
                <a:ea typeface="+mn-ea"/>
                <a:cs typeface="+mn-cs"/>
              </a:rPr>
              <a:t>的</a:t>
            </a:r>
            <a:r>
              <a:rPr lang="en-US" altLang="zh-CN" sz="1200" kern="1200" baseline="0" dirty="0">
                <a:solidFill>
                  <a:schemeClr val="tx1"/>
                </a:solidFill>
                <a:effectLst/>
                <a:latin typeface="+mn-lt"/>
                <a:ea typeface="+mn-ea"/>
                <a:cs typeface="+mn-cs"/>
              </a:rPr>
              <a:t>code= " + char1.toInt)</a:t>
            </a:r>
          </a:p>
          <a:p>
            <a:r>
              <a:rPr lang="en-US" altLang="zh-CN" sz="1200" kern="1200" baseline="0" dirty="0">
                <a:solidFill>
                  <a:schemeClr val="tx1"/>
                </a:solidFill>
                <a:effectLst/>
                <a:latin typeface="+mn-lt"/>
                <a:ea typeface="+mn-ea"/>
                <a:cs typeface="+mn-cs"/>
              </a:rPr>
              <a:t>  }</a:t>
            </a:r>
          </a:p>
          <a:p>
            <a:r>
              <a:rPr lang="en-US" altLang="zh-CN" sz="1200" kern="1200" baseline="0" dirty="0">
                <a:solidFill>
                  <a:schemeClr val="tx1"/>
                </a:solidFill>
                <a:effectLst/>
                <a:latin typeface="+mn-lt"/>
                <a:ea typeface="+mn-ea"/>
                <a:cs typeface="+mn-cs"/>
              </a:rPr>
              <a:t>}</a:t>
            </a:r>
          </a:p>
          <a:p>
            <a:endParaRPr lang="en-US" altLang="zh-CN" sz="1200" kern="1200" baseline="0" dirty="0">
              <a:solidFill>
                <a:schemeClr val="tx1"/>
              </a:solidFill>
              <a:effectLst/>
              <a:latin typeface="+mn-lt"/>
              <a:ea typeface="+mn-ea"/>
              <a:cs typeface="+mn-cs"/>
            </a:endParaRPr>
          </a:p>
          <a:p>
            <a:r>
              <a:rPr lang="en-US" altLang="zh-CN" sz="1200" kern="1200" baseline="0" dirty="0">
                <a:solidFill>
                  <a:schemeClr val="tx1"/>
                </a:solidFill>
                <a:effectLst/>
                <a:latin typeface="+mn-lt"/>
                <a:ea typeface="+mn-ea"/>
                <a:cs typeface="+mn-cs"/>
              </a:rPr>
              <a:t>class Cat {</a:t>
            </a:r>
          </a:p>
          <a:p>
            <a:r>
              <a:rPr lang="en-US" altLang="zh-CN" sz="1200" kern="1200" baseline="0" dirty="0">
                <a:solidFill>
                  <a:schemeClr val="tx1"/>
                </a:solidFill>
                <a:effectLst/>
                <a:latin typeface="+mn-lt"/>
                <a:ea typeface="+mn-ea"/>
                <a:cs typeface="+mn-cs"/>
              </a:rPr>
              <a:t>  </a:t>
            </a:r>
            <a:r>
              <a:rPr lang="en-US" altLang="zh-CN" sz="1200" kern="1200" baseline="0" dirty="0" err="1">
                <a:solidFill>
                  <a:schemeClr val="tx1"/>
                </a:solidFill>
                <a:effectLst/>
                <a:latin typeface="+mn-lt"/>
                <a:ea typeface="+mn-ea"/>
                <a:cs typeface="+mn-cs"/>
              </a:rPr>
              <a:t>var</a:t>
            </a:r>
            <a:r>
              <a:rPr lang="en-US" altLang="zh-CN" sz="1200" kern="1200" baseline="0" dirty="0">
                <a:solidFill>
                  <a:schemeClr val="tx1"/>
                </a:solidFill>
                <a:effectLst/>
                <a:latin typeface="+mn-lt"/>
                <a:ea typeface="+mn-ea"/>
                <a:cs typeface="+mn-cs"/>
              </a:rPr>
              <a:t> name : String = "</a:t>
            </a:r>
            <a:r>
              <a:rPr lang="en-US" altLang="zh-CN" sz="1200" kern="1200" baseline="0" dirty="0" err="1">
                <a:solidFill>
                  <a:schemeClr val="tx1"/>
                </a:solidFill>
                <a:effectLst/>
                <a:latin typeface="+mn-lt"/>
                <a:ea typeface="+mn-ea"/>
                <a:cs typeface="+mn-cs"/>
              </a:rPr>
              <a:t>xh</a:t>
            </a:r>
            <a:r>
              <a:rPr lang="en-US" altLang="zh-CN" sz="1200" kern="1200" baseline="0" dirty="0">
                <a:solidFill>
                  <a:schemeClr val="tx1"/>
                </a:solidFill>
                <a:effectLst/>
                <a:latin typeface="+mn-lt"/>
                <a:ea typeface="+mn-ea"/>
                <a:cs typeface="+mn-cs"/>
              </a:rPr>
              <a:t>"</a:t>
            </a:r>
          </a:p>
          <a:p>
            <a:r>
              <a:rPr lang="en-US" altLang="zh-CN" sz="1200" kern="1200" baseline="0" dirty="0">
                <a:solidFill>
                  <a:schemeClr val="tx1"/>
                </a:solidFill>
                <a:effectLst/>
                <a:latin typeface="+mn-lt"/>
                <a:ea typeface="+mn-ea"/>
                <a:cs typeface="+mn-cs"/>
              </a:rPr>
              <a:t>}</a:t>
            </a:r>
          </a:p>
          <a:p>
            <a:endParaRPr lang="en-US" altLang="zh-CN" sz="1200" kern="1200" baseline="0" dirty="0">
              <a:solidFill>
                <a:schemeClr val="tx1"/>
              </a:solidFill>
              <a:effectLst/>
              <a:latin typeface="+mn-lt"/>
              <a:ea typeface="+mn-ea"/>
              <a:cs typeface="+mn-cs"/>
            </a:endParaRPr>
          </a:p>
          <a:p>
            <a:endParaRPr lang="en-US" altLang="zh-CN" sz="1200" kern="1200" baseline="0" dirty="0">
              <a:solidFill>
                <a:schemeClr val="tx1"/>
              </a:solidFill>
              <a:effectLst/>
              <a:latin typeface="+mn-lt"/>
              <a:ea typeface="+mn-ea"/>
              <a:cs typeface="+mn-cs"/>
            </a:endParaRPr>
          </a:p>
          <a:p>
            <a:endParaRPr lang="en-US" altLang="zh-CN"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baseline="0" dirty="0">
                <a:solidFill>
                  <a:schemeClr val="tx1"/>
                </a:solidFill>
                <a:effectLst/>
                <a:latin typeface="+mn-lt"/>
                <a:ea typeface="+mn-ea"/>
                <a:cs typeface="+mn-cs"/>
              </a:rPr>
              <a:t>另外，我们可以直接调用基本数据类型的方法，说明在</a:t>
            </a:r>
            <a:r>
              <a:rPr lang="en-US" altLang="zh-CN" sz="1200" kern="1200" baseline="0" dirty="0">
                <a:solidFill>
                  <a:schemeClr val="tx1"/>
                </a:solidFill>
                <a:effectLst/>
                <a:latin typeface="+mn-lt"/>
                <a:ea typeface="+mn-ea"/>
                <a:cs typeface="+mn-cs"/>
              </a:rPr>
              <a:t>Scala</a:t>
            </a:r>
            <a:r>
              <a:rPr lang="zh-CN" altLang="en-US" sz="1200" kern="1200" baseline="0" dirty="0">
                <a:solidFill>
                  <a:schemeClr val="tx1"/>
                </a:solidFill>
                <a:effectLst/>
                <a:latin typeface="+mn-lt"/>
                <a:ea typeface="+mn-ea"/>
                <a:cs typeface="+mn-cs"/>
              </a:rPr>
              <a:t>中基本数据类型就是对象</a:t>
            </a:r>
            <a:r>
              <a:rPr lang="en-US" altLang="zh-CN" sz="1200" kern="1200" baseline="0" dirty="0">
                <a:solidFill>
                  <a:schemeClr val="tx1"/>
                </a:solidFill>
                <a:effectLst/>
                <a:latin typeface="+mn-lt"/>
                <a:ea typeface="+mn-ea"/>
                <a:cs typeface="+mn-cs"/>
              </a:rPr>
              <a:t>:</a:t>
            </a:r>
            <a:r>
              <a:rPr lang="zh-CN" altLang="en-US" sz="1200" kern="1200" baseline="0" dirty="0">
                <a:solidFill>
                  <a:schemeClr val="tx1"/>
                </a:solidFill>
                <a:effectLst/>
                <a:latin typeface="+mn-lt"/>
                <a:ea typeface="+mn-ea"/>
                <a:cs typeface="+mn-cs"/>
              </a:rPr>
              <a:t>比如： </a:t>
            </a:r>
            <a:endParaRPr lang="en-US" altLang="zh-CN"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 </a:t>
            </a:r>
            <a:r>
              <a:rPr lang="en-US" altLang="zh-CN" sz="1200" kern="1200" baseline="0" dirty="0" err="1">
                <a:solidFill>
                  <a:schemeClr val="tx1"/>
                </a:solidFill>
                <a:effectLst/>
                <a:latin typeface="+mn-lt"/>
                <a:ea typeface="+mn-ea"/>
                <a:cs typeface="+mn-cs"/>
              </a:rPr>
              <a:t>var</a:t>
            </a:r>
            <a:r>
              <a:rPr lang="en-US" altLang="zh-CN" sz="1200" kern="1200" baseline="0" dirty="0">
                <a:solidFill>
                  <a:schemeClr val="tx1"/>
                </a:solidFill>
                <a:effectLst/>
                <a:latin typeface="+mn-lt"/>
                <a:ea typeface="+mn-ea"/>
                <a:cs typeface="+mn-cs"/>
              </a:rPr>
              <a:t> c3 : Char = '</a:t>
            </a:r>
            <a:r>
              <a:rPr lang="zh-CN" altLang="en-US" sz="1200" kern="1200" baseline="0" dirty="0">
                <a:solidFill>
                  <a:schemeClr val="tx1"/>
                </a:solidFill>
                <a:effectLst/>
                <a:latin typeface="+mn-lt"/>
                <a:ea typeface="+mn-ea"/>
                <a:cs typeface="+mn-cs"/>
              </a:rPr>
              <a:t>国</a:t>
            </a:r>
            <a:r>
              <a:rPr lang="en-US" altLang="zh-CN" sz="1200" kern="1200" baseline="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 </a:t>
            </a:r>
            <a:r>
              <a:rPr lang="en-US" altLang="zh-CN" sz="1200" kern="1200" baseline="0" dirty="0" err="1">
                <a:solidFill>
                  <a:schemeClr val="tx1"/>
                </a:solidFill>
                <a:effectLst/>
                <a:latin typeface="+mn-lt"/>
                <a:ea typeface="+mn-ea"/>
                <a:cs typeface="+mn-cs"/>
              </a:rPr>
              <a:t>println</a:t>
            </a:r>
            <a:r>
              <a:rPr lang="en-US" altLang="zh-CN" sz="1200" kern="1200" baseline="0" dirty="0">
                <a:solidFill>
                  <a:schemeClr val="tx1"/>
                </a:solidFill>
                <a:effectLst/>
                <a:latin typeface="+mn-lt"/>
                <a:ea typeface="+mn-ea"/>
                <a:cs typeface="+mn-cs"/>
              </a:rPr>
              <a:t>("c3=" + c3 + "c3</a:t>
            </a:r>
            <a:r>
              <a:rPr lang="zh-CN" altLang="en-US" sz="1200" kern="1200" baseline="0" dirty="0">
                <a:solidFill>
                  <a:schemeClr val="tx1"/>
                </a:solidFill>
                <a:effectLst/>
                <a:latin typeface="+mn-lt"/>
                <a:ea typeface="+mn-ea"/>
                <a:cs typeface="+mn-cs"/>
              </a:rPr>
              <a:t>对应的码值</a:t>
            </a:r>
            <a:r>
              <a:rPr lang="en-US" altLang="zh-CN" sz="1200" kern="1200" baseline="0" dirty="0">
                <a:solidFill>
                  <a:schemeClr val="tx1"/>
                </a:solidFill>
                <a:effectLst/>
                <a:latin typeface="+mn-lt"/>
                <a:ea typeface="+mn-ea"/>
                <a:cs typeface="+mn-cs"/>
              </a:rPr>
              <a:t>=" + </a:t>
            </a:r>
            <a:r>
              <a:rPr lang="en-US" altLang="zh-CN" sz="1200" b="1" kern="1200" baseline="0" dirty="0">
                <a:solidFill>
                  <a:schemeClr val="tx1"/>
                </a:solidFill>
                <a:effectLst/>
                <a:latin typeface="+mn-lt"/>
                <a:ea typeface="+mn-ea"/>
                <a:cs typeface="+mn-cs"/>
              </a:rPr>
              <a:t>c3.toInt</a:t>
            </a:r>
            <a:r>
              <a:rPr lang="en-US" altLang="zh-CN" sz="1200" kern="1200" baseline="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a:t>
            </a:r>
          </a:p>
          <a:p>
            <a:endParaRPr lang="en-US" altLang="zh-CN" sz="1200" kern="1200" baseline="0" dirty="0">
              <a:solidFill>
                <a:schemeClr val="tx1"/>
              </a:solidFill>
              <a:effectLst/>
              <a:latin typeface="+mn-lt"/>
              <a:ea typeface="+mn-ea"/>
              <a:cs typeface="+mn-cs"/>
            </a:endParaRPr>
          </a:p>
          <a:p>
            <a:endParaRPr lang="en-US" altLang="zh-CN" sz="1200" kern="1200" baseline="0" dirty="0">
              <a:solidFill>
                <a:schemeClr val="tx1"/>
              </a:solidFill>
              <a:effectLst/>
              <a:latin typeface="+mn-lt"/>
              <a:ea typeface="+mn-ea"/>
              <a:cs typeface="+mn-cs"/>
            </a:endParaRPr>
          </a:p>
          <a:p>
            <a:endParaRPr lang="en-US" altLang="zh-CN" sz="1200" kern="1200" baseline="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package </a:t>
            </a:r>
            <a:r>
              <a:rPr lang="en-US" altLang="zh-CN" dirty="0"/>
              <a:t>com.atguigu.chapter02</a:t>
            </a:r>
            <a:br>
              <a:rPr lang="en-US" altLang="zh-CN" dirty="0"/>
            </a:br>
            <a:r>
              <a:rPr lang="en-US" altLang="zh-CN" sz="1200" b="1" kern="1200" dirty="0">
                <a:solidFill>
                  <a:schemeClr val="tx1"/>
                </a:solidFill>
                <a:effectLst/>
                <a:latin typeface="+mn-lt"/>
                <a:ea typeface="+mn-ea"/>
                <a:cs typeface="+mn-cs"/>
              </a:rPr>
              <a:t>class </a:t>
            </a:r>
            <a:r>
              <a:rPr lang="en-US" altLang="zh-CN" dirty="0"/>
              <a:t>Dog {</a:t>
            </a:r>
            <a:br>
              <a:rPr lang="en-US" altLang="zh-CN" dirty="0"/>
            </a:br>
            <a:r>
              <a:rPr lang="en-US" altLang="zh-CN" dirty="0"/>
              <a:t>   </a:t>
            </a:r>
            <a:r>
              <a:rPr lang="en-US" altLang="zh-CN" sz="1200" b="1" kern="1200" dirty="0" err="1">
                <a:solidFill>
                  <a:schemeClr val="tx1"/>
                </a:solidFill>
                <a:effectLst/>
                <a:latin typeface="+mn-lt"/>
                <a:ea typeface="+mn-ea"/>
                <a:cs typeface="+mn-cs"/>
              </a:rPr>
              <a:t>var</a:t>
            </a:r>
            <a:r>
              <a:rPr lang="en-US" altLang="zh-CN" sz="1200" b="1"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age  </a:t>
            </a:r>
            <a:r>
              <a:rPr lang="en-US" altLang="zh-CN" dirty="0"/>
              <a:t>= </a:t>
            </a:r>
            <a:r>
              <a:rPr lang="en-US" altLang="zh-CN" sz="1200" kern="1200" dirty="0">
                <a:solidFill>
                  <a:schemeClr val="tx1"/>
                </a:solidFill>
                <a:effectLst/>
                <a:latin typeface="+mn-lt"/>
                <a:ea typeface="+mn-ea"/>
                <a:cs typeface="+mn-cs"/>
              </a:rPr>
              <a:t>100</a:t>
            </a:r>
            <a:br>
              <a:rPr lang="en-US" altLang="zh-CN" sz="1200" kern="1200" dirty="0">
                <a:solidFill>
                  <a:schemeClr val="tx1"/>
                </a:solidFill>
                <a:effectLst/>
                <a:latin typeface="+mn-lt"/>
                <a:ea typeface="+mn-ea"/>
                <a:cs typeface="+mn-cs"/>
              </a:rPr>
            </a:br>
            <a:r>
              <a:rPr lang="en-US" altLang="zh-CN" dirty="0"/>
              <a:t>}</a:t>
            </a:r>
            <a:br>
              <a:rPr lang="en-US" altLang="zh-CN" dirty="0"/>
            </a:br>
            <a:r>
              <a:rPr lang="en-US" altLang="zh-CN" sz="1200" b="1" kern="1200" dirty="0">
                <a:solidFill>
                  <a:schemeClr val="tx1"/>
                </a:solidFill>
                <a:effectLst/>
                <a:latin typeface="+mn-lt"/>
                <a:ea typeface="+mn-ea"/>
                <a:cs typeface="+mn-cs"/>
              </a:rPr>
              <a:t>object </a:t>
            </a:r>
            <a:r>
              <a:rPr lang="en-US" altLang="zh-CN" dirty="0"/>
              <a:t>Hello01 {</a:t>
            </a:r>
            <a:br>
              <a:rPr lang="en-US" altLang="zh-CN" dirty="0"/>
            </a:br>
            <a:r>
              <a:rPr lang="en-US" altLang="zh-CN" dirty="0"/>
              <a:t>  </a:t>
            </a:r>
            <a:r>
              <a:rPr lang="en-US" altLang="zh-CN" sz="1200" b="1" kern="1200" dirty="0">
                <a:solidFill>
                  <a:schemeClr val="tx1"/>
                </a:solidFill>
                <a:effectLst/>
                <a:latin typeface="+mn-lt"/>
                <a:ea typeface="+mn-ea"/>
                <a:cs typeface="+mn-cs"/>
              </a:rPr>
              <a:t>def </a:t>
            </a:r>
            <a:r>
              <a:rPr lang="en-US" altLang="zh-CN" dirty="0"/>
              <a:t>main(</a:t>
            </a:r>
            <a:r>
              <a:rPr lang="en-US" altLang="zh-CN" dirty="0" err="1"/>
              <a:t>args</a:t>
            </a:r>
            <a:r>
              <a:rPr lang="en-US" altLang="zh-CN" dirty="0"/>
              <a:t>: Array[</a:t>
            </a:r>
            <a:r>
              <a:rPr lang="en-US" altLang="zh-CN" sz="1200" kern="1200" dirty="0">
                <a:solidFill>
                  <a:schemeClr val="tx1"/>
                </a:solidFill>
                <a:effectLst/>
                <a:latin typeface="+mn-lt"/>
                <a:ea typeface="+mn-ea"/>
                <a:cs typeface="+mn-cs"/>
              </a:rPr>
              <a:t>String</a:t>
            </a:r>
            <a:r>
              <a:rPr lang="en-US" altLang="zh-CN" dirty="0"/>
              <a:t>]): Unit = {</a:t>
            </a:r>
            <a:br>
              <a:rPr lang="en-US" altLang="zh-CN" dirty="0"/>
            </a:br>
            <a:br>
              <a:rPr lang="en-US" altLang="zh-CN" dirty="0"/>
            </a:br>
            <a:r>
              <a:rPr lang="en-US" altLang="zh-CN" dirty="0"/>
              <a:t>    </a:t>
            </a:r>
            <a:r>
              <a:rPr lang="en-US" altLang="zh-CN" sz="1200" b="1" kern="1200" dirty="0" err="1">
                <a:solidFill>
                  <a:schemeClr val="tx1"/>
                </a:solidFill>
                <a:effectLst/>
                <a:latin typeface="+mn-lt"/>
                <a:ea typeface="+mn-ea"/>
                <a:cs typeface="+mn-cs"/>
              </a:rPr>
              <a:t>var</a:t>
            </a:r>
            <a:r>
              <a:rPr lang="en-US" altLang="zh-CN" sz="1200" b="1" kern="1200" dirty="0">
                <a:solidFill>
                  <a:schemeClr val="tx1"/>
                </a:solidFill>
                <a:effectLst/>
                <a:latin typeface="+mn-lt"/>
                <a:ea typeface="+mn-ea"/>
                <a:cs typeface="+mn-cs"/>
              </a:rPr>
              <a:t> </a:t>
            </a:r>
            <a:r>
              <a:rPr lang="en-US" altLang="zh-CN" dirty="0"/>
              <a:t>c1 : Char = </a:t>
            </a:r>
            <a:r>
              <a:rPr lang="en-US" altLang="zh-CN" sz="1200" b="1" kern="1200" dirty="0">
                <a:solidFill>
                  <a:schemeClr val="tx1"/>
                </a:solidFill>
                <a:effectLst/>
                <a:latin typeface="+mn-lt"/>
                <a:ea typeface="+mn-ea"/>
                <a:cs typeface="+mn-cs"/>
              </a:rPr>
              <a:t>'a'</a:t>
            </a:r>
            <a:br>
              <a:rPr lang="en-US" altLang="zh-CN" sz="1200" b="1"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var</a:t>
            </a:r>
            <a:r>
              <a:rPr lang="en-US" altLang="zh-CN" sz="1200" b="1" kern="1200" dirty="0">
                <a:solidFill>
                  <a:schemeClr val="tx1"/>
                </a:solidFill>
                <a:effectLst/>
                <a:latin typeface="+mn-lt"/>
                <a:ea typeface="+mn-ea"/>
                <a:cs typeface="+mn-cs"/>
              </a:rPr>
              <a:t> </a:t>
            </a:r>
            <a:r>
              <a:rPr lang="en-US" altLang="zh-CN" dirty="0"/>
              <a:t>c2 : Char = </a:t>
            </a:r>
            <a:r>
              <a:rPr lang="en-US" altLang="zh-CN" sz="1200" b="1" kern="1200" dirty="0">
                <a:solidFill>
                  <a:schemeClr val="tx1"/>
                </a:solidFill>
                <a:effectLst/>
                <a:latin typeface="+mn-lt"/>
                <a:ea typeface="+mn-ea"/>
                <a:cs typeface="+mn-cs"/>
              </a:rPr>
              <a:t>'\t'</a:t>
            </a:r>
            <a:br>
              <a:rPr lang="en-US" altLang="zh-CN" sz="1200" b="1"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var</a:t>
            </a:r>
            <a:r>
              <a:rPr lang="en-US" altLang="zh-CN" sz="1200" b="1" kern="1200" dirty="0">
                <a:solidFill>
                  <a:schemeClr val="tx1"/>
                </a:solidFill>
                <a:effectLst/>
                <a:latin typeface="+mn-lt"/>
                <a:ea typeface="+mn-ea"/>
                <a:cs typeface="+mn-cs"/>
              </a:rPr>
              <a:t> </a:t>
            </a:r>
            <a:r>
              <a:rPr lang="en-US" altLang="zh-CN" dirty="0"/>
              <a:t>c3 : Char = </a:t>
            </a:r>
            <a:r>
              <a:rPr lang="en-US" altLang="zh-CN" sz="1200" b="1"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你</a:t>
            </a:r>
            <a:r>
              <a:rPr lang="en-US" altLang="zh-CN" sz="1200" b="1" kern="1200" dirty="0">
                <a:solidFill>
                  <a:schemeClr val="tx1"/>
                </a:solidFill>
                <a:effectLst/>
                <a:latin typeface="+mn-lt"/>
                <a:ea typeface="+mn-ea"/>
                <a:cs typeface="+mn-cs"/>
              </a:rPr>
              <a:t>'</a:t>
            </a:r>
            <a:br>
              <a:rPr lang="en-US" altLang="zh-CN" sz="1200" b="1"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var</a:t>
            </a:r>
            <a:r>
              <a:rPr lang="en-US" altLang="zh-CN" sz="1200" b="1" kern="1200" dirty="0">
                <a:solidFill>
                  <a:schemeClr val="tx1"/>
                </a:solidFill>
                <a:effectLst/>
                <a:latin typeface="+mn-lt"/>
                <a:ea typeface="+mn-ea"/>
                <a:cs typeface="+mn-cs"/>
              </a:rPr>
              <a:t> </a:t>
            </a:r>
            <a:r>
              <a:rPr lang="en-US" altLang="zh-CN" dirty="0"/>
              <a:t>c4 : Char = </a:t>
            </a:r>
            <a:r>
              <a:rPr lang="en-US" altLang="zh-CN" sz="1200" kern="1200" dirty="0">
                <a:solidFill>
                  <a:schemeClr val="tx1"/>
                </a:solidFill>
                <a:effectLst/>
                <a:latin typeface="+mn-lt"/>
                <a:ea typeface="+mn-ea"/>
                <a:cs typeface="+mn-cs"/>
              </a:rPr>
              <a:t>97</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i="1" dirty="0" err="1">
                <a:effectLst/>
              </a:rPr>
              <a:t>println</a:t>
            </a:r>
            <a:r>
              <a:rPr lang="en-US" altLang="zh-CN" dirty="0"/>
              <a:t>(c1)</a:t>
            </a:r>
            <a:br>
              <a:rPr lang="en-US" altLang="zh-CN" dirty="0"/>
            </a:br>
            <a:r>
              <a:rPr lang="en-US" altLang="zh-CN" dirty="0"/>
              <a:t>    </a:t>
            </a:r>
            <a:r>
              <a:rPr lang="en-US" altLang="zh-CN" i="1" dirty="0" err="1">
                <a:effectLst/>
              </a:rPr>
              <a:t>println</a:t>
            </a:r>
            <a:r>
              <a:rPr lang="en-US" altLang="zh-CN" dirty="0"/>
              <a:t>(c2)</a:t>
            </a:r>
            <a:br>
              <a:rPr lang="en-US" altLang="zh-CN" dirty="0"/>
            </a:br>
            <a:r>
              <a:rPr lang="en-US" altLang="zh-CN" dirty="0"/>
              <a:t>    </a:t>
            </a:r>
            <a:r>
              <a:rPr lang="en-US" altLang="zh-CN" i="1" dirty="0" err="1">
                <a:effectLst/>
              </a:rPr>
              <a:t>println</a:t>
            </a:r>
            <a:r>
              <a:rPr lang="en-US" altLang="zh-CN" dirty="0"/>
              <a:t>(c3)</a:t>
            </a:r>
            <a:br>
              <a:rPr lang="en-US" altLang="zh-CN" dirty="0"/>
            </a:br>
            <a:r>
              <a:rPr lang="en-US" altLang="zh-CN" dirty="0"/>
              <a:t>    </a:t>
            </a:r>
            <a:r>
              <a:rPr lang="en-US" altLang="zh-CN" i="1" dirty="0" err="1">
                <a:effectLst/>
              </a:rPr>
              <a:t>println</a:t>
            </a:r>
            <a:r>
              <a:rPr lang="en-US" altLang="zh-CN" dirty="0"/>
              <a:t>(c4)</a:t>
            </a:r>
            <a:br>
              <a:rPr lang="en-US" altLang="zh-CN" dirty="0"/>
            </a:br>
            <a:r>
              <a:rPr lang="en-US" altLang="zh-CN" dirty="0"/>
              <a:t>  }</a:t>
            </a:r>
            <a:br>
              <a:rPr lang="en-US" altLang="zh-CN" dirty="0"/>
            </a:br>
            <a:r>
              <a:rPr lang="en-US" altLang="zh-CN" dirty="0"/>
              <a:t>}</a:t>
            </a:r>
            <a:br>
              <a:rPr lang="en-US" altLang="zh-CN" dirty="0"/>
            </a:br>
            <a:endParaRPr lang="en-US" altLang="zh-CN" dirty="0"/>
          </a:p>
          <a:p>
            <a:endParaRPr lang="en-US" altLang="zh-CN" sz="1200" kern="1200" dirty="0">
              <a:solidFill>
                <a:schemeClr val="tx1"/>
              </a:solidFill>
              <a:effectLst/>
              <a:latin typeface="+mn-lt"/>
              <a:ea typeface="+mn-ea"/>
              <a:cs typeface="+mn-cs"/>
            </a:endParaRPr>
          </a:p>
          <a:p>
            <a:pPr marL="171450" indent="-171450">
              <a:buFont typeface="Wingdings"/>
              <a:buChar char="è"/>
            </a:pPr>
            <a:r>
              <a:rPr lang="zh-CN" altLang="en-US" sz="1200" kern="1200" dirty="0">
                <a:solidFill>
                  <a:schemeClr val="tx1"/>
                </a:solidFill>
                <a:effectLst/>
                <a:latin typeface="+mn-lt"/>
                <a:ea typeface="+mn-ea"/>
                <a:cs typeface="+mn-cs"/>
                <a:sym typeface="Wingdings" pitchFamily="2" charset="2"/>
              </a:rPr>
              <a:t>对应的反编译 文件 </a:t>
            </a:r>
            <a:r>
              <a:rPr lang="en-US" altLang="zh-CN" sz="1200" kern="1200" dirty="0">
                <a:solidFill>
                  <a:schemeClr val="tx1"/>
                </a:solidFill>
                <a:effectLst/>
                <a:latin typeface="+mn-lt"/>
                <a:ea typeface="+mn-ea"/>
                <a:cs typeface="+mn-cs"/>
                <a:sym typeface="Wingdings" pitchFamily="2" charset="2"/>
              </a:rPr>
              <a:t>.class , </a:t>
            </a:r>
            <a:r>
              <a:rPr lang="zh-CN" altLang="en-US" sz="1200" b="1" kern="1200" dirty="0">
                <a:solidFill>
                  <a:schemeClr val="tx1"/>
                </a:solidFill>
                <a:effectLst/>
                <a:latin typeface="+mn-lt"/>
                <a:ea typeface="+mn-ea"/>
                <a:cs typeface="+mn-cs"/>
                <a:sym typeface="Wingdings" pitchFamily="2" charset="2"/>
              </a:rPr>
              <a:t>其它类型可以类推</a:t>
            </a:r>
            <a:endParaRPr lang="en-US" altLang="zh-CN" sz="1200" b="1" kern="1200" dirty="0">
              <a:solidFill>
                <a:schemeClr val="tx1"/>
              </a:solidFill>
              <a:effectLst/>
              <a:latin typeface="+mn-lt"/>
              <a:ea typeface="+mn-ea"/>
              <a:cs typeface="+mn-cs"/>
              <a:sym typeface="Wingdings" pitchFamily="2" charset="2"/>
            </a:endParaRPr>
          </a:p>
          <a:p>
            <a:pPr marL="171450" indent="-171450">
              <a:buFont typeface="Wingdings"/>
              <a:buChar char="è"/>
            </a:pPr>
            <a:endParaRPr lang="en-US" altLang="zh-CN" sz="1200" kern="1200" dirty="0">
              <a:solidFill>
                <a:schemeClr val="tx1"/>
              </a:solidFill>
              <a:effectLst/>
              <a:latin typeface="+mn-lt"/>
              <a:ea typeface="+mn-ea"/>
              <a:cs typeface="+mn-cs"/>
              <a:sym typeface="Wingdings" pitchFamily="2" charset="2"/>
            </a:endParaRPr>
          </a:p>
          <a:p>
            <a:pPr marL="0" indent="0">
              <a:buFont typeface="Wingdings"/>
              <a:buNone/>
            </a:pPr>
            <a:r>
              <a:rPr lang="en-US" altLang="zh-CN" sz="1200" kern="1200" dirty="0">
                <a:solidFill>
                  <a:schemeClr val="tx1"/>
                </a:solidFill>
                <a:effectLst/>
                <a:latin typeface="+mn-lt"/>
                <a:ea typeface="+mn-ea"/>
                <a:cs typeface="+mn-cs"/>
              </a:rPr>
              <a:t>public void main(String[] </a:t>
            </a:r>
            <a:r>
              <a:rPr lang="en-US" altLang="zh-CN" sz="1200" kern="1200" dirty="0" err="1">
                <a:solidFill>
                  <a:schemeClr val="tx1"/>
                </a:solidFill>
                <a:effectLst/>
                <a:latin typeface="+mn-lt"/>
                <a:ea typeface="+mn-ea"/>
                <a:cs typeface="+mn-cs"/>
              </a:rPr>
              <a:t>args</a:t>
            </a:r>
            <a:r>
              <a:rPr lang="en-US" altLang="zh-CN" sz="1200" kern="1200" dirty="0">
                <a:solidFill>
                  <a:schemeClr val="tx1"/>
                </a:solidFill>
                <a:effectLst/>
                <a:latin typeface="+mn-lt"/>
                <a:ea typeface="+mn-ea"/>
                <a:cs typeface="+mn-cs"/>
              </a:rPr>
              <a:t>)</a:t>
            </a:r>
          </a:p>
          <a:p>
            <a:pPr marL="0" indent="0">
              <a:buFont typeface="Wingdings"/>
              <a:buNone/>
            </a:pPr>
            <a:r>
              <a:rPr lang="en-US" altLang="zh-CN" sz="1200" kern="1200" dirty="0">
                <a:solidFill>
                  <a:schemeClr val="tx1"/>
                </a:solidFill>
                <a:effectLst/>
                <a:latin typeface="+mn-lt"/>
                <a:ea typeface="+mn-ea"/>
                <a:cs typeface="+mn-cs"/>
              </a:rPr>
              <a:t>  {</a:t>
            </a:r>
          </a:p>
          <a:p>
            <a:pPr marL="0" indent="0">
              <a:buFont typeface="Wingdings"/>
              <a:buNone/>
            </a:pPr>
            <a:r>
              <a:rPr lang="en-US" altLang="zh-CN" sz="1200" kern="1200" dirty="0">
                <a:solidFill>
                  <a:schemeClr val="tx1"/>
                </a:solidFill>
                <a:effectLst/>
                <a:latin typeface="+mn-lt"/>
                <a:ea typeface="+mn-ea"/>
                <a:cs typeface="+mn-cs"/>
              </a:rPr>
              <a:t>    char c1 = 'a';</a:t>
            </a:r>
          </a:p>
          <a:p>
            <a:pPr marL="0" indent="0">
              <a:buFont typeface="Wingdings"/>
              <a:buNone/>
            </a:pPr>
            <a:r>
              <a:rPr lang="en-US" altLang="zh-CN" sz="1200" kern="1200" dirty="0">
                <a:solidFill>
                  <a:schemeClr val="tx1"/>
                </a:solidFill>
                <a:effectLst/>
                <a:latin typeface="+mn-lt"/>
                <a:ea typeface="+mn-ea"/>
                <a:cs typeface="+mn-cs"/>
              </a:rPr>
              <a:t>    char c2 = '\t';</a:t>
            </a:r>
          </a:p>
          <a:p>
            <a:pPr marL="0" indent="0">
              <a:buFont typeface="Wingdings"/>
              <a:buNone/>
            </a:pPr>
            <a:r>
              <a:rPr lang="en-US" altLang="zh-CN" sz="1200" kern="1200" dirty="0">
                <a:solidFill>
                  <a:schemeClr val="tx1"/>
                </a:solidFill>
                <a:effectLst/>
                <a:latin typeface="+mn-lt"/>
                <a:ea typeface="+mn-ea"/>
                <a:cs typeface="+mn-cs"/>
              </a:rPr>
              <a:t>    char c3 = '</a:t>
            </a:r>
            <a:r>
              <a:rPr lang="zh-CN" altLang="en-US" sz="1200" kern="1200" dirty="0">
                <a:solidFill>
                  <a:schemeClr val="tx1"/>
                </a:solidFill>
                <a:effectLst/>
                <a:latin typeface="+mn-lt"/>
                <a:ea typeface="+mn-ea"/>
                <a:cs typeface="+mn-cs"/>
              </a:rPr>
              <a:t>你</a:t>
            </a:r>
            <a:r>
              <a:rPr lang="en-US" altLang="zh-CN" sz="1200" kern="1200" dirty="0">
                <a:solidFill>
                  <a:schemeClr val="tx1"/>
                </a:solidFill>
                <a:effectLst/>
                <a:latin typeface="+mn-lt"/>
                <a:ea typeface="+mn-ea"/>
                <a:cs typeface="+mn-cs"/>
              </a:rPr>
              <a:t>';</a:t>
            </a:r>
          </a:p>
          <a:p>
            <a:pPr marL="0" indent="0">
              <a:buFont typeface="Wingdings"/>
              <a:buNone/>
            </a:pPr>
            <a:r>
              <a:rPr lang="en-US" altLang="zh-CN" sz="1200" kern="1200" dirty="0">
                <a:solidFill>
                  <a:schemeClr val="tx1"/>
                </a:solidFill>
                <a:effectLst/>
                <a:latin typeface="+mn-lt"/>
                <a:ea typeface="+mn-ea"/>
                <a:cs typeface="+mn-cs"/>
              </a:rPr>
              <a:t>    char c4 = 'a';</a:t>
            </a:r>
          </a:p>
          <a:p>
            <a:pPr marL="0" indent="0">
              <a:buFont typeface="Wingdings"/>
              <a:buNone/>
            </a:pPr>
            <a:endParaRPr lang="en-US" altLang="zh-CN" sz="1200" kern="1200" dirty="0">
              <a:solidFill>
                <a:schemeClr val="tx1"/>
              </a:solidFill>
              <a:effectLst/>
              <a:latin typeface="+mn-lt"/>
              <a:ea typeface="+mn-ea"/>
              <a:cs typeface="+mn-cs"/>
            </a:endParaRPr>
          </a:p>
          <a:p>
            <a:pPr marL="0" indent="0">
              <a:buFont typeface="Wingdings"/>
              <a:buNone/>
            </a:pP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Predef</a:t>
            </a:r>
            <a:r>
              <a:rPr lang="en-US" altLang="zh-CN" sz="1200" kern="1200" dirty="0">
                <a:solidFill>
                  <a:schemeClr val="tx1"/>
                </a:solidFill>
                <a:effectLst/>
                <a:latin typeface="+mn-lt"/>
                <a:ea typeface="+mn-ea"/>
                <a:cs typeface="+mn-cs"/>
              </a:rPr>
              <a:t>..MODULE$.</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BoxesRunTime.boxToCharacter</a:t>
            </a:r>
            <a:r>
              <a:rPr lang="en-US" altLang="zh-CN" sz="1200" kern="1200" dirty="0">
                <a:solidFill>
                  <a:schemeClr val="tx1"/>
                </a:solidFill>
                <a:effectLst/>
                <a:latin typeface="+mn-lt"/>
                <a:ea typeface="+mn-ea"/>
                <a:cs typeface="+mn-cs"/>
              </a:rPr>
              <a:t>(c1));</a:t>
            </a:r>
          </a:p>
          <a:p>
            <a:pPr marL="0" indent="0">
              <a:buFont typeface="Wingdings"/>
              <a:buNone/>
            </a:pP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Predef</a:t>
            </a:r>
            <a:r>
              <a:rPr lang="en-US" altLang="zh-CN" sz="1200" kern="1200" dirty="0">
                <a:solidFill>
                  <a:schemeClr val="tx1"/>
                </a:solidFill>
                <a:effectLst/>
                <a:latin typeface="+mn-lt"/>
                <a:ea typeface="+mn-ea"/>
                <a:cs typeface="+mn-cs"/>
              </a:rPr>
              <a:t>..MODULE$.</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BoxesRunTime.boxToCharacter</a:t>
            </a:r>
            <a:r>
              <a:rPr lang="en-US" altLang="zh-CN" sz="1200" kern="1200" dirty="0">
                <a:solidFill>
                  <a:schemeClr val="tx1"/>
                </a:solidFill>
                <a:effectLst/>
                <a:latin typeface="+mn-lt"/>
                <a:ea typeface="+mn-ea"/>
                <a:cs typeface="+mn-cs"/>
              </a:rPr>
              <a:t>(c2));</a:t>
            </a:r>
          </a:p>
          <a:p>
            <a:pPr marL="0" indent="0">
              <a:buFont typeface="Wingdings"/>
              <a:buNone/>
            </a:pP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Predef</a:t>
            </a:r>
            <a:r>
              <a:rPr lang="en-US" altLang="zh-CN" sz="1200" kern="1200" dirty="0">
                <a:solidFill>
                  <a:schemeClr val="tx1"/>
                </a:solidFill>
                <a:effectLst/>
                <a:latin typeface="+mn-lt"/>
                <a:ea typeface="+mn-ea"/>
                <a:cs typeface="+mn-cs"/>
              </a:rPr>
              <a:t>..MODULE$.</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BoxesRunTime.boxToCharacter</a:t>
            </a:r>
            <a:r>
              <a:rPr lang="en-US" altLang="zh-CN" sz="1200" kern="1200" dirty="0">
                <a:solidFill>
                  <a:schemeClr val="tx1"/>
                </a:solidFill>
                <a:effectLst/>
                <a:latin typeface="+mn-lt"/>
                <a:ea typeface="+mn-ea"/>
                <a:cs typeface="+mn-cs"/>
              </a:rPr>
              <a:t>(c3));</a:t>
            </a:r>
          </a:p>
          <a:p>
            <a:pPr marL="0" indent="0">
              <a:buFont typeface="Wingdings"/>
              <a:buNone/>
            </a:pP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Predef</a:t>
            </a:r>
            <a:r>
              <a:rPr lang="en-US" altLang="zh-CN" sz="1200" kern="1200" dirty="0">
                <a:solidFill>
                  <a:schemeClr val="tx1"/>
                </a:solidFill>
                <a:effectLst/>
                <a:latin typeface="+mn-lt"/>
                <a:ea typeface="+mn-ea"/>
                <a:cs typeface="+mn-cs"/>
              </a:rPr>
              <a:t>..MODULE$.</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BoxesRunTime.boxToCharacter</a:t>
            </a:r>
            <a:r>
              <a:rPr lang="en-US" altLang="zh-CN" sz="1200" kern="1200" dirty="0">
                <a:solidFill>
                  <a:schemeClr val="tx1"/>
                </a:solidFill>
                <a:effectLst/>
                <a:latin typeface="+mn-lt"/>
                <a:ea typeface="+mn-ea"/>
                <a:cs typeface="+mn-cs"/>
              </a:rPr>
              <a:t>(c4));</a:t>
            </a:r>
          </a:p>
          <a:p>
            <a:pPr marL="0" indent="0">
              <a:buFont typeface="Wingdings"/>
              <a:buNone/>
            </a:pPr>
            <a:r>
              <a:rPr lang="en-US" altLang="zh-CN" sz="1200" kern="1200" dirty="0">
                <a:solidFill>
                  <a:schemeClr val="tx1"/>
                </a:solidFill>
                <a:effectLst/>
                <a:latin typeface="+mn-lt"/>
                <a:ea typeface="+mn-ea"/>
                <a:cs typeface="+mn-cs"/>
              </a:rPr>
              <a:t>  }</a:t>
            </a:r>
          </a:p>
          <a:p>
            <a:pPr marL="0" indent="0">
              <a:buFont typeface="Wingdings"/>
              <a:buNone/>
            </a:pPr>
            <a:r>
              <a:rPr lang="en-US" altLang="zh-CN" sz="1200" kern="1200" dirty="0">
                <a:solidFill>
                  <a:schemeClr val="tx1"/>
                </a:solidFill>
                <a:effectLst/>
                <a:latin typeface="+mn-lt"/>
                <a:ea typeface="+mn-ea"/>
                <a:cs typeface="+mn-cs"/>
              </a:rPr>
              <a:t>  private Hello01$() { MODULE$ = this; }</a:t>
            </a:r>
          </a:p>
          <a:p>
            <a:pPr marL="0" indent="0">
              <a:buFont typeface="Wingdings"/>
              <a:buNone/>
            </a:pPr>
            <a:endParaRPr lang="en-US" altLang="zh-CN" sz="1200" kern="1200" dirty="0">
              <a:solidFill>
                <a:schemeClr val="tx1"/>
              </a:solidFill>
              <a:effectLst/>
              <a:latin typeface="+mn-lt"/>
              <a:ea typeface="+mn-ea"/>
              <a:cs typeface="+mn-cs"/>
            </a:endParaRPr>
          </a:p>
          <a:p>
            <a:pPr marL="0" indent="0">
              <a:buFont typeface="Wingdings"/>
              <a:buNone/>
            </a:pPr>
            <a:r>
              <a:rPr lang="en-US" altLang="zh-CN" sz="1200" kern="1200" dirty="0">
                <a:solidFill>
                  <a:schemeClr val="tx1"/>
                </a:solidFill>
                <a:effectLst/>
                <a:latin typeface="+mn-lt"/>
                <a:ea typeface="+mn-ea"/>
                <a:cs typeface="+mn-cs"/>
              </a:rPr>
              <a:t>}</a:t>
            </a:r>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6</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7</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pPr marL="171450" indent="-171450">
              <a:buFont typeface="Wingdings"/>
              <a:buChar char="è"/>
            </a:pPr>
            <a:r>
              <a:rPr lang="zh-CN" altLang="en-US" sz="1200" kern="1200" dirty="0">
                <a:solidFill>
                  <a:schemeClr val="tx1"/>
                </a:solidFill>
                <a:effectLst/>
                <a:latin typeface="+mn-lt"/>
                <a:ea typeface="+mn-ea"/>
                <a:cs typeface="+mn-cs"/>
                <a:sym typeface="Wingdings" pitchFamily="2" charset="2"/>
              </a:rPr>
              <a:t>对应的反编译 文件 </a:t>
            </a:r>
            <a:r>
              <a:rPr lang="en-US" altLang="zh-CN" sz="1200" kern="1200" dirty="0">
                <a:solidFill>
                  <a:schemeClr val="tx1"/>
                </a:solidFill>
                <a:effectLst/>
                <a:latin typeface="+mn-lt"/>
                <a:ea typeface="+mn-ea"/>
                <a:cs typeface="+mn-cs"/>
                <a:sym typeface="Wingdings" pitchFamily="2" charset="2"/>
              </a:rPr>
              <a:t>.class , </a:t>
            </a:r>
            <a:r>
              <a:rPr lang="zh-CN" altLang="en-US" sz="1200" b="1" kern="1200" dirty="0">
                <a:solidFill>
                  <a:schemeClr val="tx1"/>
                </a:solidFill>
                <a:effectLst/>
                <a:latin typeface="+mn-lt"/>
                <a:ea typeface="+mn-ea"/>
                <a:cs typeface="+mn-cs"/>
                <a:sym typeface="Wingdings" pitchFamily="2" charset="2"/>
              </a:rPr>
              <a:t>其它类型可以类推</a:t>
            </a:r>
            <a:endParaRPr lang="en-US" altLang="zh-CN" sz="1200" b="1" kern="1200" dirty="0">
              <a:solidFill>
                <a:schemeClr val="tx1"/>
              </a:solidFill>
              <a:effectLst/>
              <a:latin typeface="+mn-lt"/>
              <a:ea typeface="+mn-ea"/>
              <a:cs typeface="+mn-cs"/>
              <a:sym typeface="Wingdings" pitchFamily="2" charset="2"/>
            </a:endParaRPr>
          </a:p>
          <a:p>
            <a:pPr marL="0" indent="0">
              <a:buFont typeface="Wingdings"/>
              <a:buNone/>
            </a:pPr>
            <a:r>
              <a:rPr lang="en-US" altLang="zh-CN" sz="1200" kern="1200" dirty="0">
                <a:solidFill>
                  <a:schemeClr val="tx1"/>
                </a:solidFill>
                <a:effectLst/>
                <a:latin typeface="+mn-lt"/>
                <a:ea typeface="+mn-ea"/>
                <a:cs typeface="+mn-cs"/>
              </a:rPr>
              <a:t>public void main(String[] </a:t>
            </a:r>
            <a:r>
              <a:rPr lang="en-US" altLang="zh-CN" sz="1200" kern="1200" dirty="0" err="1">
                <a:solidFill>
                  <a:schemeClr val="tx1"/>
                </a:solidFill>
                <a:effectLst/>
                <a:latin typeface="+mn-lt"/>
                <a:ea typeface="+mn-ea"/>
                <a:cs typeface="+mn-cs"/>
              </a:rPr>
              <a:t>args</a:t>
            </a:r>
            <a:r>
              <a:rPr lang="en-US" altLang="zh-CN" sz="1200" kern="1200" dirty="0">
                <a:solidFill>
                  <a:schemeClr val="tx1"/>
                </a:solidFill>
                <a:effectLst/>
                <a:latin typeface="+mn-lt"/>
                <a:ea typeface="+mn-ea"/>
                <a:cs typeface="+mn-cs"/>
              </a:rPr>
              <a:t>)</a:t>
            </a:r>
          </a:p>
          <a:p>
            <a:pPr marL="0" indent="0">
              <a:buFont typeface="Wingdings"/>
              <a:buNone/>
            </a:pPr>
            <a:r>
              <a:rPr lang="en-US" altLang="zh-CN" sz="1200" kern="1200" dirty="0">
                <a:solidFill>
                  <a:schemeClr val="tx1"/>
                </a:solidFill>
                <a:effectLst/>
                <a:latin typeface="+mn-lt"/>
                <a:ea typeface="+mn-ea"/>
                <a:cs typeface="+mn-cs"/>
              </a:rPr>
              <a:t>  {</a:t>
            </a:r>
          </a:p>
          <a:p>
            <a:pPr marL="0" indent="0">
              <a:buFont typeface="Wingdings"/>
              <a:buNone/>
            </a:pPr>
            <a:r>
              <a:rPr lang="en-US" altLang="zh-CN" sz="1200" kern="1200" dirty="0">
                <a:solidFill>
                  <a:schemeClr val="tx1"/>
                </a:solidFill>
                <a:effectLst/>
                <a:latin typeface="+mn-lt"/>
                <a:ea typeface="+mn-ea"/>
                <a:cs typeface="+mn-cs"/>
              </a:rPr>
              <a:t>    char c1 = 'a';</a:t>
            </a:r>
          </a:p>
          <a:p>
            <a:pPr marL="0" indent="0">
              <a:buFont typeface="Wingdings"/>
              <a:buNone/>
            </a:pPr>
            <a:r>
              <a:rPr lang="en-US" altLang="zh-CN" sz="1200" kern="1200" dirty="0">
                <a:solidFill>
                  <a:schemeClr val="tx1"/>
                </a:solidFill>
                <a:effectLst/>
                <a:latin typeface="+mn-lt"/>
                <a:ea typeface="+mn-ea"/>
                <a:cs typeface="+mn-cs"/>
              </a:rPr>
              <a:t>    char c2 = '\t';</a:t>
            </a:r>
          </a:p>
          <a:p>
            <a:pPr marL="0" indent="0">
              <a:buFont typeface="Wingdings"/>
              <a:buNone/>
            </a:pPr>
            <a:r>
              <a:rPr lang="en-US" altLang="zh-CN" sz="1200" kern="1200" dirty="0">
                <a:solidFill>
                  <a:schemeClr val="tx1"/>
                </a:solidFill>
                <a:effectLst/>
                <a:latin typeface="+mn-lt"/>
                <a:ea typeface="+mn-ea"/>
                <a:cs typeface="+mn-cs"/>
              </a:rPr>
              <a:t>    char c3 = '</a:t>
            </a:r>
            <a:r>
              <a:rPr lang="zh-CN" altLang="en-US" sz="1200" kern="1200" dirty="0">
                <a:solidFill>
                  <a:schemeClr val="tx1"/>
                </a:solidFill>
                <a:effectLst/>
                <a:latin typeface="+mn-lt"/>
                <a:ea typeface="+mn-ea"/>
                <a:cs typeface="+mn-cs"/>
              </a:rPr>
              <a:t>你</a:t>
            </a:r>
            <a:r>
              <a:rPr lang="en-US" altLang="zh-CN" sz="1200" kern="1200" dirty="0">
                <a:solidFill>
                  <a:schemeClr val="tx1"/>
                </a:solidFill>
                <a:effectLst/>
                <a:latin typeface="+mn-lt"/>
                <a:ea typeface="+mn-ea"/>
                <a:cs typeface="+mn-cs"/>
              </a:rPr>
              <a:t>';</a:t>
            </a:r>
          </a:p>
          <a:p>
            <a:pPr marL="0" indent="0">
              <a:buFont typeface="Wingdings"/>
              <a:buNone/>
            </a:pPr>
            <a:r>
              <a:rPr lang="en-US" altLang="zh-CN" sz="1200" kern="1200" dirty="0">
                <a:solidFill>
                  <a:schemeClr val="tx1"/>
                </a:solidFill>
                <a:effectLst/>
                <a:latin typeface="+mn-lt"/>
                <a:ea typeface="+mn-ea"/>
                <a:cs typeface="+mn-cs"/>
              </a:rPr>
              <a:t>    char c4 = 'a';</a:t>
            </a:r>
          </a:p>
          <a:p>
            <a:pPr marL="0" indent="0">
              <a:buFont typeface="Wingdings"/>
              <a:buNone/>
            </a:pPr>
            <a:endParaRPr lang="en-US" altLang="zh-CN" sz="1200" kern="1200" dirty="0">
              <a:solidFill>
                <a:schemeClr val="tx1"/>
              </a:solidFill>
              <a:effectLst/>
              <a:latin typeface="+mn-lt"/>
              <a:ea typeface="+mn-ea"/>
              <a:cs typeface="+mn-cs"/>
            </a:endParaRPr>
          </a:p>
          <a:p>
            <a:pPr marL="0" indent="0">
              <a:buFont typeface="Wingdings"/>
              <a:buNone/>
            </a:pP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Predef</a:t>
            </a:r>
            <a:r>
              <a:rPr lang="en-US" altLang="zh-CN" sz="1200" kern="1200" dirty="0">
                <a:solidFill>
                  <a:schemeClr val="tx1"/>
                </a:solidFill>
                <a:effectLst/>
                <a:latin typeface="+mn-lt"/>
                <a:ea typeface="+mn-ea"/>
                <a:cs typeface="+mn-cs"/>
              </a:rPr>
              <a:t>..MODULE$.</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BoxesRunTime.boxToCharacter</a:t>
            </a:r>
            <a:r>
              <a:rPr lang="en-US" altLang="zh-CN" sz="1200" kern="1200" dirty="0">
                <a:solidFill>
                  <a:schemeClr val="tx1"/>
                </a:solidFill>
                <a:effectLst/>
                <a:latin typeface="+mn-lt"/>
                <a:ea typeface="+mn-ea"/>
                <a:cs typeface="+mn-cs"/>
              </a:rPr>
              <a:t>(c1));</a:t>
            </a:r>
          </a:p>
          <a:p>
            <a:pPr marL="0" indent="0">
              <a:buFont typeface="Wingdings"/>
              <a:buNone/>
            </a:pP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Predef</a:t>
            </a:r>
            <a:r>
              <a:rPr lang="en-US" altLang="zh-CN" sz="1200" kern="1200" dirty="0">
                <a:solidFill>
                  <a:schemeClr val="tx1"/>
                </a:solidFill>
                <a:effectLst/>
                <a:latin typeface="+mn-lt"/>
                <a:ea typeface="+mn-ea"/>
                <a:cs typeface="+mn-cs"/>
              </a:rPr>
              <a:t>..MODULE$.</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BoxesRunTime.boxToCharacter</a:t>
            </a:r>
            <a:r>
              <a:rPr lang="en-US" altLang="zh-CN" sz="1200" kern="1200" dirty="0">
                <a:solidFill>
                  <a:schemeClr val="tx1"/>
                </a:solidFill>
                <a:effectLst/>
                <a:latin typeface="+mn-lt"/>
                <a:ea typeface="+mn-ea"/>
                <a:cs typeface="+mn-cs"/>
              </a:rPr>
              <a:t>(c2));</a:t>
            </a:r>
          </a:p>
          <a:p>
            <a:pPr marL="0" indent="0">
              <a:buFont typeface="Wingdings"/>
              <a:buNone/>
            </a:pP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Predef</a:t>
            </a:r>
            <a:r>
              <a:rPr lang="en-US" altLang="zh-CN" sz="1200" kern="1200" dirty="0">
                <a:solidFill>
                  <a:schemeClr val="tx1"/>
                </a:solidFill>
                <a:effectLst/>
                <a:latin typeface="+mn-lt"/>
                <a:ea typeface="+mn-ea"/>
                <a:cs typeface="+mn-cs"/>
              </a:rPr>
              <a:t>..MODULE$.</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BoxesRunTime.boxToCharacter</a:t>
            </a:r>
            <a:r>
              <a:rPr lang="en-US" altLang="zh-CN" sz="1200" kern="1200" dirty="0">
                <a:solidFill>
                  <a:schemeClr val="tx1"/>
                </a:solidFill>
                <a:effectLst/>
                <a:latin typeface="+mn-lt"/>
                <a:ea typeface="+mn-ea"/>
                <a:cs typeface="+mn-cs"/>
              </a:rPr>
              <a:t>(c3));</a:t>
            </a:r>
          </a:p>
          <a:p>
            <a:pPr marL="0" indent="0">
              <a:buFont typeface="Wingdings"/>
              <a:buNone/>
            </a:pP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Predef</a:t>
            </a:r>
            <a:r>
              <a:rPr lang="en-US" altLang="zh-CN" sz="1200" kern="1200" dirty="0">
                <a:solidFill>
                  <a:schemeClr val="tx1"/>
                </a:solidFill>
                <a:effectLst/>
                <a:latin typeface="+mn-lt"/>
                <a:ea typeface="+mn-ea"/>
                <a:cs typeface="+mn-cs"/>
              </a:rPr>
              <a:t>..MODULE$.</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BoxesRunTime.boxToCharacter</a:t>
            </a:r>
            <a:r>
              <a:rPr lang="en-US" altLang="zh-CN" sz="1200" kern="1200" dirty="0">
                <a:solidFill>
                  <a:schemeClr val="tx1"/>
                </a:solidFill>
                <a:effectLst/>
                <a:latin typeface="+mn-lt"/>
                <a:ea typeface="+mn-ea"/>
                <a:cs typeface="+mn-cs"/>
              </a:rPr>
              <a:t>(c4));</a:t>
            </a:r>
          </a:p>
          <a:p>
            <a:pPr marL="0" indent="0">
              <a:buFont typeface="Wingdings"/>
              <a:buNone/>
            </a:pPr>
            <a:r>
              <a:rPr lang="en-US" altLang="zh-CN" sz="1200" kern="1200" dirty="0">
                <a:solidFill>
                  <a:schemeClr val="tx1"/>
                </a:solidFill>
                <a:effectLst/>
                <a:latin typeface="+mn-lt"/>
                <a:ea typeface="+mn-ea"/>
                <a:cs typeface="+mn-cs"/>
              </a:rPr>
              <a:t>  }</a:t>
            </a:r>
          </a:p>
          <a:p>
            <a:pPr marL="0" indent="0">
              <a:buFont typeface="Wingdings"/>
              <a:buNone/>
            </a:pPr>
            <a:r>
              <a:rPr lang="en-US" altLang="zh-CN" sz="1200" kern="1200" dirty="0">
                <a:solidFill>
                  <a:schemeClr val="tx1"/>
                </a:solidFill>
                <a:effectLst/>
                <a:latin typeface="+mn-lt"/>
                <a:ea typeface="+mn-ea"/>
                <a:cs typeface="+mn-cs"/>
              </a:rPr>
              <a:t>  private Hello01$() { MODULE$ = this; }</a:t>
            </a:r>
          </a:p>
          <a:p>
            <a:pPr marL="0" indent="0">
              <a:buFont typeface="Wingdings"/>
              <a:buNone/>
            </a:pPr>
            <a:endParaRPr lang="en-US" altLang="zh-CN" sz="1200" kern="1200" dirty="0">
              <a:solidFill>
                <a:schemeClr val="tx1"/>
              </a:solidFill>
              <a:effectLst/>
              <a:latin typeface="+mn-lt"/>
              <a:ea typeface="+mn-ea"/>
              <a:cs typeface="+mn-cs"/>
            </a:endParaRPr>
          </a:p>
          <a:p>
            <a:pPr marL="0" indent="0">
              <a:buFont typeface="Wingdings"/>
              <a:buNone/>
            </a:pPr>
            <a:r>
              <a:rPr lang="en-US" altLang="zh-CN" sz="1200" kern="1200" dirty="0">
                <a:solidFill>
                  <a:schemeClr val="tx1"/>
                </a:solidFill>
                <a:effectLst/>
                <a:latin typeface="+mn-lt"/>
                <a:ea typeface="+mn-ea"/>
                <a:cs typeface="+mn-cs"/>
              </a:rPr>
              <a:t>}</a:t>
            </a:r>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8</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9</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10</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44780"/>
            <a:ext cx="7772400" cy="1203924"/>
          </a:xfrm>
        </p:spPr>
        <p:txBody>
          <a:bodyPr/>
          <a:lstStyle/>
          <a:p>
            <a:r>
              <a:rPr lang="zh-CN" altLang="en-US"/>
              <a:t>单击此处编辑母版标题样式</a:t>
            </a:r>
          </a:p>
        </p:txBody>
      </p:sp>
      <p:sp>
        <p:nvSpPr>
          <p:cNvPr id="3" name="副标题 2"/>
          <p:cNvSpPr>
            <a:spLocks noGrp="1"/>
          </p:cNvSpPr>
          <p:nvPr>
            <p:ph type="subTitle" idx="1"/>
          </p:nvPr>
        </p:nvSpPr>
        <p:spPr>
          <a:xfrm>
            <a:off x="1371600" y="3182727"/>
            <a:ext cx="6400800" cy="143534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4924"/>
            <a:ext cx="2057400" cy="479229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4924"/>
            <a:ext cx="6019800" cy="479229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09171"/>
            <a:ext cx="7772400" cy="1115514"/>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380545"/>
            <a:ext cx="7772400" cy="122862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10536"/>
            <a:ext cx="4038600"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0536"/>
            <a:ext cx="4038600"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57230"/>
            <a:ext cx="4040188"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781183"/>
            <a:ext cx="4040188"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257230"/>
            <a:ext cx="4041775"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781183"/>
            <a:ext cx="4041775"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3623"/>
            <a:ext cx="3008313" cy="95169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3625"/>
            <a:ext cx="5111750" cy="47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4" y="1175322"/>
            <a:ext cx="3008313" cy="384189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931604"/>
            <a:ext cx="5486400" cy="46414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01853"/>
            <a:ext cx="5486400" cy="33699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395752"/>
            <a:ext cx="5486400" cy="6591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4923"/>
            <a:ext cx="8229600" cy="93609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10536"/>
            <a:ext cx="8229600" cy="370667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05734"/>
            <a:ext cx="2133600" cy="29903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2019/4/28</a:t>
            </a:fld>
            <a:endParaRPr lang="zh-CN" altLang="en-US"/>
          </a:p>
        </p:txBody>
      </p:sp>
      <p:sp>
        <p:nvSpPr>
          <p:cNvPr id="5" name="页脚占位符 4"/>
          <p:cNvSpPr>
            <a:spLocks noGrp="1"/>
          </p:cNvSpPr>
          <p:nvPr>
            <p:ph type="ftr" sz="quarter" idx="3"/>
          </p:nvPr>
        </p:nvSpPr>
        <p:spPr>
          <a:xfrm>
            <a:off x="3124200" y="5205734"/>
            <a:ext cx="2895600" cy="29903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05734"/>
            <a:ext cx="2133600" cy="29903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107504" y="4709937"/>
            <a:ext cx="6984776" cy="584775"/>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尚硅谷研究院</a:t>
            </a:r>
          </a:p>
        </p:txBody>
      </p:sp>
      <p:sp>
        <p:nvSpPr>
          <p:cNvPr id="4" name="标题 1"/>
          <p:cNvSpPr>
            <a:spLocks noGrp="1"/>
          </p:cNvSpPr>
          <p:nvPr>
            <p:ph type="ctrTitle"/>
          </p:nvPr>
        </p:nvSpPr>
        <p:spPr>
          <a:xfrm>
            <a:off x="683568" y="2390674"/>
            <a:ext cx="7772400" cy="1203924"/>
          </a:xfrm>
        </p:spPr>
        <p:txBody>
          <a:bodyPr>
            <a:noAutofit/>
          </a:bodyPr>
          <a:lstStyle/>
          <a:p>
            <a:r>
              <a:rPr lang="en-US" altLang="zh-CN" sz="40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cs typeface="+mn-cs"/>
              </a:rPr>
              <a:t>Scala</a:t>
            </a:r>
            <a:r>
              <a:rPr lang="zh-CN" altLang="en-US" sz="40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cs typeface="+mn-cs"/>
              </a:rPr>
              <a:t>核心编程</a:t>
            </a:r>
            <a:br>
              <a:rPr lang="en-US" altLang="zh-CN"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br>
            <a:r>
              <a:rPr lang="zh-CN" altLang="en-US" sz="30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cs typeface="+mn-cs"/>
              </a:rPr>
              <a:t>变量</a:t>
            </a:r>
            <a:br>
              <a:rPr lang="en-US" altLang="zh-CN"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br>
            <a:br>
              <a:rPr lang="en-US" altLang="zh-CN"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br>
            <a:r>
              <a:rPr lang="zh-CN" altLang="en-US" sz="3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讲师：李海波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整数类型</a:t>
            </a:r>
            <a:endParaRPr lang="en-US" altLang="zh-CN" sz="2200" b="1" dirty="0">
              <a:latin typeface="微软雅黑" pitchFamily="34" charset="-122"/>
              <a:ea typeface="微软雅黑" pitchFamily="34" charset="-122"/>
            </a:endParaRPr>
          </a:p>
        </p:txBody>
      </p:sp>
      <p:sp>
        <p:nvSpPr>
          <p:cNvPr id="5" name="矩形 4"/>
          <p:cNvSpPr/>
          <p:nvPr/>
        </p:nvSpPr>
        <p:spPr>
          <a:xfrm>
            <a:off x="536529" y="1169664"/>
            <a:ext cx="8424935" cy="2923877"/>
          </a:xfrm>
          <a:prstGeom prst="rect">
            <a:avLst/>
          </a:prstGeom>
        </p:spPr>
        <p:txBody>
          <a:bodyPr wrap="square">
            <a:spAutoFit/>
          </a:bodyPr>
          <a:lstStyle/>
          <a:p>
            <a:pPr>
              <a:defRPr/>
            </a:pPr>
            <a:r>
              <a:rPr lang="zh-CN" altLang="en-US" sz="2000" b="1" dirty="0">
                <a:solidFill>
                  <a:srgbClr val="0000CC"/>
                </a:solidFill>
                <a:latin typeface="微软雅黑" pitchFamily="34" charset="-122"/>
                <a:ea typeface="微软雅黑" pitchFamily="34" charset="-122"/>
              </a:rPr>
              <a:t>整型的使用细节</a:t>
            </a:r>
            <a:endParaRPr lang="en-US" altLang="zh-CN" sz="2000" b="1" dirty="0">
              <a:solidFill>
                <a:srgbClr val="0000CC"/>
              </a:solidFill>
              <a:latin typeface="微软雅黑" pitchFamily="34" charset="-122"/>
              <a:ea typeface="微软雅黑" pitchFamily="34" charset="-122"/>
            </a:endParaRPr>
          </a:p>
          <a:p>
            <a:pPr marL="342900" indent="-342900">
              <a:buAutoNum type="arabicParenR"/>
              <a:defRPr/>
            </a:pPr>
            <a:r>
              <a:rPr lang="en-US" altLang="zh-CN" dirty="0">
                <a:latin typeface="微软雅黑" pitchFamily="34" charset="-122"/>
                <a:ea typeface="微软雅黑" pitchFamily="34" charset="-122"/>
              </a:rPr>
              <a:t>Scala</a:t>
            </a:r>
            <a:r>
              <a:rPr lang="zh-CN" altLang="en-US" dirty="0">
                <a:latin typeface="微软雅黑" pitchFamily="34" charset="-122"/>
                <a:ea typeface="微软雅黑" pitchFamily="34" charset="-122"/>
              </a:rPr>
              <a:t>各整数类型有固定的表数范围和字段长度，不受具体</a:t>
            </a:r>
            <a:r>
              <a:rPr lang="en-US" altLang="zh-CN" dirty="0">
                <a:latin typeface="微软雅黑" pitchFamily="34" charset="-122"/>
                <a:ea typeface="微软雅黑" pitchFamily="34" charset="-122"/>
              </a:rPr>
              <a:t>OS</a:t>
            </a:r>
            <a:r>
              <a:rPr lang="zh-CN" altLang="en-US" dirty="0">
                <a:latin typeface="微软雅黑" pitchFamily="34" charset="-122"/>
                <a:ea typeface="微软雅黑" pitchFamily="34" charset="-122"/>
              </a:rPr>
              <a:t>的影响，以保证</a:t>
            </a:r>
            <a:r>
              <a:rPr lang="en-US" altLang="zh-CN" dirty="0">
                <a:latin typeface="微软雅黑" pitchFamily="34" charset="-122"/>
                <a:ea typeface="微软雅黑" pitchFamily="34" charset="-122"/>
              </a:rPr>
              <a:t>Scala</a:t>
            </a:r>
            <a:r>
              <a:rPr lang="zh-CN" altLang="en-US" dirty="0">
                <a:latin typeface="微软雅黑" pitchFamily="34" charset="-122"/>
                <a:ea typeface="微软雅黑" pitchFamily="34" charset="-122"/>
              </a:rPr>
              <a:t>程序的可移植性。</a:t>
            </a:r>
            <a:endParaRPr lang="en-US" altLang="zh-CN" dirty="0">
              <a:latin typeface="微软雅黑" pitchFamily="34" charset="-122"/>
              <a:ea typeface="微软雅黑" pitchFamily="34" charset="-122"/>
            </a:endParaRPr>
          </a:p>
          <a:p>
            <a:pPr marL="342900" indent="-342900">
              <a:buAutoNum type="arabicParenR"/>
              <a:defRPr/>
            </a:pPr>
            <a:endParaRPr lang="en-US" altLang="zh-CN" dirty="0">
              <a:latin typeface="微软雅黑" pitchFamily="34" charset="-122"/>
              <a:ea typeface="微软雅黑" pitchFamily="34" charset="-122"/>
            </a:endParaRPr>
          </a:p>
          <a:p>
            <a:pPr marL="342900" indent="-342900">
              <a:buAutoNum type="arabicParenR"/>
              <a:defRPr/>
            </a:pPr>
            <a:r>
              <a:rPr lang="en-US" altLang="zh-CN" dirty="0">
                <a:latin typeface="微软雅黑" pitchFamily="34" charset="-122"/>
                <a:ea typeface="微软雅黑" pitchFamily="34" charset="-122"/>
              </a:rPr>
              <a:t>Scala</a:t>
            </a:r>
            <a:r>
              <a:rPr lang="zh-CN" altLang="en-US" dirty="0">
                <a:latin typeface="微软雅黑" pitchFamily="34" charset="-122"/>
                <a:ea typeface="微软雅黑" pitchFamily="34" charset="-122"/>
              </a:rPr>
              <a:t>的整型 </a:t>
            </a:r>
            <a:r>
              <a:rPr lang="zh-CN" altLang="en-US" sz="2000" b="1" dirty="0">
                <a:solidFill>
                  <a:srgbClr val="0070C0"/>
                </a:solidFill>
                <a:latin typeface="微软雅黑" pitchFamily="34" charset="-122"/>
                <a:ea typeface="微软雅黑" pitchFamily="34" charset="-122"/>
              </a:rPr>
              <a:t>常量</a:t>
            </a:r>
            <a:r>
              <a:rPr lang="en-US" altLang="zh-CN" sz="2000" b="1" dirty="0">
                <a:solidFill>
                  <a:srgbClr val="0070C0"/>
                </a:solidFill>
                <a:latin typeface="微软雅黑" pitchFamily="34" charset="-122"/>
                <a:ea typeface="微软雅黑" pitchFamily="34" charset="-122"/>
              </a:rPr>
              <a:t>/</a:t>
            </a:r>
            <a:r>
              <a:rPr lang="zh-CN" altLang="en-US" sz="2000" b="1" dirty="0">
                <a:solidFill>
                  <a:srgbClr val="0070C0"/>
                </a:solidFill>
                <a:latin typeface="微软雅黑" pitchFamily="34" charset="-122"/>
                <a:ea typeface="微软雅黑" pitchFamily="34" charset="-122"/>
              </a:rPr>
              <a:t>字面量 </a:t>
            </a:r>
            <a:r>
              <a:rPr lang="zh-CN" altLang="en-US" dirty="0">
                <a:latin typeface="微软雅黑" pitchFamily="34" charset="-122"/>
                <a:ea typeface="微软雅黑" pitchFamily="34" charset="-122"/>
              </a:rPr>
              <a:t> 默认为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型，声明</a:t>
            </a:r>
            <a:r>
              <a:rPr lang="en-US" altLang="zh-CN" dirty="0">
                <a:latin typeface="微软雅黑" pitchFamily="34" charset="-122"/>
                <a:ea typeface="微软雅黑" pitchFamily="34" charset="-122"/>
              </a:rPr>
              <a:t>Long</a:t>
            </a:r>
            <a:r>
              <a:rPr lang="zh-CN" altLang="en-US" dirty="0">
                <a:latin typeface="微软雅黑" pitchFamily="34" charset="-122"/>
                <a:ea typeface="微软雅黑" pitchFamily="34" charset="-122"/>
              </a:rPr>
              <a:t>型 </a:t>
            </a:r>
            <a:r>
              <a:rPr lang="zh-CN" altLang="en-US" sz="2000" b="1" dirty="0">
                <a:solidFill>
                  <a:srgbClr val="0070C0"/>
                </a:solidFill>
                <a:latin typeface="微软雅黑" pitchFamily="34" charset="-122"/>
                <a:ea typeface="微软雅黑" pitchFamily="34" charset="-122"/>
              </a:rPr>
              <a:t>常量</a:t>
            </a:r>
            <a:r>
              <a:rPr lang="en-US" altLang="zh-CN" sz="2000" b="1" dirty="0">
                <a:solidFill>
                  <a:srgbClr val="0070C0"/>
                </a:solidFill>
                <a:latin typeface="微软雅黑" pitchFamily="34" charset="-122"/>
                <a:ea typeface="微软雅黑" pitchFamily="34" charset="-122"/>
              </a:rPr>
              <a:t>/</a:t>
            </a:r>
            <a:r>
              <a:rPr lang="zh-CN" altLang="en-US" sz="2000" b="1" dirty="0">
                <a:solidFill>
                  <a:srgbClr val="0070C0"/>
                </a:solidFill>
                <a:latin typeface="微软雅黑" pitchFamily="34" charset="-122"/>
                <a:ea typeface="微软雅黑" pitchFamily="34" charset="-122"/>
              </a:rPr>
              <a:t>字面量</a:t>
            </a:r>
            <a:r>
              <a:rPr lang="zh-CN" altLang="en-US" dirty="0">
                <a:latin typeface="微软雅黑" pitchFamily="34" charset="-122"/>
                <a:ea typeface="微软雅黑" pitchFamily="34" charset="-122"/>
              </a:rPr>
              <a:t> 须后加‘</a:t>
            </a:r>
            <a:r>
              <a:rPr lang="en-US" altLang="zh-CN" dirty="0">
                <a:latin typeface="微软雅黑" pitchFamily="34" charset="-122"/>
                <a:ea typeface="微软雅黑" pitchFamily="34" charset="-122"/>
              </a:rPr>
              <a:t>l</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或‘</a:t>
            </a:r>
            <a:r>
              <a:rPr lang="en-US" altLang="zh-CN" dirty="0">
                <a:latin typeface="微软雅黑" pitchFamily="34" charset="-122"/>
                <a:ea typeface="微软雅黑" pitchFamily="34" charset="-122"/>
              </a:rPr>
              <a:t>L’ </a:t>
            </a:r>
          </a:p>
          <a:p>
            <a:pPr marL="342900" indent="-342900">
              <a:buAutoNum type="arabicParenR"/>
              <a:defRPr/>
            </a:pPr>
            <a:endParaRPr lang="en-US" altLang="zh-CN" dirty="0">
              <a:latin typeface="微软雅黑" pitchFamily="34" charset="-122"/>
              <a:ea typeface="微软雅黑" pitchFamily="34" charset="-122"/>
            </a:endParaRPr>
          </a:p>
          <a:p>
            <a:pPr marL="342900" indent="-342900">
              <a:buAutoNum type="arabicParenR"/>
              <a:defRPr/>
            </a:pPr>
            <a:r>
              <a:rPr lang="en-US" altLang="zh-CN" dirty="0">
                <a:latin typeface="微软雅黑" pitchFamily="34" charset="-122"/>
                <a:ea typeface="微软雅黑" pitchFamily="34" charset="-122"/>
              </a:rPr>
              <a:t>Scala</a:t>
            </a:r>
            <a:r>
              <a:rPr lang="zh-CN" altLang="en-US" dirty="0">
                <a:latin typeface="微软雅黑" pitchFamily="34" charset="-122"/>
                <a:ea typeface="微软雅黑" pitchFamily="34" charset="-122"/>
              </a:rPr>
              <a:t>程序中变量常声明为</a:t>
            </a:r>
            <a:r>
              <a:rPr lang="en-US" altLang="zh-CN" dirty="0" err="1">
                <a:latin typeface="微软雅黑" pitchFamily="34" charset="-122"/>
                <a:ea typeface="微软雅黑" pitchFamily="34" charset="-122"/>
              </a:rPr>
              <a:t>Int</a:t>
            </a:r>
            <a:r>
              <a:rPr lang="zh-CN" altLang="en-US" dirty="0">
                <a:latin typeface="微软雅黑" pitchFamily="34" charset="-122"/>
                <a:ea typeface="微软雅黑" pitchFamily="34" charset="-122"/>
              </a:rPr>
              <a:t>型，除非不足以表示大数，才使用</a:t>
            </a:r>
            <a:r>
              <a:rPr lang="en-US" altLang="zh-CN" dirty="0">
                <a:latin typeface="微软雅黑" pitchFamily="34" charset="-122"/>
                <a:ea typeface="微软雅黑" pitchFamily="34" charset="-122"/>
              </a:rPr>
              <a:t>Long</a:t>
            </a:r>
            <a:endParaRPr lang="zh-CN" altLang="en-US" dirty="0">
              <a:solidFill>
                <a:srgbClr val="FF0000"/>
              </a:solidFill>
              <a:latin typeface="微软雅黑" pitchFamily="34" charset="-122"/>
              <a:ea typeface="微软雅黑" pitchFamily="34" charset="-122"/>
            </a:endParaRPr>
          </a:p>
          <a:p>
            <a:pPr marL="342900" indent="-342900">
              <a:buAutoNum type="arabicParenR"/>
              <a:defRPr/>
            </a:pPr>
            <a:endParaRPr lang="en-US" altLang="zh-CN" dirty="0">
              <a:latin typeface="微软雅黑" pitchFamily="34" charset="-122"/>
              <a:ea typeface="微软雅黑" pitchFamily="34" charset="-122"/>
            </a:endParaRPr>
          </a:p>
          <a:p>
            <a:pPr marL="342900" indent="-342900">
              <a:buAutoNum type="arabicParenR"/>
              <a:defRPr/>
            </a:pPr>
            <a:endParaRPr lang="en-US" altLang="zh-CN" dirty="0">
              <a:latin typeface="微软雅黑" pitchFamily="34" charset="-122"/>
              <a:ea typeface="微软雅黑" pitchFamily="34" charset="-122"/>
            </a:endParaRPr>
          </a:p>
        </p:txBody>
      </p:sp>
      <p:sp>
        <p:nvSpPr>
          <p:cNvPr id="2" name="TextBox 1"/>
          <p:cNvSpPr txBox="1"/>
          <p:nvPr/>
        </p:nvSpPr>
        <p:spPr>
          <a:xfrm>
            <a:off x="899592" y="3528367"/>
            <a:ext cx="5400600" cy="1815882"/>
          </a:xfrm>
          <a:prstGeom prst="rect">
            <a:avLst/>
          </a:prstGeom>
          <a:noFill/>
        </p:spPr>
        <p:txBody>
          <a:bodyPr wrap="square" rtlCol="0">
            <a:spAutoFit/>
          </a:bodyPr>
          <a:lstStyle/>
          <a:p>
            <a:r>
              <a:rPr lang="en-US" altLang="zh-CN" sz="1600" dirty="0" err="1">
                <a:latin typeface="Arial" pitchFamily="34" charset="0"/>
                <a:cs typeface="Arial" pitchFamily="34" charset="0"/>
              </a:rPr>
              <a:t>var</a:t>
            </a:r>
            <a:r>
              <a:rPr lang="en-US" altLang="zh-CN" sz="1600" dirty="0">
                <a:latin typeface="Arial" pitchFamily="34" charset="0"/>
                <a:cs typeface="Arial" pitchFamily="34" charset="0"/>
              </a:rPr>
              <a:t> c = 11 </a:t>
            </a:r>
            <a:endParaRPr lang="zh-CN" altLang="en-US" sz="1600" dirty="0">
              <a:latin typeface="Arial" pitchFamily="34" charset="0"/>
              <a:cs typeface="Arial" pitchFamily="34" charset="0"/>
            </a:endParaRPr>
          </a:p>
          <a:p>
            <a:r>
              <a:rPr lang="en-US" altLang="zh-CN" sz="1600" dirty="0" err="1">
                <a:latin typeface="Arial" pitchFamily="34" charset="0"/>
                <a:cs typeface="Arial" pitchFamily="34" charset="0"/>
              </a:rPr>
              <a:t>println</a:t>
            </a:r>
            <a:r>
              <a:rPr lang="en-US" altLang="zh-CN" sz="1600" dirty="0">
                <a:latin typeface="Arial" pitchFamily="34" charset="0"/>
                <a:cs typeface="Arial" pitchFamily="34" charset="0"/>
              </a:rPr>
              <a:t>("c=" + c) </a:t>
            </a:r>
          </a:p>
          <a:p>
            <a:r>
              <a:rPr lang="en-US" altLang="zh-CN" sz="1600" dirty="0" err="1">
                <a:latin typeface="Arial" pitchFamily="34" charset="0"/>
                <a:cs typeface="Arial" pitchFamily="34" charset="0"/>
              </a:rPr>
              <a:t>var</a:t>
            </a:r>
            <a:r>
              <a:rPr lang="en-US" altLang="zh-CN" sz="1600" dirty="0">
                <a:latin typeface="Arial" pitchFamily="34" charset="0"/>
                <a:cs typeface="Arial" pitchFamily="34" charset="0"/>
              </a:rPr>
              <a:t> d = 12l </a:t>
            </a:r>
          </a:p>
          <a:p>
            <a:r>
              <a:rPr lang="en-US" altLang="zh-CN" sz="1600" dirty="0" err="1">
                <a:latin typeface="Arial" pitchFamily="34" charset="0"/>
                <a:cs typeface="Arial" pitchFamily="34" charset="0"/>
              </a:rPr>
              <a:t>println</a:t>
            </a:r>
            <a:r>
              <a:rPr lang="en-US" altLang="zh-CN" sz="1600" dirty="0">
                <a:latin typeface="Arial" pitchFamily="34" charset="0"/>
                <a:cs typeface="Arial" pitchFamily="34" charset="0"/>
              </a:rPr>
              <a:t>("d=" + d)  </a:t>
            </a:r>
          </a:p>
          <a:p>
            <a:endParaRPr lang="en-US" altLang="zh-CN" sz="1600" dirty="0">
              <a:latin typeface="Arial" pitchFamily="34" charset="0"/>
              <a:cs typeface="Arial" pitchFamily="34" charset="0"/>
            </a:endParaRPr>
          </a:p>
          <a:p>
            <a:r>
              <a:rPr lang="en-US" altLang="zh-CN" sz="1600" dirty="0" err="1">
                <a:latin typeface="Arial" pitchFamily="34" charset="0"/>
                <a:cs typeface="Arial" pitchFamily="34" charset="0"/>
              </a:rPr>
              <a:t>var</a:t>
            </a:r>
            <a:r>
              <a:rPr lang="en-US" altLang="zh-CN" sz="1600" dirty="0">
                <a:latin typeface="Arial" pitchFamily="34" charset="0"/>
                <a:cs typeface="Arial" pitchFamily="34" charset="0"/>
              </a:rPr>
              <a:t> num1 : Short =&gt; 1000000000</a:t>
            </a:r>
            <a:r>
              <a:rPr lang="zh-CN" altLang="en-US" sz="1600" dirty="0">
                <a:latin typeface="Arial" pitchFamily="34" charset="0"/>
                <a:cs typeface="Arial" pitchFamily="34" charset="0"/>
              </a:rPr>
              <a:t>*</a:t>
            </a:r>
            <a:r>
              <a:rPr lang="en-US" altLang="zh-CN" sz="1600" dirty="0">
                <a:latin typeface="Arial" pitchFamily="34" charset="0"/>
                <a:cs typeface="Arial" pitchFamily="34" charset="0"/>
              </a:rPr>
              <a:t>7</a:t>
            </a:r>
          </a:p>
          <a:p>
            <a:r>
              <a:rPr lang="en-US" altLang="zh-CN" sz="1600" dirty="0" err="1">
                <a:latin typeface="Arial" pitchFamily="34" charset="0"/>
                <a:cs typeface="Arial" pitchFamily="34" charset="0"/>
              </a:rPr>
              <a:t>var</a:t>
            </a:r>
            <a:r>
              <a:rPr lang="en-US" altLang="zh-CN" sz="1600" dirty="0">
                <a:latin typeface="Arial" pitchFamily="34" charset="0"/>
                <a:cs typeface="Arial" pitchFamily="34" charset="0"/>
              </a:rPr>
              <a:t> e = 9223372036854775807L</a:t>
            </a:r>
          </a:p>
        </p:txBody>
      </p:sp>
    </p:spTree>
    <p:extLst>
      <p:ext uri="{BB962C8B-B14F-4D97-AF65-F5344CB8AC3E}">
        <p14:creationId xmlns:p14="http://schemas.microsoft.com/office/powerpoint/2010/main" val="1269381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浮点类型</a:t>
            </a:r>
            <a:endParaRPr lang="en-US" altLang="zh-CN" sz="2200" b="1" dirty="0">
              <a:latin typeface="微软雅黑" pitchFamily="34" charset="-122"/>
              <a:ea typeface="微软雅黑" pitchFamily="34" charset="-122"/>
            </a:endParaRPr>
          </a:p>
        </p:txBody>
      </p:sp>
      <p:sp>
        <p:nvSpPr>
          <p:cNvPr id="5" name="矩形 4"/>
          <p:cNvSpPr/>
          <p:nvPr/>
        </p:nvSpPr>
        <p:spPr>
          <a:xfrm>
            <a:off x="539553" y="1152103"/>
            <a:ext cx="8424935" cy="3939540"/>
          </a:xfrm>
          <a:prstGeom prst="rect">
            <a:avLst/>
          </a:prstGeom>
        </p:spPr>
        <p:txBody>
          <a:bodyPr wrap="square">
            <a:spAutoFit/>
          </a:bodyPr>
          <a:lstStyle/>
          <a:p>
            <a:pPr>
              <a:defRPr/>
            </a:pPr>
            <a:endParaRPr lang="en-US" altLang="zh-CN" dirty="0">
              <a:latin typeface="微软雅黑" pitchFamily="34" charset="-122"/>
              <a:ea typeface="微软雅黑" pitchFamily="34" charset="-122"/>
            </a:endParaRPr>
          </a:p>
          <a:p>
            <a:pPr lvl="0">
              <a:defRPr/>
            </a:pPr>
            <a:r>
              <a:rPr lang="zh-CN" altLang="en-US" sz="2000" b="1" dirty="0">
                <a:solidFill>
                  <a:srgbClr val="0000CC"/>
                </a:solidFill>
                <a:latin typeface="微软雅黑" pitchFamily="34" charset="-122"/>
                <a:ea typeface="微软雅黑" pitchFamily="34" charset="-122"/>
              </a:rPr>
              <a:t>基本介绍</a:t>
            </a:r>
            <a:endParaRPr lang="en-US" altLang="zh-CN" sz="2000" b="1" dirty="0">
              <a:solidFill>
                <a:srgbClr val="0000CC"/>
              </a:solidFill>
              <a:latin typeface="微软雅黑" pitchFamily="34" charset="-122"/>
              <a:ea typeface="微软雅黑" pitchFamily="34" charset="-122"/>
            </a:endParaRPr>
          </a:p>
          <a:p>
            <a:pPr lvl="0">
              <a:defRPr/>
            </a:pPr>
            <a:r>
              <a:rPr lang="en-US" altLang="zh-CN" dirty="0">
                <a:solidFill>
                  <a:prstClr val="black"/>
                </a:solidFill>
                <a:latin typeface="微软雅黑" pitchFamily="34" charset="-122"/>
                <a:ea typeface="微软雅黑" pitchFamily="34" charset="-122"/>
              </a:rPr>
              <a:t> </a:t>
            </a:r>
          </a:p>
          <a:p>
            <a:pPr lvl="0">
              <a:defRPr/>
            </a:pPr>
            <a:r>
              <a:rPr lang="en-US" altLang="zh-CN" dirty="0" err="1">
                <a:solidFill>
                  <a:prstClr val="black"/>
                </a:solidFill>
                <a:latin typeface="微软雅黑" pitchFamily="34" charset="-122"/>
                <a:ea typeface="微软雅黑" pitchFamily="34" charset="-122"/>
              </a:rPr>
              <a:t>Scala</a:t>
            </a:r>
            <a:r>
              <a:rPr lang="zh-CN" altLang="en-US" dirty="0">
                <a:solidFill>
                  <a:prstClr val="black"/>
                </a:solidFill>
                <a:latin typeface="微软雅黑" pitchFamily="34" charset="-122"/>
                <a:ea typeface="微软雅黑" pitchFamily="34" charset="-122"/>
              </a:rPr>
              <a:t>的浮点类型可以表示一个小数，比如 </a:t>
            </a:r>
            <a:r>
              <a:rPr lang="en-US" altLang="zh-CN" dirty="0">
                <a:solidFill>
                  <a:prstClr val="black"/>
                </a:solidFill>
                <a:latin typeface="微软雅黑" pitchFamily="34" charset="-122"/>
                <a:ea typeface="微软雅黑" pitchFamily="34" charset="-122"/>
              </a:rPr>
              <a:t>123.4f</a:t>
            </a:r>
            <a:r>
              <a:rPr lang="zh-CN" altLang="en-US" dirty="0">
                <a:solidFill>
                  <a:prstClr val="black"/>
                </a:solidFill>
                <a:latin typeface="微软雅黑" pitchFamily="34" charset="-122"/>
                <a:ea typeface="微软雅黑" pitchFamily="34" charset="-122"/>
              </a:rPr>
              <a:t>，</a:t>
            </a:r>
            <a:r>
              <a:rPr lang="en-US" altLang="zh-CN" dirty="0">
                <a:solidFill>
                  <a:prstClr val="black"/>
                </a:solidFill>
                <a:latin typeface="微软雅黑" pitchFamily="34" charset="-122"/>
                <a:ea typeface="微软雅黑" pitchFamily="34" charset="-122"/>
              </a:rPr>
              <a:t>7.8 </a:t>
            </a:r>
            <a:r>
              <a:rPr lang="zh-CN" altLang="en-US" dirty="0">
                <a:solidFill>
                  <a:prstClr val="black"/>
                </a:solidFill>
                <a:latin typeface="微软雅黑" pitchFamily="34" charset="-122"/>
                <a:ea typeface="微软雅黑" pitchFamily="34" charset="-122"/>
              </a:rPr>
              <a:t>，</a:t>
            </a:r>
            <a:r>
              <a:rPr lang="en-US" altLang="zh-CN" dirty="0">
                <a:solidFill>
                  <a:prstClr val="black"/>
                </a:solidFill>
                <a:latin typeface="微软雅黑" pitchFamily="34" charset="-122"/>
                <a:ea typeface="微软雅黑" pitchFamily="34" charset="-122"/>
              </a:rPr>
              <a:t>0.12</a:t>
            </a:r>
            <a:r>
              <a:rPr lang="zh-CN" altLang="en-US" dirty="0">
                <a:solidFill>
                  <a:prstClr val="black"/>
                </a:solidFill>
                <a:latin typeface="微软雅黑" pitchFamily="34" charset="-122"/>
                <a:ea typeface="微软雅黑" pitchFamily="34" charset="-122"/>
              </a:rPr>
              <a:t>等等</a:t>
            </a: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r>
              <a:rPr lang="zh-CN" altLang="en-US" sz="2000" b="1" dirty="0">
                <a:solidFill>
                  <a:srgbClr val="0000CC"/>
                </a:solidFill>
                <a:latin typeface="微软雅黑" pitchFamily="34" charset="-122"/>
                <a:ea typeface="微软雅黑" pitchFamily="34" charset="-122"/>
              </a:rPr>
              <a:t>浮点型的分类</a:t>
            </a:r>
            <a:endParaRPr lang="en-US" altLang="zh-CN" sz="2000" b="1" dirty="0">
              <a:solidFill>
                <a:srgbClr val="0000CC"/>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1600" dirty="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205159965"/>
              </p:ext>
            </p:extLst>
          </p:nvPr>
        </p:nvGraphicFramePr>
        <p:xfrm>
          <a:off x="678396" y="3312343"/>
          <a:ext cx="8147248" cy="1041342"/>
        </p:xfrm>
        <a:graphic>
          <a:graphicData uri="http://schemas.openxmlformats.org/drawingml/2006/table">
            <a:tbl>
              <a:tblPr/>
              <a:tblGrid>
                <a:gridCol w="1556103">
                  <a:extLst>
                    <a:ext uri="{9D8B030D-6E8A-4147-A177-3AD203B41FA5}">
                      <a16:colId xmlns:a16="http://schemas.microsoft.com/office/drawing/2014/main" val="20000"/>
                    </a:ext>
                  </a:extLst>
                </a:gridCol>
                <a:gridCol w="6591145">
                  <a:extLst>
                    <a:ext uri="{9D8B030D-6E8A-4147-A177-3AD203B41FA5}">
                      <a16:colId xmlns:a16="http://schemas.microsoft.com/office/drawing/2014/main" val="20001"/>
                    </a:ext>
                  </a:extLst>
                </a:gridCol>
              </a:tblGrid>
              <a:tr h="428006">
                <a:tc>
                  <a:txBody>
                    <a:bodyPr/>
                    <a:lstStyle/>
                    <a:p>
                      <a:pPr fontAlgn="t"/>
                      <a:r>
                        <a:rPr lang="en-US" sz="1600">
                          <a:effectLst/>
                        </a:rPr>
                        <a:t>Float </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32 </a:t>
                      </a:r>
                      <a:r>
                        <a:rPr lang="zh-CN" altLang="en-US" sz="1600">
                          <a:effectLst/>
                        </a:rPr>
                        <a:t>位</a:t>
                      </a:r>
                      <a:r>
                        <a:rPr lang="en-US" altLang="zh-CN" sz="1600">
                          <a:effectLst/>
                        </a:rPr>
                        <a:t>, </a:t>
                      </a:r>
                      <a:r>
                        <a:rPr lang="en-US" sz="1600">
                          <a:effectLst/>
                        </a:rPr>
                        <a:t>IEEE 754</a:t>
                      </a:r>
                      <a:r>
                        <a:rPr lang="zh-CN" altLang="en-US" sz="1600">
                          <a:effectLst/>
                        </a:rPr>
                        <a:t>标准的单精度浮点数</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13336">
                <a:tc>
                  <a:txBody>
                    <a:bodyPr/>
                    <a:lstStyle/>
                    <a:p>
                      <a:pPr fontAlgn="t"/>
                      <a:r>
                        <a:rPr lang="en-US" sz="1600">
                          <a:effectLst/>
                        </a:rPr>
                        <a:t>Double </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a:effectLst/>
                        </a:rPr>
                        <a:t>64 </a:t>
                      </a:r>
                      <a:r>
                        <a:rPr lang="zh-CN" altLang="en-US" sz="1600">
                          <a:effectLst/>
                        </a:rPr>
                        <a:t>位 </a:t>
                      </a:r>
                      <a:r>
                        <a:rPr lang="en-US" sz="1600">
                          <a:effectLst/>
                        </a:rPr>
                        <a:t>IEEE 754</a:t>
                      </a:r>
                      <a:r>
                        <a:rPr lang="zh-CN" altLang="en-US" sz="1600">
                          <a:effectLst/>
                        </a:rPr>
                        <a:t>标准的双精度浮点数</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4361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浮点类型</a:t>
            </a:r>
            <a:endParaRPr lang="en-US" altLang="zh-CN" sz="2200" b="1" dirty="0">
              <a:latin typeface="微软雅黑" pitchFamily="34" charset="-122"/>
              <a:ea typeface="微软雅黑" pitchFamily="34" charset="-122"/>
            </a:endParaRPr>
          </a:p>
        </p:txBody>
      </p:sp>
      <p:sp>
        <p:nvSpPr>
          <p:cNvPr id="5" name="矩形 4"/>
          <p:cNvSpPr/>
          <p:nvPr/>
        </p:nvSpPr>
        <p:spPr>
          <a:xfrm>
            <a:off x="539553" y="1224111"/>
            <a:ext cx="8424935" cy="4708981"/>
          </a:xfrm>
          <a:prstGeom prst="rect">
            <a:avLst/>
          </a:prstGeom>
        </p:spPr>
        <p:txBody>
          <a:bodyPr wrap="square">
            <a:spAutoFit/>
          </a:bodyPr>
          <a:lstStyle/>
          <a:p>
            <a:pPr>
              <a:defRPr/>
            </a:pPr>
            <a:r>
              <a:rPr lang="zh-CN" altLang="en-US" sz="2000" b="1" dirty="0">
                <a:solidFill>
                  <a:srgbClr val="0000CC"/>
                </a:solidFill>
                <a:latin typeface="微软雅黑" pitchFamily="34" charset="-122"/>
                <a:ea typeface="微软雅黑" pitchFamily="34" charset="-122"/>
              </a:rPr>
              <a:t>浮点型使用细节</a:t>
            </a:r>
            <a:endParaRPr lang="en-US" altLang="zh-CN" sz="2000" dirty="0">
              <a:solidFill>
                <a:srgbClr val="0000CC"/>
              </a:solidFill>
              <a:latin typeface="微软雅黑" pitchFamily="34" charset="-122"/>
              <a:ea typeface="微软雅黑" pitchFamily="34" charset="-122"/>
            </a:endParaRPr>
          </a:p>
          <a:p>
            <a:pPr marL="342900" indent="-342900">
              <a:buAutoNum type="arabicParenR"/>
              <a:defRPr/>
            </a:pPr>
            <a:r>
              <a:rPr lang="zh-CN" altLang="en-US" dirty="0">
                <a:latin typeface="微软雅黑" pitchFamily="34" charset="-122"/>
                <a:ea typeface="微软雅黑" pitchFamily="34" charset="-122"/>
              </a:rPr>
              <a:t>与整数类型类似，</a:t>
            </a:r>
            <a:r>
              <a:rPr lang="en-US" altLang="zh-CN" dirty="0">
                <a:latin typeface="微软雅黑" pitchFamily="34" charset="-122"/>
                <a:ea typeface="微软雅黑" pitchFamily="34" charset="-122"/>
              </a:rPr>
              <a:t>Scala </a:t>
            </a:r>
            <a:r>
              <a:rPr lang="zh-CN" altLang="en-US" dirty="0">
                <a:latin typeface="微软雅黑" pitchFamily="34" charset="-122"/>
                <a:ea typeface="微软雅黑" pitchFamily="34" charset="-122"/>
              </a:rPr>
              <a:t>浮点类型也有固定的表数范围和字段长度，不受具体</a:t>
            </a:r>
            <a:r>
              <a:rPr lang="en-US" altLang="zh-CN" dirty="0">
                <a:latin typeface="微软雅黑" pitchFamily="34" charset="-122"/>
                <a:ea typeface="微软雅黑" pitchFamily="34" charset="-122"/>
              </a:rPr>
              <a:t>OS</a:t>
            </a:r>
            <a:r>
              <a:rPr lang="zh-CN" altLang="en-US" dirty="0">
                <a:latin typeface="微软雅黑" pitchFamily="34" charset="-122"/>
                <a:ea typeface="微软雅黑" pitchFamily="34" charset="-122"/>
              </a:rPr>
              <a:t>的影响。</a:t>
            </a:r>
            <a:endParaRPr lang="en-US" altLang="zh-CN" dirty="0">
              <a:latin typeface="微软雅黑" pitchFamily="34" charset="-122"/>
              <a:ea typeface="微软雅黑" pitchFamily="34" charset="-122"/>
            </a:endParaRPr>
          </a:p>
          <a:p>
            <a:pPr marL="342900" indent="-342900">
              <a:buAutoNum type="arabicParenR"/>
              <a:defRPr/>
            </a:pPr>
            <a:r>
              <a:rPr lang="en-US" altLang="zh-CN" dirty="0">
                <a:latin typeface="微软雅黑" pitchFamily="34" charset="-122"/>
                <a:ea typeface="微软雅黑" pitchFamily="34" charset="-122"/>
              </a:rPr>
              <a:t>Scala</a:t>
            </a:r>
            <a:r>
              <a:rPr lang="zh-CN" altLang="en-US" dirty="0">
                <a:latin typeface="微软雅黑" pitchFamily="34" charset="-122"/>
                <a:ea typeface="微软雅黑" pitchFamily="34" charset="-122"/>
              </a:rPr>
              <a:t>的浮点型常量默认为</a:t>
            </a:r>
            <a:r>
              <a:rPr lang="en-US" altLang="zh-CN" dirty="0">
                <a:latin typeface="微软雅黑" pitchFamily="34" charset="-122"/>
                <a:ea typeface="微软雅黑" pitchFamily="34" charset="-122"/>
              </a:rPr>
              <a:t>Double</a:t>
            </a:r>
            <a:r>
              <a:rPr lang="zh-CN" altLang="en-US" dirty="0">
                <a:latin typeface="微软雅黑" pitchFamily="34" charset="-122"/>
                <a:ea typeface="微软雅黑" pitchFamily="34" charset="-122"/>
              </a:rPr>
              <a:t>型，声明</a:t>
            </a:r>
            <a:r>
              <a:rPr lang="en-US" altLang="zh-CN" dirty="0">
                <a:latin typeface="微软雅黑" pitchFamily="34" charset="-122"/>
                <a:ea typeface="微软雅黑" pitchFamily="34" charset="-122"/>
              </a:rPr>
              <a:t>Float</a:t>
            </a:r>
            <a:r>
              <a:rPr lang="zh-CN" altLang="en-US" dirty="0">
                <a:latin typeface="微软雅黑" pitchFamily="34" charset="-122"/>
                <a:ea typeface="微软雅黑" pitchFamily="34" charset="-122"/>
              </a:rPr>
              <a:t>型常量，须后加‘</a:t>
            </a:r>
            <a:r>
              <a:rPr lang="en-US" altLang="zh-CN" dirty="0">
                <a:latin typeface="微软雅黑" pitchFamily="34" charset="-122"/>
                <a:ea typeface="微软雅黑" pitchFamily="34" charset="-122"/>
              </a:rPr>
              <a:t>f’</a:t>
            </a:r>
            <a:r>
              <a:rPr lang="zh-CN" altLang="en-US" dirty="0">
                <a:latin typeface="微软雅黑" pitchFamily="34" charset="-122"/>
                <a:ea typeface="微软雅黑" pitchFamily="34" charset="-122"/>
              </a:rPr>
              <a:t>或‘</a:t>
            </a:r>
            <a:r>
              <a:rPr lang="en-US" altLang="zh-CN" dirty="0">
                <a:latin typeface="微软雅黑" pitchFamily="34" charset="-122"/>
                <a:ea typeface="微软雅黑" pitchFamily="34" charset="-122"/>
              </a:rPr>
              <a:t>F’</a:t>
            </a:r>
            <a:r>
              <a:rPr lang="zh-CN" altLang="en-US" dirty="0">
                <a:latin typeface="微软雅黑" pitchFamily="34" charset="-122"/>
                <a:ea typeface="微软雅黑" pitchFamily="34" charset="-122"/>
              </a:rPr>
              <a:t>。</a:t>
            </a:r>
            <a:br>
              <a:rPr lang="en-US" altLang="zh-CN" dirty="0">
                <a:latin typeface="微软雅黑" pitchFamily="34" charset="-122"/>
                <a:ea typeface="微软雅黑" pitchFamily="34" charset="-122"/>
              </a:rPr>
            </a:br>
            <a:br>
              <a:rPr lang="en-US" altLang="zh-CN" dirty="0">
                <a:latin typeface="微软雅黑" pitchFamily="34" charset="-122"/>
                <a:ea typeface="微软雅黑" pitchFamily="34" charset="-122"/>
              </a:rPr>
            </a:br>
            <a:br>
              <a:rPr lang="en-US" altLang="zh-CN" dirty="0">
                <a:latin typeface="微软雅黑" pitchFamily="34" charset="-122"/>
                <a:ea typeface="微软雅黑" pitchFamily="34" charset="-122"/>
              </a:rPr>
            </a:br>
            <a:br>
              <a:rPr lang="en-US" altLang="zh-CN" dirty="0">
                <a:latin typeface="微软雅黑" pitchFamily="34" charset="-122"/>
                <a:ea typeface="微软雅黑" pitchFamily="34" charset="-122"/>
              </a:rPr>
            </a:br>
            <a:endParaRPr lang="en-US" altLang="zh-CN" dirty="0">
              <a:latin typeface="微软雅黑" pitchFamily="34" charset="-122"/>
              <a:ea typeface="微软雅黑" pitchFamily="34" charset="-122"/>
            </a:endParaRPr>
          </a:p>
          <a:p>
            <a:pPr marL="342900" indent="-342900">
              <a:buAutoNum type="arabicParenR"/>
              <a:defRPr/>
            </a:pPr>
            <a:endParaRPr lang="en-US" altLang="zh-CN" dirty="0">
              <a:latin typeface="微软雅黑" pitchFamily="34" charset="-122"/>
              <a:ea typeface="微软雅黑" pitchFamily="34" charset="-122"/>
            </a:endParaRPr>
          </a:p>
          <a:p>
            <a:pPr marL="342900" indent="-342900">
              <a:buAutoNum type="arabicParenR"/>
              <a:defRPr/>
            </a:pPr>
            <a:r>
              <a:rPr lang="zh-CN" altLang="en-US" dirty="0">
                <a:latin typeface="微软雅黑" pitchFamily="34" charset="-122"/>
                <a:ea typeface="微软雅黑" pitchFamily="34" charset="-122"/>
              </a:rPr>
              <a:t>浮点型常量有两种表示形式</a:t>
            </a:r>
            <a:endParaRPr lang="en-US" altLang="zh-CN" dirty="0">
              <a:latin typeface="微软雅黑" pitchFamily="34" charset="-122"/>
              <a:ea typeface="微软雅黑" pitchFamily="34" charset="-122"/>
            </a:endParaRPr>
          </a:p>
          <a:p>
            <a:pPr>
              <a:defRPr/>
            </a:pPr>
            <a:r>
              <a:rPr lang="zh-CN" altLang="en-US" dirty="0">
                <a:latin typeface="微软雅黑" pitchFamily="34" charset="-122"/>
                <a:ea typeface="微软雅黑" pitchFamily="34" charset="-122"/>
              </a:rPr>
              <a:t>       十进制数形式：如：</a:t>
            </a:r>
            <a:r>
              <a:rPr lang="en-US" altLang="zh-CN" dirty="0">
                <a:latin typeface="微软雅黑" pitchFamily="34" charset="-122"/>
                <a:ea typeface="微软雅黑" pitchFamily="34" charset="-122"/>
              </a:rPr>
              <a:t>5.12       512.0f        .512   (</a:t>
            </a:r>
            <a:r>
              <a:rPr lang="zh-CN" altLang="en-US" dirty="0">
                <a:latin typeface="微软雅黑" pitchFamily="34" charset="-122"/>
                <a:ea typeface="微软雅黑" pitchFamily="34" charset="-122"/>
              </a:rPr>
              <a:t>必须有小数点）</a:t>
            </a:r>
          </a:p>
          <a:p>
            <a:pPr>
              <a:defRPr/>
            </a:pPr>
            <a:r>
              <a:rPr lang="zh-CN" altLang="en-US" dirty="0">
                <a:latin typeface="微软雅黑" pitchFamily="34" charset="-122"/>
                <a:ea typeface="微软雅黑" pitchFamily="34" charset="-122"/>
              </a:rPr>
              <a:t>       科学计数法形式</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如：</a:t>
            </a:r>
            <a:r>
              <a:rPr lang="en-US" altLang="zh-CN" sz="1400" dirty="0">
                <a:latin typeface="微软雅黑" pitchFamily="34" charset="-122"/>
                <a:ea typeface="微软雅黑" pitchFamily="34" charset="-122"/>
              </a:rPr>
              <a:t>5.12e2 =&gt; 5.12 </a:t>
            </a:r>
            <a:r>
              <a:rPr lang="zh-CN" altLang="en-US" sz="1400" dirty="0">
                <a:latin typeface="微软雅黑" pitchFamily="34" charset="-122"/>
                <a:ea typeface="微软雅黑" pitchFamily="34" charset="-122"/>
              </a:rPr>
              <a:t>乘以 </a:t>
            </a:r>
            <a:r>
              <a:rPr lang="en-US" altLang="zh-CN" sz="1400" dirty="0">
                <a:latin typeface="微软雅黑" pitchFamily="34" charset="-122"/>
                <a:ea typeface="微软雅黑" pitchFamily="34" charset="-122"/>
              </a:rPr>
              <a:t>10</a:t>
            </a:r>
            <a:r>
              <a:rPr lang="zh-CN" altLang="en-US" sz="1400" dirty="0">
                <a:latin typeface="微软雅黑" pitchFamily="34" charset="-122"/>
                <a:ea typeface="微软雅黑" pitchFamily="34" charset="-122"/>
              </a:rPr>
              <a:t>的</a:t>
            </a: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次方</a:t>
            </a:r>
            <a:r>
              <a:rPr lang="en-US" altLang="zh-CN" sz="1400" dirty="0">
                <a:latin typeface="微软雅黑" pitchFamily="34" charset="-122"/>
                <a:ea typeface="微软雅黑" pitchFamily="34" charset="-122"/>
              </a:rPr>
              <a:t>      5.12E-2 =》 </a:t>
            </a:r>
            <a:r>
              <a:rPr lang="zh-CN" altLang="en-US" sz="1400" dirty="0">
                <a:latin typeface="微软雅黑" pitchFamily="34" charset="-122"/>
                <a:ea typeface="微软雅黑" pitchFamily="34" charset="-122"/>
              </a:rPr>
              <a:t>表示</a:t>
            </a:r>
            <a:r>
              <a:rPr lang="en-US" altLang="zh-CN" sz="1400" dirty="0">
                <a:latin typeface="微软雅黑" pitchFamily="34" charset="-122"/>
                <a:ea typeface="微软雅黑" pitchFamily="34" charset="-122"/>
              </a:rPr>
              <a:t>5.12 </a:t>
            </a:r>
            <a:r>
              <a:rPr lang="zh-CN" altLang="en-US" sz="1400" dirty="0">
                <a:latin typeface="微软雅黑" pitchFamily="34" charset="-122"/>
                <a:ea typeface="微软雅黑" pitchFamily="34" charset="-122"/>
              </a:rPr>
              <a:t>除以 </a:t>
            </a:r>
            <a:r>
              <a:rPr lang="en-US" altLang="zh-CN" sz="1400" dirty="0">
                <a:latin typeface="微软雅黑" pitchFamily="34" charset="-122"/>
                <a:ea typeface="微软雅黑" pitchFamily="34" charset="-122"/>
              </a:rPr>
              <a:t>10</a:t>
            </a:r>
            <a:r>
              <a:rPr lang="zh-CN" altLang="en-US" sz="1400" dirty="0">
                <a:latin typeface="微软雅黑" pitchFamily="34" charset="-122"/>
                <a:ea typeface="微软雅黑" pitchFamily="34" charset="-122"/>
              </a:rPr>
              <a:t>的</a:t>
            </a: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次方</a:t>
            </a:r>
            <a:r>
              <a:rPr lang="en-US" altLang="zh-CN" sz="1400" dirty="0">
                <a:latin typeface="微软雅黑" pitchFamily="34" charset="-122"/>
                <a:ea typeface="微软雅黑" pitchFamily="34" charset="-122"/>
              </a:rPr>
              <a:t> </a:t>
            </a:r>
          </a:p>
          <a:p>
            <a:pPr>
              <a:defRPr/>
            </a:pPr>
            <a:r>
              <a:rPr lang="en-US" altLang="zh-CN" sz="1400" dirty="0">
                <a:latin typeface="微软雅黑" pitchFamily="34" charset="-122"/>
                <a:ea typeface="微软雅黑" pitchFamily="34" charset="-122"/>
              </a:rPr>
              <a:t>    </a:t>
            </a:r>
          </a:p>
          <a:p>
            <a:pPr>
              <a:defRPr/>
            </a:pPr>
            <a:r>
              <a:rPr lang="en-US" altLang="zh-CN" dirty="0">
                <a:latin typeface="微软雅黑" pitchFamily="34" charset="-122"/>
                <a:ea typeface="微软雅黑" pitchFamily="34" charset="-122"/>
              </a:rPr>
              <a:t>4)  </a:t>
            </a:r>
            <a:r>
              <a:rPr lang="zh-CN" altLang="en-US" dirty="0">
                <a:latin typeface="微软雅黑" pitchFamily="34" charset="-122"/>
                <a:ea typeface="微软雅黑" pitchFamily="34" charset="-122"/>
              </a:rPr>
              <a:t>通常情况下，应该使用</a:t>
            </a:r>
            <a:r>
              <a:rPr lang="en-US" altLang="zh-CN" dirty="0">
                <a:latin typeface="微软雅黑" pitchFamily="34" charset="-122"/>
                <a:ea typeface="微软雅黑" pitchFamily="34" charset="-122"/>
              </a:rPr>
              <a:t>Double</a:t>
            </a:r>
            <a:r>
              <a:rPr lang="zh-CN" altLang="en-US" dirty="0">
                <a:latin typeface="微软雅黑" pitchFamily="34" charset="-122"/>
                <a:ea typeface="微软雅黑" pitchFamily="34" charset="-122"/>
              </a:rPr>
              <a:t>型，因为它比</a:t>
            </a:r>
            <a:r>
              <a:rPr lang="en-US" altLang="zh-CN" dirty="0">
                <a:latin typeface="微软雅黑" pitchFamily="34" charset="-122"/>
                <a:ea typeface="微软雅黑" pitchFamily="34" charset="-122"/>
              </a:rPr>
              <a:t>Float</a:t>
            </a:r>
            <a:r>
              <a:rPr lang="zh-CN" altLang="en-US" dirty="0">
                <a:latin typeface="微软雅黑" pitchFamily="34" charset="-122"/>
                <a:ea typeface="微软雅黑" pitchFamily="34" charset="-122"/>
              </a:rPr>
              <a:t>型更精确</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小数点后大致</a:t>
            </a:r>
            <a:r>
              <a:rPr lang="en-US" altLang="zh-CN" dirty="0">
                <a:latin typeface="微软雅黑" pitchFamily="34" charset="-122"/>
                <a:ea typeface="微软雅黑" pitchFamily="34" charset="-122"/>
              </a:rPr>
              <a:t>7</a:t>
            </a:r>
            <a:r>
              <a:rPr lang="zh-CN" altLang="en-US" dirty="0">
                <a:latin typeface="微软雅黑" pitchFamily="34" charset="-122"/>
                <a:ea typeface="微软雅黑" pitchFamily="34" charset="-122"/>
              </a:rPr>
              <a:t>位</a:t>
            </a:r>
            <a:r>
              <a:rPr lang="en-US" altLang="zh-CN" dirty="0">
                <a:latin typeface="微软雅黑" pitchFamily="34" charset="-122"/>
                <a:ea typeface="微软雅黑" pitchFamily="34" charset="-122"/>
              </a:rPr>
              <a:t>)</a:t>
            </a:r>
            <a:br>
              <a:rPr lang="en-US" altLang="zh-CN" dirty="0">
                <a:latin typeface="微软雅黑" pitchFamily="34" charset="-122"/>
                <a:ea typeface="微软雅黑" pitchFamily="34" charset="-122"/>
              </a:rPr>
            </a:b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测试数据 ：</a:t>
            </a:r>
            <a:r>
              <a:rPr lang="en-US" altLang="zh-CN" dirty="0">
                <a:latin typeface="微软雅黑" pitchFamily="34" charset="-122"/>
                <a:ea typeface="微软雅黑" pitchFamily="34" charset="-122"/>
              </a:rPr>
              <a:t>2.2345678912f  , 2.2345678912   //  2.7 </a:t>
            </a:r>
            <a:r>
              <a:rPr lang="zh-CN" altLang="en-US" dirty="0">
                <a:latin typeface="微软雅黑" pitchFamily="34" charset="-122"/>
                <a:ea typeface="微软雅黑" pitchFamily="34" charset="-122"/>
              </a:rPr>
              <a:t>与 </a:t>
            </a:r>
            <a:r>
              <a:rPr lang="en-US" altLang="zh-CN" dirty="0">
                <a:latin typeface="微软雅黑" pitchFamily="34" charset="-122"/>
                <a:ea typeface="微软雅黑" pitchFamily="34" charset="-122"/>
              </a:rPr>
              <a:t>8.1/3</a:t>
            </a:r>
          </a:p>
          <a:p>
            <a:pPr>
              <a:defRPr/>
            </a:pPr>
            <a:endParaRPr lang="en-US" altLang="zh-CN" dirty="0">
              <a:latin typeface="微软雅黑" pitchFamily="34" charset="-122"/>
              <a:ea typeface="微软雅黑" pitchFamily="34" charset="-122"/>
            </a:endParaRPr>
          </a:p>
        </p:txBody>
      </p:sp>
      <p:sp>
        <p:nvSpPr>
          <p:cNvPr id="2" name="TextBox 1"/>
          <p:cNvSpPr txBox="1"/>
          <p:nvPr/>
        </p:nvSpPr>
        <p:spPr>
          <a:xfrm>
            <a:off x="899592" y="2420952"/>
            <a:ext cx="5855833" cy="1323439"/>
          </a:xfrm>
          <a:prstGeom prst="rect">
            <a:avLst/>
          </a:prstGeom>
          <a:solidFill>
            <a:schemeClr val="bg1">
              <a:lumMod val="95000"/>
            </a:schemeClr>
          </a:solidFill>
        </p:spPr>
        <p:txBody>
          <a:bodyPr wrap="square" rtlCol="0">
            <a:spAutoFit/>
          </a:bodyPr>
          <a:lstStyle/>
          <a:p>
            <a:r>
              <a:rPr lang="en-US" altLang="zh-CN" sz="1600" b="1" dirty="0" err="1"/>
              <a:t>var</a:t>
            </a:r>
            <a:r>
              <a:rPr lang="en-US" altLang="zh-CN" sz="1600" b="1" dirty="0"/>
              <a:t> </a:t>
            </a:r>
            <a:r>
              <a:rPr lang="en-US" altLang="zh-CN" sz="1600" dirty="0"/>
              <a:t>f1 : Float = 1.1     </a:t>
            </a:r>
            <a:br>
              <a:rPr lang="en-US" altLang="zh-CN" sz="1600" dirty="0"/>
            </a:br>
            <a:r>
              <a:rPr lang="en-US" altLang="zh-CN" sz="1600" b="1" dirty="0" err="1"/>
              <a:t>var</a:t>
            </a:r>
            <a:r>
              <a:rPr lang="en-US" altLang="zh-CN" sz="1600" b="1" dirty="0"/>
              <a:t> </a:t>
            </a:r>
            <a:r>
              <a:rPr lang="en-US" altLang="zh-CN" sz="1600" dirty="0"/>
              <a:t>f2 = 1.2 </a:t>
            </a:r>
            <a:br>
              <a:rPr lang="en-US" altLang="zh-CN" sz="1600" dirty="0"/>
            </a:br>
            <a:r>
              <a:rPr lang="en-US" altLang="zh-CN" sz="1600" b="1" dirty="0" err="1"/>
              <a:t>var</a:t>
            </a:r>
            <a:r>
              <a:rPr lang="en-US" altLang="zh-CN" sz="1600" b="1" dirty="0"/>
              <a:t> </a:t>
            </a:r>
            <a:r>
              <a:rPr lang="en-US" altLang="zh-CN" sz="1600" dirty="0"/>
              <a:t>f3 : Double = 1.3 </a:t>
            </a:r>
            <a:br>
              <a:rPr lang="en-US" altLang="zh-CN" sz="1600" dirty="0"/>
            </a:br>
            <a:r>
              <a:rPr lang="en-US" altLang="zh-CN" sz="1600" b="1" dirty="0" err="1"/>
              <a:t>var</a:t>
            </a:r>
            <a:r>
              <a:rPr lang="en-US" altLang="zh-CN" sz="1600" b="1" dirty="0"/>
              <a:t> </a:t>
            </a:r>
            <a:r>
              <a:rPr lang="en-US" altLang="zh-CN" sz="1600" dirty="0"/>
              <a:t>f4 : Float = 1.4f </a:t>
            </a:r>
            <a:br>
              <a:rPr lang="en-US" altLang="zh-CN" sz="1600" dirty="0"/>
            </a:br>
            <a:r>
              <a:rPr lang="en-US" altLang="zh-CN" sz="1600" b="1" dirty="0" err="1"/>
              <a:t>var</a:t>
            </a:r>
            <a:r>
              <a:rPr lang="en-US" altLang="zh-CN" sz="1600" b="1" dirty="0"/>
              <a:t> </a:t>
            </a:r>
            <a:r>
              <a:rPr lang="en-US" altLang="zh-CN" sz="1600" dirty="0"/>
              <a:t>f5 : Double = 1.5f  </a:t>
            </a:r>
            <a:endParaRPr lang="zh-CN" altLang="en-US" sz="1600" dirty="0"/>
          </a:p>
        </p:txBody>
      </p:sp>
    </p:spTree>
    <p:extLst>
      <p:ext uri="{BB962C8B-B14F-4D97-AF65-F5344CB8AC3E}">
        <p14:creationId xmlns:p14="http://schemas.microsoft.com/office/powerpoint/2010/main" val="3133931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字符类型</a:t>
            </a:r>
            <a:r>
              <a:rPr lang="en-US" altLang="zh-CN" sz="2200" b="1" dirty="0">
                <a:latin typeface="微软雅黑" pitchFamily="34" charset="-122"/>
                <a:ea typeface="微软雅黑" pitchFamily="34" charset="-122"/>
              </a:rPr>
              <a:t>(Char)</a:t>
            </a:r>
          </a:p>
        </p:txBody>
      </p:sp>
      <p:sp>
        <p:nvSpPr>
          <p:cNvPr id="5" name="矩形 4"/>
          <p:cNvSpPr/>
          <p:nvPr/>
        </p:nvSpPr>
        <p:spPr>
          <a:xfrm>
            <a:off x="539553" y="1244431"/>
            <a:ext cx="8424935" cy="3108543"/>
          </a:xfrm>
          <a:prstGeom prst="rect">
            <a:avLst/>
          </a:prstGeom>
        </p:spPr>
        <p:txBody>
          <a:bodyPr wrap="square">
            <a:spAutoFit/>
          </a:bodyPr>
          <a:lstStyle/>
          <a:p>
            <a:pPr>
              <a:defRPr/>
            </a:pPr>
            <a:r>
              <a:rPr lang="zh-CN" altLang="en-US" sz="2000" b="1" dirty="0">
                <a:solidFill>
                  <a:srgbClr val="0000CC"/>
                </a:solidFill>
                <a:latin typeface="微软雅黑" pitchFamily="34" charset="-122"/>
                <a:ea typeface="微软雅黑" pitchFamily="34" charset="-122"/>
              </a:rPr>
              <a:t>基本介绍</a:t>
            </a:r>
            <a:endParaRPr lang="en-US" altLang="zh-CN" sz="2000" b="1" dirty="0">
              <a:solidFill>
                <a:srgbClr val="0000CC"/>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字符类型可以表示</a:t>
            </a:r>
            <a:r>
              <a:rPr lang="zh-CN" altLang="en-US" b="1" dirty="0">
                <a:latin typeface="微软雅黑" pitchFamily="34" charset="-122"/>
                <a:ea typeface="微软雅黑" pitchFamily="34" charset="-122"/>
              </a:rPr>
              <a:t>单个字符</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字符类型是</a:t>
            </a:r>
            <a:r>
              <a:rPr lang="en-US" altLang="zh-CN" dirty="0">
                <a:latin typeface="微软雅黑" pitchFamily="34" charset="-122"/>
                <a:ea typeface="微软雅黑" pitchFamily="34" charset="-122"/>
              </a:rPr>
              <a:t>Char</a:t>
            </a: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16</a:t>
            </a:r>
            <a:r>
              <a:rPr lang="zh-CN" altLang="en-US" dirty="0">
                <a:latin typeface="微软雅黑" pitchFamily="34" charset="-122"/>
                <a:ea typeface="微软雅黑" pitchFamily="34" charset="-122"/>
              </a:rPr>
              <a:t>位无符号</a:t>
            </a:r>
            <a:r>
              <a:rPr lang="en-US" altLang="zh-CN" dirty="0">
                <a:latin typeface="微软雅黑" pitchFamily="34" charset="-122"/>
                <a:ea typeface="微软雅黑" pitchFamily="34" charset="-122"/>
              </a:rPr>
              <a:t>Unicode</a:t>
            </a:r>
            <a:r>
              <a:rPr lang="zh-CN" altLang="en-US" dirty="0">
                <a:latin typeface="微软雅黑" pitchFamily="34" charset="-122"/>
                <a:ea typeface="微软雅黑" pitchFamily="34" charset="-122"/>
              </a:rPr>
              <a:t>字符</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个字节</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区间值为 </a:t>
            </a:r>
            <a:r>
              <a:rPr lang="en-US" altLang="zh-CN" dirty="0">
                <a:latin typeface="微软雅黑" pitchFamily="34" charset="-122"/>
                <a:ea typeface="微软雅黑" pitchFamily="34" charset="-122"/>
              </a:rPr>
              <a:t>U+0000 </a:t>
            </a:r>
            <a:r>
              <a:rPr lang="zh-CN" altLang="en-US" dirty="0">
                <a:latin typeface="微软雅黑" pitchFamily="34" charset="-122"/>
                <a:ea typeface="微软雅黑" pitchFamily="34" charset="-122"/>
              </a:rPr>
              <a:t>到 </a:t>
            </a:r>
            <a:r>
              <a:rPr lang="en-US" altLang="zh-CN" dirty="0">
                <a:latin typeface="微软雅黑" pitchFamily="34" charset="-122"/>
                <a:ea typeface="微软雅黑" pitchFamily="34" charset="-122"/>
              </a:rPr>
              <a:t>U+FFFF</a:t>
            </a: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592263"/>
            <a:ext cx="33718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296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字符类型</a:t>
            </a:r>
            <a:r>
              <a:rPr lang="en-US" altLang="zh-CN" sz="2200" b="1" dirty="0">
                <a:latin typeface="微软雅黑" pitchFamily="34" charset="-122"/>
                <a:ea typeface="微软雅黑" pitchFamily="34" charset="-122"/>
              </a:rPr>
              <a:t>(Char)</a:t>
            </a:r>
          </a:p>
        </p:txBody>
      </p:sp>
      <p:sp>
        <p:nvSpPr>
          <p:cNvPr id="5" name="矩形 4"/>
          <p:cNvSpPr/>
          <p:nvPr/>
        </p:nvSpPr>
        <p:spPr>
          <a:xfrm>
            <a:off x="539553" y="1244431"/>
            <a:ext cx="5472607" cy="3970318"/>
          </a:xfrm>
          <a:prstGeom prst="rect">
            <a:avLst/>
          </a:prstGeom>
        </p:spPr>
        <p:txBody>
          <a:bodyPr wrap="square">
            <a:spAutoFit/>
          </a:bodyPr>
          <a:lstStyle/>
          <a:p>
            <a:pPr>
              <a:defRPr/>
            </a:pPr>
            <a:r>
              <a:rPr lang="zh-CN" altLang="en-US" sz="2000" b="1" dirty="0">
                <a:solidFill>
                  <a:srgbClr val="0000CC"/>
                </a:solidFill>
                <a:latin typeface="微软雅黑" pitchFamily="34" charset="-122"/>
                <a:ea typeface="微软雅黑" pitchFamily="34" charset="-122"/>
              </a:rPr>
              <a:t>字符类型使用细节</a:t>
            </a:r>
            <a:endParaRPr lang="en-US" altLang="zh-CN" sz="2000" b="1" dirty="0">
              <a:solidFill>
                <a:srgbClr val="0000CC"/>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r>
              <a:rPr lang="en-US" altLang="zh-CN" sz="1600" dirty="0">
                <a:latin typeface="微软雅黑" pitchFamily="34" charset="-122"/>
                <a:ea typeface="微软雅黑" pitchFamily="34" charset="-122"/>
              </a:rPr>
              <a:t> 1) </a:t>
            </a:r>
            <a:r>
              <a:rPr lang="zh-CN" altLang="en-US" sz="1600" dirty="0">
                <a:latin typeface="微软雅黑" pitchFamily="34" charset="-122"/>
                <a:ea typeface="微软雅黑" pitchFamily="34" charset="-122"/>
              </a:rPr>
              <a:t>字符常量是用单引号</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括起来的单个字符。例如：</a:t>
            </a:r>
            <a:r>
              <a:rPr lang="en-US" altLang="zh-CN" sz="1600" dirty="0" err="1">
                <a:latin typeface="微软雅黑" pitchFamily="34" charset="-122"/>
                <a:ea typeface="微软雅黑" pitchFamily="34" charset="-122"/>
              </a:rPr>
              <a:t>var</a:t>
            </a:r>
            <a:r>
              <a:rPr lang="en-US" altLang="zh-CN" sz="1600" dirty="0">
                <a:latin typeface="微软雅黑" pitchFamily="34" charset="-122"/>
                <a:ea typeface="微软雅黑" pitchFamily="34" charset="-122"/>
              </a:rPr>
              <a:t> c1 = 'a‘   </a:t>
            </a:r>
            <a:r>
              <a:rPr lang="en-US" altLang="zh-CN" sz="1600" dirty="0" err="1">
                <a:latin typeface="微软雅黑" pitchFamily="34" charset="-122"/>
                <a:ea typeface="微软雅黑" pitchFamily="34" charset="-122"/>
              </a:rPr>
              <a:t>var</a:t>
            </a:r>
            <a:r>
              <a:rPr lang="en-US" altLang="zh-CN" sz="1600" dirty="0">
                <a:latin typeface="微软雅黑" pitchFamily="34" charset="-122"/>
                <a:ea typeface="微软雅黑" pitchFamily="34" charset="-122"/>
              </a:rPr>
              <a:t> c2 = '</a:t>
            </a:r>
            <a:r>
              <a:rPr lang="zh-CN" altLang="en-US" sz="1600" dirty="0">
                <a:latin typeface="微软雅黑" pitchFamily="34" charset="-122"/>
                <a:ea typeface="微软雅黑" pitchFamily="34" charset="-122"/>
              </a:rPr>
              <a:t>中</a:t>
            </a: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var</a:t>
            </a:r>
            <a:r>
              <a:rPr lang="en-US" altLang="zh-CN" sz="1600" dirty="0">
                <a:latin typeface="微软雅黑" pitchFamily="34" charset="-122"/>
                <a:ea typeface="微软雅黑" pitchFamily="34" charset="-122"/>
              </a:rPr>
              <a:t> c3 =  '9' </a:t>
            </a:r>
          </a:p>
          <a:p>
            <a:pPr>
              <a:defRPr/>
            </a:pPr>
            <a:endParaRPr lang="en-US" altLang="zh-CN" sz="1600" dirty="0">
              <a:latin typeface="微软雅黑" pitchFamily="34" charset="-122"/>
              <a:ea typeface="微软雅黑" pitchFamily="34" charset="-122"/>
            </a:endParaRPr>
          </a:p>
          <a:p>
            <a:pPr>
              <a:defRPr/>
            </a:pPr>
            <a:r>
              <a:rPr lang="en-US" altLang="zh-CN" sz="1600" dirty="0">
                <a:latin typeface="微软雅黑" pitchFamily="34" charset="-122"/>
                <a:ea typeface="微软雅黑" pitchFamily="34" charset="-122"/>
              </a:rPr>
              <a:t>2)</a:t>
            </a:r>
            <a:r>
              <a:rPr lang="en-US" altLang="zh-CN" sz="1600" dirty="0">
                <a:latin typeface="微软雅黑" pitchFamily="34" charset="-122"/>
                <a:ea typeface="微软雅黑" pitchFamily="34" charset="-122"/>
                <a:cs typeface="Times New Roman" pitchFamily="18" charset="0"/>
              </a:rPr>
              <a:t> Scala </a:t>
            </a:r>
            <a:r>
              <a:rPr lang="zh-CN" altLang="en-US" sz="1600" dirty="0">
                <a:latin typeface="微软雅黑" pitchFamily="34" charset="-122"/>
                <a:ea typeface="微软雅黑" pitchFamily="34" charset="-122"/>
                <a:cs typeface="Times New Roman" pitchFamily="18" charset="0"/>
              </a:rPr>
              <a:t>也允许使用转义字符‘</a:t>
            </a:r>
            <a:r>
              <a:rPr lang="en-US" altLang="zh-CN" sz="1600" dirty="0">
                <a:latin typeface="微软雅黑" pitchFamily="34" charset="-122"/>
                <a:ea typeface="微软雅黑" pitchFamily="34" charset="-122"/>
                <a:cs typeface="Times New Roman" pitchFamily="18" charset="0"/>
              </a:rPr>
              <a:t>\’</a:t>
            </a:r>
            <a:r>
              <a:rPr lang="zh-CN" altLang="en-US" sz="1600" dirty="0">
                <a:latin typeface="微软雅黑" pitchFamily="34" charset="-122"/>
                <a:ea typeface="微软雅黑" pitchFamily="34" charset="-122"/>
                <a:cs typeface="Times New Roman" pitchFamily="18" charset="0"/>
              </a:rPr>
              <a:t>来将其后的字符转变为特殊字符型常量。例如：</a:t>
            </a:r>
            <a:r>
              <a:rPr lang="en-US" altLang="zh-CN" sz="1600" dirty="0" err="1">
                <a:latin typeface="微软雅黑" pitchFamily="34" charset="-122"/>
                <a:ea typeface="微软雅黑" pitchFamily="34" charset="-122"/>
                <a:cs typeface="Times New Roman" pitchFamily="18" charset="0"/>
              </a:rPr>
              <a:t>var</a:t>
            </a:r>
            <a:r>
              <a:rPr lang="en-US" altLang="zh-CN" sz="1600" dirty="0">
                <a:latin typeface="微软雅黑" pitchFamily="34" charset="-122"/>
                <a:ea typeface="微软雅黑" pitchFamily="34" charset="-122"/>
                <a:cs typeface="Times New Roman" pitchFamily="18" charset="0"/>
              </a:rPr>
              <a:t> c3 = ‘\n’  // '\n'</a:t>
            </a:r>
            <a:r>
              <a:rPr lang="zh-CN" altLang="en-US" sz="1600" dirty="0">
                <a:latin typeface="微软雅黑" pitchFamily="34" charset="-122"/>
                <a:ea typeface="微软雅黑" pitchFamily="34" charset="-122"/>
                <a:cs typeface="Times New Roman" pitchFamily="18" charset="0"/>
              </a:rPr>
              <a:t>表示换行符 </a:t>
            </a:r>
            <a:endParaRPr lang="en-US" altLang="zh-CN" sz="1600" dirty="0">
              <a:latin typeface="微软雅黑" pitchFamily="34" charset="-122"/>
              <a:ea typeface="微软雅黑" pitchFamily="34" charset="-122"/>
              <a:cs typeface="Times New Roman" pitchFamily="18" charset="0"/>
            </a:endParaRPr>
          </a:p>
          <a:p>
            <a:pPr>
              <a:defRPr/>
            </a:pPr>
            <a:endParaRPr kumimoji="1" lang="en-US" altLang="zh-CN" sz="1600" dirty="0">
              <a:latin typeface="微软雅黑" pitchFamily="34" charset="-122"/>
              <a:ea typeface="微软雅黑" pitchFamily="34" charset="-122"/>
            </a:endParaRPr>
          </a:p>
          <a:p>
            <a:pPr>
              <a:defRPr/>
            </a:pPr>
            <a:r>
              <a:rPr kumimoji="1" lang="en-US" altLang="zh-CN" sz="1600" dirty="0">
                <a:latin typeface="微软雅黑" pitchFamily="34" charset="-122"/>
                <a:ea typeface="微软雅黑" pitchFamily="34" charset="-122"/>
                <a:cs typeface="Arial" pitchFamily="34" charset="0"/>
              </a:rPr>
              <a:t>3)</a:t>
            </a:r>
            <a:r>
              <a:rPr kumimoji="1" lang="zh-CN" altLang="en-US" sz="1600" dirty="0">
                <a:latin typeface="微软雅黑" pitchFamily="34" charset="-122"/>
                <a:ea typeface="微软雅黑" pitchFamily="34" charset="-122"/>
                <a:cs typeface="Arial" pitchFamily="34" charset="0"/>
              </a:rPr>
              <a:t>可以直接给</a:t>
            </a:r>
            <a:r>
              <a:rPr kumimoji="1" lang="en-US" altLang="zh-CN" sz="1600" dirty="0">
                <a:latin typeface="微软雅黑" pitchFamily="34" charset="-122"/>
                <a:ea typeface="微软雅黑" pitchFamily="34" charset="-122"/>
                <a:cs typeface="Arial" pitchFamily="34" charset="0"/>
              </a:rPr>
              <a:t>Char</a:t>
            </a:r>
            <a:r>
              <a:rPr kumimoji="1" lang="zh-CN" altLang="en-US" sz="1600" dirty="0">
                <a:latin typeface="微软雅黑" pitchFamily="34" charset="-122"/>
                <a:ea typeface="微软雅黑" pitchFamily="34" charset="-122"/>
                <a:cs typeface="Arial" pitchFamily="34" charset="0"/>
              </a:rPr>
              <a:t>赋一个整数，然后输出时，会按照对应的</a:t>
            </a:r>
            <a:r>
              <a:rPr kumimoji="1" lang="en-US" altLang="zh-CN" sz="1600" dirty="0" err="1">
                <a:latin typeface="微软雅黑" pitchFamily="34" charset="-122"/>
                <a:ea typeface="微软雅黑" pitchFamily="34" charset="-122"/>
                <a:cs typeface="Arial" pitchFamily="34" charset="0"/>
              </a:rPr>
              <a:t>unicode</a:t>
            </a:r>
            <a:r>
              <a:rPr kumimoji="1" lang="en-US" altLang="zh-CN" sz="1600" dirty="0">
                <a:latin typeface="微软雅黑" pitchFamily="34" charset="-122"/>
                <a:ea typeface="微软雅黑" pitchFamily="34" charset="-122"/>
                <a:cs typeface="Arial" pitchFamily="34" charset="0"/>
              </a:rPr>
              <a:t> </a:t>
            </a:r>
            <a:r>
              <a:rPr kumimoji="1" lang="zh-CN" altLang="en-US" sz="1600" dirty="0">
                <a:latin typeface="微软雅黑" pitchFamily="34" charset="-122"/>
                <a:ea typeface="微软雅黑" pitchFamily="34" charset="-122"/>
                <a:cs typeface="Arial" pitchFamily="34" charset="0"/>
              </a:rPr>
              <a:t>字符输出 </a:t>
            </a:r>
            <a:r>
              <a:rPr kumimoji="1" lang="en-US" altLang="zh-CN" sz="1600" dirty="0">
                <a:latin typeface="微软雅黑" pitchFamily="34" charset="-122"/>
                <a:ea typeface="微软雅黑" pitchFamily="34" charset="-122"/>
                <a:cs typeface="Arial" pitchFamily="34" charset="0"/>
              </a:rPr>
              <a:t>['\u0061' 97]</a:t>
            </a:r>
          </a:p>
          <a:p>
            <a:pPr>
              <a:defRPr/>
            </a:pPr>
            <a:endParaRPr kumimoji="1" lang="en-US" altLang="zh-CN" sz="1600" dirty="0">
              <a:latin typeface="微软雅黑" pitchFamily="34" charset="-122"/>
              <a:ea typeface="微软雅黑" pitchFamily="34" charset="-122"/>
            </a:endParaRPr>
          </a:p>
          <a:p>
            <a:pPr>
              <a:defRPr/>
            </a:pPr>
            <a:r>
              <a:rPr kumimoji="1" lang="en-US" altLang="zh-CN" sz="1600" dirty="0">
                <a:latin typeface="微软雅黑" pitchFamily="34" charset="-122"/>
                <a:ea typeface="微软雅黑" pitchFamily="34" charset="-122"/>
              </a:rPr>
              <a:t>4) </a:t>
            </a:r>
            <a:r>
              <a:rPr lang="en-US" altLang="zh-CN" sz="1600" dirty="0">
                <a:latin typeface="微软雅黑" pitchFamily="34" charset="-122"/>
                <a:ea typeface="微软雅黑" pitchFamily="34" charset="-122"/>
                <a:cs typeface="Times New Roman" pitchFamily="18" charset="0"/>
              </a:rPr>
              <a:t>Char</a:t>
            </a:r>
            <a:r>
              <a:rPr lang="zh-CN" altLang="en-US" sz="1600" dirty="0">
                <a:latin typeface="微软雅黑" pitchFamily="34" charset="-122"/>
                <a:ea typeface="微软雅黑" pitchFamily="34" charset="-122"/>
                <a:cs typeface="Times New Roman" pitchFamily="18" charset="0"/>
              </a:rPr>
              <a:t>类型是可以进行运算的，相当于一个整数，因为它都对应有</a:t>
            </a:r>
            <a:r>
              <a:rPr lang="en-US" altLang="zh-CN" sz="1600" dirty="0">
                <a:solidFill>
                  <a:srgbClr val="C00000"/>
                </a:solidFill>
                <a:latin typeface="微软雅黑" pitchFamily="34" charset="-122"/>
                <a:ea typeface="微软雅黑" pitchFamily="34" charset="-122"/>
                <a:cs typeface="Times New Roman" pitchFamily="18" charset="0"/>
              </a:rPr>
              <a:t>Unicode</a:t>
            </a:r>
            <a:r>
              <a:rPr lang="zh-CN" altLang="en-US" sz="1600" dirty="0">
                <a:latin typeface="微软雅黑" pitchFamily="34" charset="-122"/>
                <a:ea typeface="微软雅黑" pitchFamily="34" charset="-122"/>
                <a:cs typeface="Times New Roman" pitchFamily="18" charset="0"/>
              </a:rPr>
              <a:t>码</a:t>
            </a:r>
            <a:r>
              <a:rPr kumimoji="1" lang="en-US" altLang="zh-CN" sz="1600" dirty="0">
                <a:latin typeface="微软雅黑" pitchFamily="34" charset="-122"/>
                <a:ea typeface="微软雅黑" pitchFamily="34" charset="-122"/>
              </a:rPr>
              <a:t>. </a:t>
            </a:r>
          </a:p>
          <a:p>
            <a:pPr>
              <a:defRPr/>
            </a:pPr>
            <a:endParaRPr lang="en-US" altLang="zh-CN" sz="2000" b="1" dirty="0">
              <a:solidFill>
                <a:srgbClr val="0070C0"/>
              </a:solidFill>
              <a:latin typeface="微软雅黑" pitchFamily="34" charset="-122"/>
              <a:ea typeface="微软雅黑" pitchFamily="34" charset="-122"/>
            </a:endParaRPr>
          </a:p>
        </p:txBody>
      </p:sp>
      <p:pic>
        <p:nvPicPr>
          <p:cNvPr id="4" name="Picture 4"/>
          <p:cNvPicPr>
            <a:picLocks noChangeAspect="1" noChangeArrowheads="1"/>
          </p:cNvPicPr>
          <p:nvPr/>
        </p:nvPicPr>
        <p:blipFill>
          <a:blip r:embed="rId3" cstate="print"/>
          <a:srcRect/>
          <a:stretch>
            <a:fillRect/>
          </a:stretch>
        </p:blipFill>
        <p:spPr bwMode="auto">
          <a:xfrm>
            <a:off x="6359114" y="1440135"/>
            <a:ext cx="1957302" cy="2836090"/>
          </a:xfrm>
          <a:prstGeom prst="rect">
            <a:avLst/>
          </a:prstGeom>
          <a:noFill/>
          <a:ln w="9525">
            <a:noFill/>
            <a:miter lim="800000"/>
            <a:headEnd/>
            <a:tailEnd/>
          </a:ln>
          <a:effectLst/>
        </p:spPr>
      </p:pic>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3" y="4578002"/>
            <a:ext cx="3861972" cy="894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139953" y="4578002"/>
            <a:ext cx="4538850" cy="92333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zh-CN" altLang="en-US"/>
              <a:t>问题：</a:t>
            </a:r>
            <a:endParaRPr lang="en-US" altLang="zh-CN"/>
          </a:p>
          <a:p>
            <a:r>
              <a:rPr lang="en-US" altLang="zh-CN" i="1"/>
              <a:t>var c2 : Char =  ‘a’ + 1  </a:t>
            </a:r>
            <a:r>
              <a:rPr lang="zh-CN" altLang="en-US" i="1"/>
              <a:t>正确吗</a:t>
            </a:r>
            <a:r>
              <a:rPr lang="en-US" altLang="zh-CN" i="1"/>
              <a:t>? </a:t>
            </a:r>
            <a:r>
              <a:rPr lang="zh-CN" altLang="en-US" i="1"/>
              <a:t>（</a:t>
            </a:r>
            <a:r>
              <a:rPr lang="en-US" altLang="zh-CN" i="1"/>
              <a:t>×</a:t>
            </a:r>
            <a:r>
              <a:rPr lang="zh-CN" altLang="en-US" i="1"/>
              <a:t>）</a:t>
            </a:r>
            <a:endParaRPr lang="en-US" altLang="zh-CN" i="1"/>
          </a:p>
          <a:p>
            <a:r>
              <a:rPr lang="zh-CN" altLang="en-US" i="1"/>
              <a:t>修改</a:t>
            </a:r>
            <a:r>
              <a:rPr lang="en-US" altLang="zh-CN" i="1"/>
              <a:t>: </a:t>
            </a:r>
            <a:r>
              <a:rPr lang="en-US" altLang="zh-CN" b="1"/>
              <a:t>var </a:t>
            </a:r>
            <a:r>
              <a:rPr lang="en-US" altLang="zh-CN"/>
              <a:t>c2 : Int =  </a:t>
            </a:r>
            <a:r>
              <a:rPr lang="en-US" altLang="zh-CN" b="1"/>
              <a:t>'a' </a:t>
            </a:r>
            <a:r>
              <a:rPr lang="en-US" altLang="zh-CN"/>
              <a:t>+ 1   [ok]</a:t>
            </a:r>
            <a:endParaRPr lang="zh-CN" altLang="en-US"/>
          </a:p>
        </p:txBody>
      </p:sp>
    </p:spTree>
    <p:extLst>
      <p:ext uri="{BB962C8B-B14F-4D97-AF65-F5344CB8AC3E}">
        <p14:creationId xmlns:p14="http://schemas.microsoft.com/office/powerpoint/2010/main" val="2254376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布尔类型：</a:t>
            </a:r>
            <a:r>
              <a:rPr lang="en-US" altLang="zh-CN" sz="2200" b="1" dirty="0">
                <a:latin typeface="微软雅黑" pitchFamily="34" charset="-122"/>
                <a:ea typeface="微软雅黑" pitchFamily="34" charset="-122"/>
              </a:rPr>
              <a:t>Boolean</a:t>
            </a:r>
          </a:p>
        </p:txBody>
      </p:sp>
      <p:sp>
        <p:nvSpPr>
          <p:cNvPr id="4" name="矩形 3"/>
          <p:cNvSpPr/>
          <p:nvPr/>
        </p:nvSpPr>
        <p:spPr>
          <a:xfrm>
            <a:off x="539553" y="1244431"/>
            <a:ext cx="8424935" cy="4093428"/>
          </a:xfrm>
          <a:prstGeom prst="rect">
            <a:avLst/>
          </a:prstGeom>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基本介绍</a:t>
            </a: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marL="342900" indent="-342900">
              <a:buAutoNum type="arabicParenR"/>
              <a:defRPr/>
            </a:pPr>
            <a:r>
              <a:rPr lang="zh-CN" altLang="en-US" dirty="0">
                <a:latin typeface="微软雅黑" pitchFamily="34" charset="-122"/>
                <a:ea typeface="微软雅黑" pitchFamily="34" charset="-122"/>
              </a:rPr>
              <a:t>布尔类型也叫</a:t>
            </a:r>
            <a:r>
              <a:rPr lang="en-US" altLang="zh-CN" dirty="0">
                <a:latin typeface="微软雅黑" pitchFamily="34" charset="-122"/>
                <a:ea typeface="微软雅黑" pitchFamily="34" charset="-122"/>
                <a:cs typeface="Times New Roman" pitchFamily="18" charset="0"/>
              </a:rPr>
              <a:t>Boolean</a:t>
            </a:r>
            <a:r>
              <a:rPr lang="zh-CN" altLang="en-US" dirty="0">
                <a:latin typeface="微软雅黑" pitchFamily="34" charset="-122"/>
                <a:ea typeface="微软雅黑" pitchFamily="34" charset="-122"/>
                <a:cs typeface="Times New Roman" pitchFamily="18" charset="0"/>
              </a:rPr>
              <a:t>类型，</a:t>
            </a:r>
            <a:r>
              <a:rPr lang="en-US" altLang="zh-CN" dirty="0" err="1">
                <a:latin typeface="微软雅黑" pitchFamily="34" charset="-122"/>
                <a:ea typeface="微软雅黑" pitchFamily="34" charset="-122"/>
                <a:cs typeface="Times New Roman" pitchFamily="18" charset="0"/>
              </a:rPr>
              <a:t>Booolean</a:t>
            </a:r>
            <a:r>
              <a:rPr lang="zh-CN" altLang="en-US" dirty="0">
                <a:latin typeface="微软雅黑" pitchFamily="34" charset="-122"/>
                <a:ea typeface="微软雅黑" pitchFamily="34" charset="-122"/>
                <a:cs typeface="Times New Roman" pitchFamily="18" charset="0"/>
              </a:rPr>
              <a:t>类型数据</a:t>
            </a:r>
            <a:r>
              <a:rPr lang="zh-CN" altLang="en-US" b="1" dirty="0">
                <a:solidFill>
                  <a:srgbClr val="E60000"/>
                </a:solidFill>
                <a:latin typeface="微软雅黑" pitchFamily="34" charset="-122"/>
                <a:ea typeface="微软雅黑" pitchFamily="34" charset="-122"/>
                <a:cs typeface="Times New Roman" pitchFamily="18" charset="0"/>
              </a:rPr>
              <a:t>只允许取值</a:t>
            </a:r>
            <a:r>
              <a:rPr lang="en-US" altLang="zh-CN" dirty="0">
                <a:latin typeface="微软雅黑" pitchFamily="34" charset="-122"/>
                <a:ea typeface="微软雅黑" pitchFamily="34" charset="-122"/>
                <a:cs typeface="Times New Roman" pitchFamily="18" charset="0"/>
              </a:rPr>
              <a:t>true</a:t>
            </a:r>
            <a:r>
              <a:rPr lang="zh-CN" altLang="en-US" dirty="0">
                <a:latin typeface="微软雅黑" pitchFamily="34" charset="-122"/>
                <a:ea typeface="微软雅黑" pitchFamily="34" charset="-122"/>
                <a:cs typeface="Times New Roman" pitchFamily="18" charset="0"/>
              </a:rPr>
              <a:t>和</a:t>
            </a:r>
            <a:r>
              <a:rPr lang="en-US" altLang="zh-CN" dirty="0">
                <a:latin typeface="微软雅黑" pitchFamily="34" charset="-122"/>
                <a:ea typeface="微软雅黑" pitchFamily="34" charset="-122"/>
                <a:cs typeface="Times New Roman" pitchFamily="18" charset="0"/>
              </a:rPr>
              <a:t>false</a:t>
            </a:r>
          </a:p>
          <a:p>
            <a:pPr marL="342900" indent="-342900">
              <a:buAutoNum type="arabicParenR"/>
              <a:defRPr/>
            </a:pPr>
            <a:endParaRPr lang="en-US" altLang="zh-CN" dirty="0">
              <a:latin typeface="微软雅黑" pitchFamily="34" charset="-122"/>
              <a:ea typeface="微软雅黑" pitchFamily="34" charset="-122"/>
              <a:cs typeface="Times New Roman" pitchFamily="18" charset="0"/>
            </a:endParaRPr>
          </a:p>
          <a:p>
            <a:pPr marL="342900" indent="-342900">
              <a:buAutoNum type="arabicParenR"/>
              <a:defRPr/>
            </a:pPr>
            <a:r>
              <a:rPr lang="en-US" altLang="zh-CN" dirty="0" err="1">
                <a:latin typeface="微软雅黑" pitchFamily="34" charset="-122"/>
                <a:ea typeface="微软雅黑" pitchFamily="34" charset="-122"/>
                <a:cs typeface="Times New Roman" pitchFamily="18" charset="0"/>
              </a:rPr>
              <a:t>boolean</a:t>
            </a:r>
            <a:r>
              <a:rPr lang="zh-CN" altLang="en-US" dirty="0">
                <a:latin typeface="微软雅黑" pitchFamily="34" charset="-122"/>
                <a:ea typeface="微软雅黑" pitchFamily="34" charset="-122"/>
                <a:cs typeface="Times New Roman" pitchFamily="18" charset="0"/>
              </a:rPr>
              <a:t>类型占</a:t>
            </a:r>
            <a:r>
              <a:rPr lang="en-US" altLang="zh-CN" dirty="0">
                <a:latin typeface="微软雅黑" pitchFamily="34" charset="-122"/>
                <a:ea typeface="微软雅黑" pitchFamily="34" charset="-122"/>
                <a:cs typeface="Times New Roman" pitchFamily="18" charset="0"/>
              </a:rPr>
              <a:t>1</a:t>
            </a:r>
            <a:r>
              <a:rPr lang="zh-CN" altLang="en-US" dirty="0">
                <a:latin typeface="微软雅黑" pitchFamily="34" charset="-122"/>
                <a:ea typeface="微软雅黑" pitchFamily="34" charset="-122"/>
                <a:cs typeface="Times New Roman" pitchFamily="18" charset="0"/>
              </a:rPr>
              <a:t>个字节</a:t>
            </a:r>
            <a:endParaRPr lang="en-US" altLang="zh-CN" dirty="0">
              <a:latin typeface="微软雅黑" pitchFamily="34" charset="-122"/>
              <a:ea typeface="微软雅黑" pitchFamily="34" charset="-122"/>
              <a:cs typeface="Times New Roman" pitchFamily="18" charset="0"/>
            </a:endParaRPr>
          </a:p>
          <a:p>
            <a:pPr marL="342900" indent="-342900">
              <a:buAutoNum type="arabicParenR"/>
              <a:defRPr/>
            </a:pPr>
            <a:endParaRPr lang="en-US" altLang="zh-CN" dirty="0">
              <a:latin typeface="微软雅黑" pitchFamily="34" charset="-122"/>
              <a:ea typeface="微软雅黑" pitchFamily="34" charset="-122"/>
              <a:cs typeface="Times New Roman" pitchFamily="18" charset="0"/>
            </a:endParaRPr>
          </a:p>
          <a:p>
            <a:pPr marL="342900" indent="-342900">
              <a:buAutoNum type="arabicParenR"/>
              <a:defRPr/>
            </a:pPr>
            <a:r>
              <a:rPr lang="en-US" altLang="zh-CN" dirty="0" err="1">
                <a:latin typeface="微软雅黑" pitchFamily="34" charset="-122"/>
                <a:ea typeface="微软雅黑" pitchFamily="34" charset="-122"/>
              </a:rPr>
              <a:t>boolean</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类型适于</a:t>
            </a:r>
            <a:r>
              <a:rPr lang="zh-CN" altLang="en-US" b="1" dirty="0">
                <a:latin typeface="微软雅黑" pitchFamily="34" charset="-122"/>
                <a:ea typeface="微软雅黑" pitchFamily="34" charset="-122"/>
              </a:rPr>
              <a:t>逻辑运算</a:t>
            </a:r>
            <a:r>
              <a:rPr lang="zh-CN" altLang="en-US" dirty="0">
                <a:latin typeface="微软雅黑" pitchFamily="34" charset="-122"/>
                <a:ea typeface="微软雅黑" pitchFamily="34" charset="-122"/>
              </a:rPr>
              <a:t>，一般用于程序流程控制：</a:t>
            </a:r>
            <a:endParaRPr lang="en-US" altLang="zh-CN" dirty="0">
              <a:latin typeface="微软雅黑" pitchFamily="34" charset="-122"/>
              <a:ea typeface="微软雅黑" pitchFamily="34" charset="-122"/>
            </a:endParaRPr>
          </a:p>
          <a:p>
            <a:pPr marL="342900" indent="-342900">
              <a:buAutoNum type="arabicParenR"/>
              <a:defRPr/>
            </a:pPr>
            <a:endParaRPr lang="zh-CN" altLang="en-US" dirty="0">
              <a:latin typeface="微软雅黑" pitchFamily="34" charset="-122"/>
              <a:ea typeface="微软雅黑" pitchFamily="34" charset="-122"/>
            </a:endParaRPr>
          </a:p>
          <a:p>
            <a:pPr marL="285750" indent="-285750">
              <a:buFont typeface="Wingdings" pitchFamily="2" charset="2"/>
              <a:buChar char="Ø"/>
              <a:defRPr/>
            </a:pPr>
            <a:r>
              <a:rPr lang="en-US" altLang="zh-CN" dirty="0">
                <a:latin typeface="微软雅黑" pitchFamily="34" charset="-122"/>
                <a:ea typeface="微软雅黑" pitchFamily="34" charset="-122"/>
              </a:rPr>
              <a:t>if</a:t>
            </a:r>
            <a:r>
              <a:rPr lang="zh-CN" altLang="en-US" dirty="0">
                <a:latin typeface="微软雅黑" pitchFamily="34" charset="-122"/>
                <a:ea typeface="微软雅黑" pitchFamily="34" charset="-122"/>
              </a:rPr>
              <a:t>条件控制语句                  </a:t>
            </a:r>
          </a:p>
          <a:p>
            <a:pPr marL="285750" indent="-285750">
              <a:buFont typeface="Wingdings" pitchFamily="2" charset="2"/>
              <a:buChar char="Ø"/>
              <a:defRPr/>
            </a:pPr>
            <a:r>
              <a:rPr lang="en-US" altLang="zh-CN" dirty="0">
                <a:latin typeface="微软雅黑" pitchFamily="34" charset="-122"/>
                <a:ea typeface="微软雅黑" pitchFamily="34" charset="-122"/>
              </a:rPr>
              <a:t>while</a:t>
            </a:r>
            <a:r>
              <a:rPr lang="zh-CN" altLang="en-US" dirty="0">
                <a:latin typeface="微软雅黑" pitchFamily="34" charset="-122"/>
                <a:ea typeface="微软雅黑" pitchFamily="34" charset="-122"/>
              </a:rPr>
              <a:t>循环控制语句</a:t>
            </a:r>
          </a:p>
          <a:p>
            <a:pPr marL="285750" indent="-285750">
              <a:buFont typeface="Wingdings" pitchFamily="2" charset="2"/>
              <a:buChar char="Ø"/>
              <a:defRPr/>
            </a:pPr>
            <a:r>
              <a:rPr lang="en-US" altLang="zh-CN" dirty="0">
                <a:latin typeface="微软雅黑" pitchFamily="34" charset="-122"/>
                <a:ea typeface="微软雅黑" pitchFamily="34" charset="-122"/>
              </a:rPr>
              <a:t>do-while</a:t>
            </a:r>
            <a:r>
              <a:rPr lang="zh-CN" altLang="en-US" dirty="0">
                <a:latin typeface="微软雅黑" pitchFamily="34" charset="-122"/>
                <a:ea typeface="微软雅黑" pitchFamily="34" charset="-122"/>
              </a:rPr>
              <a:t>循环控制语句      </a:t>
            </a:r>
          </a:p>
          <a:p>
            <a:pPr marL="285750" indent="-285750">
              <a:buFont typeface="Wingdings" pitchFamily="2" charset="2"/>
              <a:buChar char="Ø"/>
              <a:defRPr/>
            </a:pPr>
            <a:r>
              <a:rPr lang="en-US" altLang="zh-CN" dirty="0">
                <a:latin typeface="微软雅黑" pitchFamily="34" charset="-122"/>
                <a:ea typeface="微软雅黑" pitchFamily="34" charset="-122"/>
              </a:rPr>
              <a:t>for</a:t>
            </a:r>
            <a:r>
              <a:rPr lang="zh-CN" altLang="en-US" dirty="0">
                <a:latin typeface="微软雅黑" pitchFamily="34" charset="-122"/>
                <a:ea typeface="微软雅黑" pitchFamily="34" charset="-122"/>
              </a:rPr>
              <a:t>循环控制语句</a:t>
            </a:r>
            <a:endParaRPr lang="en-US" altLang="zh-CN" dirty="0">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4248834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en-US" altLang="zh-CN" sz="2200" b="1" dirty="0">
                <a:latin typeface="微软雅黑" pitchFamily="34" charset="-122"/>
                <a:ea typeface="微软雅黑" pitchFamily="34" charset="-122"/>
              </a:rPr>
              <a:t>Unit</a:t>
            </a:r>
            <a:r>
              <a:rPr lang="zh-CN" altLang="en-US" sz="2200" b="1" dirty="0">
                <a:latin typeface="微软雅黑" pitchFamily="34" charset="-122"/>
                <a:ea typeface="微软雅黑" pitchFamily="34" charset="-122"/>
              </a:rPr>
              <a:t>类型、</a:t>
            </a:r>
            <a:r>
              <a:rPr lang="en-US" altLang="zh-CN" sz="2200" b="1" dirty="0">
                <a:latin typeface="微软雅黑" pitchFamily="34" charset="-122"/>
                <a:ea typeface="微软雅黑" pitchFamily="34" charset="-122"/>
              </a:rPr>
              <a:t>Null</a:t>
            </a:r>
            <a:r>
              <a:rPr lang="zh-CN" altLang="en-US" sz="2200" b="1" dirty="0">
                <a:latin typeface="微软雅黑" pitchFamily="34" charset="-122"/>
                <a:ea typeface="微软雅黑" pitchFamily="34" charset="-122"/>
              </a:rPr>
              <a:t>类型和</a:t>
            </a:r>
            <a:r>
              <a:rPr lang="en-US" altLang="zh-CN" sz="2200" b="1" dirty="0">
                <a:latin typeface="微软雅黑" pitchFamily="34" charset="-122"/>
                <a:ea typeface="微软雅黑" pitchFamily="34" charset="-122"/>
              </a:rPr>
              <a:t>Nothing</a:t>
            </a:r>
            <a:r>
              <a:rPr lang="zh-CN" altLang="en-US" sz="2200" b="1" dirty="0">
                <a:latin typeface="微软雅黑" pitchFamily="34" charset="-122"/>
                <a:ea typeface="微软雅黑" pitchFamily="34" charset="-122"/>
              </a:rPr>
              <a:t>类型</a:t>
            </a:r>
            <a:endParaRPr lang="en-US" altLang="zh-CN" sz="2200" b="1" dirty="0">
              <a:latin typeface="微软雅黑" pitchFamily="34" charset="-122"/>
              <a:ea typeface="微软雅黑" pitchFamily="34" charset="-122"/>
            </a:endParaRPr>
          </a:p>
        </p:txBody>
      </p:sp>
      <p:sp>
        <p:nvSpPr>
          <p:cNvPr id="4" name="矩形 3"/>
          <p:cNvSpPr/>
          <p:nvPr/>
        </p:nvSpPr>
        <p:spPr>
          <a:xfrm>
            <a:off x="539553" y="1244431"/>
            <a:ext cx="8424935" cy="3170099"/>
          </a:xfrm>
          <a:prstGeom prst="rect">
            <a:avLst/>
          </a:prstGeom>
        </p:spPr>
        <p:txBody>
          <a:bodyPr wrap="square">
            <a:spAutoFit/>
          </a:bodyPr>
          <a:lstStyle/>
          <a:p>
            <a:pPr>
              <a:defRPr/>
            </a:pPr>
            <a:r>
              <a:rPr lang="zh-CN" altLang="en-US" sz="2000" b="1" dirty="0">
                <a:solidFill>
                  <a:srgbClr val="0000CC"/>
                </a:solidFill>
                <a:latin typeface="微软雅黑" pitchFamily="34" charset="-122"/>
                <a:ea typeface="微软雅黑" pitchFamily="34" charset="-122"/>
              </a:rPr>
              <a:t>基本说明</a:t>
            </a:r>
            <a:endParaRPr lang="en-US" altLang="zh-CN" sz="2000" b="1" dirty="0">
              <a:solidFill>
                <a:srgbClr val="0000CC"/>
              </a:solidFill>
              <a:latin typeface="微软雅黑" pitchFamily="34" charset="-122"/>
              <a:ea typeface="微软雅黑" pitchFamily="34" charset="-122"/>
            </a:endParaRPr>
          </a:p>
          <a:p>
            <a:pPr>
              <a:defRPr/>
            </a:pPr>
            <a:endParaRPr lang="en-US" altLang="zh-CN" sz="2000" dirty="0">
              <a:solidFill>
                <a:srgbClr val="0000CC"/>
              </a:solidFill>
              <a:latin typeface="微软雅黑" pitchFamily="34" charset="-122"/>
              <a:ea typeface="微软雅黑" pitchFamily="34" charset="-122"/>
              <a:cs typeface="Times New Roman" pitchFamily="18" charset="0"/>
            </a:endParaRPr>
          </a:p>
          <a:p>
            <a:pPr>
              <a:defRPr/>
            </a:pPr>
            <a:endParaRPr lang="en-US" altLang="zh-CN" sz="2000" dirty="0">
              <a:solidFill>
                <a:srgbClr val="0000CC"/>
              </a:solidFill>
              <a:latin typeface="微软雅黑" pitchFamily="34" charset="-122"/>
              <a:ea typeface="微软雅黑" pitchFamily="34" charset="-122"/>
              <a:cs typeface="Times New Roman" pitchFamily="18" charset="0"/>
            </a:endParaRPr>
          </a:p>
          <a:p>
            <a:pPr>
              <a:defRPr/>
            </a:pPr>
            <a:endParaRPr lang="en-US" altLang="zh-CN" sz="2000" dirty="0">
              <a:solidFill>
                <a:srgbClr val="0000CC"/>
              </a:solidFill>
              <a:latin typeface="微软雅黑" pitchFamily="34" charset="-122"/>
              <a:ea typeface="微软雅黑" pitchFamily="34" charset="-122"/>
              <a:cs typeface="Times New Roman" pitchFamily="18" charset="0"/>
            </a:endParaRPr>
          </a:p>
          <a:p>
            <a:pPr>
              <a:defRPr/>
            </a:pPr>
            <a:endParaRPr lang="en-US" altLang="zh-CN" sz="2000" dirty="0">
              <a:solidFill>
                <a:srgbClr val="0000CC"/>
              </a:solidFill>
              <a:latin typeface="微软雅黑" pitchFamily="34" charset="-122"/>
              <a:ea typeface="微软雅黑" pitchFamily="34" charset="-122"/>
              <a:cs typeface="Times New Roman" pitchFamily="18" charset="0"/>
            </a:endParaRPr>
          </a:p>
          <a:p>
            <a:pPr>
              <a:defRPr/>
            </a:pPr>
            <a:endParaRPr lang="en-US" altLang="zh-CN" sz="2000" b="1" dirty="0">
              <a:solidFill>
                <a:srgbClr val="0000CC"/>
              </a:solidFill>
              <a:latin typeface="微软雅黑" pitchFamily="34" charset="-122"/>
              <a:ea typeface="微软雅黑" pitchFamily="34" charset="-122"/>
            </a:endParaRPr>
          </a:p>
          <a:p>
            <a:pPr>
              <a:defRPr/>
            </a:pPr>
            <a:endParaRPr lang="en-US" altLang="zh-CN" sz="2000" b="1" dirty="0">
              <a:solidFill>
                <a:srgbClr val="0000CC"/>
              </a:solidFill>
              <a:latin typeface="微软雅黑" pitchFamily="34" charset="-122"/>
              <a:ea typeface="微软雅黑" pitchFamily="34" charset="-122"/>
            </a:endParaRPr>
          </a:p>
          <a:p>
            <a:pPr>
              <a:defRPr/>
            </a:pPr>
            <a:endParaRPr lang="en-US" altLang="zh-CN" sz="2000" b="1" dirty="0">
              <a:solidFill>
                <a:srgbClr val="0000CC"/>
              </a:solidFill>
              <a:latin typeface="微软雅黑" pitchFamily="34" charset="-122"/>
              <a:ea typeface="微软雅黑" pitchFamily="34" charset="-122"/>
            </a:endParaRPr>
          </a:p>
          <a:p>
            <a:pPr>
              <a:defRPr/>
            </a:pPr>
            <a:endParaRPr lang="en-US" altLang="zh-CN" sz="2000" b="1" dirty="0">
              <a:solidFill>
                <a:srgbClr val="0000CC"/>
              </a:solidFill>
              <a:latin typeface="微软雅黑" pitchFamily="34" charset="-122"/>
              <a:ea typeface="微软雅黑" pitchFamily="34" charset="-122"/>
            </a:endParaRPr>
          </a:p>
          <a:p>
            <a:pPr>
              <a:defRPr/>
            </a:pPr>
            <a:endParaRPr lang="en-US" altLang="zh-CN" sz="2000" b="1" dirty="0">
              <a:solidFill>
                <a:srgbClr val="0000CC"/>
              </a:solidFill>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191196177"/>
              </p:ext>
            </p:extLst>
          </p:nvPr>
        </p:nvGraphicFramePr>
        <p:xfrm>
          <a:off x="648072" y="1912349"/>
          <a:ext cx="7668344" cy="3790436"/>
        </p:xfrm>
        <a:graphic>
          <a:graphicData uri="http://schemas.openxmlformats.org/drawingml/2006/table">
            <a:tbl>
              <a:tblPr/>
              <a:tblGrid>
                <a:gridCol w="1464634">
                  <a:extLst>
                    <a:ext uri="{9D8B030D-6E8A-4147-A177-3AD203B41FA5}">
                      <a16:colId xmlns:a16="http://schemas.microsoft.com/office/drawing/2014/main" val="20000"/>
                    </a:ext>
                  </a:extLst>
                </a:gridCol>
                <a:gridCol w="6203710">
                  <a:extLst>
                    <a:ext uri="{9D8B030D-6E8A-4147-A177-3AD203B41FA5}">
                      <a16:colId xmlns:a16="http://schemas.microsoft.com/office/drawing/2014/main" val="20001"/>
                    </a:ext>
                  </a:extLst>
                </a:gridCol>
              </a:tblGrid>
              <a:tr h="700052">
                <a:tc>
                  <a:txBody>
                    <a:bodyPr/>
                    <a:lstStyle/>
                    <a:p>
                      <a:pPr algn="just" fontAlgn="t"/>
                      <a:r>
                        <a:rPr lang="en-US" sz="1600" dirty="0">
                          <a:effectLst/>
                        </a:rPr>
                        <a:t>Unit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just" fontAlgn="t"/>
                      <a:r>
                        <a:rPr lang="zh-CN" altLang="en-US" sz="1600" dirty="0">
                          <a:effectLst/>
                        </a:rPr>
                        <a:t>表示无值，和其他语言中</a:t>
                      </a:r>
                      <a:r>
                        <a:rPr lang="en-US" sz="1600" dirty="0">
                          <a:effectLst/>
                        </a:rPr>
                        <a:t>void</a:t>
                      </a:r>
                      <a:r>
                        <a:rPr lang="zh-CN" altLang="en-US" sz="1600" dirty="0">
                          <a:effectLst/>
                        </a:rPr>
                        <a:t>等同。用作不返回任何结果的方法的结果类型。</a:t>
                      </a:r>
                      <a:r>
                        <a:rPr lang="en-US" sz="1600" dirty="0">
                          <a:effectLst/>
                        </a:rPr>
                        <a:t>Unit</a:t>
                      </a:r>
                      <a:r>
                        <a:rPr lang="zh-CN" altLang="en-US" sz="1600" dirty="0">
                          <a:effectLst/>
                        </a:rPr>
                        <a:t>只有一个实例值，写成</a:t>
                      </a:r>
                      <a:r>
                        <a:rPr lang="en-US" altLang="zh-CN" sz="1600" dirty="0">
                          <a:effectLst/>
                        </a:rPr>
                        <a:t>()</a:t>
                      </a:r>
                      <a:r>
                        <a:rPr lang="zh-CN" altLang="en-US" sz="1600" dirty="0">
                          <a:effectLst/>
                        </a:rPr>
                        <a: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0"/>
                  </a:ext>
                </a:extLst>
              </a:tr>
              <a:tr h="411909">
                <a:tc>
                  <a:txBody>
                    <a:bodyPr/>
                    <a:lstStyle/>
                    <a:p>
                      <a:pPr algn="just" fontAlgn="t"/>
                      <a:r>
                        <a:rPr lang="en-US" sz="1600" dirty="0">
                          <a:effectLst/>
                        </a:rPr>
                        <a:t>Null</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just" fontAlgn="t"/>
                      <a:r>
                        <a:rPr lang="en-US" sz="1600" dirty="0">
                          <a:effectLst/>
                        </a:rPr>
                        <a:t>null ,</a:t>
                      </a:r>
                      <a:r>
                        <a:rPr lang="en-US" sz="1600" baseline="0" dirty="0">
                          <a:effectLst/>
                        </a:rPr>
                        <a:t> Null </a:t>
                      </a:r>
                      <a:r>
                        <a:rPr lang="zh-CN" altLang="en-US" sz="1600" baseline="0" dirty="0">
                          <a:effectLst/>
                        </a:rPr>
                        <a:t>类型只有一个实例值 </a:t>
                      </a:r>
                      <a:r>
                        <a:rPr lang="en-US" altLang="zh-CN" sz="1600" baseline="0" dirty="0">
                          <a:effectLst/>
                        </a:rPr>
                        <a:t>null</a:t>
                      </a:r>
                      <a:endParaRPr lang="zh-CN" altLang="en-US" sz="1600" dirty="0">
                        <a:effectLst/>
                      </a:endParaRP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11909">
                <a:tc>
                  <a:txBody>
                    <a:bodyPr/>
                    <a:lstStyle/>
                    <a:p>
                      <a:pPr fontAlgn="t"/>
                      <a:r>
                        <a:rPr lang="en-US" sz="1600">
                          <a:effectLst/>
                        </a:rPr>
                        <a:t>Nothing</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dirty="0">
                          <a:effectLst/>
                        </a:rPr>
                        <a:t>Nothing</a:t>
                      </a:r>
                      <a:r>
                        <a:rPr lang="zh-CN" altLang="en-US" sz="1600" dirty="0">
                          <a:effectLst/>
                        </a:rPr>
                        <a:t>类型在</a:t>
                      </a:r>
                      <a:r>
                        <a:rPr lang="en-US" sz="1600" dirty="0">
                          <a:effectLst/>
                        </a:rPr>
                        <a:t>Scala</a:t>
                      </a:r>
                      <a:r>
                        <a:rPr lang="zh-CN" altLang="en-US" sz="1600" dirty="0">
                          <a:effectLst/>
                        </a:rPr>
                        <a:t>的类层级的最低端；它是任何其他类型的子类型。</a:t>
                      </a:r>
                      <a:endParaRPr lang="en-US" altLang="zh-CN" sz="1600" dirty="0">
                        <a:effectLst/>
                      </a:endParaRPr>
                    </a:p>
                    <a:p>
                      <a:pPr fontAlgn="t"/>
                      <a:r>
                        <a:rPr lang="zh-CN" altLang="en-US" sz="1600" dirty="0">
                          <a:effectLst/>
                        </a:rPr>
                        <a:t>当一个函数，我们确定没有正常的返回值，可以用</a:t>
                      </a:r>
                      <a:r>
                        <a:rPr lang="en-US" altLang="zh-CN" sz="1600" dirty="0">
                          <a:effectLst/>
                        </a:rPr>
                        <a:t>Nothing</a:t>
                      </a:r>
                      <a:r>
                        <a:rPr lang="en-US" altLang="zh-CN" sz="1600" baseline="0" dirty="0">
                          <a:effectLst/>
                        </a:rPr>
                        <a:t> </a:t>
                      </a:r>
                      <a:r>
                        <a:rPr lang="zh-CN" altLang="en-US" sz="1600" baseline="0" dirty="0">
                          <a:effectLst/>
                        </a:rPr>
                        <a:t>来指定返回类型，这样有一个好处，就是我们可以把返回的值（异常）赋给其它的函数或者变量（兼容性）</a:t>
                      </a:r>
                      <a:endParaRPr lang="en-US" altLang="zh-CN" sz="1600" baseline="0" dirty="0">
                        <a:effectLst/>
                      </a:endParaRPr>
                    </a:p>
                    <a:p>
                      <a:pPr fontAlgn="t"/>
                      <a:r>
                        <a:rPr lang="en-US" altLang="zh-CN" sz="1600" baseline="0" dirty="0" err="1">
                          <a:effectLst/>
                        </a:rPr>
                        <a:t>def</a:t>
                      </a:r>
                      <a:r>
                        <a:rPr lang="en-US" altLang="zh-CN" sz="1600" baseline="0" dirty="0">
                          <a:effectLst/>
                        </a:rPr>
                        <a:t> f1():Nothing = {</a:t>
                      </a:r>
                    </a:p>
                    <a:p>
                      <a:pPr fontAlgn="t"/>
                      <a:r>
                        <a:rPr lang="en-US" altLang="zh-CN" sz="1600" baseline="0" dirty="0">
                          <a:effectLst/>
                        </a:rPr>
                        <a:t>      throw new Exception()</a:t>
                      </a:r>
                    </a:p>
                    <a:p>
                      <a:pPr fontAlgn="t"/>
                      <a:r>
                        <a:rPr lang="en-US" altLang="zh-CN" sz="1600" baseline="0" dirty="0">
                          <a:effectLst/>
                        </a:rPr>
                        <a:t>}</a:t>
                      </a:r>
                    </a:p>
                    <a:p>
                      <a:pPr fontAlgn="t"/>
                      <a:endParaRPr lang="en-US" altLang="zh-CN" sz="1600" dirty="0">
                        <a:effectLst/>
                      </a:endParaRPr>
                    </a:p>
                    <a:p>
                      <a:pPr fontAlgn="t"/>
                      <a:endParaRPr lang="zh-CN" altLang="en-US" sz="1600" dirty="0">
                        <a:effectLst/>
                      </a:endParaRP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11909">
                <a:tc>
                  <a:txBody>
                    <a:bodyPr/>
                    <a:lstStyle/>
                    <a:p>
                      <a:pPr fontAlgn="t"/>
                      <a:endParaRPr lang="en-US" sz="1600" dirty="0">
                        <a:effectLst/>
                      </a:endParaRP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endParaRPr lang="zh-CN" altLang="en-US" sz="1600" dirty="0">
                        <a:effectLst/>
                      </a:endParaRP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814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en-US" altLang="zh-CN" sz="2200" b="1" dirty="0">
                <a:latin typeface="微软雅黑" pitchFamily="34" charset="-122"/>
                <a:ea typeface="微软雅黑" pitchFamily="34" charset="-122"/>
              </a:rPr>
              <a:t>Unit</a:t>
            </a:r>
            <a:r>
              <a:rPr lang="zh-CN" altLang="en-US" sz="2200" b="1" dirty="0">
                <a:latin typeface="微软雅黑" pitchFamily="34" charset="-122"/>
                <a:ea typeface="微软雅黑" pitchFamily="34" charset="-122"/>
              </a:rPr>
              <a:t>类型、</a:t>
            </a:r>
            <a:r>
              <a:rPr lang="en-US" altLang="zh-CN" sz="2200" b="1" dirty="0">
                <a:latin typeface="微软雅黑" pitchFamily="34" charset="-122"/>
                <a:ea typeface="微软雅黑" pitchFamily="34" charset="-122"/>
              </a:rPr>
              <a:t>Null</a:t>
            </a:r>
            <a:r>
              <a:rPr lang="zh-CN" altLang="en-US" sz="2200" b="1" dirty="0">
                <a:latin typeface="微软雅黑" pitchFamily="34" charset="-122"/>
                <a:ea typeface="微软雅黑" pitchFamily="34" charset="-122"/>
              </a:rPr>
              <a:t>类型和</a:t>
            </a:r>
            <a:r>
              <a:rPr lang="en-US" altLang="zh-CN" sz="2200" b="1" dirty="0">
                <a:latin typeface="微软雅黑" pitchFamily="34" charset="-122"/>
                <a:ea typeface="微软雅黑" pitchFamily="34" charset="-122"/>
              </a:rPr>
              <a:t>Nothing</a:t>
            </a:r>
            <a:r>
              <a:rPr lang="zh-CN" altLang="en-US" sz="2200" b="1" dirty="0">
                <a:latin typeface="微软雅黑" pitchFamily="34" charset="-122"/>
                <a:ea typeface="微软雅黑" pitchFamily="34" charset="-122"/>
              </a:rPr>
              <a:t>类型</a:t>
            </a:r>
            <a:endParaRPr lang="en-US" altLang="zh-CN" sz="2200" b="1" dirty="0">
              <a:latin typeface="微软雅黑" pitchFamily="34" charset="-122"/>
              <a:ea typeface="微软雅黑" pitchFamily="34" charset="-122"/>
            </a:endParaRPr>
          </a:p>
        </p:txBody>
      </p:sp>
      <p:sp>
        <p:nvSpPr>
          <p:cNvPr id="4" name="矩形 3"/>
          <p:cNvSpPr/>
          <p:nvPr/>
        </p:nvSpPr>
        <p:spPr>
          <a:xfrm>
            <a:off x="539553" y="1244431"/>
            <a:ext cx="8424935" cy="4370427"/>
          </a:xfrm>
          <a:prstGeom prst="rect">
            <a:avLst/>
          </a:prstGeom>
        </p:spPr>
        <p:txBody>
          <a:bodyPr wrap="square">
            <a:spAutoFit/>
          </a:bodyPr>
          <a:lstStyle/>
          <a:p>
            <a:pPr>
              <a:defRPr/>
            </a:pPr>
            <a:r>
              <a:rPr lang="zh-CN" altLang="en-US" sz="2200" b="1" dirty="0">
                <a:solidFill>
                  <a:srgbClr val="0000CC"/>
                </a:solidFill>
                <a:latin typeface="微软雅黑" pitchFamily="34" charset="-122"/>
                <a:ea typeface="微软雅黑" pitchFamily="34" charset="-122"/>
              </a:rPr>
              <a:t>使用细节和注意事项</a:t>
            </a:r>
            <a:endParaRPr lang="en-US" altLang="zh-CN" sz="2200" dirty="0">
              <a:solidFill>
                <a:srgbClr val="0000CC"/>
              </a:solidFill>
              <a:latin typeface="微软雅黑" pitchFamily="34" charset="-122"/>
              <a:ea typeface="微软雅黑" pitchFamily="34" charset="-122"/>
              <a:cs typeface="Times New Roman" pitchFamily="18" charset="0"/>
            </a:endParaRPr>
          </a:p>
          <a:p>
            <a:pPr>
              <a:defRPr/>
            </a:pPr>
            <a:endParaRPr lang="en-US" altLang="zh-CN" sz="2000" dirty="0">
              <a:latin typeface="微软雅黑" pitchFamily="34" charset="-122"/>
              <a:ea typeface="微软雅黑" pitchFamily="34" charset="-122"/>
              <a:cs typeface="Times New Roman" pitchFamily="18" charset="0"/>
            </a:endParaRPr>
          </a:p>
          <a:p>
            <a:pPr marL="457200" indent="-457200">
              <a:buFontTx/>
              <a:buAutoNum type="arabicParenR"/>
              <a:defRPr/>
            </a:pP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类只有一个实例对象，</a:t>
            </a: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，类似于</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中的</a:t>
            </a: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引用。</a:t>
            </a: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可以赋值给任意</a:t>
            </a:r>
            <a:r>
              <a:rPr lang="zh-CN" altLang="en-US" b="1" dirty="0">
                <a:latin typeface="微软雅黑" pitchFamily="34" charset="-122"/>
                <a:ea typeface="微软雅黑" pitchFamily="34" charset="-122"/>
              </a:rPr>
              <a:t>引用类型</a:t>
            </a:r>
            <a:r>
              <a:rPr lang="en-US" altLang="zh-CN" b="1" dirty="0">
                <a:latin typeface="微软雅黑" pitchFamily="34" charset="-122"/>
                <a:ea typeface="微软雅黑" pitchFamily="34" charset="-122"/>
              </a:rPr>
              <a:t>(</a:t>
            </a:r>
            <a:r>
              <a:rPr lang="en-US" altLang="zh-CN" b="1" dirty="0" err="1">
                <a:latin typeface="微软雅黑" pitchFamily="34" charset="-122"/>
                <a:ea typeface="微软雅黑" pitchFamily="34" charset="-122"/>
              </a:rPr>
              <a:t>AnyRef</a:t>
            </a:r>
            <a:r>
              <a:rPr lang="en-US" altLang="zh-CN" b="1" dirty="0">
                <a:latin typeface="微软雅黑" pitchFamily="34" charset="-122"/>
                <a:ea typeface="微软雅黑" pitchFamily="34" charset="-122"/>
              </a:rPr>
              <a:t>)</a:t>
            </a:r>
            <a:r>
              <a:rPr lang="zh-CN" altLang="en-US" dirty="0">
                <a:latin typeface="微软雅黑" pitchFamily="34" charset="-122"/>
                <a:ea typeface="微软雅黑" pitchFamily="34" charset="-122"/>
              </a:rPr>
              <a:t>，但是不能赋值给</a:t>
            </a:r>
            <a:r>
              <a:rPr lang="zh-CN" altLang="en-US" b="1" dirty="0">
                <a:latin typeface="微软雅黑" pitchFamily="34" charset="-122"/>
                <a:ea typeface="微软雅黑" pitchFamily="34" charset="-122"/>
              </a:rPr>
              <a:t>值类型</a:t>
            </a:r>
            <a:r>
              <a:rPr lang="en-US" altLang="zh-CN" b="1" dirty="0">
                <a:latin typeface="微软雅黑" pitchFamily="34" charset="-122"/>
                <a:ea typeface="微软雅黑" pitchFamily="34" charset="-122"/>
              </a:rPr>
              <a:t>(</a:t>
            </a:r>
            <a:r>
              <a:rPr lang="en-US" altLang="zh-CN" b="1" dirty="0" err="1">
                <a:latin typeface="微软雅黑" pitchFamily="34" charset="-122"/>
                <a:ea typeface="微软雅黑" pitchFamily="34" charset="-122"/>
              </a:rPr>
              <a:t>AnyVal</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比如 </a:t>
            </a:r>
            <a:r>
              <a:rPr lang="en-US" altLang="zh-CN" b="1" dirty="0" err="1">
                <a:latin typeface="微软雅黑" pitchFamily="34" charset="-122"/>
                <a:ea typeface="微软雅黑" pitchFamily="34" charset="-122"/>
              </a:rPr>
              <a:t>Int</a:t>
            </a:r>
            <a:r>
              <a:rPr lang="en-US" altLang="zh-CN" b="1" dirty="0">
                <a:latin typeface="微软雅黑" pitchFamily="34" charset="-122"/>
                <a:ea typeface="微软雅黑" pitchFamily="34" charset="-122"/>
              </a:rPr>
              <a:t>, Float, Char, Boolean, Long, Double, Byte, Short)</a:t>
            </a:r>
          </a:p>
          <a:p>
            <a:pPr marL="457200" indent="-457200">
              <a:buFontTx/>
              <a:buAutoNum type="arabicParenR"/>
              <a:defRPr/>
            </a:pPr>
            <a:endParaRPr lang="en-US" altLang="zh-CN" dirty="0">
              <a:latin typeface="微软雅黑" pitchFamily="34" charset="-122"/>
              <a:ea typeface="微软雅黑" pitchFamily="34" charset="-122"/>
              <a:cs typeface="Times New Roman" pitchFamily="18" charset="0"/>
            </a:endParaRPr>
          </a:p>
          <a:p>
            <a:pPr marL="457200" indent="-457200">
              <a:buFontTx/>
              <a:buAutoNum type="arabicParenR"/>
              <a:defRPr/>
            </a:pPr>
            <a:r>
              <a:rPr lang="en-US" altLang="zh-CN" dirty="0">
                <a:latin typeface="微软雅黑" pitchFamily="34" charset="-122"/>
                <a:ea typeface="微软雅黑" pitchFamily="34" charset="-122"/>
              </a:rPr>
              <a:t>Unit</a:t>
            </a:r>
            <a:r>
              <a:rPr lang="zh-CN" altLang="en-US" dirty="0">
                <a:latin typeface="微软雅黑" pitchFamily="34" charset="-122"/>
                <a:ea typeface="微软雅黑" pitchFamily="34" charset="-122"/>
              </a:rPr>
              <a:t>类型用来标识过程，也就是没有明确返回值的函数。</a:t>
            </a:r>
            <a:br>
              <a:rPr lang="en-US" altLang="zh-CN" dirty="0">
                <a:latin typeface="微软雅黑" pitchFamily="34" charset="-122"/>
                <a:ea typeface="微软雅黑" pitchFamily="34" charset="-122"/>
              </a:rPr>
            </a:br>
            <a:r>
              <a:rPr lang="zh-CN" altLang="en-US" dirty="0">
                <a:latin typeface="微软雅黑" pitchFamily="34" charset="-122"/>
                <a:ea typeface="微软雅黑" pitchFamily="34" charset="-122"/>
              </a:rPr>
              <a:t>由此可见，</a:t>
            </a:r>
            <a:r>
              <a:rPr lang="en-US" altLang="zh-CN" dirty="0">
                <a:latin typeface="微软雅黑" pitchFamily="34" charset="-122"/>
                <a:ea typeface="微软雅黑" pitchFamily="34" charset="-122"/>
              </a:rPr>
              <a:t>Unit</a:t>
            </a:r>
            <a:r>
              <a:rPr lang="zh-CN" altLang="en-US" dirty="0">
                <a:latin typeface="微软雅黑" pitchFamily="34" charset="-122"/>
                <a:ea typeface="微软雅黑" pitchFamily="34" charset="-122"/>
              </a:rPr>
              <a:t>类似于</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里的</a:t>
            </a:r>
            <a:r>
              <a:rPr lang="en-US" altLang="zh-CN" dirty="0">
                <a:latin typeface="微软雅黑" pitchFamily="34" charset="-122"/>
                <a:ea typeface="微软雅黑" pitchFamily="34" charset="-122"/>
              </a:rPr>
              <a:t>void</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Unit</a:t>
            </a:r>
            <a:r>
              <a:rPr lang="zh-CN" altLang="en-US" dirty="0">
                <a:latin typeface="微软雅黑" pitchFamily="34" charset="-122"/>
                <a:ea typeface="微软雅黑" pitchFamily="34" charset="-122"/>
              </a:rPr>
              <a:t>只有一个实例，</a:t>
            </a:r>
            <a:br>
              <a:rPr lang="en-US" altLang="zh-CN" dirty="0">
                <a:latin typeface="微软雅黑" pitchFamily="34" charset="-122"/>
                <a:ea typeface="微软雅黑" pitchFamily="34" charset="-122"/>
              </a:rPr>
            </a:b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，这个实例也没有实质的意义</a:t>
            </a:r>
            <a:endParaRPr lang="en-US" altLang="zh-CN" dirty="0">
              <a:latin typeface="微软雅黑" pitchFamily="34" charset="-122"/>
              <a:ea typeface="微软雅黑" pitchFamily="34" charset="-122"/>
            </a:endParaRPr>
          </a:p>
          <a:p>
            <a:pPr marL="457200" indent="-457200">
              <a:buFontTx/>
              <a:buAutoNum type="arabicParenR"/>
              <a:defRPr/>
            </a:pPr>
            <a:endParaRPr lang="en-US" altLang="zh-CN" dirty="0">
              <a:latin typeface="微软雅黑" pitchFamily="34" charset="-122"/>
              <a:ea typeface="微软雅黑" pitchFamily="34" charset="-122"/>
            </a:endParaRPr>
          </a:p>
          <a:p>
            <a:pPr marL="457200" indent="-457200">
              <a:buFontTx/>
              <a:buAutoNum type="arabicParenR"/>
              <a:defRPr/>
            </a:pPr>
            <a:endParaRPr lang="en-US" altLang="zh-CN" dirty="0">
              <a:latin typeface="微软雅黑" pitchFamily="34" charset="-122"/>
              <a:ea typeface="微软雅黑" pitchFamily="34" charset="-122"/>
            </a:endParaRPr>
          </a:p>
          <a:p>
            <a:pPr marL="457200" indent="-457200">
              <a:buFontTx/>
              <a:buAutoNum type="arabicParenR"/>
              <a:defRPr/>
            </a:pPr>
            <a:r>
              <a:rPr lang="en-US" altLang="zh-CN" dirty="0">
                <a:latin typeface="微软雅黑" pitchFamily="34" charset="-122"/>
                <a:ea typeface="微软雅黑" pitchFamily="34" charset="-122"/>
              </a:rPr>
              <a:t>Nothing</a:t>
            </a:r>
            <a:r>
              <a:rPr lang="zh-CN" altLang="en-US" dirty="0">
                <a:latin typeface="微软雅黑" pitchFamily="34" charset="-122"/>
                <a:ea typeface="微软雅黑" pitchFamily="34" charset="-122"/>
              </a:rPr>
              <a:t>，可以作为没有正常返回值的方法的返回类型，非常直观的告诉你这个方法不会正常返回，而且由于</a:t>
            </a:r>
            <a:r>
              <a:rPr lang="en-US" altLang="zh-CN" dirty="0">
                <a:latin typeface="微软雅黑" pitchFamily="34" charset="-122"/>
                <a:ea typeface="微软雅黑" pitchFamily="34" charset="-122"/>
              </a:rPr>
              <a:t>Nothing</a:t>
            </a:r>
            <a:r>
              <a:rPr lang="zh-CN" altLang="en-US" dirty="0">
                <a:latin typeface="微软雅黑" pitchFamily="34" charset="-122"/>
                <a:ea typeface="微软雅黑" pitchFamily="34" charset="-122"/>
              </a:rPr>
              <a:t>是其他任意类型的子类，他还能跟要求返回值的方法兼容。</a:t>
            </a: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4980441"/>
            <a:ext cx="3528392" cy="58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40" y="2592263"/>
            <a:ext cx="2157898" cy="6289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46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值类型转换</a:t>
            </a:r>
            <a:endParaRPr lang="en-US" altLang="zh-CN" sz="2200" b="1" dirty="0">
              <a:latin typeface="微软雅黑" pitchFamily="34" charset="-122"/>
              <a:ea typeface="微软雅黑" pitchFamily="34" charset="-122"/>
            </a:endParaRPr>
          </a:p>
        </p:txBody>
      </p:sp>
      <p:sp>
        <p:nvSpPr>
          <p:cNvPr id="4" name="矩形 3"/>
          <p:cNvSpPr/>
          <p:nvPr/>
        </p:nvSpPr>
        <p:spPr>
          <a:xfrm>
            <a:off x="467544" y="1152103"/>
            <a:ext cx="8424935" cy="40934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zh-CN" altLang="en-US" sz="2000" b="1" dirty="0">
                <a:solidFill>
                  <a:srgbClr val="0000CC"/>
                </a:solidFill>
                <a:latin typeface="微软雅黑" pitchFamily="34" charset="-122"/>
                <a:ea typeface="微软雅黑" pitchFamily="34" charset="-122"/>
              </a:rPr>
              <a:t>值类型隐式转换</a:t>
            </a:r>
            <a:endParaRPr lang="en-US" altLang="zh-CN" sz="2000" b="1" dirty="0">
              <a:solidFill>
                <a:srgbClr val="0000CC"/>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marL="342900" indent="-342900">
              <a:buFont typeface="Wingdings" pitchFamily="2" charset="2"/>
              <a:buChar char="Ø"/>
              <a:defRPr/>
            </a:pPr>
            <a:r>
              <a:rPr lang="zh-CN" altLang="en-US" sz="2000" b="1" dirty="0">
                <a:latin typeface="微软雅黑" pitchFamily="34" charset="-122"/>
                <a:ea typeface="微软雅黑" pitchFamily="34" charset="-122"/>
                <a:cs typeface="Times New Roman" pitchFamily="18" charset="0"/>
              </a:rPr>
              <a:t>介绍</a:t>
            </a:r>
            <a:endParaRPr lang="en-US" altLang="zh-CN" sz="2000" b="1" dirty="0">
              <a:latin typeface="微软雅黑" pitchFamily="34" charset="-122"/>
              <a:ea typeface="微软雅黑" pitchFamily="34" charset="-122"/>
              <a:cs typeface="Times New Roman" pitchFamily="18" charset="0"/>
            </a:endParaRPr>
          </a:p>
          <a:p>
            <a:pPr>
              <a:defRPr/>
            </a:pPr>
            <a:r>
              <a:rPr lang="zh-CN" altLang="en-US" sz="2000" b="1" dirty="0">
                <a:latin typeface="微软雅黑" pitchFamily="34" charset="-122"/>
                <a:ea typeface="微软雅黑" pitchFamily="34" charset="-122"/>
                <a:cs typeface="Times New Roman" pitchFamily="18" charset="0"/>
              </a:rPr>
              <a:t>当</a:t>
            </a:r>
            <a:r>
              <a:rPr lang="en-US" altLang="zh-CN" sz="2000" b="1" dirty="0">
                <a:latin typeface="微软雅黑" pitchFamily="34" charset="-122"/>
                <a:ea typeface="微软雅黑" pitchFamily="34" charset="-122"/>
                <a:cs typeface="Times New Roman" pitchFamily="18" charset="0"/>
              </a:rPr>
              <a:t>Scala</a:t>
            </a:r>
            <a:r>
              <a:rPr lang="zh-CN" altLang="en-US" sz="2000" b="1" dirty="0">
                <a:latin typeface="微软雅黑" pitchFamily="34" charset="-122"/>
                <a:ea typeface="微软雅黑" pitchFamily="34" charset="-122"/>
                <a:cs typeface="Times New Roman" pitchFamily="18" charset="0"/>
              </a:rPr>
              <a:t>程序在进行</a:t>
            </a:r>
            <a:r>
              <a:rPr lang="zh-CN" altLang="en-US" sz="2000" b="1" dirty="0">
                <a:solidFill>
                  <a:srgbClr val="FF0000"/>
                </a:solidFill>
                <a:latin typeface="微软雅黑" pitchFamily="34" charset="-122"/>
                <a:ea typeface="微软雅黑" pitchFamily="34" charset="-122"/>
                <a:cs typeface="Times New Roman" pitchFamily="18" charset="0"/>
              </a:rPr>
              <a:t>赋值</a:t>
            </a:r>
            <a:r>
              <a:rPr lang="zh-CN" altLang="en-US" sz="2000" b="1" dirty="0">
                <a:latin typeface="微软雅黑" pitchFamily="34" charset="-122"/>
                <a:ea typeface="微软雅黑" pitchFamily="34" charset="-122"/>
                <a:cs typeface="Times New Roman" pitchFamily="18" charset="0"/>
              </a:rPr>
              <a:t>或者</a:t>
            </a:r>
            <a:r>
              <a:rPr lang="zh-CN" altLang="en-US" sz="2000" b="1" dirty="0">
                <a:solidFill>
                  <a:srgbClr val="FF0000"/>
                </a:solidFill>
                <a:latin typeface="微软雅黑" pitchFamily="34" charset="-122"/>
                <a:ea typeface="微软雅黑" pitchFamily="34" charset="-122"/>
                <a:cs typeface="Times New Roman" pitchFamily="18" charset="0"/>
              </a:rPr>
              <a:t>运算</a:t>
            </a:r>
            <a:r>
              <a:rPr lang="zh-CN" altLang="en-US" sz="2000" b="1" dirty="0">
                <a:latin typeface="微软雅黑" pitchFamily="34" charset="-122"/>
                <a:ea typeface="微软雅黑" pitchFamily="34" charset="-122"/>
                <a:cs typeface="Times New Roman" pitchFamily="18" charset="0"/>
              </a:rPr>
              <a:t>时，</a:t>
            </a:r>
            <a:r>
              <a:rPr lang="zh-CN" altLang="en-US" sz="2000" dirty="0">
                <a:latin typeface="微软雅黑" pitchFamily="34" charset="-122"/>
                <a:ea typeface="微软雅黑" pitchFamily="34" charset="-122"/>
                <a:cs typeface="Times New Roman" pitchFamily="18" charset="0"/>
              </a:rPr>
              <a:t>精度小的类型自动转换为精度大的数据类型，这个就是自动类型转换</a:t>
            </a:r>
            <a:r>
              <a:rPr lang="en-US" altLang="zh-CN" sz="2000" dirty="0">
                <a:latin typeface="微软雅黑" pitchFamily="34" charset="-122"/>
                <a:ea typeface="微软雅黑" pitchFamily="34" charset="-122"/>
                <a:cs typeface="Times New Roman" pitchFamily="18" charset="0"/>
              </a:rPr>
              <a:t>(</a:t>
            </a:r>
            <a:r>
              <a:rPr lang="zh-CN" altLang="en-US" sz="2000" dirty="0">
                <a:latin typeface="微软雅黑" pitchFamily="34" charset="-122"/>
                <a:ea typeface="微软雅黑" pitchFamily="34" charset="-122"/>
                <a:cs typeface="Times New Roman" pitchFamily="18" charset="0"/>
              </a:rPr>
              <a:t>隐式转换 </a:t>
            </a:r>
            <a:r>
              <a:rPr lang="en-US" altLang="zh-CN" sz="2000" dirty="0">
                <a:latin typeface="微软雅黑" pitchFamily="34" charset="-122"/>
                <a:ea typeface="微软雅黑" pitchFamily="34" charset="-122"/>
                <a:cs typeface="Times New Roman" pitchFamily="18" charset="0"/>
              </a:rPr>
              <a:t>implicit conversion)</a:t>
            </a:r>
            <a:r>
              <a:rPr lang="zh-CN" altLang="en-US" sz="2000" dirty="0">
                <a:latin typeface="微软雅黑" pitchFamily="34" charset="-122"/>
                <a:ea typeface="微软雅黑" pitchFamily="34" charset="-122"/>
                <a:cs typeface="Times New Roman" pitchFamily="18" charset="0"/>
              </a:rPr>
              <a:t>。</a:t>
            </a:r>
            <a:br>
              <a:rPr lang="en-US" altLang="zh-CN" sz="2000" dirty="0">
                <a:latin typeface="微软雅黑" pitchFamily="34" charset="-122"/>
                <a:ea typeface="微软雅黑" pitchFamily="34" charset="-122"/>
                <a:cs typeface="Times New Roman" pitchFamily="18" charset="0"/>
              </a:rPr>
            </a:br>
            <a:endParaRPr lang="en-US" altLang="zh-CN" sz="2000" dirty="0">
              <a:latin typeface="微软雅黑" pitchFamily="34" charset="-122"/>
              <a:ea typeface="微软雅黑" pitchFamily="34" charset="-122"/>
              <a:cs typeface="Times New Roman" pitchFamily="18" charset="0"/>
            </a:endParaRPr>
          </a:p>
          <a:p>
            <a:pPr marL="342900" indent="-342900">
              <a:buFont typeface="Wingdings" pitchFamily="2" charset="2"/>
              <a:buChar char="Ø"/>
              <a:defRPr/>
            </a:pPr>
            <a:r>
              <a:rPr lang="zh-CN" altLang="en-US" sz="2000" dirty="0">
                <a:latin typeface="微软雅黑" pitchFamily="34" charset="-122"/>
                <a:ea typeface="微软雅黑" pitchFamily="34" charset="-122"/>
                <a:cs typeface="Times New Roman" pitchFamily="18" charset="0"/>
              </a:rPr>
              <a:t> 数据类型按精度</a:t>
            </a:r>
            <a:r>
              <a:rPr lang="en-US" altLang="zh-CN" sz="2000" dirty="0">
                <a:latin typeface="微软雅黑" pitchFamily="34" charset="-122"/>
                <a:ea typeface="微软雅黑" pitchFamily="34" charset="-122"/>
                <a:cs typeface="Times New Roman" pitchFamily="18" charset="0"/>
              </a:rPr>
              <a:t>(</a:t>
            </a:r>
            <a:r>
              <a:rPr lang="zh-CN" altLang="en-US" sz="2000" dirty="0">
                <a:latin typeface="微软雅黑" pitchFamily="34" charset="-122"/>
                <a:ea typeface="微软雅黑" pitchFamily="34" charset="-122"/>
                <a:cs typeface="Times New Roman" pitchFamily="18" charset="0"/>
              </a:rPr>
              <a:t>容量</a:t>
            </a:r>
            <a:r>
              <a:rPr lang="en-US" altLang="zh-CN" sz="2000" dirty="0">
                <a:latin typeface="微软雅黑" pitchFamily="34" charset="-122"/>
                <a:ea typeface="微软雅黑" pitchFamily="34" charset="-122"/>
                <a:cs typeface="Times New Roman" pitchFamily="18" charset="0"/>
              </a:rPr>
              <a:t>)</a:t>
            </a:r>
            <a:r>
              <a:rPr lang="zh-CN" altLang="en-US" sz="2000" dirty="0">
                <a:latin typeface="微软雅黑" pitchFamily="34" charset="-122"/>
                <a:ea typeface="微软雅黑" pitchFamily="34" charset="-122"/>
                <a:cs typeface="Times New Roman" pitchFamily="18" charset="0"/>
              </a:rPr>
              <a:t>大小排序为</a:t>
            </a:r>
            <a:endParaRPr lang="en-US" altLang="zh-CN" sz="2000" dirty="0">
              <a:latin typeface="微软雅黑" pitchFamily="34" charset="-122"/>
              <a:ea typeface="微软雅黑" pitchFamily="34" charset="-122"/>
              <a:cs typeface="Times New Roman" pitchFamily="18" charset="0"/>
            </a:endParaRPr>
          </a:p>
          <a:p>
            <a:pPr marL="457200" indent="-457200">
              <a:buAutoNum type="arabicParenR"/>
              <a:defRPr/>
            </a:pPr>
            <a:endParaRPr lang="en-US" altLang="zh-CN" sz="2000" dirty="0">
              <a:latin typeface="微软雅黑" pitchFamily="34" charset="-122"/>
              <a:ea typeface="微软雅黑" pitchFamily="34" charset="-122"/>
              <a:cs typeface="Times New Roman" pitchFamily="18" charset="0"/>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550" y="2749246"/>
            <a:ext cx="2735834" cy="265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7955906" y="2664271"/>
            <a:ext cx="648542" cy="2160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Any</a:t>
            </a:r>
            <a:endParaRPr lang="zh-CN" altLang="en-US" dirty="0"/>
          </a:p>
        </p:txBody>
      </p:sp>
    </p:spTree>
    <p:extLst>
      <p:ext uri="{BB962C8B-B14F-4D97-AF65-F5344CB8AC3E}">
        <p14:creationId xmlns:p14="http://schemas.microsoft.com/office/powerpoint/2010/main" val="350348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值类型转换</a:t>
            </a:r>
            <a:endParaRPr lang="en-US" altLang="zh-CN" sz="2200" b="1" dirty="0">
              <a:latin typeface="微软雅黑" pitchFamily="34" charset="-122"/>
              <a:ea typeface="微软雅黑" pitchFamily="34" charset="-122"/>
            </a:endParaRPr>
          </a:p>
        </p:txBody>
      </p:sp>
      <p:sp>
        <p:nvSpPr>
          <p:cNvPr id="4" name="矩形 3"/>
          <p:cNvSpPr/>
          <p:nvPr/>
        </p:nvSpPr>
        <p:spPr>
          <a:xfrm>
            <a:off x="539553" y="1244431"/>
            <a:ext cx="8424935" cy="3600986"/>
          </a:xfrm>
          <a:prstGeom prst="rect">
            <a:avLst/>
          </a:prstGeom>
        </p:spPr>
        <p:txBody>
          <a:bodyPr wrap="square">
            <a:spAutoFit/>
          </a:bodyPr>
          <a:lstStyle/>
          <a:p>
            <a:pPr>
              <a:defRPr/>
            </a:pPr>
            <a:r>
              <a:rPr lang="zh-CN" altLang="en-US" sz="2000" b="1" dirty="0">
                <a:solidFill>
                  <a:srgbClr val="0000CC"/>
                </a:solidFill>
                <a:latin typeface="微软雅黑" pitchFamily="34" charset="-122"/>
                <a:ea typeface="微软雅黑" pitchFamily="34" charset="-122"/>
              </a:rPr>
              <a:t>值类型隐式转换</a:t>
            </a:r>
            <a:endParaRPr lang="en-US" altLang="zh-CN" sz="2000" b="1" dirty="0">
              <a:solidFill>
                <a:srgbClr val="0000CC"/>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marL="342900" indent="-342900">
              <a:buFont typeface="Wingdings" pitchFamily="2" charset="2"/>
              <a:buChar char="Ø"/>
              <a:defRPr/>
            </a:pPr>
            <a:r>
              <a:rPr lang="zh-CN" altLang="en-US" sz="2000" b="1" dirty="0">
                <a:latin typeface="微软雅黑" pitchFamily="34" charset="-122"/>
                <a:ea typeface="微软雅黑" pitchFamily="34" charset="-122"/>
              </a:rPr>
              <a:t>自动类型转换细节说明</a:t>
            </a:r>
            <a:endParaRPr lang="en-US" altLang="zh-CN" sz="2000" b="1" dirty="0">
              <a:latin typeface="微软雅黑" pitchFamily="34" charset="-122"/>
              <a:ea typeface="微软雅黑" pitchFamily="34" charset="-122"/>
            </a:endParaRPr>
          </a:p>
          <a:p>
            <a:pPr marL="457200" indent="-457200">
              <a:buAutoNum type="arabicParenR"/>
              <a:defRPr/>
            </a:pPr>
            <a:r>
              <a:rPr lang="zh-CN" altLang="en-US" sz="1600" dirty="0">
                <a:latin typeface="微软雅黑" pitchFamily="34" charset="-122"/>
                <a:ea typeface="微软雅黑" pitchFamily="34" charset="-122"/>
                <a:cs typeface="Times New Roman" pitchFamily="18" charset="0"/>
              </a:rPr>
              <a:t>有多种类型的数据混合运算时，系统首先自动将所有数据转换成容量最大的那种数据类型，然后再进行计算。</a:t>
            </a:r>
            <a:endParaRPr lang="en-US" altLang="zh-CN" sz="1600" dirty="0">
              <a:latin typeface="微软雅黑" pitchFamily="34" charset="-122"/>
              <a:ea typeface="微软雅黑" pitchFamily="34" charset="-122"/>
              <a:cs typeface="Times New Roman" pitchFamily="18" charset="0"/>
            </a:endParaRPr>
          </a:p>
          <a:p>
            <a:pPr marL="457200" indent="-457200">
              <a:buAutoNum type="arabicParenR"/>
              <a:defRPr/>
            </a:pPr>
            <a:r>
              <a:rPr lang="zh-CN" altLang="en-US" sz="1600" dirty="0">
                <a:latin typeface="微软雅黑" pitchFamily="34" charset="-122"/>
                <a:ea typeface="微软雅黑" pitchFamily="34" charset="-122"/>
                <a:cs typeface="Times New Roman" pitchFamily="18" charset="0"/>
              </a:rPr>
              <a:t>当我们把精度</a:t>
            </a:r>
            <a:r>
              <a:rPr lang="en-US" altLang="zh-CN" sz="1600" dirty="0">
                <a:latin typeface="微软雅黑" pitchFamily="34" charset="-122"/>
                <a:ea typeface="微软雅黑" pitchFamily="34" charset="-122"/>
                <a:cs typeface="Times New Roman" pitchFamily="18" charset="0"/>
              </a:rPr>
              <a:t>(</a:t>
            </a:r>
            <a:r>
              <a:rPr lang="zh-CN" altLang="en-US" sz="1600" dirty="0">
                <a:latin typeface="微软雅黑" pitchFamily="34" charset="-122"/>
                <a:ea typeface="微软雅黑" pitchFamily="34" charset="-122"/>
                <a:cs typeface="Times New Roman" pitchFamily="18" charset="0"/>
              </a:rPr>
              <a:t>容量</a:t>
            </a:r>
            <a:r>
              <a:rPr lang="en-US" altLang="zh-CN" sz="1600" dirty="0">
                <a:latin typeface="微软雅黑" pitchFamily="34" charset="-122"/>
                <a:ea typeface="微软雅黑" pitchFamily="34" charset="-122"/>
                <a:cs typeface="Times New Roman" pitchFamily="18" charset="0"/>
              </a:rPr>
              <a:t>)</a:t>
            </a:r>
            <a:r>
              <a:rPr lang="zh-CN" altLang="en-US" sz="1600" dirty="0">
                <a:latin typeface="微软雅黑" pitchFamily="34" charset="-122"/>
                <a:ea typeface="微软雅黑" pitchFamily="34" charset="-122"/>
                <a:cs typeface="Times New Roman" pitchFamily="18" charset="0"/>
              </a:rPr>
              <a:t>大 的数据类型赋值给精度</a:t>
            </a:r>
            <a:r>
              <a:rPr lang="en-US" altLang="zh-CN" sz="1600" dirty="0">
                <a:latin typeface="微软雅黑" pitchFamily="34" charset="-122"/>
                <a:ea typeface="微软雅黑" pitchFamily="34" charset="-122"/>
                <a:cs typeface="Times New Roman" pitchFamily="18" charset="0"/>
              </a:rPr>
              <a:t>(</a:t>
            </a:r>
            <a:r>
              <a:rPr lang="zh-CN" altLang="en-US" sz="1600" dirty="0">
                <a:latin typeface="微软雅黑" pitchFamily="34" charset="-122"/>
                <a:ea typeface="微软雅黑" pitchFamily="34" charset="-122"/>
                <a:cs typeface="Times New Roman" pitchFamily="18" charset="0"/>
              </a:rPr>
              <a:t>容量</a:t>
            </a:r>
            <a:r>
              <a:rPr lang="en-US" altLang="zh-CN" sz="1600" dirty="0">
                <a:latin typeface="微软雅黑" pitchFamily="34" charset="-122"/>
                <a:ea typeface="微软雅黑" pitchFamily="34" charset="-122"/>
                <a:cs typeface="Times New Roman" pitchFamily="18" charset="0"/>
              </a:rPr>
              <a:t>)</a:t>
            </a:r>
            <a:r>
              <a:rPr lang="zh-CN" altLang="en-US" sz="1600" dirty="0">
                <a:latin typeface="微软雅黑" pitchFamily="34" charset="-122"/>
                <a:ea typeface="微软雅黑" pitchFamily="34" charset="-122"/>
                <a:cs typeface="Times New Roman" pitchFamily="18" charset="0"/>
              </a:rPr>
              <a:t>小 的数据类型时，就会报错，反之就会进行自动类型转换。</a:t>
            </a:r>
            <a:endParaRPr lang="en-US" altLang="zh-CN" sz="1600" dirty="0">
              <a:latin typeface="微软雅黑" pitchFamily="34" charset="-122"/>
              <a:ea typeface="微软雅黑" pitchFamily="34" charset="-122"/>
              <a:cs typeface="Times New Roman" pitchFamily="18" charset="0"/>
            </a:endParaRPr>
          </a:p>
          <a:p>
            <a:pPr marL="457200" indent="-457200">
              <a:buAutoNum type="arabicParenR"/>
              <a:defRPr/>
            </a:pPr>
            <a:r>
              <a:rPr lang="en-US" altLang="zh-CN" sz="1600" dirty="0">
                <a:latin typeface="微软雅黑" pitchFamily="34" charset="-122"/>
                <a:ea typeface="微软雅黑" pitchFamily="34" charset="-122"/>
                <a:cs typeface="Times New Roman" pitchFamily="18" charset="0"/>
              </a:rPr>
              <a:t>(byte, short) </a:t>
            </a:r>
            <a:r>
              <a:rPr lang="zh-CN" altLang="en-US" sz="1600" dirty="0">
                <a:latin typeface="微软雅黑" pitchFamily="34" charset="-122"/>
                <a:ea typeface="微软雅黑" pitchFamily="34" charset="-122"/>
                <a:cs typeface="Times New Roman" pitchFamily="18" charset="0"/>
              </a:rPr>
              <a:t>和 </a:t>
            </a:r>
            <a:r>
              <a:rPr lang="en-US" altLang="zh-CN" sz="1600" dirty="0">
                <a:latin typeface="微软雅黑" pitchFamily="34" charset="-122"/>
                <a:ea typeface="微软雅黑" pitchFamily="34" charset="-122"/>
                <a:cs typeface="Times New Roman" pitchFamily="18" charset="0"/>
              </a:rPr>
              <a:t>char</a:t>
            </a:r>
            <a:r>
              <a:rPr lang="zh-CN" altLang="en-US" sz="1600" dirty="0">
                <a:latin typeface="微软雅黑" pitchFamily="34" charset="-122"/>
                <a:ea typeface="微软雅黑" pitchFamily="34" charset="-122"/>
                <a:cs typeface="Times New Roman" pitchFamily="18" charset="0"/>
              </a:rPr>
              <a:t>之间不会相互自动转换。</a:t>
            </a:r>
            <a:br>
              <a:rPr lang="en-US" altLang="zh-CN" sz="1600" dirty="0">
                <a:latin typeface="微软雅黑" pitchFamily="34" charset="-122"/>
                <a:ea typeface="微软雅黑" pitchFamily="34" charset="-122"/>
                <a:cs typeface="Times New Roman" pitchFamily="18" charset="0"/>
              </a:rPr>
            </a:br>
            <a:endParaRPr lang="en-US" altLang="zh-CN" sz="1600" dirty="0">
              <a:latin typeface="微软雅黑" pitchFamily="34" charset="-122"/>
              <a:ea typeface="微软雅黑" pitchFamily="34" charset="-122"/>
              <a:cs typeface="Times New Roman" pitchFamily="18" charset="0"/>
            </a:endParaRPr>
          </a:p>
          <a:p>
            <a:pPr marL="457200" indent="-457200">
              <a:buAutoNum type="arabicParenR"/>
              <a:defRPr/>
            </a:pPr>
            <a:r>
              <a:rPr lang="en-US" altLang="zh-CN" sz="1600" dirty="0">
                <a:latin typeface="微软雅黑" pitchFamily="34" charset="-122"/>
                <a:ea typeface="微软雅黑" pitchFamily="34" charset="-122"/>
                <a:cs typeface="Times New Roman" pitchFamily="18" charset="0"/>
              </a:rPr>
              <a:t>byte</a:t>
            </a:r>
            <a:r>
              <a:rPr lang="zh-CN" altLang="en-US" sz="1600" dirty="0">
                <a:latin typeface="微软雅黑" pitchFamily="34" charset="-122"/>
                <a:ea typeface="微软雅黑" pitchFamily="34" charset="-122"/>
                <a:cs typeface="Times New Roman" pitchFamily="18" charset="0"/>
              </a:rPr>
              <a:t>，</a:t>
            </a:r>
            <a:r>
              <a:rPr lang="en-US" altLang="zh-CN" sz="1600" dirty="0">
                <a:latin typeface="微软雅黑" pitchFamily="34" charset="-122"/>
                <a:ea typeface="微软雅黑" pitchFamily="34" charset="-122"/>
                <a:cs typeface="Times New Roman" pitchFamily="18" charset="0"/>
              </a:rPr>
              <a:t>short</a:t>
            </a:r>
            <a:r>
              <a:rPr lang="zh-CN" altLang="en-US" sz="1600" dirty="0">
                <a:latin typeface="微软雅黑" pitchFamily="34" charset="-122"/>
                <a:ea typeface="微软雅黑" pitchFamily="34" charset="-122"/>
                <a:cs typeface="Times New Roman" pitchFamily="18" charset="0"/>
              </a:rPr>
              <a:t>，</a:t>
            </a:r>
            <a:r>
              <a:rPr lang="en-US" altLang="zh-CN" sz="1600" dirty="0">
                <a:latin typeface="微软雅黑" pitchFamily="34" charset="-122"/>
                <a:ea typeface="微软雅黑" pitchFamily="34" charset="-122"/>
                <a:cs typeface="Times New Roman" pitchFamily="18" charset="0"/>
              </a:rPr>
              <a:t>char  </a:t>
            </a:r>
            <a:r>
              <a:rPr lang="zh-CN" altLang="en-US" sz="1600" dirty="0">
                <a:latin typeface="微软雅黑" pitchFamily="34" charset="-122"/>
                <a:ea typeface="微软雅黑" pitchFamily="34" charset="-122"/>
                <a:cs typeface="Times New Roman" pitchFamily="18" charset="0"/>
              </a:rPr>
              <a:t>他们三者可以计算，在计算时首先转换为</a:t>
            </a:r>
            <a:r>
              <a:rPr lang="en-US" altLang="zh-CN" sz="1600" dirty="0" err="1">
                <a:latin typeface="微软雅黑" pitchFamily="34" charset="-122"/>
                <a:ea typeface="微软雅黑" pitchFamily="34" charset="-122"/>
                <a:cs typeface="Times New Roman" pitchFamily="18" charset="0"/>
              </a:rPr>
              <a:t>int</a:t>
            </a:r>
            <a:r>
              <a:rPr lang="zh-CN" altLang="en-US" sz="1600" dirty="0">
                <a:latin typeface="微软雅黑" pitchFamily="34" charset="-122"/>
                <a:ea typeface="微软雅黑" pitchFamily="34" charset="-122"/>
                <a:cs typeface="Times New Roman" pitchFamily="18" charset="0"/>
              </a:rPr>
              <a:t>类型。</a:t>
            </a:r>
            <a:endParaRPr lang="en-US" altLang="zh-CN" sz="1600" dirty="0">
              <a:latin typeface="微软雅黑" pitchFamily="34" charset="-122"/>
              <a:ea typeface="微软雅黑" pitchFamily="34" charset="-122"/>
              <a:cs typeface="Times New Roman" pitchFamily="18" charset="0"/>
            </a:endParaRPr>
          </a:p>
          <a:p>
            <a:pPr marL="457200" indent="-457200">
              <a:buAutoNum type="arabicParenR"/>
              <a:defRPr/>
            </a:pPr>
            <a:r>
              <a:rPr lang="zh-CN" altLang="en-US" sz="1600" dirty="0">
                <a:latin typeface="微软雅黑" pitchFamily="34" charset="-122"/>
                <a:ea typeface="微软雅黑" pitchFamily="34" charset="-122"/>
              </a:rPr>
              <a:t>自动提升原则： 表达式结果的类型自动提升为 操作数中最大的类型</a:t>
            </a: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p:txBody>
      </p:sp>
      <p:cxnSp>
        <p:nvCxnSpPr>
          <p:cNvPr id="3" name="直接箭头连接符 2"/>
          <p:cNvCxnSpPr/>
          <p:nvPr/>
        </p:nvCxnSpPr>
        <p:spPr>
          <a:xfrm>
            <a:off x="4932040" y="412160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6876256" y="4400371"/>
            <a:ext cx="311756" cy="265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1584151"/>
            <a:ext cx="19526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2" y="3456359"/>
            <a:ext cx="1464727" cy="34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64288" y="4248447"/>
            <a:ext cx="1728606" cy="101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75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变量的介绍</a:t>
            </a:r>
            <a:endParaRPr lang="en-US" altLang="zh-CN" sz="2200" b="1" dirty="0">
              <a:latin typeface="微软雅黑" pitchFamily="34" charset="-122"/>
              <a:ea typeface="微软雅黑" pitchFamily="34" charset="-122"/>
            </a:endParaRPr>
          </a:p>
        </p:txBody>
      </p:sp>
      <p:sp>
        <p:nvSpPr>
          <p:cNvPr id="5" name="矩形 4"/>
          <p:cNvSpPr/>
          <p:nvPr/>
        </p:nvSpPr>
        <p:spPr>
          <a:xfrm>
            <a:off x="539553" y="1152103"/>
            <a:ext cx="8424935" cy="4493538"/>
          </a:xfrm>
          <a:prstGeom prst="rect">
            <a:avLst/>
          </a:prstGeom>
        </p:spPr>
        <p:txBody>
          <a:bodyPr wrap="square">
            <a:spAutoFit/>
          </a:bodyPr>
          <a:lstStyle/>
          <a:p>
            <a:pPr marL="357188" indent="-357188">
              <a:defRPr/>
            </a:pPr>
            <a:r>
              <a:rPr lang="zh-CN" altLang="en-US" sz="2000" b="1" dirty="0">
                <a:solidFill>
                  <a:srgbClr val="0000CC"/>
                </a:solidFill>
                <a:latin typeface="微软雅黑" pitchFamily="34" charset="-122"/>
                <a:ea typeface="微软雅黑" pitchFamily="34" charset="-122"/>
              </a:rPr>
              <a:t>概念</a:t>
            </a:r>
            <a:endParaRPr lang="en-US" altLang="zh-CN" sz="2000" b="1" dirty="0">
              <a:solidFill>
                <a:srgbClr val="0000CC"/>
              </a:solidFill>
              <a:latin typeface="微软雅黑" pitchFamily="34" charset="-122"/>
              <a:ea typeface="微软雅黑" pitchFamily="34" charset="-122"/>
            </a:endParaRPr>
          </a:p>
          <a:p>
            <a:pPr marL="357188" indent="-357188">
              <a:defRPr/>
            </a:pPr>
            <a:endParaRPr lang="en-US" altLang="zh-CN" sz="2000" b="1" dirty="0">
              <a:solidFill>
                <a:srgbClr val="0070C0"/>
              </a:solidFill>
              <a:latin typeface="微软雅黑" pitchFamily="34" charset="-122"/>
              <a:ea typeface="微软雅黑" pitchFamily="34" charset="-122"/>
            </a:endParaRPr>
          </a:p>
          <a:p>
            <a:pPr marL="357188" indent="-357188">
              <a:defRPr/>
            </a:pPr>
            <a:r>
              <a:rPr lang="zh-CN" altLang="en-US" dirty="0">
                <a:latin typeface="微软雅黑" pitchFamily="34" charset="-122"/>
                <a:ea typeface="微软雅黑" pitchFamily="34" charset="-122"/>
              </a:rPr>
              <a:t>变量相当于内存中一个数据存储空间的表示，你可以把变量看做是一个房间的门</a:t>
            </a:r>
            <a:endParaRPr lang="en-US" altLang="zh-CN" dirty="0">
              <a:latin typeface="微软雅黑" pitchFamily="34" charset="-122"/>
              <a:ea typeface="微软雅黑" pitchFamily="34" charset="-122"/>
            </a:endParaRPr>
          </a:p>
          <a:p>
            <a:pPr marL="357188" indent="-357188">
              <a:defRPr/>
            </a:pPr>
            <a:r>
              <a:rPr lang="zh-CN" altLang="en-US" dirty="0">
                <a:latin typeface="微软雅黑" pitchFamily="34" charset="-122"/>
                <a:ea typeface="微软雅黑" pitchFamily="34" charset="-122"/>
              </a:rPr>
              <a:t>牌号，通过门牌号我们可以找到房间，而通过变量名可以访问到变量</a:t>
            </a:r>
            <a:r>
              <a:rPr lang="en-US" altLang="zh-CN" dirty="0">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值</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marL="357188" indent="-357188">
              <a:defRPr/>
            </a:pPr>
            <a:endParaRPr lang="en-US" altLang="zh-CN" sz="2000" b="1" dirty="0">
              <a:solidFill>
                <a:srgbClr val="0070C0"/>
              </a:solidFill>
              <a:latin typeface="微软雅黑" pitchFamily="34" charset="-122"/>
              <a:ea typeface="微软雅黑" pitchFamily="34" charset="-122"/>
            </a:endParaRPr>
          </a:p>
          <a:p>
            <a:pPr>
              <a:defRPr/>
            </a:pPr>
            <a:r>
              <a:rPr lang="zh-CN" altLang="en-US" sz="2000" dirty="0">
                <a:latin typeface="微软雅黑" pitchFamily="34" charset="-122"/>
                <a:ea typeface="微软雅黑" pitchFamily="34" charset="-122"/>
              </a:rPr>
              <a:t>变量使用的基本步骤</a:t>
            </a:r>
            <a:endParaRPr lang="en-US" altLang="zh-CN" sz="2000" dirty="0">
              <a:latin typeface="微软雅黑" pitchFamily="34" charset="-122"/>
              <a:ea typeface="微软雅黑" pitchFamily="34" charset="-122"/>
            </a:endParaRPr>
          </a:p>
          <a:p>
            <a:pPr>
              <a:defRPr/>
            </a:pPr>
            <a:endParaRPr lang="en-US" altLang="zh-CN" sz="2000" b="1" dirty="0">
              <a:solidFill>
                <a:srgbClr val="0000CC"/>
              </a:solidFill>
              <a:latin typeface="微软雅黑" pitchFamily="34" charset="-122"/>
              <a:ea typeface="微软雅黑" pitchFamily="34" charset="-122"/>
            </a:endParaRPr>
          </a:p>
          <a:p>
            <a:pPr marL="342900" indent="-342900">
              <a:buAutoNum type="arabicParenR"/>
              <a:defRPr/>
            </a:pPr>
            <a:r>
              <a:rPr lang="zh-CN" altLang="en-US" dirty="0">
                <a:latin typeface="微软雅黑" pitchFamily="34" charset="-122"/>
                <a:ea typeface="微软雅黑" pitchFamily="34" charset="-122"/>
              </a:rPr>
              <a:t>声明</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定义变量</a:t>
            </a:r>
            <a:endParaRPr lang="en-US" altLang="zh-CN" dirty="0">
              <a:latin typeface="微软雅黑" pitchFamily="34" charset="-122"/>
              <a:ea typeface="微软雅黑" pitchFamily="34" charset="-122"/>
            </a:endParaRPr>
          </a:p>
          <a:p>
            <a:pPr marL="342900" indent="-342900">
              <a:buAutoNum type="arabicParenR"/>
              <a:defRPr/>
            </a:pPr>
            <a:endParaRPr lang="en-US" altLang="zh-CN" dirty="0">
              <a:latin typeface="微软雅黑" pitchFamily="34" charset="-122"/>
              <a:ea typeface="微软雅黑" pitchFamily="34" charset="-122"/>
            </a:endParaRPr>
          </a:p>
          <a:p>
            <a:pPr marL="342900" indent="-342900">
              <a:buAutoNum type="arabicParenR"/>
              <a:defRPr/>
            </a:pPr>
            <a:r>
              <a:rPr lang="zh-CN" altLang="en-US" dirty="0">
                <a:latin typeface="微软雅黑" pitchFamily="34" charset="-122"/>
                <a:ea typeface="微软雅黑" pitchFamily="34" charset="-122"/>
              </a:rPr>
              <a:t>使用</a:t>
            </a:r>
            <a:r>
              <a:rPr lang="zh-CN" altLang="en-US" b="1" dirty="0">
                <a:latin typeface="微软雅黑" pitchFamily="34" charset="-122"/>
                <a:ea typeface="微软雅黑" pitchFamily="34" charset="-122"/>
              </a:rPr>
              <a:t> </a:t>
            </a:r>
            <a:endParaRPr lang="en-US" altLang="zh-CN" b="1" dirty="0">
              <a:latin typeface="微软雅黑" pitchFamily="34" charset="-122"/>
              <a:ea typeface="微软雅黑" pitchFamily="34" charset="-122"/>
            </a:endParaRPr>
          </a:p>
          <a:p>
            <a:pPr>
              <a:defRPr/>
            </a:pPr>
            <a:endParaRPr lang="en-US" altLang="zh-CN" b="1" dirty="0">
              <a:latin typeface="微软雅黑" pitchFamily="34" charset="-122"/>
              <a:ea typeface="微软雅黑" pitchFamily="34" charset="-122"/>
            </a:endParaRPr>
          </a:p>
          <a:p>
            <a:pPr>
              <a:defRPr/>
            </a:pPr>
            <a:endParaRPr lang="en-US" altLang="zh-CN" b="1" dirty="0">
              <a:latin typeface="微软雅黑" pitchFamily="34" charset="-122"/>
              <a:ea typeface="微软雅黑" pitchFamily="34" charset="-122"/>
            </a:endParaRPr>
          </a:p>
          <a:p>
            <a:pPr marL="357188" indent="-357188">
              <a:defRPr/>
            </a:pPr>
            <a:endParaRPr lang="en-US" altLang="zh-CN" sz="2000" b="1" dirty="0">
              <a:solidFill>
                <a:srgbClr val="0070C0"/>
              </a:solidFill>
              <a:latin typeface="微软雅黑" pitchFamily="34" charset="-122"/>
              <a:ea typeface="微软雅黑" pitchFamily="34" charset="-122"/>
            </a:endParaRPr>
          </a:p>
          <a:p>
            <a:pPr marL="357188" indent="-357188">
              <a:defRPr/>
            </a:pPr>
            <a:endParaRPr lang="en-US" altLang="zh-CN" sz="2000" b="1" dirty="0">
              <a:solidFill>
                <a:srgbClr val="0070C0"/>
              </a:solidFill>
              <a:latin typeface="微软雅黑" pitchFamily="34" charset="-122"/>
              <a:ea typeface="微软雅黑" pitchFamily="34" charset="-122"/>
            </a:endParaRPr>
          </a:p>
          <a:p>
            <a:pPr marL="357188" indent="-357188">
              <a:defRPr/>
            </a:pPr>
            <a:endParaRPr lang="en-US" altLang="zh-CN" sz="2000" b="1"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207132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值类型转换</a:t>
            </a:r>
            <a:endParaRPr lang="en-US" altLang="zh-CN" sz="2200" b="1" dirty="0">
              <a:latin typeface="微软雅黑" pitchFamily="34" charset="-122"/>
              <a:ea typeface="微软雅黑" pitchFamily="34" charset="-122"/>
            </a:endParaRPr>
          </a:p>
        </p:txBody>
      </p:sp>
      <p:sp>
        <p:nvSpPr>
          <p:cNvPr id="4" name="矩形 3"/>
          <p:cNvSpPr/>
          <p:nvPr/>
        </p:nvSpPr>
        <p:spPr>
          <a:xfrm>
            <a:off x="539553" y="1244431"/>
            <a:ext cx="8424935" cy="2862322"/>
          </a:xfrm>
          <a:prstGeom prst="rect">
            <a:avLst/>
          </a:prstGeom>
        </p:spPr>
        <p:txBody>
          <a:bodyPr wrap="square">
            <a:spAutoFit/>
          </a:bodyPr>
          <a:lstStyle/>
          <a:p>
            <a:pPr>
              <a:defRPr/>
            </a:pPr>
            <a:r>
              <a:rPr lang="zh-CN" altLang="en-US" sz="2000" b="1" dirty="0">
                <a:solidFill>
                  <a:srgbClr val="0070C0"/>
                </a:solidFill>
                <a:latin typeface="微软雅黑" pitchFamily="34" charset="-122"/>
                <a:ea typeface="微软雅黑" pitchFamily="34" charset="-122"/>
              </a:rPr>
              <a:t>高级隐式转换和隐式函数</a:t>
            </a: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r>
              <a:rPr lang="en-US" altLang="zh-CN" dirty="0" err="1">
                <a:latin typeface="微软雅黑" pitchFamily="34" charset="-122"/>
                <a:ea typeface="微软雅黑" pitchFamily="34" charset="-122"/>
                <a:cs typeface="Arial" pitchFamily="34" charset="0"/>
              </a:rPr>
              <a:t>scala</a:t>
            </a:r>
            <a:r>
              <a:rPr lang="zh-CN" altLang="en-US" dirty="0">
                <a:latin typeface="微软雅黑" pitchFamily="34" charset="-122"/>
                <a:ea typeface="微软雅黑" pitchFamily="34" charset="-122"/>
                <a:cs typeface="Arial" pitchFamily="34" charset="0"/>
              </a:rPr>
              <a:t>还提供了非常强大的隐式转换机制</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隐式函数，隐式类</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隐式值，</a:t>
            </a:r>
            <a:r>
              <a:rPr lang="en-US" altLang="zh-CN" dirty="0" err="1">
                <a:latin typeface="微软雅黑" pitchFamily="34" charset="-122"/>
                <a:ea typeface="微软雅黑" pitchFamily="34" charset="-122"/>
                <a:cs typeface="Arial" pitchFamily="34" charset="0"/>
              </a:rPr>
              <a:t>implicity</a:t>
            </a:r>
            <a:r>
              <a:rPr lang="zh-CN" altLang="en-US" dirty="0">
                <a:latin typeface="微软雅黑" pitchFamily="34" charset="-122"/>
                <a:ea typeface="微软雅黑" pitchFamily="34" charset="-122"/>
                <a:cs typeface="Arial" pitchFamily="34" charset="0"/>
              </a:rPr>
              <a:t>等等</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，我们放在高级部分专门用一个章节来讲解</a:t>
            </a:r>
            <a:endParaRPr lang="en-US" altLang="zh-CN" dirty="0">
              <a:latin typeface="微软雅黑" pitchFamily="34" charset="-122"/>
              <a:ea typeface="微软雅黑" pitchFamily="34" charset="-122"/>
              <a:cs typeface="Arial" pitchFamily="34" charset="0"/>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p:txBody>
      </p:sp>
      <p:pic>
        <p:nvPicPr>
          <p:cNvPr id="25602" name="Picture 2"/>
          <p:cNvPicPr>
            <a:picLocks noChangeAspect="1" noChangeArrowheads="1"/>
          </p:cNvPicPr>
          <p:nvPr/>
        </p:nvPicPr>
        <p:blipFill>
          <a:blip r:embed="rId3" cstate="print"/>
          <a:srcRect/>
          <a:stretch>
            <a:fillRect/>
          </a:stretch>
        </p:blipFill>
        <p:spPr bwMode="auto">
          <a:xfrm>
            <a:off x="1835696" y="2736279"/>
            <a:ext cx="5400675" cy="2085975"/>
          </a:xfrm>
          <a:prstGeom prst="rect">
            <a:avLst/>
          </a:prstGeom>
          <a:noFill/>
          <a:ln w="9525">
            <a:noFill/>
            <a:miter lim="800000"/>
            <a:headEnd/>
            <a:tailEnd/>
          </a:ln>
        </p:spPr>
      </p:pic>
    </p:spTree>
    <p:extLst>
      <p:ext uri="{BB962C8B-B14F-4D97-AF65-F5344CB8AC3E}">
        <p14:creationId xmlns:p14="http://schemas.microsoft.com/office/powerpoint/2010/main" val="1116824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值类型转换</a:t>
            </a:r>
            <a:endParaRPr lang="en-US" altLang="zh-CN" sz="2200" b="1" dirty="0">
              <a:latin typeface="微软雅黑" pitchFamily="34" charset="-122"/>
              <a:ea typeface="微软雅黑" pitchFamily="34" charset="-122"/>
            </a:endParaRPr>
          </a:p>
        </p:txBody>
      </p:sp>
      <p:sp>
        <p:nvSpPr>
          <p:cNvPr id="4" name="矩形 3"/>
          <p:cNvSpPr/>
          <p:nvPr/>
        </p:nvSpPr>
        <p:spPr>
          <a:xfrm>
            <a:off x="539553" y="1244431"/>
            <a:ext cx="8424935" cy="3046988"/>
          </a:xfrm>
          <a:prstGeom prst="rect">
            <a:avLst/>
          </a:prstGeom>
        </p:spPr>
        <p:txBody>
          <a:bodyPr wrap="square">
            <a:spAutoFit/>
          </a:bodyPr>
          <a:lstStyle/>
          <a:p>
            <a:pPr>
              <a:defRPr/>
            </a:pPr>
            <a:r>
              <a:rPr lang="zh-CN" altLang="en-US" sz="2000" b="1" dirty="0">
                <a:solidFill>
                  <a:srgbClr val="0000CC"/>
                </a:solidFill>
                <a:latin typeface="微软雅黑" pitchFamily="34" charset="-122"/>
                <a:ea typeface="微软雅黑" pitchFamily="34" charset="-122"/>
              </a:rPr>
              <a:t>强制类型转换</a:t>
            </a:r>
            <a:endParaRPr lang="en-US" altLang="zh-CN" sz="2000" b="1" dirty="0">
              <a:solidFill>
                <a:srgbClr val="0000CC"/>
              </a:solidFill>
              <a:latin typeface="微软雅黑" pitchFamily="34" charset="-122"/>
              <a:ea typeface="微软雅黑" pitchFamily="34" charset="-122"/>
            </a:endParaRPr>
          </a:p>
          <a:p>
            <a:pPr marL="342900" indent="-342900">
              <a:defRPr/>
            </a:pPr>
            <a:endParaRPr lang="en-US" altLang="zh-CN" sz="2000" b="1" dirty="0">
              <a:latin typeface="微软雅黑" pitchFamily="34" charset="-122"/>
              <a:ea typeface="微软雅黑" pitchFamily="34" charset="-122"/>
              <a:cs typeface="Times New Roman" pitchFamily="18" charset="0"/>
            </a:endParaRPr>
          </a:p>
          <a:p>
            <a:pPr>
              <a:defRPr/>
            </a:pPr>
            <a:r>
              <a:rPr lang="zh-CN" altLang="en-US" dirty="0">
                <a:latin typeface="微软雅黑" pitchFamily="34" charset="-122"/>
                <a:ea typeface="微软雅黑" pitchFamily="34" charset="-122"/>
                <a:cs typeface="Times New Roman" pitchFamily="18" charset="0"/>
              </a:rPr>
              <a:t>自动类型转换的逆过程，将</a:t>
            </a:r>
            <a:r>
              <a:rPr lang="zh-CN" altLang="en-US" b="1" dirty="0">
                <a:latin typeface="微软雅黑" pitchFamily="34" charset="-122"/>
                <a:ea typeface="微软雅黑" pitchFamily="34" charset="-122"/>
                <a:cs typeface="Times New Roman" pitchFamily="18" charset="0"/>
              </a:rPr>
              <a:t>容量大</a:t>
            </a:r>
            <a:r>
              <a:rPr lang="zh-CN" altLang="en-US" dirty="0">
                <a:latin typeface="微软雅黑" pitchFamily="34" charset="-122"/>
                <a:ea typeface="微软雅黑" pitchFamily="34" charset="-122"/>
                <a:cs typeface="Times New Roman" pitchFamily="18" charset="0"/>
              </a:rPr>
              <a:t>的数据类型转换为</a:t>
            </a:r>
            <a:r>
              <a:rPr lang="zh-CN" altLang="en-US" b="1" dirty="0">
                <a:latin typeface="微软雅黑" pitchFamily="34" charset="-122"/>
                <a:ea typeface="微软雅黑" pitchFamily="34" charset="-122"/>
                <a:cs typeface="Times New Roman" pitchFamily="18" charset="0"/>
              </a:rPr>
              <a:t>容量小</a:t>
            </a:r>
            <a:r>
              <a:rPr lang="zh-CN" altLang="en-US" dirty="0">
                <a:latin typeface="微软雅黑" pitchFamily="34" charset="-122"/>
                <a:ea typeface="微软雅黑" pitchFamily="34" charset="-122"/>
                <a:cs typeface="Times New Roman" pitchFamily="18" charset="0"/>
              </a:rPr>
              <a:t>的数据类型。使用时要加上强制转函数，</a:t>
            </a:r>
            <a:r>
              <a:rPr lang="zh-CN" altLang="en-US" b="1" dirty="0">
                <a:solidFill>
                  <a:srgbClr val="E60000"/>
                </a:solidFill>
                <a:latin typeface="微软雅黑" pitchFamily="34" charset="-122"/>
                <a:ea typeface="微软雅黑" pitchFamily="34" charset="-122"/>
                <a:cs typeface="Times New Roman" pitchFamily="18" charset="0"/>
              </a:rPr>
              <a:t>但可能造成精度降低或溢出</a:t>
            </a:r>
            <a:r>
              <a:rPr lang="en-US" altLang="zh-CN" dirty="0">
                <a:latin typeface="微软雅黑" pitchFamily="34" charset="-122"/>
                <a:ea typeface="微软雅黑" pitchFamily="34" charset="-122"/>
                <a:cs typeface="Times New Roman" pitchFamily="18" charset="0"/>
              </a:rPr>
              <a:t>,</a:t>
            </a:r>
            <a:r>
              <a:rPr lang="zh-CN" altLang="en-US" dirty="0">
                <a:latin typeface="微软雅黑" pitchFamily="34" charset="-122"/>
                <a:ea typeface="微软雅黑" pitchFamily="34" charset="-122"/>
                <a:cs typeface="Times New Roman" pitchFamily="18" charset="0"/>
              </a:rPr>
              <a:t>格外要注意。</a:t>
            </a:r>
          </a:p>
          <a:p>
            <a:pPr>
              <a:defRPr/>
            </a:pPr>
            <a:endParaRPr lang="en-US" altLang="zh-CN" sz="2000" b="1" dirty="0">
              <a:solidFill>
                <a:srgbClr val="0070C0"/>
              </a:solidFill>
              <a:latin typeface="微软雅黑" pitchFamily="34" charset="-122"/>
              <a:ea typeface="微软雅黑" pitchFamily="34" charset="-122"/>
            </a:endParaRPr>
          </a:p>
          <a:p>
            <a:pPr>
              <a:defRPr/>
            </a:pPr>
            <a:r>
              <a:rPr lang="en-US" altLang="zh-CN" dirty="0">
                <a:latin typeface="微软雅黑" pitchFamily="34" charset="-122"/>
                <a:ea typeface="微软雅黑" pitchFamily="34" charset="-122"/>
                <a:cs typeface="Arial" pitchFamily="34" charset="0"/>
              </a:rPr>
              <a:t>java  :  </a:t>
            </a:r>
            <a:r>
              <a:rPr lang="en-US" altLang="zh-CN" dirty="0" err="1">
                <a:latin typeface="微软雅黑" pitchFamily="34" charset="-122"/>
                <a:ea typeface="微软雅黑" pitchFamily="34" charset="-122"/>
                <a:cs typeface="Arial" pitchFamily="34" charset="0"/>
              </a:rPr>
              <a:t>int</a:t>
            </a:r>
            <a:r>
              <a:rPr lang="en-US" altLang="zh-CN" dirty="0">
                <a:latin typeface="微软雅黑" pitchFamily="34" charset="-122"/>
                <a:ea typeface="微软雅黑" pitchFamily="34" charset="-122"/>
                <a:cs typeface="Arial" pitchFamily="34" charset="0"/>
              </a:rPr>
              <a:t> </a:t>
            </a:r>
            <a:r>
              <a:rPr lang="en-US" altLang="zh-CN" dirty="0" err="1">
                <a:latin typeface="微软雅黑" pitchFamily="34" charset="-122"/>
                <a:ea typeface="微软雅黑" pitchFamily="34" charset="-122"/>
                <a:cs typeface="Arial" pitchFamily="34" charset="0"/>
              </a:rPr>
              <a:t>num</a:t>
            </a:r>
            <a:r>
              <a:rPr lang="en-US" altLang="zh-CN" dirty="0">
                <a:latin typeface="微软雅黑" pitchFamily="34" charset="-122"/>
                <a:ea typeface="微软雅黑" pitchFamily="34" charset="-122"/>
                <a:cs typeface="Arial" pitchFamily="34" charset="0"/>
              </a:rPr>
              <a:t> = (</a:t>
            </a:r>
            <a:r>
              <a:rPr lang="en-US" altLang="zh-CN" dirty="0" err="1">
                <a:latin typeface="微软雅黑" pitchFamily="34" charset="-122"/>
                <a:ea typeface="微软雅黑" pitchFamily="34" charset="-122"/>
                <a:cs typeface="Arial" pitchFamily="34" charset="0"/>
              </a:rPr>
              <a:t>int</a:t>
            </a:r>
            <a:r>
              <a:rPr lang="en-US" altLang="zh-CN" dirty="0">
                <a:latin typeface="微软雅黑" pitchFamily="34" charset="-122"/>
                <a:ea typeface="微软雅黑" pitchFamily="34" charset="-122"/>
                <a:cs typeface="Arial" pitchFamily="34" charset="0"/>
              </a:rPr>
              <a:t>)2.5</a:t>
            </a:r>
          </a:p>
          <a:p>
            <a:pPr>
              <a:defRPr/>
            </a:pPr>
            <a:r>
              <a:rPr lang="en-US" altLang="zh-CN" dirty="0" err="1">
                <a:latin typeface="微软雅黑" pitchFamily="34" charset="-122"/>
                <a:ea typeface="微软雅黑" pitchFamily="34" charset="-122"/>
                <a:cs typeface="Arial" pitchFamily="34" charset="0"/>
              </a:rPr>
              <a:t>scala</a:t>
            </a:r>
            <a:r>
              <a:rPr lang="en-US" altLang="zh-CN" dirty="0">
                <a:latin typeface="微软雅黑" pitchFamily="34" charset="-122"/>
                <a:ea typeface="微软雅黑" pitchFamily="34" charset="-122"/>
                <a:cs typeface="Arial" pitchFamily="34" charset="0"/>
              </a:rPr>
              <a:t> :  </a:t>
            </a:r>
            <a:r>
              <a:rPr lang="en-US" altLang="zh-CN" dirty="0" err="1">
                <a:latin typeface="微软雅黑" pitchFamily="34" charset="-122"/>
                <a:ea typeface="微软雅黑" pitchFamily="34" charset="-122"/>
                <a:cs typeface="Arial" pitchFamily="34" charset="0"/>
              </a:rPr>
              <a:t>var</a:t>
            </a:r>
            <a:r>
              <a:rPr lang="en-US" altLang="zh-CN" dirty="0">
                <a:latin typeface="微软雅黑" pitchFamily="34" charset="-122"/>
                <a:ea typeface="微软雅黑" pitchFamily="34" charset="-122"/>
                <a:cs typeface="Arial" pitchFamily="34" charset="0"/>
              </a:rPr>
              <a:t> </a:t>
            </a:r>
            <a:r>
              <a:rPr lang="en-US" altLang="zh-CN" dirty="0" err="1">
                <a:latin typeface="微软雅黑" pitchFamily="34" charset="-122"/>
                <a:ea typeface="微软雅黑" pitchFamily="34" charset="-122"/>
                <a:cs typeface="Arial" pitchFamily="34" charset="0"/>
              </a:rPr>
              <a:t>num</a:t>
            </a:r>
            <a:r>
              <a:rPr lang="en-US" altLang="zh-CN" dirty="0">
                <a:latin typeface="微软雅黑" pitchFamily="34" charset="-122"/>
                <a:ea typeface="微软雅黑" pitchFamily="34" charset="-122"/>
                <a:cs typeface="Arial" pitchFamily="34" charset="0"/>
              </a:rPr>
              <a:t> : </a:t>
            </a:r>
            <a:r>
              <a:rPr lang="en-US" altLang="zh-CN" dirty="0" err="1">
                <a:latin typeface="微软雅黑" pitchFamily="34" charset="-122"/>
                <a:ea typeface="微软雅黑" pitchFamily="34" charset="-122"/>
                <a:cs typeface="Arial" pitchFamily="34" charset="0"/>
              </a:rPr>
              <a:t>Int</a:t>
            </a:r>
            <a:r>
              <a:rPr lang="en-US" altLang="zh-CN" dirty="0">
                <a:latin typeface="微软雅黑" pitchFamily="34" charset="-122"/>
                <a:ea typeface="微软雅黑" pitchFamily="34" charset="-122"/>
                <a:cs typeface="Arial" pitchFamily="34" charset="0"/>
              </a:rPr>
              <a:t> = 2.7.toInt //</a:t>
            </a:r>
            <a:r>
              <a:rPr lang="zh-CN" altLang="en-US" dirty="0">
                <a:latin typeface="微软雅黑" pitchFamily="34" charset="-122"/>
                <a:ea typeface="微软雅黑" pitchFamily="34" charset="-122"/>
                <a:cs typeface="Arial" pitchFamily="34" charset="0"/>
              </a:rPr>
              <a:t>灵活</a:t>
            </a:r>
            <a:endParaRPr lang="en-US" altLang="zh-CN" dirty="0">
              <a:latin typeface="微软雅黑" pitchFamily="34" charset="-122"/>
              <a:ea typeface="微软雅黑" pitchFamily="34" charset="-122"/>
              <a:cs typeface="Arial" pitchFamily="34" charset="0"/>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311202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值类型转换</a:t>
            </a:r>
            <a:endParaRPr lang="en-US" altLang="zh-CN" sz="2200" b="1" dirty="0">
              <a:latin typeface="微软雅黑" pitchFamily="34" charset="-122"/>
              <a:ea typeface="微软雅黑" pitchFamily="34" charset="-122"/>
            </a:endParaRPr>
          </a:p>
        </p:txBody>
      </p:sp>
      <p:sp>
        <p:nvSpPr>
          <p:cNvPr id="4" name="矩形 3"/>
          <p:cNvSpPr/>
          <p:nvPr/>
        </p:nvSpPr>
        <p:spPr>
          <a:xfrm>
            <a:off x="539553" y="1244431"/>
            <a:ext cx="8424935" cy="3785652"/>
          </a:xfrm>
          <a:prstGeom prst="rect">
            <a:avLst/>
          </a:prstGeom>
        </p:spPr>
        <p:txBody>
          <a:bodyPr wrap="square">
            <a:spAutoFit/>
          </a:bodyPr>
          <a:lstStyle/>
          <a:p>
            <a:pPr>
              <a:defRPr/>
            </a:pPr>
            <a:r>
              <a:rPr lang="zh-CN" altLang="en-US" sz="2000" b="1" dirty="0">
                <a:solidFill>
                  <a:srgbClr val="0000CC"/>
                </a:solidFill>
                <a:latin typeface="微软雅黑" pitchFamily="34" charset="-122"/>
                <a:ea typeface="微软雅黑" pitchFamily="34" charset="-122"/>
              </a:rPr>
              <a:t>强制类型转换</a:t>
            </a:r>
            <a:endParaRPr lang="en-US" altLang="zh-CN" sz="2000" b="1" dirty="0">
              <a:solidFill>
                <a:srgbClr val="0000CC"/>
              </a:solidFill>
              <a:latin typeface="微软雅黑" pitchFamily="34" charset="-122"/>
              <a:ea typeface="微软雅黑" pitchFamily="34" charset="-122"/>
            </a:endParaRPr>
          </a:p>
          <a:p>
            <a:pPr marL="342900" indent="-342900">
              <a:defRPr/>
            </a:pPr>
            <a:endParaRPr lang="en-US" altLang="zh-CN" sz="2000" b="1" dirty="0">
              <a:latin typeface="微软雅黑" pitchFamily="34" charset="-122"/>
              <a:ea typeface="微软雅黑" pitchFamily="34" charset="-122"/>
              <a:cs typeface="Times New Roman" pitchFamily="18" charset="0"/>
            </a:endParaRPr>
          </a:p>
          <a:p>
            <a:pPr marL="342900" indent="-342900">
              <a:buAutoNum type="arabicParenR"/>
              <a:defRPr/>
            </a:pPr>
            <a:r>
              <a:rPr lang="zh-CN" altLang="en-US" dirty="0">
                <a:latin typeface="微软雅黑" pitchFamily="34" charset="-122"/>
                <a:ea typeface="微软雅黑" pitchFamily="34" charset="-122"/>
                <a:cs typeface="Times New Roman" pitchFamily="18" charset="0"/>
              </a:rPr>
              <a:t>当进行数据的 从 大</a:t>
            </a:r>
            <a:r>
              <a:rPr lang="en-US" altLang="zh-CN" dirty="0">
                <a:latin typeface="微软雅黑" pitchFamily="34" charset="-122"/>
                <a:ea typeface="微软雅黑" pitchFamily="34" charset="-122"/>
                <a:cs typeface="Times New Roman" pitchFamily="18" charset="0"/>
              </a:rPr>
              <a:t>——&gt;</a:t>
            </a:r>
            <a:r>
              <a:rPr lang="zh-CN" altLang="en-US" dirty="0">
                <a:latin typeface="微软雅黑" pitchFamily="34" charset="-122"/>
                <a:ea typeface="微软雅黑" pitchFamily="34" charset="-122"/>
                <a:cs typeface="Times New Roman" pitchFamily="18" charset="0"/>
              </a:rPr>
              <a:t>小，就需要使用到强制转换</a:t>
            </a:r>
            <a:endParaRPr lang="en-US" altLang="zh-CN" dirty="0">
              <a:latin typeface="微软雅黑" pitchFamily="34" charset="-122"/>
              <a:ea typeface="微软雅黑" pitchFamily="34" charset="-122"/>
              <a:cs typeface="Times New Roman" pitchFamily="18" charset="0"/>
            </a:endParaRPr>
          </a:p>
          <a:p>
            <a:pPr marL="342900" indent="-342900">
              <a:buAutoNum type="arabicParenR"/>
              <a:defRPr/>
            </a:pPr>
            <a:endParaRPr lang="en-US" altLang="zh-CN" dirty="0">
              <a:latin typeface="微软雅黑" pitchFamily="34" charset="-122"/>
              <a:ea typeface="微软雅黑" pitchFamily="34" charset="-122"/>
              <a:cs typeface="Times New Roman" pitchFamily="18" charset="0"/>
            </a:endParaRPr>
          </a:p>
          <a:p>
            <a:pPr marL="342900" indent="-342900">
              <a:buAutoNum type="arabicParenR"/>
              <a:defRPr/>
            </a:pPr>
            <a:r>
              <a:rPr lang="zh-CN" altLang="en-US" b="1" dirty="0">
                <a:latin typeface="微软雅黑" pitchFamily="34" charset="-122"/>
                <a:ea typeface="微软雅黑" pitchFamily="34" charset="-122"/>
                <a:cs typeface="Times New Roman" pitchFamily="18" charset="0"/>
              </a:rPr>
              <a:t>强转符号只针对于最近的操作数有效</a:t>
            </a:r>
            <a:r>
              <a:rPr lang="zh-CN" altLang="en-US" dirty="0">
                <a:latin typeface="微软雅黑" pitchFamily="34" charset="-122"/>
                <a:ea typeface="微软雅黑" pitchFamily="34" charset="-122"/>
                <a:cs typeface="Times New Roman" pitchFamily="18" charset="0"/>
              </a:rPr>
              <a:t>，往往会使用小括号提升优先级</a:t>
            </a:r>
            <a:br>
              <a:rPr lang="en-US" altLang="zh-CN" dirty="0">
                <a:latin typeface="微软雅黑" pitchFamily="34" charset="-122"/>
                <a:ea typeface="微软雅黑" pitchFamily="34" charset="-122"/>
                <a:cs typeface="Times New Roman" pitchFamily="18" charset="0"/>
              </a:rPr>
            </a:br>
            <a:br>
              <a:rPr lang="en-US" altLang="zh-CN" dirty="0">
                <a:latin typeface="微软雅黑" pitchFamily="34" charset="-122"/>
                <a:ea typeface="微软雅黑" pitchFamily="34" charset="-122"/>
                <a:cs typeface="Times New Roman" pitchFamily="18" charset="0"/>
              </a:rPr>
            </a:br>
            <a:br>
              <a:rPr lang="en-US" altLang="zh-CN" dirty="0">
                <a:latin typeface="微软雅黑" pitchFamily="34" charset="-122"/>
                <a:ea typeface="微软雅黑" pitchFamily="34" charset="-122"/>
                <a:cs typeface="Times New Roman" pitchFamily="18" charset="0"/>
              </a:rPr>
            </a:br>
            <a:br>
              <a:rPr lang="en-US" altLang="zh-CN" dirty="0">
                <a:latin typeface="微软雅黑" pitchFamily="34" charset="-122"/>
                <a:ea typeface="微软雅黑" pitchFamily="34" charset="-122"/>
                <a:cs typeface="Times New Roman" pitchFamily="18" charset="0"/>
              </a:rPr>
            </a:br>
            <a:endParaRPr lang="en-US" altLang="zh-CN" dirty="0">
              <a:latin typeface="微软雅黑" pitchFamily="34" charset="-122"/>
              <a:ea typeface="微软雅黑" pitchFamily="34" charset="-122"/>
              <a:cs typeface="Times New Roman" pitchFamily="18" charset="0"/>
            </a:endParaRPr>
          </a:p>
          <a:p>
            <a:pPr marL="342900" indent="-342900">
              <a:buAutoNum type="arabicParenR"/>
              <a:defRPr/>
            </a:pPr>
            <a:r>
              <a:rPr lang="en-US" altLang="zh-CN" dirty="0">
                <a:latin typeface="微软雅黑" pitchFamily="34" charset="-122"/>
                <a:ea typeface="微软雅黑" pitchFamily="34" charset="-122"/>
                <a:cs typeface="Times New Roman" pitchFamily="18" charset="0"/>
              </a:rPr>
              <a:t>Char</a:t>
            </a:r>
            <a:r>
              <a:rPr lang="zh-CN" altLang="en-US" dirty="0">
                <a:latin typeface="微软雅黑" pitchFamily="34" charset="-122"/>
                <a:ea typeface="微软雅黑" pitchFamily="34" charset="-122"/>
                <a:cs typeface="Times New Roman" pitchFamily="18" charset="0"/>
              </a:rPr>
              <a:t>类型可以保存 </a:t>
            </a:r>
            <a:r>
              <a:rPr lang="en-US" altLang="zh-CN" dirty="0" err="1">
                <a:latin typeface="微软雅黑" pitchFamily="34" charset="-122"/>
                <a:ea typeface="微软雅黑" pitchFamily="34" charset="-122"/>
                <a:cs typeface="Times New Roman" pitchFamily="18" charset="0"/>
              </a:rPr>
              <a:t>Int</a:t>
            </a:r>
            <a:r>
              <a:rPr lang="zh-CN" altLang="en-US" dirty="0">
                <a:latin typeface="微软雅黑" pitchFamily="34" charset="-122"/>
                <a:ea typeface="微软雅黑" pitchFamily="34" charset="-122"/>
                <a:cs typeface="Times New Roman" pitchFamily="18" charset="0"/>
              </a:rPr>
              <a:t>的常量值，但不能保存</a:t>
            </a:r>
            <a:r>
              <a:rPr lang="en-US" altLang="zh-CN" dirty="0" err="1">
                <a:latin typeface="微软雅黑" pitchFamily="34" charset="-122"/>
                <a:ea typeface="微软雅黑" pitchFamily="34" charset="-122"/>
                <a:cs typeface="Times New Roman" pitchFamily="18" charset="0"/>
              </a:rPr>
              <a:t>Int</a:t>
            </a:r>
            <a:r>
              <a:rPr lang="zh-CN" altLang="en-US" dirty="0">
                <a:latin typeface="微软雅黑" pitchFamily="34" charset="-122"/>
                <a:ea typeface="微软雅黑" pitchFamily="34" charset="-122"/>
                <a:cs typeface="Times New Roman" pitchFamily="18" charset="0"/>
              </a:rPr>
              <a:t>的变量值，需要强转</a:t>
            </a:r>
            <a:endParaRPr lang="en-US" altLang="zh-CN" dirty="0">
              <a:latin typeface="微软雅黑" pitchFamily="34" charset="-122"/>
              <a:ea typeface="微软雅黑" pitchFamily="34" charset="-122"/>
              <a:cs typeface="Times New Roman" pitchFamily="18" charset="0"/>
            </a:endParaRPr>
          </a:p>
          <a:p>
            <a:pPr marL="342900" indent="-342900">
              <a:buAutoNum type="arabicParenR"/>
              <a:defRPr/>
            </a:pPr>
            <a:endParaRPr lang="en-US" altLang="zh-CN" dirty="0">
              <a:latin typeface="微软雅黑" pitchFamily="34" charset="-122"/>
              <a:ea typeface="微软雅黑" pitchFamily="34" charset="-122"/>
              <a:cs typeface="Times New Roman" pitchFamily="18" charset="0"/>
            </a:endParaRPr>
          </a:p>
          <a:p>
            <a:pPr marL="342900" indent="-342900">
              <a:buAutoNum type="arabicParenR"/>
              <a:defRPr/>
            </a:pPr>
            <a:r>
              <a:rPr lang="en-US" altLang="zh-CN" dirty="0">
                <a:latin typeface="微软雅黑" pitchFamily="34" charset="-122"/>
                <a:ea typeface="微软雅黑" pitchFamily="34" charset="-122"/>
                <a:cs typeface="Times New Roman" pitchFamily="18" charset="0"/>
              </a:rPr>
              <a:t>Byte</a:t>
            </a:r>
            <a:r>
              <a:rPr lang="zh-CN" altLang="en-US" dirty="0">
                <a:latin typeface="微软雅黑" pitchFamily="34" charset="-122"/>
                <a:ea typeface="微软雅黑" pitchFamily="34" charset="-122"/>
                <a:cs typeface="Times New Roman" pitchFamily="18" charset="0"/>
              </a:rPr>
              <a:t>和</a:t>
            </a:r>
            <a:r>
              <a:rPr lang="en-US" altLang="zh-CN" dirty="0">
                <a:latin typeface="微软雅黑" pitchFamily="34" charset="-122"/>
                <a:ea typeface="微软雅黑" pitchFamily="34" charset="-122"/>
                <a:cs typeface="Times New Roman" pitchFamily="18" charset="0"/>
              </a:rPr>
              <a:t>Short</a:t>
            </a:r>
            <a:r>
              <a:rPr lang="zh-CN" altLang="en-US" dirty="0">
                <a:latin typeface="微软雅黑" pitchFamily="34" charset="-122"/>
                <a:ea typeface="微软雅黑" pitchFamily="34" charset="-122"/>
                <a:cs typeface="Times New Roman" pitchFamily="18" charset="0"/>
              </a:rPr>
              <a:t>类型在</a:t>
            </a:r>
            <a:r>
              <a:rPr lang="zh-CN" altLang="en-US" b="1" dirty="0">
                <a:solidFill>
                  <a:srgbClr val="FF0000"/>
                </a:solidFill>
                <a:latin typeface="微软雅黑" pitchFamily="34" charset="-122"/>
                <a:ea typeface="微软雅黑" pitchFamily="34" charset="-122"/>
                <a:cs typeface="Times New Roman" pitchFamily="18" charset="0"/>
              </a:rPr>
              <a:t>进行运算</a:t>
            </a:r>
            <a:r>
              <a:rPr lang="zh-CN" altLang="en-US" dirty="0">
                <a:latin typeface="微软雅黑" pitchFamily="34" charset="-122"/>
                <a:ea typeface="微软雅黑" pitchFamily="34" charset="-122"/>
                <a:cs typeface="Times New Roman" pitchFamily="18" charset="0"/>
              </a:rPr>
              <a:t>时，当做</a:t>
            </a:r>
            <a:r>
              <a:rPr lang="en-US" altLang="zh-CN" dirty="0" err="1">
                <a:latin typeface="微软雅黑" pitchFamily="34" charset="-122"/>
                <a:ea typeface="微软雅黑" pitchFamily="34" charset="-122"/>
                <a:cs typeface="Times New Roman" pitchFamily="18" charset="0"/>
              </a:rPr>
              <a:t>Int</a:t>
            </a:r>
            <a:r>
              <a:rPr lang="zh-CN" altLang="en-US" dirty="0">
                <a:latin typeface="微软雅黑" pitchFamily="34" charset="-122"/>
                <a:ea typeface="微软雅黑" pitchFamily="34" charset="-122"/>
                <a:cs typeface="Times New Roman" pitchFamily="18" charset="0"/>
              </a:rPr>
              <a:t>类型处理。</a:t>
            </a:r>
            <a:endParaRPr lang="en-US" altLang="zh-CN" dirty="0">
              <a:latin typeface="微软雅黑" pitchFamily="34" charset="-122"/>
              <a:ea typeface="微软雅黑" pitchFamily="34" charset="-122"/>
              <a:cs typeface="Times New Roman" pitchFamily="18" charset="0"/>
            </a:endParaRPr>
          </a:p>
          <a:p>
            <a:pPr>
              <a:defRPr/>
            </a:pPr>
            <a:endParaRPr lang="en-US" altLang="zh-CN" sz="2000" b="1" dirty="0">
              <a:solidFill>
                <a:srgbClr val="0070C0"/>
              </a:solidFill>
              <a:latin typeface="微软雅黑" pitchFamily="34" charset="-122"/>
              <a:ea typeface="微软雅黑" pitchFamily="34" charset="-122"/>
            </a:endParaRP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736279"/>
            <a:ext cx="42100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9063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值类型转换</a:t>
            </a:r>
            <a:endParaRPr lang="en-US" altLang="zh-CN" sz="2200" b="1" dirty="0">
              <a:latin typeface="微软雅黑" pitchFamily="34" charset="-122"/>
              <a:ea typeface="微软雅黑" pitchFamily="34" charset="-122"/>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p:txBody>
      </p:sp>
      <p:sp>
        <p:nvSpPr>
          <p:cNvPr id="5" name="TextBox 5"/>
          <p:cNvSpPr txBox="1">
            <a:spLocks noChangeArrowheads="1"/>
          </p:cNvSpPr>
          <p:nvPr/>
        </p:nvSpPr>
        <p:spPr bwMode="auto">
          <a:xfrm>
            <a:off x="683568" y="1296119"/>
            <a:ext cx="6844094"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b="1" dirty="0">
                <a:latin typeface="微软雅黑" pitchFamily="34" charset="-122"/>
                <a:ea typeface="微软雅黑" pitchFamily="34" charset="-122"/>
              </a:rPr>
              <a:t>判断是否能够通过编译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并说明原因</a:t>
            </a:r>
            <a:endParaRPr lang="en-US" altLang="zh-CN" sz="2000" b="1" dirty="0">
              <a:latin typeface="微软雅黑" pitchFamily="34" charset="-122"/>
              <a:ea typeface="微软雅黑" pitchFamily="34" charset="-122"/>
            </a:endParaRPr>
          </a:p>
          <a:p>
            <a:pPr eaLnBrk="1" hangingPunct="1"/>
            <a:r>
              <a:rPr lang="en-US" altLang="zh-CN" sz="1600" dirty="0">
                <a:latin typeface="微软雅黑" pitchFamily="34" charset="-122"/>
                <a:ea typeface="微软雅黑" pitchFamily="34" charset="-122"/>
              </a:rPr>
              <a:t>1</a:t>
            </a:r>
            <a:r>
              <a:rPr lang="zh-CN" altLang="en-US"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var</a:t>
            </a:r>
            <a:r>
              <a:rPr lang="en-US" altLang="zh-CN" sz="1600" dirty="0">
                <a:latin typeface="微软雅黑" pitchFamily="34" charset="-122"/>
                <a:ea typeface="微软雅黑" pitchFamily="34" charset="-122"/>
              </a:rPr>
              <a:t> s : Short  = 5 </a:t>
            </a:r>
          </a:p>
          <a:p>
            <a:pPr eaLnBrk="1" hangingPunct="1"/>
            <a:r>
              <a:rPr lang="en-US" altLang="zh-CN" sz="1600" dirty="0">
                <a:latin typeface="微软雅黑" pitchFamily="34" charset="-122"/>
                <a:ea typeface="微软雅黑" pitchFamily="34" charset="-122"/>
              </a:rPr>
              <a:t>      s = s-2      </a:t>
            </a:r>
          </a:p>
          <a:p>
            <a:pPr eaLnBrk="1" hangingPunct="1"/>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var</a:t>
            </a:r>
            <a:r>
              <a:rPr lang="en-US" altLang="zh-CN" sz="1600" dirty="0">
                <a:latin typeface="微软雅黑" pitchFamily="34" charset="-122"/>
                <a:ea typeface="微软雅黑" pitchFamily="34" charset="-122"/>
              </a:rPr>
              <a:t> b : Byte  = 3   </a:t>
            </a:r>
          </a:p>
          <a:p>
            <a:pPr eaLnBrk="1" hangingPunct="1"/>
            <a:r>
              <a:rPr lang="en-US" altLang="zh-CN" sz="1600" dirty="0">
                <a:latin typeface="微软雅黑" pitchFamily="34" charset="-122"/>
                <a:ea typeface="微软雅黑" pitchFamily="34" charset="-122"/>
              </a:rPr>
              <a:t>       b = b + 4</a:t>
            </a:r>
            <a:endParaRPr lang="zh-CN" altLang="en-US" sz="1600" dirty="0">
              <a:latin typeface="微软雅黑" pitchFamily="34" charset="-122"/>
              <a:ea typeface="微软雅黑" pitchFamily="34" charset="-122"/>
            </a:endParaRPr>
          </a:p>
          <a:p>
            <a:pPr eaLnBrk="1" hangingPunct="1"/>
            <a:r>
              <a:rPr lang="en-US" altLang="zh-CN" sz="1600" dirty="0">
                <a:latin typeface="微软雅黑" pitchFamily="34" charset="-122"/>
                <a:ea typeface="微软雅黑" pitchFamily="34" charset="-122"/>
              </a:rPr>
              <a:t>       b = (b+4).</a:t>
            </a:r>
            <a:r>
              <a:rPr lang="en-US" altLang="zh-CN" sz="1600" dirty="0" err="1">
                <a:latin typeface="微软雅黑" pitchFamily="34" charset="-122"/>
                <a:ea typeface="微软雅黑" pitchFamily="34" charset="-122"/>
              </a:rPr>
              <a:t>toByte</a:t>
            </a:r>
            <a:r>
              <a:rPr lang="zh-CN" altLang="en-US" sz="1600" dirty="0">
                <a:latin typeface="微软雅黑" pitchFamily="34" charset="-122"/>
                <a:ea typeface="微软雅黑" pitchFamily="34" charset="-122"/>
              </a:rPr>
              <a:t>       </a:t>
            </a:r>
            <a:endParaRPr lang="en-US" sz="1600" dirty="0">
              <a:latin typeface="微软雅黑" pitchFamily="34" charset="-122"/>
              <a:ea typeface="微软雅黑" pitchFamily="34" charset="-122"/>
            </a:endParaRPr>
          </a:p>
          <a:p>
            <a:pPr eaLnBrk="1" hangingPunct="1"/>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var</a:t>
            </a:r>
            <a:r>
              <a:rPr lang="en-US" altLang="zh-CN" sz="1600" dirty="0">
                <a:latin typeface="微软雅黑" pitchFamily="34" charset="-122"/>
                <a:ea typeface="微软雅黑" pitchFamily="34" charset="-122"/>
              </a:rPr>
              <a:t> c : Char  = ‘a’ </a:t>
            </a:r>
          </a:p>
          <a:p>
            <a:pPr eaLnBrk="1" hangingPunct="1"/>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var</a:t>
            </a: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i</a:t>
            </a:r>
            <a:r>
              <a:rPr lang="en-US" altLang="zh-CN" sz="1600" dirty="0">
                <a:latin typeface="微软雅黑" pitchFamily="34" charset="-122"/>
                <a:ea typeface="微软雅黑" pitchFamily="34" charset="-122"/>
              </a:rPr>
              <a:t> : </a:t>
            </a: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 5 </a:t>
            </a:r>
          </a:p>
          <a:p>
            <a:pPr eaLnBrk="1" hangingPunct="1"/>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var</a:t>
            </a:r>
            <a:r>
              <a:rPr lang="en-US" altLang="zh-CN" sz="1600" dirty="0">
                <a:latin typeface="微软雅黑" pitchFamily="34" charset="-122"/>
                <a:ea typeface="微软雅黑" pitchFamily="34" charset="-122"/>
              </a:rPr>
              <a:t> d : Float = .314F </a:t>
            </a:r>
          </a:p>
          <a:p>
            <a:pPr eaLnBrk="1" hangingPunct="1"/>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var</a:t>
            </a:r>
            <a:r>
              <a:rPr lang="en-US" altLang="zh-CN" sz="1600" dirty="0">
                <a:latin typeface="微软雅黑" pitchFamily="34" charset="-122"/>
                <a:ea typeface="微软雅黑" pitchFamily="34" charset="-122"/>
              </a:rPr>
              <a:t> result : Double = </a:t>
            </a:r>
            <a:r>
              <a:rPr lang="en-US" altLang="zh-CN" sz="1600" dirty="0" err="1">
                <a:latin typeface="微软雅黑" pitchFamily="34" charset="-122"/>
                <a:ea typeface="微软雅黑" pitchFamily="34" charset="-122"/>
              </a:rPr>
              <a:t>c+i+d</a:t>
            </a:r>
            <a:r>
              <a:rPr lang="en-US" altLang="zh-CN" sz="1600" dirty="0">
                <a:latin typeface="微软雅黑" pitchFamily="34" charset="-122"/>
                <a:ea typeface="微软雅黑" pitchFamily="34" charset="-122"/>
              </a:rPr>
              <a:t>     </a:t>
            </a:r>
          </a:p>
          <a:p>
            <a:pPr eaLnBrk="1" hangingPunct="1"/>
            <a:r>
              <a:rPr lang="en-US" altLang="zh-CN" sz="1600" dirty="0">
                <a:latin typeface="微软雅黑" pitchFamily="34" charset="-122"/>
                <a:ea typeface="微软雅黑" pitchFamily="34" charset="-122"/>
              </a:rPr>
              <a:t>4</a:t>
            </a:r>
            <a:r>
              <a:rPr lang="zh-CN" altLang="en-US"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var</a:t>
            </a:r>
            <a:r>
              <a:rPr lang="en-US" altLang="zh-CN" sz="1600" dirty="0">
                <a:latin typeface="微软雅黑" pitchFamily="34" charset="-122"/>
                <a:ea typeface="微软雅黑" pitchFamily="34" charset="-122"/>
              </a:rPr>
              <a:t> b : Byte  = 5 </a:t>
            </a:r>
          </a:p>
          <a:p>
            <a:pPr eaLnBrk="1" hangingPunct="1"/>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var</a:t>
            </a:r>
            <a:r>
              <a:rPr lang="en-US" altLang="zh-CN" sz="1600" dirty="0">
                <a:latin typeface="微软雅黑" pitchFamily="34" charset="-122"/>
                <a:ea typeface="微软雅黑" pitchFamily="34" charset="-122"/>
              </a:rPr>
              <a:t> s : Short  = 3 </a:t>
            </a:r>
          </a:p>
          <a:p>
            <a:pPr eaLnBrk="1" hangingPunct="1"/>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var</a:t>
            </a:r>
            <a:r>
              <a:rPr lang="en-US" altLang="zh-CN" sz="1600" dirty="0">
                <a:latin typeface="微软雅黑" pitchFamily="34" charset="-122"/>
                <a:ea typeface="微软雅黑" pitchFamily="34" charset="-122"/>
              </a:rPr>
              <a:t> t : Short = s + b</a:t>
            </a:r>
            <a:r>
              <a:rPr lang="zh-CN" altLang="en-US" sz="1600" dirty="0">
                <a:latin typeface="微软雅黑" pitchFamily="34" charset="-122"/>
                <a:ea typeface="微软雅黑" pitchFamily="34" charset="-122"/>
              </a:rPr>
              <a:t>  </a:t>
            </a:r>
            <a:endParaRPr lang="en-US" altLang="zh-CN" sz="1600" dirty="0">
              <a:latin typeface="微软雅黑" pitchFamily="34" charset="-122"/>
              <a:ea typeface="微软雅黑" pitchFamily="34" charset="-122"/>
            </a:endParaRPr>
          </a:p>
          <a:p>
            <a:pPr eaLnBrk="1" hangingPunct="1"/>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var</a:t>
            </a:r>
            <a:r>
              <a:rPr lang="en-US" altLang="zh-CN" sz="1600" dirty="0">
                <a:latin typeface="微软雅黑" pitchFamily="34" charset="-122"/>
                <a:ea typeface="微软雅黑" pitchFamily="34" charset="-122"/>
              </a:rPr>
              <a:t> t2 = s + b </a:t>
            </a:r>
            <a:r>
              <a:rPr lang="zh-CN" altLang="en-US" sz="1600" dirty="0">
                <a:latin typeface="微软雅黑" pitchFamily="34" charset="-122"/>
                <a:ea typeface="微软雅黑" pitchFamily="34" charset="-122"/>
              </a:rPr>
              <a:t>  </a:t>
            </a: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2737175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值类型和</a:t>
            </a:r>
            <a:r>
              <a:rPr lang="en-US" altLang="zh-CN" sz="2200" b="1" dirty="0">
                <a:latin typeface="微软雅黑" pitchFamily="34" charset="-122"/>
                <a:ea typeface="微软雅黑" pitchFamily="34" charset="-122"/>
              </a:rPr>
              <a:t>String</a:t>
            </a:r>
            <a:r>
              <a:rPr lang="zh-CN" altLang="en-US" sz="2200" b="1" dirty="0">
                <a:latin typeface="微软雅黑" pitchFamily="34" charset="-122"/>
                <a:ea typeface="微软雅黑" pitchFamily="34" charset="-122"/>
              </a:rPr>
              <a:t>类型的转换</a:t>
            </a:r>
            <a:endParaRPr lang="en-US" altLang="zh-CN" sz="2200" b="1" dirty="0">
              <a:latin typeface="微软雅黑" pitchFamily="34" charset="-122"/>
              <a:ea typeface="微软雅黑" pitchFamily="34" charset="-122"/>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p:txBody>
      </p:sp>
      <p:sp>
        <p:nvSpPr>
          <p:cNvPr id="6" name="矩形 5"/>
          <p:cNvSpPr/>
          <p:nvPr/>
        </p:nvSpPr>
        <p:spPr>
          <a:xfrm>
            <a:off x="539553" y="1244431"/>
            <a:ext cx="8424935" cy="2831544"/>
          </a:xfrm>
          <a:prstGeom prst="rect">
            <a:avLst/>
          </a:prstGeom>
        </p:spPr>
        <p:txBody>
          <a:bodyPr wrap="square">
            <a:spAutoFit/>
          </a:bodyPr>
          <a:lstStyle/>
          <a:p>
            <a:pPr>
              <a:defRPr/>
            </a:pPr>
            <a:r>
              <a:rPr lang="zh-CN" altLang="en-US" sz="2000" b="1" dirty="0">
                <a:solidFill>
                  <a:srgbClr val="0000CC"/>
                </a:solidFill>
                <a:latin typeface="微软雅黑" pitchFamily="34" charset="-122"/>
                <a:ea typeface="微软雅黑" pitchFamily="34" charset="-122"/>
              </a:rPr>
              <a:t>介绍</a:t>
            </a:r>
            <a:endParaRPr lang="en-US" altLang="zh-CN" sz="2000" b="1" dirty="0">
              <a:solidFill>
                <a:srgbClr val="0000CC"/>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r>
              <a:rPr lang="zh-CN" altLang="en-US" dirty="0">
                <a:latin typeface="微软雅黑" pitchFamily="34" charset="-122"/>
                <a:ea typeface="微软雅黑" pitchFamily="34" charset="-122"/>
              </a:rPr>
              <a:t>在程序开发中，我们经常需要将基本数据类型转成</a:t>
            </a:r>
            <a:r>
              <a:rPr lang="en-US" altLang="zh-CN" dirty="0">
                <a:latin typeface="微软雅黑" pitchFamily="34" charset="-122"/>
                <a:ea typeface="微软雅黑" pitchFamily="34" charset="-122"/>
              </a:rPr>
              <a:t>String </a:t>
            </a:r>
            <a:r>
              <a:rPr lang="zh-CN" altLang="en-US" dirty="0">
                <a:latin typeface="微软雅黑" pitchFamily="34" charset="-122"/>
                <a:ea typeface="微软雅黑" pitchFamily="34" charset="-122"/>
              </a:rPr>
              <a:t>类型。</a:t>
            </a:r>
            <a:endParaRPr lang="en-US" altLang="zh-CN" dirty="0">
              <a:latin typeface="微软雅黑" pitchFamily="34" charset="-122"/>
              <a:ea typeface="微软雅黑" pitchFamily="34" charset="-122"/>
            </a:endParaRPr>
          </a:p>
          <a:p>
            <a:pPr>
              <a:defRPr/>
            </a:pPr>
            <a:r>
              <a:rPr lang="zh-CN" altLang="en-US" dirty="0">
                <a:latin typeface="微软雅黑" pitchFamily="34" charset="-122"/>
                <a:ea typeface="微软雅黑" pitchFamily="34" charset="-122"/>
              </a:rPr>
              <a:t>或者将</a:t>
            </a:r>
            <a:r>
              <a:rPr lang="en-US" altLang="zh-CN" dirty="0">
                <a:latin typeface="微软雅黑" pitchFamily="34" charset="-122"/>
                <a:ea typeface="微软雅黑" pitchFamily="34" charset="-122"/>
              </a:rPr>
              <a:t>String</a:t>
            </a:r>
            <a:r>
              <a:rPr lang="zh-CN" altLang="en-US" dirty="0">
                <a:latin typeface="微软雅黑" pitchFamily="34" charset="-122"/>
                <a:ea typeface="微软雅黑" pitchFamily="34" charset="-122"/>
              </a:rPr>
              <a:t>类型转成基本数据类型。</a:t>
            </a:r>
            <a:endParaRPr lang="en-US" altLang="zh-CN" dirty="0">
              <a:latin typeface="微软雅黑" pitchFamily="34" charset="-122"/>
              <a:ea typeface="微软雅黑" pitchFamily="34" charset="-122"/>
            </a:endParaRPr>
          </a:p>
          <a:p>
            <a:pPr>
              <a:defRPr/>
            </a:pPr>
            <a:endParaRPr lang="en-US" altLang="zh-CN" sz="1600" dirty="0">
              <a:latin typeface="微软雅黑" pitchFamily="34" charset="-122"/>
              <a:ea typeface="微软雅黑" pitchFamily="34" charset="-122"/>
            </a:endParaRPr>
          </a:p>
          <a:p>
            <a:pPr>
              <a:defRPr/>
            </a:pPr>
            <a:r>
              <a:rPr lang="zh-CN" altLang="en-US" sz="2000" b="1" dirty="0">
                <a:solidFill>
                  <a:srgbClr val="0000CC"/>
                </a:solidFill>
                <a:latin typeface="微软雅黑" pitchFamily="34" charset="-122"/>
                <a:ea typeface="微软雅黑" pitchFamily="34" charset="-122"/>
              </a:rPr>
              <a:t>基本类型转</a:t>
            </a:r>
            <a:r>
              <a:rPr lang="en-US" altLang="zh-CN" sz="2000" b="1" dirty="0">
                <a:solidFill>
                  <a:srgbClr val="0000CC"/>
                </a:solidFill>
                <a:latin typeface="微软雅黑" pitchFamily="34" charset="-122"/>
                <a:ea typeface="微软雅黑" pitchFamily="34" charset="-122"/>
              </a:rPr>
              <a:t>String</a:t>
            </a:r>
            <a:r>
              <a:rPr lang="zh-CN" altLang="en-US" sz="2000" b="1" dirty="0">
                <a:solidFill>
                  <a:srgbClr val="0000CC"/>
                </a:solidFill>
                <a:latin typeface="微软雅黑" pitchFamily="34" charset="-122"/>
                <a:ea typeface="微软雅黑" pitchFamily="34" charset="-122"/>
              </a:rPr>
              <a:t>类型                </a:t>
            </a:r>
            <a:r>
              <a:rPr lang="en-US" altLang="zh-CN" sz="2000" b="1" dirty="0">
                <a:solidFill>
                  <a:srgbClr val="0000CC"/>
                </a:solidFill>
                <a:latin typeface="微软雅黑" pitchFamily="34" charset="-122"/>
                <a:ea typeface="微软雅黑" pitchFamily="34" charset="-122"/>
              </a:rPr>
              <a:t>String</a:t>
            </a:r>
            <a:r>
              <a:rPr lang="zh-CN" altLang="en-US" sz="2000" b="1" dirty="0">
                <a:solidFill>
                  <a:srgbClr val="0000CC"/>
                </a:solidFill>
                <a:latin typeface="微软雅黑" pitchFamily="34" charset="-122"/>
                <a:ea typeface="微软雅黑" pitchFamily="34" charset="-122"/>
              </a:rPr>
              <a:t>类型转基本数据类型</a:t>
            </a:r>
            <a:endParaRPr lang="en-US" altLang="zh-CN" sz="2000" b="1" dirty="0">
              <a:solidFill>
                <a:srgbClr val="0000CC"/>
              </a:solidFill>
              <a:latin typeface="微软雅黑" pitchFamily="34" charset="-122"/>
              <a:ea typeface="微软雅黑" pitchFamily="34" charset="-122"/>
            </a:endParaRPr>
          </a:p>
          <a:p>
            <a:pPr>
              <a:defRPr/>
            </a:pPr>
            <a:endParaRPr lang="en-US" altLang="zh-CN" dirty="0">
              <a:latin typeface="微软雅黑" pitchFamily="34" charset="-122"/>
              <a:ea typeface="微软雅黑" pitchFamily="34" charset="-122"/>
            </a:endParaRPr>
          </a:p>
          <a:p>
            <a:pPr>
              <a:defRPr/>
            </a:pPr>
            <a:endParaRPr lang="en-US" altLang="zh-CN" sz="1600" dirty="0">
              <a:latin typeface="微软雅黑" pitchFamily="34" charset="-122"/>
              <a:ea typeface="微软雅黑" pitchFamily="34" charset="-122"/>
            </a:endParaRPr>
          </a:p>
          <a:p>
            <a:pPr>
              <a:defRPr/>
            </a:pPr>
            <a:endParaRPr lang="en-US" altLang="zh-CN" sz="1600" dirty="0">
              <a:latin typeface="微软雅黑" pitchFamily="34" charset="-122"/>
              <a:ea typeface="微软雅黑" pitchFamily="34" charset="-122"/>
            </a:endParaRPr>
          </a:p>
          <a:p>
            <a:pPr>
              <a:defRPr/>
            </a:pPr>
            <a:endParaRPr lang="en-US" altLang="zh-CN" sz="1600" dirty="0">
              <a:latin typeface="微软雅黑" pitchFamily="34" charset="-122"/>
              <a:ea typeface="微软雅黑" pitchFamily="34" charset="-122"/>
            </a:endParaRP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240335"/>
            <a:ext cx="2160240" cy="469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2" y="3096319"/>
            <a:ext cx="181927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169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值类型和</a:t>
            </a:r>
            <a:r>
              <a:rPr lang="en-US" altLang="zh-CN" sz="2200" b="1" dirty="0">
                <a:latin typeface="微软雅黑" pitchFamily="34" charset="-122"/>
                <a:ea typeface="微软雅黑" pitchFamily="34" charset="-122"/>
              </a:rPr>
              <a:t>String</a:t>
            </a:r>
            <a:r>
              <a:rPr lang="zh-CN" altLang="en-US" sz="2200" b="1" dirty="0">
                <a:latin typeface="微软雅黑" pitchFamily="34" charset="-122"/>
                <a:ea typeface="微软雅黑" pitchFamily="34" charset="-122"/>
              </a:rPr>
              <a:t>类型的转换</a:t>
            </a:r>
            <a:endParaRPr lang="en-US" altLang="zh-CN" sz="2200" b="1" dirty="0">
              <a:latin typeface="微软雅黑" pitchFamily="34" charset="-122"/>
              <a:ea typeface="微软雅黑" pitchFamily="34" charset="-122"/>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p:txBody>
      </p:sp>
      <p:sp>
        <p:nvSpPr>
          <p:cNvPr id="6" name="矩形 5"/>
          <p:cNvSpPr/>
          <p:nvPr/>
        </p:nvSpPr>
        <p:spPr>
          <a:xfrm>
            <a:off x="539553" y="1244431"/>
            <a:ext cx="8424935" cy="2985433"/>
          </a:xfrm>
          <a:prstGeom prst="rect">
            <a:avLst/>
          </a:prstGeom>
        </p:spPr>
        <p:txBody>
          <a:bodyPr wrap="square">
            <a:spAutoFit/>
          </a:bodyPr>
          <a:lstStyle/>
          <a:p>
            <a:pPr>
              <a:defRPr/>
            </a:pPr>
            <a:endParaRPr lang="en-US" altLang="zh-CN" sz="1600" dirty="0">
              <a:latin typeface="微软雅黑" pitchFamily="34" charset="-122"/>
              <a:ea typeface="微软雅黑" pitchFamily="34" charset="-122"/>
            </a:endParaRPr>
          </a:p>
          <a:p>
            <a:pPr>
              <a:defRPr/>
            </a:pPr>
            <a:r>
              <a:rPr lang="zh-CN" altLang="en-US" sz="2000" b="1" dirty="0">
                <a:solidFill>
                  <a:srgbClr val="0000CC"/>
                </a:solidFill>
                <a:latin typeface="微软雅黑" pitchFamily="34" charset="-122"/>
                <a:ea typeface="微软雅黑" pitchFamily="34" charset="-122"/>
              </a:rPr>
              <a:t>注意事项</a:t>
            </a:r>
            <a:endParaRPr lang="en-US" altLang="zh-CN" sz="2000" b="1" dirty="0">
              <a:solidFill>
                <a:srgbClr val="0000CC"/>
              </a:solidFill>
              <a:latin typeface="微软雅黑" pitchFamily="34" charset="-122"/>
              <a:ea typeface="微软雅黑" pitchFamily="34" charset="-122"/>
            </a:endParaRPr>
          </a:p>
          <a:p>
            <a:pPr>
              <a:defRPr/>
            </a:pPr>
            <a:endParaRPr lang="en-US" altLang="zh-CN" sz="1600" dirty="0">
              <a:latin typeface="微软雅黑" pitchFamily="34" charset="-122"/>
              <a:ea typeface="微软雅黑" pitchFamily="34" charset="-122"/>
            </a:endParaRPr>
          </a:p>
          <a:p>
            <a:pPr marL="342900" indent="-342900">
              <a:buAutoNum type="arabicParenR"/>
              <a:defRPr/>
            </a:pPr>
            <a:r>
              <a:rPr lang="zh-CN" altLang="en-US" dirty="0">
                <a:latin typeface="微软雅黑" pitchFamily="34" charset="-122"/>
                <a:ea typeface="微软雅黑" pitchFamily="34" charset="-122"/>
              </a:rPr>
              <a:t>在将</a:t>
            </a:r>
            <a:r>
              <a:rPr lang="en-US" altLang="zh-CN" dirty="0">
                <a:latin typeface="微软雅黑" pitchFamily="34" charset="-122"/>
                <a:ea typeface="微软雅黑" pitchFamily="34" charset="-122"/>
              </a:rPr>
              <a:t>String </a:t>
            </a:r>
            <a:r>
              <a:rPr lang="zh-CN" altLang="en-US" dirty="0">
                <a:latin typeface="微软雅黑" pitchFamily="34" charset="-122"/>
                <a:ea typeface="微软雅黑" pitchFamily="34" charset="-122"/>
              </a:rPr>
              <a:t>类型转成 基本数据类型时，</a:t>
            </a:r>
            <a:r>
              <a:rPr lang="zh-CN" altLang="en-US" b="1" dirty="0">
                <a:latin typeface="微软雅黑" pitchFamily="34" charset="-122"/>
                <a:ea typeface="微软雅黑" pitchFamily="34" charset="-122"/>
              </a:rPr>
              <a:t>要确保</a:t>
            </a:r>
            <a:r>
              <a:rPr lang="en-US" altLang="zh-CN" b="1" dirty="0">
                <a:latin typeface="微软雅黑" pitchFamily="34" charset="-122"/>
                <a:ea typeface="微软雅黑" pitchFamily="34" charset="-122"/>
              </a:rPr>
              <a:t>String</a:t>
            </a:r>
            <a:r>
              <a:rPr lang="zh-CN" altLang="en-US" b="1" dirty="0">
                <a:latin typeface="微软雅黑" pitchFamily="34" charset="-122"/>
                <a:ea typeface="微软雅黑" pitchFamily="34" charset="-122"/>
              </a:rPr>
              <a:t>类型能够转成有效的数据</a:t>
            </a:r>
            <a:r>
              <a:rPr lang="zh-CN" altLang="en-US" dirty="0">
                <a:latin typeface="微软雅黑" pitchFamily="34" charset="-122"/>
                <a:ea typeface="微软雅黑" pitchFamily="34" charset="-122"/>
              </a:rPr>
              <a:t>，比如 我们可以把 </a:t>
            </a:r>
            <a:r>
              <a:rPr lang="en-US" altLang="zh-CN" dirty="0">
                <a:latin typeface="微软雅黑" pitchFamily="34" charset="-122"/>
                <a:ea typeface="微软雅黑" pitchFamily="34" charset="-122"/>
              </a:rPr>
              <a:t>"123" , </a:t>
            </a:r>
            <a:r>
              <a:rPr lang="zh-CN" altLang="en-US" dirty="0">
                <a:latin typeface="微软雅黑" pitchFamily="34" charset="-122"/>
                <a:ea typeface="微软雅黑" pitchFamily="34" charset="-122"/>
              </a:rPr>
              <a:t>转成一个整数，但是不能把 </a:t>
            </a:r>
            <a:r>
              <a:rPr lang="en-US" altLang="zh-CN" dirty="0">
                <a:latin typeface="微软雅黑" pitchFamily="34" charset="-122"/>
                <a:ea typeface="微软雅黑" pitchFamily="34" charset="-122"/>
              </a:rPr>
              <a:t>"hello" </a:t>
            </a:r>
            <a:r>
              <a:rPr lang="zh-CN" altLang="en-US" dirty="0">
                <a:latin typeface="微软雅黑" pitchFamily="34" charset="-122"/>
                <a:ea typeface="微软雅黑" pitchFamily="34" charset="-122"/>
              </a:rPr>
              <a:t>转成一个整数</a:t>
            </a:r>
            <a:endParaRPr lang="en-US" altLang="zh-CN" dirty="0">
              <a:latin typeface="微软雅黑" pitchFamily="34" charset="-122"/>
              <a:ea typeface="微软雅黑" pitchFamily="34" charset="-122"/>
            </a:endParaRPr>
          </a:p>
          <a:p>
            <a:pPr marL="342900" indent="-342900">
              <a:buAutoNum type="arabicParenR"/>
              <a:defRPr/>
            </a:pPr>
            <a:endParaRPr lang="en-US" altLang="zh-CN" dirty="0">
              <a:latin typeface="微软雅黑" pitchFamily="34" charset="-122"/>
              <a:ea typeface="微软雅黑" pitchFamily="34" charset="-122"/>
            </a:endParaRPr>
          </a:p>
          <a:p>
            <a:pPr marL="342900" indent="-342900">
              <a:buFontTx/>
              <a:buAutoNum type="arabicParenR"/>
              <a:defRPr/>
            </a:pPr>
            <a:r>
              <a:rPr lang="zh-CN" altLang="en-US" dirty="0">
                <a:latin typeface="微软雅黑" pitchFamily="34" charset="-122"/>
                <a:ea typeface="微软雅黑" pitchFamily="34" charset="-122"/>
              </a:rPr>
              <a:t>思考就是要把 </a:t>
            </a:r>
            <a:r>
              <a:rPr lang="en-US" altLang="zh-CN" dirty="0">
                <a:latin typeface="微软雅黑" pitchFamily="34" charset="-122"/>
                <a:ea typeface="微软雅黑" pitchFamily="34" charset="-122"/>
              </a:rPr>
              <a:t>"12.5" </a:t>
            </a:r>
            <a:r>
              <a:rPr lang="zh-CN" altLang="en-US" dirty="0">
                <a:latin typeface="微软雅黑" pitchFamily="34" charset="-122"/>
                <a:ea typeface="微软雅黑" pitchFamily="34" charset="-122"/>
              </a:rPr>
              <a:t>转成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 </a:t>
            </a:r>
          </a:p>
          <a:p>
            <a:pPr>
              <a:defRPr/>
            </a:pPr>
            <a:endParaRPr lang="en-US" altLang="zh-CN" sz="1600" dirty="0">
              <a:latin typeface="微软雅黑" pitchFamily="34" charset="-122"/>
              <a:ea typeface="微软雅黑" pitchFamily="34" charset="-122"/>
            </a:endParaRPr>
          </a:p>
          <a:p>
            <a:pPr>
              <a:defRPr/>
            </a:pPr>
            <a:endParaRPr lang="en-US" altLang="zh-CN" sz="1600" dirty="0">
              <a:latin typeface="微软雅黑" pitchFamily="34" charset="-122"/>
              <a:ea typeface="微软雅黑" pitchFamily="34" charset="-122"/>
            </a:endParaRPr>
          </a:p>
          <a:p>
            <a:pPr>
              <a:defRPr/>
            </a:pPr>
            <a:endParaRPr lang="en-US" altLang="zh-CN" sz="1600" dirty="0">
              <a:latin typeface="微软雅黑" pitchFamily="34" charset="-122"/>
              <a:ea typeface="微软雅黑" pitchFamily="34" charset="-122"/>
            </a:endParaRPr>
          </a:p>
          <a:p>
            <a:pPr>
              <a:defRPr/>
            </a:pP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4157205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标识符的命名规范</a:t>
            </a:r>
            <a:endParaRPr lang="en-US" altLang="zh-CN" sz="2200" b="1" dirty="0">
              <a:latin typeface="微软雅黑" pitchFamily="34" charset="-122"/>
              <a:ea typeface="微软雅黑" pitchFamily="34" charset="-122"/>
            </a:endParaRPr>
          </a:p>
        </p:txBody>
      </p:sp>
      <p:sp>
        <p:nvSpPr>
          <p:cNvPr id="4" name="矩形 3"/>
          <p:cNvSpPr/>
          <p:nvPr/>
        </p:nvSpPr>
        <p:spPr>
          <a:xfrm>
            <a:off x="539554" y="1244431"/>
            <a:ext cx="8424935" cy="1631216"/>
          </a:xfrm>
          <a:prstGeom prst="rect">
            <a:avLst/>
          </a:prstGeom>
        </p:spPr>
        <p:txBody>
          <a:bodyPr wrap="square">
            <a:spAutoFit/>
          </a:bodyPr>
          <a:lstStyle/>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p:txBody>
      </p:sp>
      <p:sp>
        <p:nvSpPr>
          <p:cNvPr id="6" name="TextBox 5"/>
          <p:cNvSpPr txBox="1">
            <a:spLocks noChangeArrowheads="1"/>
          </p:cNvSpPr>
          <p:nvPr/>
        </p:nvSpPr>
        <p:spPr bwMode="auto">
          <a:xfrm>
            <a:off x="446765" y="1224111"/>
            <a:ext cx="7868774"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b="1" dirty="0">
                <a:solidFill>
                  <a:srgbClr val="0000CC"/>
                </a:solidFill>
                <a:latin typeface="微软雅黑" pitchFamily="34" charset="-122"/>
                <a:ea typeface="微软雅黑" pitchFamily="34" charset="-122"/>
              </a:rPr>
              <a:t>标识符概念</a:t>
            </a:r>
            <a:endParaRPr lang="en-US" altLang="zh-CN" sz="2000" b="1" dirty="0">
              <a:solidFill>
                <a:srgbClr val="0000CC"/>
              </a:solidFill>
              <a:latin typeface="微软雅黑" pitchFamily="34" charset="-122"/>
              <a:ea typeface="微软雅黑" pitchFamily="34" charset="-122"/>
            </a:endParaRPr>
          </a:p>
          <a:p>
            <a:pPr eaLnBrk="1" hangingPunct="1"/>
            <a:endParaRPr lang="zh-CN" altLang="en-US" sz="2000" b="1" dirty="0">
              <a:solidFill>
                <a:srgbClr val="0070C0"/>
              </a:solidFill>
              <a:latin typeface="微软雅黑" pitchFamily="34" charset="-122"/>
              <a:ea typeface="微软雅黑" pitchFamily="34" charset="-122"/>
            </a:endParaRPr>
          </a:p>
          <a:p>
            <a:pPr marL="342900" indent="-342900" eaLnBrk="1" hangingPunct="1">
              <a:buAutoNum type="arabicParenR"/>
            </a:pPr>
            <a:r>
              <a:rPr lang="en-US" altLang="zh-CN" sz="1800" dirty="0">
                <a:latin typeface="微软雅黑" pitchFamily="34" charset="-122"/>
                <a:ea typeface="微软雅黑" pitchFamily="34" charset="-122"/>
              </a:rPr>
              <a:t>Scala </a:t>
            </a:r>
            <a:r>
              <a:rPr lang="zh-CN" altLang="en-US" sz="1800" dirty="0">
                <a:latin typeface="微软雅黑" pitchFamily="34" charset="-122"/>
                <a:ea typeface="微软雅黑" pitchFamily="34" charset="-122"/>
              </a:rPr>
              <a:t>对各种变量、方法、函数等命名时使用的字符序列称为标识符</a:t>
            </a:r>
            <a:endParaRPr lang="en-US" altLang="zh-CN" sz="1800" dirty="0">
              <a:latin typeface="微软雅黑" pitchFamily="34" charset="-122"/>
              <a:ea typeface="微软雅黑" pitchFamily="34" charset="-122"/>
            </a:endParaRPr>
          </a:p>
          <a:p>
            <a:pPr marL="342900" indent="-342900" eaLnBrk="1" hangingPunct="1">
              <a:buAutoNum type="arabicParenR"/>
            </a:pPr>
            <a:r>
              <a:rPr lang="zh-CN" altLang="en-US" sz="1800" dirty="0">
                <a:latin typeface="微软雅黑" pitchFamily="34" charset="-122"/>
                <a:ea typeface="微软雅黑" pitchFamily="34" charset="-122"/>
              </a:rPr>
              <a:t>凡是自己可以起名字的地方都叫标识符</a:t>
            </a:r>
            <a:endParaRPr lang="en-US" altLang="zh-CN" sz="1800" dirty="0">
              <a:latin typeface="微软雅黑" pitchFamily="34" charset="-122"/>
              <a:ea typeface="微软雅黑" pitchFamily="34" charset="-122"/>
            </a:endParaRPr>
          </a:p>
          <a:p>
            <a:pPr marL="342900" indent="-342900" eaLnBrk="1" hangingPunct="1">
              <a:buAutoNum type="arabicParenR"/>
            </a:pPr>
            <a:endParaRPr lang="en-US" altLang="zh-CN" sz="1600" dirty="0">
              <a:latin typeface="微软雅黑" pitchFamily="34" charset="-122"/>
              <a:ea typeface="微软雅黑" pitchFamily="34" charset="-122"/>
            </a:endParaRPr>
          </a:p>
          <a:p>
            <a:pPr eaLnBrk="1" hangingPunct="1"/>
            <a:r>
              <a:rPr lang="zh-CN" altLang="en-US" sz="2000" b="1" dirty="0">
                <a:solidFill>
                  <a:srgbClr val="0000CC"/>
                </a:solidFill>
                <a:latin typeface="微软雅黑" pitchFamily="34" charset="-122"/>
                <a:ea typeface="微软雅黑" pitchFamily="34" charset="-122"/>
              </a:rPr>
              <a:t>标识符的命名规则</a:t>
            </a:r>
            <a:endParaRPr lang="en-US" altLang="zh-CN" sz="2000" b="1" dirty="0">
              <a:solidFill>
                <a:srgbClr val="0000CC"/>
              </a:solidFill>
              <a:latin typeface="微软雅黑" pitchFamily="34" charset="-122"/>
              <a:ea typeface="微软雅黑" pitchFamily="34" charset="-122"/>
            </a:endParaRPr>
          </a:p>
          <a:p>
            <a:r>
              <a:rPr lang="en-US" altLang="zh-CN" sz="1800" dirty="0">
                <a:latin typeface="微软雅黑" pitchFamily="34" charset="-122"/>
                <a:ea typeface="微软雅黑" pitchFamily="34" charset="-122"/>
              </a:rPr>
              <a:t>Scala</a:t>
            </a:r>
            <a:r>
              <a:rPr lang="zh-CN" altLang="en-US" sz="1800" dirty="0">
                <a:latin typeface="微软雅黑" pitchFamily="34" charset="-122"/>
                <a:ea typeface="微软雅黑" pitchFamily="34" charset="-122"/>
              </a:rPr>
              <a:t>中的标识符声明，基本和</a:t>
            </a:r>
            <a:r>
              <a:rPr lang="en-US" altLang="zh-CN" sz="1800" dirty="0">
                <a:latin typeface="微软雅黑" pitchFamily="34" charset="-122"/>
                <a:ea typeface="微软雅黑" pitchFamily="34" charset="-122"/>
              </a:rPr>
              <a:t>Java</a:t>
            </a:r>
            <a:r>
              <a:rPr lang="zh-CN" altLang="en-US" sz="1800" dirty="0">
                <a:latin typeface="微软雅黑" pitchFamily="34" charset="-122"/>
                <a:ea typeface="微软雅黑" pitchFamily="34" charset="-122"/>
              </a:rPr>
              <a:t>是一致的，但是细节上会有所变化。</a:t>
            </a:r>
            <a:endParaRPr lang="en-US" altLang="zh-CN" sz="1800" dirty="0">
              <a:latin typeface="微软雅黑" pitchFamily="34" charset="-122"/>
              <a:ea typeface="微软雅黑" pitchFamily="34" charset="-122"/>
            </a:endParaRPr>
          </a:p>
          <a:p>
            <a:endParaRPr lang="zh-CN" altLang="en-US" sz="1800" dirty="0">
              <a:latin typeface="微软雅黑" pitchFamily="34" charset="-122"/>
              <a:ea typeface="微软雅黑" pitchFamily="34" charset="-122"/>
            </a:endParaRPr>
          </a:p>
          <a:p>
            <a:pPr marL="342900" lvl="0" indent="-342900" latinLnBrk="1">
              <a:buAutoNum type="arabicParenR"/>
            </a:pPr>
            <a:r>
              <a:rPr lang="zh-CN" altLang="en-US" sz="1800" dirty="0">
                <a:latin typeface="微软雅黑" pitchFamily="34" charset="-122"/>
                <a:ea typeface="微软雅黑" pitchFamily="34" charset="-122"/>
              </a:rPr>
              <a:t>首字符为字母，后续字符任意字母和数字，美元符号，可后接下划线</a:t>
            </a:r>
            <a:r>
              <a:rPr lang="en-US" altLang="zh-CN" sz="1800" dirty="0">
                <a:latin typeface="微软雅黑" pitchFamily="34" charset="-122"/>
                <a:ea typeface="微软雅黑" pitchFamily="34" charset="-122"/>
              </a:rPr>
              <a:t>_</a:t>
            </a:r>
          </a:p>
          <a:p>
            <a:pPr marL="342900" lvl="0" indent="-342900" latinLnBrk="1">
              <a:buAutoNum type="arabicParenR"/>
            </a:pPr>
            <a:r>
              <a:rPr lang="zh-CN" altLang="en-US" sz="1800" dirty="0">
                <a:latin typeface="微软雅黑" pitchFamily="34" charset="-122"/>
                <a:ea typeface="微软雅黑" pitchFamily="34" charset="-122"/>
              </a:rPr>
              <a:t>数字不可以开头。</a:t>
            </a:r>
            <a:endParaRPr lang="en-US" altLang="zh-CN" sz="1800" dirty="0">
              <a:latin typeface="微软雅黑" pitchFamily="34" charset="-122"/>
              <a:ea typeface="微软雅黑" pitchFamily="34" charset="-122"/>
            </a:endParaRPr>
          </a:p>
          <a:p>
            <a:pPr marL="342900" lvl="0" indent="-342900" latinLnBrk="1">
              <a:buAutoNum type="arabicParenR"/>
            </a:pPr>
            <a:r>
              <a:rPr lang="zh-CN" altLang="en-US" sz="1800" b="1" dirty="0">
                <a:solidFill>
                  <a:srgbClr val="FF0000"/>
                </a:solidFill>
                <a:latin typeface="微软雅黑" pitchFamily="34" charset="-122"/>
                <a:ea typeface="微软雅黑" pitchFamily="34" charset="-122"/>
              </a:rPr>
              <a:t>首字符为操作符</a:t>
            </a: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比如</a:t>
            </a:r>
            <a:r>
              <a:rPr lang="en-US" altLang="zh-CN" sz="1800" b="1" dirty="0">
                <a:solidFill>
                  <a:srgbClr val="FF0000"/>
                </a:solidFill>
                <a:latin typeface="微软雅黑" pitchFamily="34" charset="-122"/>
                <a:ea typeface="微软雅黑" pitchFamily="34" charset="-122"/>
              </a:rPr>
              <a:t>+ - * / )</a:t>
            </a:r>
            <a:r>
              <a:rPr lang="zh-CN" altLang="en-US" sz="1800" b="1" dirty="0">
                <a:solidFill>
                  <a:srgbClr val="FF0000"/>
                </a:solidFill>
                <a:latin typeface="微软雅黑" pitchFamily="34" charset="-122"/>
                <a:ea typeface="微软雅黑" pitchFamily="34" charset="-122"/>
              </a:rPr>
              <a:t>，后续字符也需跟操作符 </a:t>
            </a: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至少一个</a:t>
            </a:r>
            <a:endParaRPr lang="en-US" altLang="zh-CN" sz="1800" dirty="0">
              <a:latin typeface="微软雅黑" pitchFamily="34" charset="-122"/>
              <a:ea typeface="微软雅黑" pitchFamily="34" charset="-122"/>
            </a:endParaRPr>
          </a:p>
          <a:p>
            <a:pPr marL="342900" lvl="0" indent="-342900" latinLnBrk="1">
              <a:buAutoNum type="arabicParenR"/>
            </a:pPr>
            <a:r>
              <a:rPr lang="zh-CN" altLang="en-US" sz="1800" dirty="0">
                <a:latin typeface="微软雅黑" pitchFamily="34" charset="-122"/>
                <a:ea typeface="微软雅黑" pitchFamily="34" charset="-122"/>
              </a:rPr>
              <a:t>操作符</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比如</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不能在标识符中间和最后</a:t>
            </a:r>
            <a:r>
              <a:rPr lang="en-US" altLang="zh-CN" sz="1800" dirty="0">
                <a:latin typeface="微软雅黑" pitchFamily="34" charset="-122"/>
                <a:ea typeface="微软雅黑" pitchFamily="34" charset="-122"/>
              </a:rPr>
              <a:t>.</a:t>
            </a:r>
          </a:p>
          <a:p>
            <a:pPr marL="342900" indent="-342900" latinLnBrk="1">
              <a:buFontTx/>
              <a:buAutoNum type="arabicParenR"/>
            </a:pPr>
            <a:r>
              <a:rPr lang="zh-CN" altLang="en-US" sz="1800" dirty="0">
                <a:latin typeface="微软雅黑" pitchFamily="34" charset="-122"/>
                <a:ea typeface="微软雅黑" pitchFamily="34" charset="-122"/>
              </a:rPr>
              <a:t>用</a:t>
            </a:r>
            <a:r>
              <a:rPr lang="zh-CN" altLang="en-US" sz="1800" b="1" dirty="0">
                <a:latin typeface="微软雅黑" pitchFamily="34" charset="-122"/>
                <a:ea typeface="微软雅黑" pitchFamily="34" charset="-122"/>
              </a:rPr>
              <a:t>反引号</a:t>
            </a:r>
            <a:r>
              <a:rPr lang="en-US" altLang="zh-CN" sz="1800" b="1" dirty="0">
                <a:latin typeface="微软雅黑" pitchFamily="34" charset="-122"/>
                <a:ea typeface="微软雅黑" pitchFamily="34" charset="-122"/>
              </a:rPr>
              <a:t>(</a:t>
            </a:r>
            <a:r>
              <a:rPr lang="zh-CN" altLang="en-US" sz="1800" b="1" dirty="0">
                <a:latin typeface="微软雅黑" pitchFamily="34" charset="-122"/>
                <a:ea typeface="微软雅黑" pitchFamily="34" charset="-122"/>
              </a:rPr>
              <a:t>飘号</a:t>
            </a:r>
            <a:r>
              <a:rPr lang="en-US" altLang="zh-CN" sz="1800" b="1" dirty="0">
                <a:latin typeface="微软雅黑" pitchFamily="34" charset="-122"/>
                <a:ea typeface="微软雅黑" pitchFamily="34" charset="-122"/>
              </a:rPr>
              <a:t>)`....`</a:t>
            </a:r>
            <a:r>
              <a:rPr lang="zh-CN" altLang="en-US" sz="1800" dirty="0">
                <a:latin typeface="微软雅黑" pitchFamily="34" charset="-122"/>
                <a:ea typeface="微软雅黑" pitchFamily="34" charset="-122"/>
              </a:rPr>
              <a:t>包括的任意字符串，即使是关键字</a:t>
            </a:r>
            <a:r>
              <a:rPr lang="en-US" altLang="zh-CN" sz="1800" dirty="0">
                <a:latin typeface="微软雅黑" pitchFamily="34" charset="-122"/>
                <a:ea typeface="微软雅黑" pitchFamily="34" charset="-122"/>
              </a:rPr>
              <a:t>(39</a:t>
            </a:r>
            <a:r>
              <a:rPr lang="zh-CN" altLang="en-US" sz="1800" dirty="0">
                <a:latin typeface="微软雅黑" pitchFamily="34" charset="-122"/>
                <a:ea typeface="微软雅黑" pitchFamily="34" charset="-122"/>
              </a:rPr>
              <a:t>个</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也可以</a:t>
            </a:r>
          </a:p>
        </p:txBody>
      </p:sp>
    </p:spTree>
    <p:extLst>
      <p:ext uri="{BB962C8B-B14F-4D97-AF65-F5344CB8AC3E}">
        <p14:creationId xmlns:p14="http://schemas.microsoft.com/office/powerpoint/2010/main" val="2552260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标识符的命名规范</a:t>
            </a:r>
            <a:endParaRPr lang="en-US" altLang="zh-CN" sz="2200" b="1" dirty="0">
              <a:latin typeface="微软雅黑" pitchFamily="34" charset="-122"/>
              <a:ea typeface="微软雅黑" pitchFamily="34" charset="-122"/>
            </a:endParaRPr>
          </a:p>
        </p:txBody>
      </p:sp>
      <p:sp>
        <p:nvSpPr>
          <p:cNvPr id="4" name="矩形 3"/>
          <p:cNvSpPr/>
          <p:nvPr/>
        </p:nvSpPr>
        <p:spPr>
          <a:xfrm>
            <a:off x="539554" y="1244431"/>
            <a:ext cx="8424935" cy="1631216"/>
          </a:xfrm>
          <a:prstGeom prst="rect">
            <a:avLst/>
          </a:prstGeom>
        </p:spPr>
        <p:txBody>
          <a:bodyPr wrap="square">
            <a:spAutoFit/>
          </a:bodyPr>
          <a:lstStyle/>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p:txBody>
      </p:sp>
      <p:sp>
        <p:nvSpPr>
          <p:cNvPr id="6" name="TextBox 5"/>
          <p:cNvSpPr txBox="1">
            <a:spLocks noChangeArrowheads="1"/>
          </p:cNvSpPr>
          <p:nvPr/>
        </p:nvSpPr>
        <p:spPr bwMode="auto">
          <a:xfrm>
            <a:off x="446765" y="1214814"/>
            <a:ext cx="7868774"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sz="1600" dirty="0">
                <a:latin typeface="微软雅黑" pitchFamily="34" charset="-122"/>
                <a:ea typeface="微软雅黑" pitchFamily="34" charset="-122"/>
              </a:rPr>
              <a:t>hello    </a:t>
            </a:r>
          </a:p>
          <a:p>
            <a:pPr eaLnBrk="1" hangingPunct="1"/>
            <a:r>
              <a:rPr lang="en-US" altLang="zh-CN" sz="1600" dirty="0">
                <a:latin typeface="微软雅黑" pitchFamily="34" charset="-122"/>
                <a:ea typeface="微软雅黑" pitchFamily="34" charset="-122"/>
              </a:rPr>
              <a:t>hello12</a:t>
            </a:r>
          </a:p>
          <a:p>
            <a:pPr eaLnBrk="1" hangingPunct="1"/>
            <a:r>
              <a:rPr lang="en-US" altLang="zh-CN" sz="1600" dirty="0">
                <a:latin typeface="微软雅黑" pitchFamily="34" charset="-122"/>
                <a:ea typeface="微软雅黑" pitchFamily="34" charset="-122"/>
              </a:rPr>
              <a:t>1hello  </a:t>
            </a:r>
          </a:p>
          <a:p>
            <a:pPr eaLnBrk="1" hangingPunct="1"/>
            <a:r>
              <a:rPr lang="en-US" altLang="zh-CN" sz="1600" dirty="0">
                <a:latin typeface="微软雅黑" pitchFamily="34" charset="-122"/>
                <a:ea typeface="微软雅黑" pitchFamily="34" charset="-122"/>
              </a:rPr>
              <a:t>h-b   </a:t>
            </a:r>
          </a:p>
          <a:p>
            <a:pPr eaLnBrk="1" hangingPunct="1"/>
            <a:r>
              <a:rPr lang="en-US" altLang="zh-CN" sz="1600" dirty="0">
                <a:latin typeface="微软雅黑" pitchFamily="34" charset="-122"/>
                <a:ea typeface="微软雅黑" pitchFamily="34" charset="-122"/>
              </a:rPr>
              <a:t>x h   </a:t>
            </a:r>
          </a:p>
          <a:p>
            <a:pPr eaLnBrk="1" hangingPunct="1"/>
            <a:r>
              <a:rPr lang="en-US" altLang="zh-CN" sz="1600" dirty="0">
                <a:latin typeface="微软雅黑" pitchFamily="34" charset="-122"/>
                <a:ea typeface="微软雅黑" pitchFamily="34" charset="-122"/>
              </a:rPr>
              <a:t>h_4   </a:t>
            </a:r>
          </a:p>
          <a:p>
            <a:pPr eaLnBrk="1" hangingPunct="1"/>
            <a:r>
              <a:rPr lang="en-US" altLang="zh-CN" sz="1600" dirty="0">
                <a:latin typeface="微软雅黑" pitchFamily="34" charset="-122"/>
                <a:ea typeface="微软雅黑" pitchFamily="34" charset="-122"/>
              </a:rPr>
              <a:t>_ab   </a:t>
            </a:r>
          </a:p>
          <a:p>
            <a:pPr eaLnBrk="1" hangingPunct="1"/>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a:t>
            </a:r>
            <a:endParaRPr lang="zh-CN" altLang="en-US" sz="1600" dirty="0">
              <a:latin typeface="微软雅黑" pitchFamily="34" charset="-122"/>
              <a:ea typeface="微软雅黑" pitchFamily="34" charset="-122"/>
            </a:endParaRPr>
          </a:p>
          <a:p>
            <a:pPr eaLnBrk="1" hangingPunct="1"/>
            <a:r>
              <a:rPr lang="en-US" altLang="zh-CN" sz="1600" dirty="0">
                <a:latin typeface="微软雅黑" pitchFamily="34" charset="-122"/>
                <a:ea typeface="微软雅黑" pitchFamily="34" charset="-122"/>
              </a:rPr>
              <a:t>Float  </a:t>
            </a:r>
            <a:endParaRPr lang="zh-CN" altLang="en-US" sz="1600" dirty="0">
              <a:latin typeface="微软雅黑" pitchFamily="34" charset="-122"/>
              <a:ea typeface="微软雅黑" pitchFamily="34" charset="-122"/>
            </a:endParaRPr>
          </a:p>
          <a:p>
            <a:pPr eaLnBrk="1" hangingPunct="1"/>
            <a:r>
              <a:rPr lang="en-US" altLang="zh-CN" sz="1600" dirty="0">
                <a:latin typeface="微软雅黑" pitchFamily="34" charset="-122"/>
                <a:ea typeface="微软雅黑" pitchFamily="34" charset="-122"/>
              </a:rPr>
              <a:t>_   </a:t>
            </a:r>
            <a:endParaRPr lang="zh-CN" altLang="en-US" sz="1600" dirty="0">
              <a:latin typeface="微软雅黑" pitchFamily="34" charset="-122"/>
              <a:ea typeface="微软雅黑" pitchFamily="34" charset="-122"/>
            </a:endParaRPr>
          </a:p>
          <a:p>
            <a:pPr eaLnBrk="1" hangingPunct="1"/>
            <a:r>
              <a:rPr lang="en-US" altLang="zh-CN" sz="1600" dirty="0" err="1">
                <a:latin typeface="微软雅黑" pitchFamily="34" charset="-122"/>
                <a:ea typeface="微软雅黑" pitchFamily="34" charset="-122"/>
              </a:rPr>
              <a:t>Abc</a:t>
            </a:r>
            <a:r>
              <a:rPr lang="en-US" altLang="zh-CN" sz="1600" dirty="0">
                <a:latin typeface="微软雅黑" pitchFamily="34" charset="-122"/>
                <a:ea typeface="微软雅黑" pitchFamily="34" charset="-122"/>
              </a:rPr>
              <a:t>    </a:t>
            </a:r>
          </a:p>
          <a:p>
            <a:pPr eaLnBrk="1" hangingPunct="1"/>
            <a:r>
              <a:rPr lang="en-US" altLang="zh-CN" sz="1600" dirty="0">
                <a:latin typeface="微软雅黑" pitchFamily="34" charset="-122"/>
                <a:ea typeface="微软雅黑" pitchFamily="34" charset="-122"/>
              </a:rPr>
              <a:t>+*-   </a:t>
            </a:r>
          </a:p>
          <a:p>
            <a:pPr eaLnBrk="1" hangingPunct="1"/>
            <a:r>
              <a:rPr lang="en-US" altLang="zh-CN" sz="1600" dirty="0">
                <a:latin typeface="微软雅黑" pitchFamily="34" charset="-122"/>
                <a:ea typeface="微软雅黑" pitchFamily="34" charset="-122"/>
              </a:rPr>
              <a:t>+a  </a:t>
            </a:r>
          </a:p>
        </p:txBody>
      </p:sp>
    </p:spTree>
    <p:extLst>
      <p:ext uri="{BB962C8B-B14F-4D97-AF65-F5344CB8AC3E}">
        <p14:creationId xmlns:p14="http://schemas.microsoft.com/office/powerpoint/2010/main" val="2248595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标识符的命名规范</a:t>
            </a:r>
            <a:endParaRPr lang="en-US" altLang="zh-CN" sz="2200" b="1" dirty="0">
              <a:latin typeface="微软雅黑" pitchFamily="34" charset="-122"/>
              <a:ea typeface="微软雅黑" pitchFamily="34" charset="-122"/>
            </a:endParaRPr>
          </a:p>
        </p:txBody>
      </p:sp>
      <p:sp>
        <p:nvSpPr>
          <p:cNvPr id="4" name="矩形 3"/>
          <p:cNvSpPr/>
          <p:nvPr/>
        </p:nvSpPr>
        <p:spPr>
          <a:xfrm>
            <a:off x="539554" y="1244431"/>
            <a:ext cx="8424935" cy="1631216"/>
          </a:xfrm>
          <a:prstGeom prst="rect">
            <a:avLst/>
          </a:prstGeom>
        </p:spPr>
        <p:txBody>
          <a:bodyPr wrap="square">
            <a:spAutoFit/>
          </a:bodyPr>
          <a:lstStyle/>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p:txBody>
      </p:sp>
      <p:sp>
        <p:nvSpPr>
          <p:cNvPr id="5" name="TextBox 5"/>
          <p:cNvSpPr txBox="1">
            <a:spLocks noChangeArrowheads="1"/>
          </p:cNvSpPr>
          <p:nvPr/>
        </p:nvSpPr>
        <p:spPr bwMode="auto">
          <a:xfrm>
            <a:off x="446765" y="1276251"/>
            <a:ext cx="7868774"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b="1" dirty="0">
                <a:solidFill>
                  <a:srgbClr val="0000CC"/>
                </a:solidFill>
                <a:latin typeface="微软雅黑" pitchFamily="34" charset="-122"/>
                <a:ea typeface="微软雅黑" pitchFamily="34" charset="-122"/>
              </a:rPr>
              <a:t>标识符命名注意事项</a:t>
            </a:r>
            <a:endParaRPr lang="en-US" altLang="zh-CN" sz="2000" b="1" dirty="0">
              <a:solidFill>
                <a:srgbClr val="0000CC"/>
              </a:solidFill>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marL="342900" indent="-342900" eaLnBrk="1" hangingPunct="1">
              <a:buAutoNum type="arabicParenR"/>
            </a:pPr>
            <a:r>
              <a:rPr lang="zh-CN" altLang="en-US" sz="1800" b="1" dirty="0">
                <a:latin typeface="微软雅黑" pitchFamily="34" charset="-122"/>
                <a:ea typeface="微软雅黑" pitchFamily="34" charset="-122"/>
              </a:rPr>
              <a:t>包名</a:t>
            </a:r>
            <a:r>
              <a:rPr lang="zh-CN" altLang="en-US" sz="1800" dirty="0">
                <a:latin typeface="微软雅黑" pitchFamily="34" charset="-122"/>
                <a:ea typeface="微软雅黑" pitchFamily="34" charset="-122"/>
              </a:rPr>
              <a:t>：尽量采取有意义的包名，简短，有意义</a:t>
            </a:r>
            <a:endParaRPr lang="en-US" altLang="zh-CN" sz="1800" dirty="0">
              <a:latin typeface="微软雅黑" pitchFamily="34" charset="-122"/>
              <a:ea typeface="微软雅黑" pitchFamily="34" charset="-122"/>
            </a:endParaRPr>
          </a:p>
          <a:p>
            <a:pPr marL="342900" indent="-342900" eaLnBrk="1" hangingPunct="1">
              <a:buAutoNum type="arabicParenR"/>
            </a:pPr>
            <a:endParaRPr lang="en-US" altLang="zh-CN" sz="1800" dirty="0">
              <a:latin typeface="微软雅黑" pitchFamily="34" charset="-122"/>
              <a:ea typeface="微软雅黑" pitchFamily="34" charset="-122"/>
            </a:endParaRPr>
          </a:p>
          <a:p>
            <a:pPr marL="342900" indent="-342900" eaLnBrk="1" hangingPunct="1">
              <a:buAutoNum type="arabicParenR"/>
            </a:pPr>
            <a:r>
              <a:rPr lang="zh-CN" altLang="en-US" sz="1800" dirty="0">
                <a:latin typeface="微软雅黑" pitchFamily="34" charset="-122"/>
                <a:ea typeface="微软雅黑" pitchFamily="34" charset="-122"/>
              </a:rPr>
              <a:t>变量名、函数名 、方法名 采用驼峰法。</a:t>
            </a:r>
            <a:endParaRPr lang="en-US" altLang="zh-CN" sz="1800" dirty="0">
              <a:latin typeface="微软雅黑" pitchFamily="34" charset="-122"/>
              <a:ea typeface="微软雅黑" pitchFamily="34" charset="-122"/>
            </a:endParaRPr>
          </a:p>
          <a:p>
            <a:pPr eaLnBrk="1" hangingPunct="1"/>
            <a:endParaRPr lang="en-US" altLang="zh-CN" sz="1600" dirty="0">
              <a:latin typeface="微软雅黑" pitchFamily="34" charset="-122"/>
              <a:ea typeface="微软雅黑" pitchFamily="34" charset="-122"/>
            </a:endParaRPr>
          </a:p>
          <a:p>
            <a:pPr eaLnBrk="1" hangingPunct="1"/>
            <a:endParaRPr lang="en-US" altLang="zh-CN" sz="1600" dirty="0">
              <a:latin typeface="微软雅黑" pitchFamily="34" charset="-122"/>
              <a:ea typeface="微软雅黑" pitchFamily="34" charset="-122"/>
            </a:endParaRPr>
          </a:p>
          <a:p>
            <a:pPr eaLnBrk="1" hangingPunct="1"/>
            <a:endParaRPr lang="zh-CN" altLang="en-US" sz="2000" b="1"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4180348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en-US" altLang="zh-CN" sz="2200" b="1" dirty="0" err="1">
                <a:latin typeface="微软雅黑" pitchFamily="34" charset="-122"/>
                <a:ea typeface="微软雅黑" pitchFamily="34" charset="-122"/>
              </a:rPr>
              <a:t>Scala</a:t>
            </a:r>
            <a:r>
              <a:rPr lang="zh-CN" altLang="en-US" sz="2200" b="1" dirty="0">
                <a:latin typeface="微软雅黑" pitchFamily="34" charset="-122"/>
                <a:ea typeface="微软雅黑" pitchFamily="34" charset="-122"/>
              </a:rPr>
              <a:t>关键字</a:t>
            </a:r>
            <a:endParaRPr lang="en-US" altLang="zh-CN" sz="2200" b="1" dirty="0">
              <a:latin typeface="微软雅黑" pitchFamily="34" charset="-122"/>
              <a:ea typeface="微软雅黑" pitchFamily="34" charset="-122"/>
            </a:endParaRPr>
          </a:p>
        </p:txBody>
      </p:sp>
      <p:sp>
        <p:nvSpPr>
          <p:cNvPr id="4" name="矩形 3"/>
          <p:cNvSpPr/>
          <p:nvPr/>
        </p:nvSpPr>
        <p:spPr>
          <a:xfrm>
            <a:off x="539554" y="1244431"/>
            <a:ext cx="8424935" cy="1631216"/>
          </a:xfrm>
          <a:prstGeom prst="rect">
            <a:avLst/>
          </a:prstGeom>
        </p:spPr>
        <p:txBody>
          <a:bodyPr wrap="square">
            <a:spAutoFit/>
          </a:bodyPr>
          <a:lstStyle/>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p:txBody>
      </p:sp>
      <p:sp>
        <p:nvSpPr>
          <p:cNvPr id="5" name="TextBox 5"/>
          <p:cNvSpPr txBox="1">
            <a:spLocks noChangeArrowheads="1"/>
          </p:cNvSpPr>
          <p:nvPr/>
        </p:nvSpPr>
        <p:spPr bwMode="auto">
          <a:xfrm>
            <a:off x="446764" y="1152104"/>
            <a:ext cx="826599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b="1" dirty="0">
                <a:solidFill>
                  <a:srgbClr val="0000CC"/>
                </a:solidFill>
                <a:latin typeface="微软雅黑" pitchFamily="34" charset="-122"/>
                <a:ea typeface="微软雅黑" pitchFamily="34" charset="-122"/>
              </a:rPr>
              <a:t>关键字介绍</a:t>
            </a:r>
          </a:p>
          <a:p>
            <a:pPr eaLnBrk="1" hangingPunct="1"/>
            <a:endParaRPr lang="en-US" altLang="zh-CN" sz="1800" dirty="0">
              <a:latin typeface="微软雅黑" pitchFamily="34" charset="-122"/>
              <a:ea typeface="微软雅黑" pitchFamily="34" charset="-122"/>
            </a:endParaRPr>
          </a:p>
          <a:p>
            <a:pPr eaLnBrk="1" hangingPunct="1"/>
            <a:r>
              <a:rPr lang="en-US" altLang="zh-CN" sz="2000" dirty="0">
                <a:latin typeface="微软雅黑" pitchFamily="34" charset="-122"/>
                <a:ea typeface="微软雅黑" pitchFamily="34" charset="-122"/>
              </a:rPr>
              <a:t>Scala</a:t>
            </a:r>
            <a:r>
              <a:rPr lang="zh-CN" altLang="en-US" sz="2000" dirty="0">
                <a:latin typeface="微软雅黑" pitchFamily="34" charset="-122"/>
                <a:ea typeface="微软雅黑" pitchFamily="34" charset="-122"/>
              </a:rPr>
              <a:t>有</a:t>
            </a:r>
            <a:r>
              <a:rPr lang="en-US" altLang="zh-CN" sz="2000" dirty="0">
                <a:latin typeface="微软雅黑" pitchFamily="34" charset="-122"/>
                <a:ea typeface="微软雅黑" pitchFamily="34" charset="-122"/>
              </a:rPr>
              <a:t>39</a:t>
            </a:r>
            <a:r>
              <a:rPr lang="zh-CN" altLang="en-US" sz="2000" dirty="0">
                <a:latin typeface="微软雅黑" pitchFamily="34" charset="-122"/>
                <a:ea typeface="微软雅黑" pitchFamily="34" charset="-122"/>
              </a:rPr>
              <a:t>个关键字：</a:t>
            </a:r>
          </a:p>
          <a:p>
            <a:pPr eaLnBrk="1" hangingPunct="1"/>
            <a:endParaRPr lang="zh-CN" altLang="en-US" sz="1800" dirty="0">
              <a:latin typeface="微软雅黑" pitchFamily="34" charset="-122"/>
              <a:ea typeface="微软雅黑" pitchFamily="34" charset="-122"/>
            </a:endParaRPr>
          </a:p>
          <a:p>
            <a:pPr marL="285750" indent="-285750" eaLnBrk="1" hangingPunct="1">
              <a:buFont typeface="Arial" pitchFamily="34" charset="0"/>
              <a:buChar char="•"/>
            </a:pPr>
            <a:r>
              <a:rPr lang="en-US" altLang="zh-CN" sz="1800" dirty="0">
                <a:latin typeface="微软雅黑" pitchFamily="34" charset="-122"/>
                <a:ea typeface="微软雅黑" pitchFamily="34" charset="-122"/>
              </a:rPr>
              <a:t>package, import, class, </a:t>
            </a:r>
            <a:r>
              <a:rPr lang="en-US" altLang="zh-CN" sz="1800" b="1" dirty="0">
                <a:solidFill>
                  <a:srgbClr val="E60000"/>
                </a:solidFill>
                <a:latin typeface="微软雅黑" pitchFamily="34" charset="-122"/>
                <a:ea typeface="微软雅黑" pitchFamily="34" charset="-122"/>
              </a:rPr>
              <a:t>object</a:t>
            </a:r>
            <a:r>
              <a:rPr lang="en-US" altLang="zh-CN" sz="1800" dirty="0">
                <a:latin typeface="微软雅黑" pitchFamily="34" charset="-122"/>
                <a:ea typeface="微软雅黑" pitchFamily="34" charset="-122"/>
              </a:rPr>
              <a:t>, </a:t>
            </a:r>
            <a:r>
              <a:rPr lang="en-US" altLang="zh-CN" sz="1800" b="1" dirty="0">
                <a:solidFill>
                  <a:srgbClr val="E60000"/>
                </a:solidFill>
                <a:latin typeface="微软雅黑" pitchFamily="34" charset="-122"/>
                <a:ea typeface="微软雅黑" pitchFamily="34" charset="-122"/>
              </a:rPr>
              <a:t>trait</a:t>
            </a:r>
            <a:r>
              <a:rPr lang="en-US" altLang="zh-CN" sz="1800" dirty="0">
                <a:latin typeface="微软雅黑" pitchFamily="34" charset="-122"/>
                <a:ea typeface="微软雅黑" pitchFamily="34" charset="-122"/>
              </a:rPr>
              <a:t>, extends, </a:t>
            </a:r>
            <a:r>
              <a:rPr lang="en-US" altLang="zh-CN" sz="1800" b="1" dirty="0">
                <a:solidFill>
                  <a:srgbClr val="E60000"/>
                </a:solidFill>
                <a:latin typeface="微软雅黑" pitchFamily="34" charset="-122"/>
                <a:ea typeface="微软雅黑" pitchFamily="34" charset="-122"/>
              </a:rPr>
              <a:t>with</a:t>
            </a:r>
            <a:r>
              <a:rPr lang="en-US" altLang="zh-CN" sz="1800" dirty="0">
                <a:latin typeface="微软雅黑" pitchFamily="34" charset="-122"/>
                <a:ea typeface="微软雅黑" pitchFamily="34" charset="-122"/>
              </a:rPr>
              <a:t>, type, for</a:t>
            </a:r>
          </a:p>
          <a:p>
            <a:pPr marL="285750" indent="-285750" eaLnBrk="1" hangingPunct="1">
              <a:buFont typeface="Arial" pitchFamily="34" charset="0"/>
              <a:buChar char="•"/>
            </a:pPr>
            <a:r>
              <a:rPr lang="en-US" altLang="zh-CN" sz="1800" dirty="0">
                <a:latin typeface="微软雅黑" pitchFamily="34" charset="-122"/>
                <a:ea typeface="微软雅黑" pitchFamily="34" charset="-122"/>
              </a:rPr>
              <a:t>private, protected, abstract, </a:t>
            </a:r>
            <a:r>
              <a:rPr lang="en-US" altLang="zh-CN" sz="1800" b="1" dirty="0">
                <a:solidFill>
                  <a:srgbClr val="E60000"/>
                </a:solidFill>
                <a:latin typeface="微软雅黑" pitchFamily="34" charset="-122"/>
                <a:ea typeface="微软雅黑" pitchFamily="34" charset="-122"/>
              </a:rPr>
              <a:t>sealed</a:t>
            </a:r>
            <a:r>
              <a:rPr lang="en-US" altLang="zh-CN" sz="1800" dirty="0">
                <a:latin typeface="微软雅黑" pitchFamily="34" charset="-122"/>
                <a:ea typeface="微软雅黑" pitchFamily="34" charset="-122"/>
              </a:rPr>
              <a:t>, final, </a:t>
            </a:r>
            <a:r>
              <a:rPr lang="en-US" altLang="zh-CN" sz="1800" b="1" dirty="0">
                <a:solidFill>
                  <a:srgbClr val="E60000"/>
                </a:solidFill>
                <a:latin typeface="微软雅黑" pitchFamily="34" charset="-122"/>
                <a:ea typeface="微软雅黑" pitchFamily="34" charset="-122"/>
              </a:rPr>
              <a:t>implicit</a:t>
            </a:r>
            <a:r>
              <a:rPr lang="en-US" altLang="zh-CN" sz="1800" dirty="0">
                <a:latin typeface="微软雅黑" pitchFamily="34" charset="-122"/>
                <a:ea typeface="微软雅黑" pitchFamily="34" charset="-122"/>
              </a:rPr>
              <a:t>, lazy, override</a:t>
            </a:r>
          </a:p>
          <a:p>
            <a:pPr marL="285750" indent="-285750" eaLnBrk="1" hangingPunct="1">
              <a:buFont typeface="Arial" pitchFamily="34" charset="0"/>
              <a:buChar char="•"/>
            </a:pPr>
            <a:r>
              <a:rPr lang="en-US" altLang="zh-CN" sz="1800" dirty="0">
                <a:latin typeface="微软雅黑" pitchFamily="34" charset="-122"/>
                <a:ea typeface="微软雅黑" pitchFamily="34" charset="-122"/>
              </a:rPr>
              <a:t>try, catch, finally, throw </a:t>
            </a:r>
          </a:p>
          <a:p>
            <a:pPr marL="285750" indent="-285750" eaLnBrk="1" hangingPunct="1">
              <a:buFont typeface="Arial" pitchFamily="34" charset="0"/>
              <a:buChar char="•"/>
            </a:pPr>
            <a:r>
              <a:rPr lang="en-US" altLang="zh-CN" sz="1800" dirty="0">
                <a:latin typeface="微软雅黑" pitchFamily="34" charset="-122"/>
                <a:ea typeface="微软雅黑" pitchFamily="34" charset="-122"/>
              </a:rPr>
              <a:t>if, else, </a:t>
            </a:r>
            <a:r>
              <a:rPr lang="en-US" altLang="zh-CN" sz="1800" b="1" dirty="0">
                <a:solidFill>
                  <a:srgbClr val="E60000"/>
                </a:solidFill>
                <a:latin typeface="微软雅黑" pitchFamily="34" charset="-122"/>
                <a:ea typeface="微软雅黑" pitchFamily="34" charset="-122"/>
              </a:rPr>
              <a:t>match</a:t>
            </a:r>
            <a:r>
              <a:rPr lang="en-US" altLang="zh-CN" sz="1800" dirty="0">
                <a:latin typeface="微软雅黑" pitchFamily="34" charset="-122"/>
                <a:ea typeface="微软雅黑" pitchFamily="34" charset="-122"/>
              </a:rPr>
              <a:t>, case, do, while, for, return, </a:t>
            </a:r>
            <a:r>
              <a:rPr lang="en-US" altLang="zh-CN" sz="1800" b="1" dirty="0">
                <a:solidFill>
                  <a:srgbClr val="E60000"/>
                </a:solidFill>
                <a:latin typeface="微软雅黑" pitchFamily="34" charset="-122"/>
                <a:ea typeface="微软雅黑" pitchFamily="34" charset="-122"/>
              </a:rPr>
              <a:t>yield</a:t>
            </a:r>
          </a:p>
          <a:p>
            <a:pPr marL="285750" indent="-285750" eaLnBrk="1" hangingPunct="1">
              <a:buFont typeface="Arial" pitchFamily="34" charset="0"/>
              <a:buChar char="•"/>
            </a:pPr>
            <a:r>
              <a:rPr lang="en-US" altLang="zh-CN" sz="1800" b="1" dirty="0" err="1">
                <a:solidFill>
                  <a:srgbClr val="E60000"/>
                </a:solidFill>
                <a:latin typeface="微软雅黑" pitchFamily="34" charset="-122"/>
                <a:ea typeface="微软雅黑" pitchFamily="34" charset="-122"/>
              </a:rPr>
              <a:t>def</a:t>
            </a:r>
            <a:r>
              <a:rPr lang="en-US" altLang="zh-CN" sz="1800" dirty="0">
                <a:latin typeface="微软雅黑" pitchFamily="34" charset="-122"/>
                <a:ea typeface="微软雅黑" pitchFamily="34" charset="-122"/>
              </a:rPr>
              <a:t>, </a:t>
            </a:r>
            <a:r>
              <a:rPr lang="en-US" altLang="zh-CN" sz="1800" b="1" dirty="0" err="1">
                <a:solidFill>
                  <a:srgbClr val="E60000"/>
                </a:solidFill>
                <a:latin typeface="微软雅黑" pitchFamily="34" charset="-122"/>
                <a:ea typeface="微软雅黑" pitchFamily="34" charset="-122"/>
              </a:rPr>
              <a:t>val</a:t>
            </a:r>
            <a:r>
              <a:rPr lang="en-US" altLang="zh-CN" sz="1800" dirty="0">
                <a:latin typeface="微软雅黑" pitchFamily="34" charset="-122"/>
                <a:ea typeface="微软雅黑" pitchFamily="34" charset="-122"/>
              </a:rPr>
              <a:t>, </a:t>
            </a:r>
            <a:r>
              <a:rPr lang="en-US" altLang="zh-CN" sz="1800" b="1" dirty="0" err="1">
                <a:solidFill>
                  <a:srgbClr val="E60000"/>
                </a:solidFill>
                <a:latin typeface="微软雅黑" pitchFamily="34" charset="-122"/>
                <a:ea typeface="微软雅黑" pitchFamily="34" charset="-122"/>
              </a:rPr>
              <a:t>var</a:t>
            </a:r>
            <a:r>
              <a:rPr lang="en-US" altLang="zh-CN" sz="1800" b="1" dirty="0">
                <a:solidFill>
                  <a:srgbClr val="E60000"/>
                </a:solidFill>
                <a:latin typeface="微软雅黑" pitchFamily="34" charset="-122"/>
                <a:ea typeface="微软雅黑" pitchFamily="34" charset="-122"/>
              </a:rPr>
              <a:t> </a:t>
            </a:r>
          </a:p>
          <a:p>
            <a:pPr marL="285750" indent="-285750" eaLnBrk="1" hangingPunct="1">
              <a:buFont typeface="Arial" pitchFamily="34" charset="0"/>
              <a:buChar char="•"/>
            </a:pPr>
            <a:r>
              <a:rPr lang="en-US" altLang="zh-CN" sz="1800" dirty="0">
                <a:latin typeface="微软雅黑" pitchFamily="34" charset="-122"/>
                <a:ea typeface="微软雅黑" pitchFamily="34" charset="-122"/>
              </a:rPr>
              <a:t>this, super</a:t>
            </a:r>
          </a:p>
          <a:p>
            <a:pPr marL="285750" indent="-285750" eaLnBrk="1" hangingPunct="1">
              <a:buFont typeface="Arial" pitchFamily="34" charset="0"/>
              <a:buChar char="•"/>
            </a:pPr>
            <a:r>
              <a:rPr lang="en-US" altLang="zh-CN" sz="1800" dirty="0">
                <a:latin typeface="微软雅黑" pitchFamily="34" charset="-122"/>
                <a:ea typeface="微软雅黑" pitchFamily="34" charset="-122"/>
              </a:rPr>
              <a:t>new</a:t>
            </a:r>
          </a:p>
          <a:p>
            <a:pPr marL="285750" indent="-285750" eaLnBrk="1" hangingPunct="1">
              <a:buFont typeface="Arial" pitchFamily="34" charset="0"/>
              <a:buChar char="•"/>
            </a:pPr>
            <a:r>
              <a:rPr lang="en-US" altLang="zh-CN" sz="1800" dirty="0">
                <a:latin typeface="微软雅黑" pitchFamily="34" charset="-122"/>
                <a:ea typeface="微软雅黑" pitchFamily="34" charset="-122"/>
              </a:rPr>
              <a:t>true, false, null</a:t>
            </a:r>
            <a:endParaRPr lang="en-US" altLang="zh-CN" sz="1800" dirty="0">
              <a:solidFill>
                <a:srgbClr val="0070C0"/>
              </a:solidFill>
              <a:latin typeface="微软雅黑" pitchFamily="34" charset="-122"/>
              <a:ea typeface="微软雅黑" pitchFamily="34" charset="-122"/>
            </a:endParaRPr>
          </a:p>
          <a:p>
            <a:pPr eaLnBrk="1" hangingPunct="1"/>
            <a:endParaRPr lang="en-US" altLang="zh-CN" sz="2000" b="1"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22824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变量基本使用</a:t>
            </a:r>
            <a:endParaRPr lang="en-US" altLang="zh-CN" sz="2200" b="1" dirty="0">
              <a:latin typeface="微软雅黑" pitchFamily="34" charset="-122"/>
              <a:ea typeface="微软雅黑" pitchFamily="34" charset="-122"/>
            </a:endParaRPr>
          </a:p>
        </p:txBody>
      </p:sp>
      <p:sp>
        <p:nvSpPr>
          <p:cNvPr id="5" name="矩形 4"/>
          <p:cNvSpPr/>
          <p:nvPr/>
        </p:nvSpPr>
        <p:spPr>
          <a:xfrm>
            <a:off x="539553" y="1152103"/>
            <a:ext cx="8424935" cy="2862322"/>
          </a:xfrm>
          <a:prstGeom prst="rect">
            <a:avLst/>
          </a:prstGeom>
        </p:spPr>
        <p:txBody>
          <a:bodyPr wrap="square">
            <a:spAutoFit/>
          </a:bodyPr>
          <a:lstStyle/>
          <a:p>
            <a:pPr>
              <a:defRPr/>
            </a:pPr>
            <a:r>
              <a:rPr lang="en-US" altLang="zh-CN" sz="2000" b="1" dirty="0" err="1">
                <a:solidFill>
                  <a:srgbClr val="0000CC"/>
                </a:solidFill>
                <a:latin typeface="微软雅黑" pitchFamily="34" charset="-122"/>
                <a:ea typeface="微软雅黑" pitchFamily="34" charset="-122"/>
              </a:rPr>
              <a:t>Scala</a:t>
            </a:r>
            <a:r>
              <a:rPr lang="zh-CN" altLang="en-US" sz="2000" b="1" dirty="0">
                <a:solidFill>
                  <a:srgbClr val="0000CC"/>
                </a:solidFill>
                <a:latin typeface="微软雅黑" pitchFamily="34" charset="-122"/>
                <a:ea typeface="微软雅黑" pitchFamily="34" charset="-122"/>
              </a:rPr>
              <a:t>变量使用案例入门</a:t>
            </a:r>
            <a:endParaRPr lang="en-US" altLang="zh-CN" sz="2000" b="1" dirty="0">
              <a:solidFill>
                <a:srgbClr val="0000CC"/>
              </a:solidFill>
              <a:latin typeface="微软雅黑" pitchFamily="34" charset="-122"/>
              <a:ea typeface="微软雅黑" pitchFamily="34" charset="-122"/>
            </a:endParaRPr>
          </a:p>
          <a:p>
            <a:pPr marL="357188" indent="-357188">
              <a:defRPr/>
            </a:pPr>
            <a:endParaRPr lang="en-US" altLang="zh-CN" sz="2000" b="1" dirty="0">
              <a:solidFill>
                <a:srgbClr val="0070C0"/>
              </a:solidFill>
              <a:latin typeface="微软雅黑" pitchFamily="34" charset="-122"/>
              <a:ea typeface="微软雅黑" pitchFamily="34" charset="-122"/>
            </a:endParaRPr>
          </a:p>
          <a:p>
            <a:pPr marL="357188" indent="-357188">
              <a:defRPr/>
            </a:pPr>
            <a:endParaRPr lang="en-US" altLang="zh-CN" sz="2000" b="1" dirty="0">
              <a:solidFill>
                <a:srgbClr val="0070C0"/>
              </a:solidFill>
              <a:latin typeface="微软雅黑" pitchFamily="34" charset="-122"/>
              <a:ea typeface="微软雅黑" pitchFamily="34" charset="-122"/>
            </a:endParaRPr>
          </a:p>
          <a:p>
            <a:pPr marL="357188" indent="-357188">
              <a:defRPr/>
            </a:pPr>
            <a:endParaRPr lang="en-US" altLang="zh-CN" sz="2000" b="1" dirty="0">
              <a:solidFill>
                <a:srgbClr val="0070C0"/>
              </a:solidFill>
              <a:latin typeface="微软雅黑" pitchFamily="34" charset="-122"/>
              <a:ea typeface="微软雅黑" pitchFamily="34" charset="-122"/>
            </a:endParaRPr>
          </a:p>
          <a:p>
            <a:pPr marL="357188" indent="-357188">
              <a:defRPr/>
            </a:pPr>
            <a:endParaRPr lang="en-US" altLang="zh-CN" sz="2000" b="1" dirty="0">
              <a:solidFill>
                <a:srgbClr val="0070C0"/>
              </a:solidFill>
              <a:latin typeface="微软雅黑" pitchFamily="34" charset="-122"/>
              <a:ea typeface="微软雅黑" pitchFamily="34" charset="-122"/>
            </a:endParaRPr>
          </a:p>
          <a:p>
            <a:pPr marL="357188" indent="-357188">
              <a:defRPr/>
            </a:pPr>
            <a:endParaRPr lang="en-US" altLang="zh-CN" sz="2000" b="1" dirty="0">
              <a:solidFill>
                <a:srgbClr val="0070C0"/>
              </a:solidFill>
              <a:latin typeface="微软雅黑" pitchFamily="34" charset="-122"/>
              <a:ea typeface="微软雅黑" pitchFamily="34" charset="-122"/>
            </a:endParaRPr>
          </a:p>
          <a:p>
            <a:pPr marL="357188" indent="-357188">
              <a:defRPr/>
            </a:pPr>
            <a:endParaRPr lang="en-US" altLang="zh-CN" sz="2000" b="1" dirty="0">
              <a:solidFill>
                <a:srgbClr val="0070C0"/>
              </a:solidFill>
              <a:latin typeface="微软雅黑" pitchFamily="34" charset="-122"/>
              <a:ea typeface="微软雅黑" pitchFamily="34" charset="-122"/>
            </a:endParaRPr>
          </a:p>
          <a:p>
            <a:pPr marL="357188" indent="-357188">
              <a:defRPr/>
            </a:pPr>
            <a:endParaRPr lang="en-US" altLang="zh-CN" sz="2000" b="1" dirty="0">
              <a:solidFill>
                <a:srgbClr val="0070C0"/>
              </a:solidFill>
              <a:latin typeface="微软雅黑" pitchFamily="34" charset="-122"/>
              <a:ea typeface="微软雅黑" pitchFamily="34" charset="-122"/>
            </a:endParaRPr>
          </a:p>
          <a:p>
            <a:pPr marL="357188" indent="-357188">
              <a:defRPr/>
            </a:pPr>
            <a:endParaRPr lang="en-US" altLang="zh-CN" sz="2000" b="1" dirty="0">
              <a:solidFill>
                <a:srgbClr val="0070C0"/>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038" y="2448247"/>
            <a:ext cx="34956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980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en-US" altLang="zh-CN" sz="2200" b="1" dirty="0" err="1">
                <a:latin typeface="微软雅黑" pitchFamily="34" charset="-122"/>
                <a:ea typeface="微软雅黑" pitchFamily="34" charset="-122"/>
              </a:rPr>
              <a:t>Scala</a:t>
            </a:r>
            <a:r>
              <a:rPr lang="zh-CN" altLang="en-US" sz="2200" b="1" dirty="0">
                <a:latin typeface="微软雅黑" pitchFamily="34" charset="-122"/>
                <a:ea typeface="微软雅黑" pitchFamily="34" charset="-122"/>
              </a:rPr>
              <a:t>变量使用说明</a:t>
            </a:r>
            <a:endParaRPr lang="en-US" altLang="zh-CN" sz="2200" b="1" dirty="0">
              <a:latin typeface="微软雅黑" pitchFamily="34" charset="-122"/>
              <a:ea typeface="微软雅黑" pitchFamily="34" charset="-122"/>
            </a:endParaRPr>
          </a:p>
        </p:txBody>
      </p:sp>
      <p:sp>
        <p:nvSpPr>
          <p:cNvPr id="5" name="矩形 4"/>
          <p:cNvSpPr/>
          <p:nvPr/>
        </p:nvSpPr>
        <p:spPr>
          <a:xfrm>
            <a:off x="539553" y="1152103"/>
            <a:ext cx="8424935" cy="4031873"/>
          </a:xfrm>
          <a:prstGeom prst="rect">
            <a:avLst/>
          </a:prstGeom>
        </p:spPr>
        <p:txBody>
          <a:bodyPr wrap="square">
            <a:spAutoFit/>
          </a:bodyPr>
          <a:lstStyle/>
          <a:p>
            <a:pPr>
              <a:defRPr/>
            </a:pPr>
            <a:r>
              <a:rPr lang="zh-CN" altLang="en-US" sz="2000" b="1" dirty="0">
                <a:solidFill>
                  <a:srgbClr val="0000CC"/>
                </a:solidFill>
                <a:latin typeface="微软雅黑" pitchFamily="34" charset="-122"/>
                <a:ea typeface="微软雅黑" pitchFamily="34" charset="-122"/>
              </a:rPr>
              <a:t>变量声明基本语法</a:t>
            </a:r>
            <a:endParaRPr lang="en-US" altLang="zh-CN" dirty="0">
              <a:solidFill>
                <a:srgbClr val="0000CC"/>
              </a:solidFill>
              <a:latin typeface="微软雅黑" pitchFamily="34" charset="-122"/>
              <a:ea typeface="微软雅黑" pitchFamily="34" charset="-122"/>
            </a:endParaRPr>
          </a:p>
          <a:p>
            <a:pPr>
              <a:defRPr/>
            </a:pPr>
            <a:r>
              <a:rPr lang="en-US" altLang="zh-CN" b="1" dirty="0" err="1">
                <a:solidFill>
                  <a:srgbClr val="E60000"/>
                </a:solidFill>
                <a:latin typeface="微软雅黑" pitchFamily="34" charset="-122"/>
                <a:ea typeface="微软雅黑" pitchFamily="34" charset="-122"/>
              </a:rPr>
              <a:t>var</a:t>
            </a:r>
            <a:r>
              <a:rPr lang="en-US" altLang="zh-CN" dirty="0">
                <a:latin typeface="微软雅黑" pitchFamily="34" charset="-122"/>
                <a:ea typeface="微软雅黑" pitchFamily="34" charset="-122"/>
              </a:rPr>
              <a:t> | </a:t>
            </a:r>
            <a:r>
              <a:rPr lang="en-US" altLang="zh-CN" b="1" dirty="0" err="1">
                <a:solidFill>
                  <a:srgbClr val="E60000"/>
                </a:solidFill>
                <a:latin typeface="微软雅黑" pitchFamily="34" charset="-122"/>
                <a:ea typeface="微软雅黑" pitchFamily="34" charset="-122"/>
              </a:rPr>
              <a:t>val</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变量名 </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变量类型</a:t>
            </a:r>
            <a:r>
              <a:rPr lang="en-US" altLang="zh-CN" dirty="0">
                <a:latin typeface="微软雅黑" pitchFamily="34" charset="-122"/>
                <a:ea typeface="微软雅黑" pitchFamily="34" charset="-122"/>
              </a:rPr>
              <a:t>] = </a:t>
            </a:r>
            <a:r>
              <a:rPr lang="zh-CN" altLang="en-US" dirty="0">
                <a:latin typeface="微软雅黑" pitchFamily="34" charset="-122"/>
                <a:ea typeface="微软雅黑" pitchFamily="34" charset="-122"/>
              </a:rPr>
              <a:t>变量值</a:t>
            </a:r>
            <a:endParaRPr lang="en-US" altLang="zh-CN" dirty="0">
              <a:latin typeface="微软雅黑" pitchFamily="34" charset="-122"/>
              <a:ea typeface="微软雅黑" pitchFamily="34" charset="-122"/>
            </a:endParaRPr>
          </a:p>
          <a:p>
            <a:pPr>
              <a:defRPr/>
            </a:pPr>
            <a:endParaRPr lang="en-US" altLang="zh-CN" dirty="0">
              <a:latin typeface="微软雅黑" pitchFamily="34" charset="-122"/>
              <a:ea typeface="微软雅黑" pitchFamily="34" charset="-122"/>
            </a:endParaRPr>
          </a:p>
          <a:p>
            <a:pPr>
              <a:defRPr/>
            </a:pPr>
            <a:r>
              <a:rPr lang="zh-CN" altLang="en-US" sz="2000" b="1" dirty="0">
                <a:solidFill>
                  <a:srgbClr val="0000CC"/>
                </a:solidFill>
                <a:latin typeface="微软雅黑" pitchFamily="34" charset="-122"/>
                <a:ea typeface="微软雅黑" pitchFamily="34" charset="-122"/>
              </a:rPr>
              <a:t>注意事项</a:t>
            </a:r>
            <a:endParaRPr lang="en-US" altLang="zh-CN" sz="2000" b="1" dirty="0">
              <a:solidFill>
                <a:srgbClr val="0000CC"/>
              </a:solidFill>
              <a:latin typeface="微软雅黑" pitchFamily="34" charset="-122"/>
              <a:ea typeface="微软雅黑" pitchFamily="34" charset="-122"/>
            </a:endParaRPr>
          </a:p>
          <a:p>
            <a:pPr>
              <a:defRPr/>
            </a:pPr>
            <a:endParaRPr lang="zh-CN" altLang="en-US" sz="2000" b="1" dirty="0">
              <a:solidFill>
                <a:srgbClr val="0000CC"/>
              </a:solidFill>
              <a:latin typeface="微软雅黑" pitchFamily="34" charset="-122"/>
              <a:ea typeface="微软雅黑" pitchFamily="34" charset="-122"/>
            </a:endParaRPr>
          </a:p>
          <a:p>
            <a:pPr marL="342900" indent="-342900">
              <a:buAutoNum type="arabicParenR"/>
              <a:defRPr/>
            </a:pPr>
            <a:r>
              <a:rPr lang="zh-CN" altLang="en-US" dirty="0">
                <a:latin typeface="微软雅黑" pitchFamily="34" charset="-122"/>
                <a:ea typeface="微软雅黑" pitchFamily="34" charset="-122"/>
              </a:rPr>
              <a:t>声明变量时，类型可以省略（就是叫 类型推断）</a:t>
            </a:r>
            <a:endParaRPr lang="en-US" altLang="zh-CN" dirty="0">
              <a:latin typeface="微软雅黑" pitchFamily="34" charset="-122"/>
              <a:ea typeface="微软雅黑" pitchFamily="34" charset="-122"/>
            </a:endParaRPr>
          </a:p>
          <a:p>
            <a:pPr marL="342900" indent="-342900">
              <a:buAutoNum type="arabicParenR"/>
              <a:defRPr/>
            </a:pPr>
            <a:endParaRPr lang="en-US" altLang="zh-CN" dirty="0">
              <a:latin typeface="微软雅黑" pitchFamily="34" charset="-122"/>
              <a:ea typeface="微软雅黑" pitchFamily="34" charset="-122"/>
            </a:endParaRPr>
          </a:p>
          <a:p>
            <a:pPr marL="342900" indent="-342900">
              <a:buAutoNum type="arabicParenR"/>
              <a:defRPr/>
            </a:pPr>
            <a:r>
              <a:rPr lang="zh-CN" altLang="en-US" dirty="0">
                <a:latin typeface="微软雅黑" pitchFamily="34" charset="-122"/>
                <a:ea typeface="微软雅黑" pitchFamily="34" charset="-122"/>
              </a:rPr>
              <a:t>类型确定后，就不能修改，说明</a:t>
            </a:r>
            <a:r>
              <a:rPr lang="en-US" altLang="zh-CN" dirty="0">
                <a:latin typeface="微软雅黑" pitchFamily="34" charset="-122"/>
                <a:ea typeface="微软雅黑" pitchFamily="34" charset="-122"/>
              </a:rPr>
              <a:t>Scala </a:t>
            </a:r>
            <a:r>
              <a:rPr lang="zh-CN" altLang="en-US" dirty="0">
                <a:latin typeface="微软雅黑" pitchFamily="34" charset="-122"/>
                <a:ea typeface="微软雅黑" pitchFamily="34" charset="-122"/>
              </a:rPr>
              <a:t>是强数据类型语言</a:t>
            </a:r>
            <a:endParaRPr lang="en-US" altLang="zh-CN" dirty="0">
              <a:latin typeface="微软雅黑" pitchFamily="34" charset="-122"/>
              <a:ea typeface="微软雅黑" pitchFamily="34" charset="-122"/>
            </a:endParaRPr>
          </a:p>
          <a:p>
            <a:pPr marL="342900" indent="-342900">
              <a:buAutoNum type="arabicParenR"/>
              <a:defRPr/>
            </a:pPr>
            <a:endParaRPr lang="en-US" altLang="zh-CN" dirty="0">
              <a:latin typeface="微软雅黑" pitchFamily="34" charset="-122"/>
              <a:ea typeface="微软雅黑" pitchFamily="34" charset="-122"/>
            </a:endParaRPr>
          </a:p>
          <a:p>
            <a:pPr marL="342900" indent="-342900">
              <a:buFontTx/>
              <a:buAutoNum type="arabicParenR"/>
              <a:defRPr/>
            </a:pPr>
            <a:r>
              <a:rPr lang="zh-CN" altLang="en-US" dirty="0">
                <a:latin typeface="微软雅黑" pitchFamily="34" charset="-122"/>
                <a:ea typeface="微软雅黑" pitchFamily="34" charset="-122"/>
              </a:rPr>
              <a:t>在声明</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定义一个变量时，可以使用</a:t>
            </a:r>
            <a:r>
              <a:rPr lang="en-US" altLang="zh-CN" dirty="0" err="1">
                <a:latin typeface="微软雅黑" pitchFamily="34" charset="-122"/>
                <a:ea typeface="微软雅黑" pitchFamily="34" charset="-122"/>
              </a:rPr>
              <a:t>var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或者 </a:t>
            </a:r>
            <a:r>
              <a:rPr lang="en-US" altLang="zh-CN" dirty="0" err="1">
                <a:latin typeface="微软雅黑" pitchFamily="34" charset="-122"/>
                <a:ea typeface="微软雅黑" pitchFamily="34" charset="-122"/>
              </a:rPr>
              <a:t>val</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来修饰，</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var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修饰的变量可改变，</a:t>
            </a:r>
            <a:r>
              <a:rPr lang="en-US" altLang="zh-CN" dirty="0" err="1">
                <a:latin typeface="微软雅黑" pitchFamily="34" charset="-122"/>
                <a:ea typeface="微软雅黑" pitchFamily="34" charset="-122"/>
              </a:rPr>
              <a:t>val</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修饰的变量不可改</a:t>
            </a:r>
            <a:r>
              <a:rPr lang="en-US" altLang="zh-CN" dirty="0">
                <a:latin typeface="微软雅黑" pitchFamily="34" charset="-122"/>
                <a:ea typeface="微软雅黑" pitchFamily="34" charset="-122"/>
              </a:rPr>
              <a:t> </a:t>
            </a:r>
            <a:endParaRPr lang="en-US" altLang="zh-CN" sz="1600" dirty="0">
              <a:latin typeface="微软雅黑" pitchFamily="34" charset="-122"/>
              <a:ea typeface="微软雅黑" pitchFamily="34" charset="-122"/>
            </a:endParaRPr>
          </a:p>
          <a:p>
            <a:pPr marL="342900" indent="-342900">
              <a:buFontTx/>
              <a:buAutoNum type="arabicParenR"/>
              <a:defRPr/>
            </a:pPr>
            <a:endParaRPr lang="en-US" altLang="zh-CN" sz="1600" dirty="0">
              <a:latin typeface="微软雅黑" pitchFamily="34" charset="-122"/>
              <a:ea typeface="微软雅黑" pitchFamily="34" charset="-122"/>
            </a:endParaRPr>
          </a:p>
          <a:p>
            <a:pPr marL="342900" indent="-342900">
              <a:buAutoNum type="arabicParenR"/>
              <a:defRPr/>
            </a:pPr>
            <a:r>
              <a:rPr lang="en-US" altLang="zh-CN" dirty="0" err="1">
                <a:latin typeface="微软雅黑" pitchFamily="34" charset="-122"/>
                <a:ea typeface="微软雅黑" pitchFamily="34" charset="-122"/>
              </a:rPr>
              <a:t>val</a:t>
            </a:r>
            <a:r>
              <a:rPr lang="zh-CN" altLang="en-US" dirty="0">
                <a:latin typeface="微软雅黑" pitchFamily="34" charset="-122"/>
                <a:ea typeface="微软雅黑" pitchFamily="34" charset="-122"/>
              </a:rPr>
              <a:t>修饰的对象属性在编译后，等同于加上</a:t>
            </a:r>
            <a:r>
              <a:rPr lang="en-US" altLang="zh-CN" dirty="0">
                <a:latin typeface="微软雅黑" pitchFamily="34" charset="-122"/>
                <a:ea typeface="微软雅黑" pitchFamily="34" charset="-122"/>
              </a:rPr>
              <a:t>final</a:t>
            </a:r>
            <a:br>
              <a:rPr lang="en-US" altLang="zh-CN" dirty="0">
                <a:latin typeface="微软雅黑" pitchFamily="34" charset="-122"/>
                <a:ea typeface="微软雅黑" pitchFamily="34" charset="-122"/>
              </a:rPr>
            </a:b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425729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en-US" altLang="zh-CN" sz="2200" b="1" dirty="0" err="1">
                <a:latin typeface="微软雅黑" pitchFamily="34" charset="-122"/>
                <a:ea typeface="微软雅黑" pitchFamily="34" charset="-122"/>
              </a:rPr>
              <a:t>Scala</a:t>
            </a:r>
            <a:r>
              <a:rPr lang="zh-CN" altLang="en-US" sz="2200" b="1" dirty="0">
                <a:latin typeface="微软雅黑" pitchFamily="34" charset="-122"/>
                <a:ea typeface="微软雅黑" pitchFamily="34" charset="-122"/>
              </a:rPr>
              <a:t>变量使用说明</a:t>
            </a:r>
            <a:endParaRPr lang="en-US" altLang="zh-CN" sz="2200" b="1" dirty="0">
              <a:latin typeface="微软雅黑" pitchFamily="34" charset="-122"/>
              <a:ea typeface="微软雅黑" pitchFamily="34" charset="-122"/>
            </a:endParaRPr>
          </a:p>
        </p:txBody>
      </p:sp>
      <p:sp>
        <p:nvSpPr>
          <p:cNvPr id="5" name="矩形 4"/>
          <p:cNvSpPr/>
          <p:nvPr/>
        </p:nvSpPr>
        <p:spPr>
          <a:xfrm>
            <a:off x="539553" y="1152103"/>
            <a:ext cx="8424935" cy="3170099"/>
          </a:xfrm>
          <a:prstGeom prst="rect">
            <a:avLst/>
          </a:prstGeom>
        </p:spPr>
        <p:txBody>
          <a:bodyPr wrap="square">
            <a:spAutoFit/>
          </a:bodyPr>
          <a:lstStyle/>
          <a:p>
            <a:pPr>
              <a:defRPr/>
            </a:pPr>
            <a:endParaRPr lang="en-US" altLang="zh-CN" dirty="0">
              <a:latin typeface="微软雅黑" pitchFamily="34" charset="-122"/>
              <a:ea typeface="微软雅黑" pitchFamily="34" charset="-122"/>
            </a:endParaRPr>
          </a:p>
          <a:p>
            <a:pPr>
              <a:defRPr/>
            </a:pPr>
            <a:r>
              <a:rPr lang="zh-CN" altLang="en-US" sz="2000" b="1" dirty="0">
                <a:solidFill>
                  <a:srgbClr val="0000CC"/>
                </a:solidFill>
                <a:latin typeface="微软雅黑" pitchFamily="34" charset="-122"/>
                <a:ea typeface="微软雅黑" pitchFamily="34" charset="-122"/>
              </a:rPr>
              <a:t>注意事项</a:t>
            </a:r>
          </a:p>
          <a:p>
            <a:pPr>
              <a:defRPr/>
            </a:pPr>
            <a:endParaRPr lang="en-US" altLang="zh-CN" dirty="0">
              <a:latin typeface="微软雅黑" pitchFamily="34" charset="-122"/>
              <a:ea typeface="微软雅黑" pitchFamily="34" charset="-122"/>
            </a:endParaRPr>
          </a:p>
          <a:p>
            <a:pPr marL="342900" indent="-342900">
              <a:buFontTx/>
              <a:buAutoNum type="arabicParenR" startAt="5"/>
              <a:defRPr/>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var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修饰的对象引用可以改变，</a:t>
            </a:r>
            <a:r>
              <a:rPr lang="en-US" altLang="zh-CN" dirty="0" err="1">
                <a:latin typeface="微软雅黑" pitchFamily="34" charset="-122"/>
                <a:ea typeface="微软雅黑" pitchFamily="34" charset="-122"/>
              </a:rPr>
              <a:t>val</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修饰的则不可改变，但对象的状态</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值</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却是可以改变的。</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比如</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自定义对象、数组、集合等等</a:t>
            </a:r>
            <a:r>
              <a:rPr lang="en-US" altLang="zh-CN" dirty="0">
                <a:latin typeface="微软雅黑" pitchFamily="34" charset="-122"/>
                <a:ea typeface="微软雅黑" pitchFamily="34" charset="-122"/>
              </a:rPr>
              <a:t>) </a:t>
            </a:r>
            <a:br>
              <a:rPr lang="en-US" altLang="zh-CN" dirty="0">
                <a:latin typeface="微软雅黑" pitchFamily="34" charset="-122"/>
                <a:ea typeface="微软雅黑" pitchFamily="34" charset="-122"/>
              </a:rPr>
            </a:br>
            <a:br>
              <a:rPr lang="en-US" altLang="zh-CN" dirty="0">
                <a:latin typeface="微软雅黑" pitchFamily="34" charset="-122"/>
                <a:ea typeface="微软雅黑" pitchFamily="34" charset="-122"/>
              </a:rPr>
            </a:br>
            <a:br>
              <a:rPr lang="en-US" altLang="zh-CN" dirty="0">
                <a:latin typeface="微软雅黑" pitchFamily="34" charset="-122"/>
                <a:ea typeface="微软雅黑" pitchFamily="34" charset="-122"/>
              </a:rPr>
            </a:br>
            <a:br>
              <a:rPr lang="en-US" altLang="zh-CN" dirty="0">
                <a:latin typeface="微软雅黑" pitchFamily="34" charset="-122"/>
                <a:ea typeface="微软雅黑" pitchFamily="34" charset="-122"/>
              </a:rPr>
            </a:br>
            <a:br>
              <a:rPr lang="en-US" altLang="zh-CN" dirty="0">
                <a:latin typeface="微软雅黑" pitchFamily="34" charset="-122"/>
                <a:ea typeface="微软雅黑" pitchFamily="34" charset="-122"/>
              </a:rPr>
            </a:br>
            <a:endParaRPr lang="en-US" altLang="zh-CN" dirty="0">
              <a:latin typeface="微软雅黑" pitchFamily="34" charset="-122"/>
              <a:ea typeface="微软雅黑" pitchFamily="34" charset="-122"/>
            </a:endParaRPr>
          </a:p>
          <a:p>
            <a:pPr marL="342900" indent="-342900">
              <a:buAutoNum type="arabicParenR" startAt="5"/>
              <a:defRPr/>
            </a:pPr>
            <a:r>
              <a:rPr lang="zh-CN" altLang="en-US" dirty="0">
                <a:latin typeface="微软雅黑" pitchFamily="34" charset="-122"/>
                <a:ea typeface="微软雅黑" pitchFamily="34" charset="-122"/>
              </a:rPr>
              <a:t>变量声明时，必须有初始值（显示初始化）。</a:t>
            </a:r>
            <a:endParaRPr lang="en-US" altLang="zh-CN" dirty="0">
              <a:latin typeface="微软雅黑" pitchFamily="34" charset="-122"/>
              <a:ea typeface="微软雅黑" pitchFamily="34" charset="-122"/>
            </a:endParaRPr>
          </a:p>
        </p:txBody>
      </p:sp>
      <p:sp>
        <p:nvSpPr>
          <p:cNvPr id="3" name="TextBox 2"/>
          <p:cNvSpPr txBox="1"/>
          <p:nvPr/>
        </p:nvSpPr>
        <p:spPr>
          <a:xfrm>
            <a:off x="971600" y="2737152"/>
            <a:ext cx="1646092" cy="923330"/>
          </a:xfrm>
          <a:prstGeom prst="rect">
            <a:avLst/>
          </a:prstGeom>
          <a:noFill/>
        </p:spPr>
        <p:txBody>
          <a:bodyPr wrap="none" rtlCol="0">
            <a:spAutoFit/>
          </a:bodyPr>
          <a:lstStyle/>
          <a:p>
            <a:r>
              <a:rPr lang="en-US" altLang="zh-CN" dirty="0"/>
              <a:t>class Dog {</a:t>
            </a:r>
          </a:p>
          <a:p>
            <a:r>
              <a:rPr lang="en-US" altLang="zh-CN" dirty="0"/>
              <a:t>   </a:t>
            </a:r>
            <a:r>
              <a:rPr lang="en-US" altLang="zh-CN" dirty="0" err="1"/>
              <a:t>var</a:t>
            </a:r>
            <a:r>
              <a:rPr lang="en-US" altLang="zh-CN" dirty="0"/>
              <a:t> age  = 100</a:t>
            </a:r>
          </a:p>
          <a:p>
            <a:r>
              <a:rPr lang="en-US" altLang="zh-CN" dirty="0"/>
              <a:t>}</a:t>
            </a:r>
          </a:p>
        </p:txBody>
      </p:sp>
    </p:spTree>
    <p:extLst>
      <p:ext uri="{BB962C8B-B14F-4D97-AF65-F5344CB8AC3E}">
        <p14:creationId xmlns:p14="http://schemas.microsoft.com/office/powerpoint/2010/main" val="186475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数据类型</a:t>
            </a:r>
            <a:endParaRPr lang="en-US" altLang="zh-CN" sz="2200" b="1" dirty="0">
              <a:latin typeface="微软雅黑" pitchFamily="34" charset="-122"/>
              <a:ea typeface="微软雅黑" pitchFamily="34" charset="-122"/>
            </a:endParaRPr>
          </a:p>
        </p:txBody>
      </p:sp>
      <p:sp>
        <p:nvSpPr>
          <p:cNvPr id="5" name="矩形 4"/>
          <p:cNvSpPr/>
          <p:nvPr/>
        </p:nvSpPr>
        <p:spPr>
          <a:xfrm>
            <a:off x="539553" y="1152103"/>
            <a:ext cx="8424935" cy="4647426"/>
          </a:xfrm>
          <a:prstGeom prst="rect">
            <a:avLst/>
          </a:prstGeom>
        </p:spPr>
        <p:txBody>
          <a:bodyPr wrap="square">
            <a:spAutoFit/>
          </a:bodyPr>
          <a:lstStyle/>
          <a:p>
            <a:pPr>
              <a:defRPr/>
            </a:pPr>
            <a:r>
              <a:rPr lang="en-US" altLang="zh-CN" sz="2200" b="1" dirty="0" err="1">
                <a:solidFill>
                  <a:srgbClr val="0000CC"/>
                </a:solidFill>
                <a:latin typeface="微软雅黑" pitchFamily="34" charset="-122"/>
                <a:ea typeface="微软雅黑" pitchFamily="34" charset="-122"/>
              </a:rPr>
              <a:t>scala</a:t>
            </a:r>
            <a:r>
              <a:rPr lang="zh-CN" altLang="en-US" sz="2200" b="1" dirty="0">
                <a:solidFill>
                  <a:srgbClr val="0000CC"/>
                </a:solidFill>
                <a:latin typeface="微软雅黑" pitchFamily="34" charset="-122"/>
                <a:ea typeface="微软雅黑" pitchFamily="34" charset="-122"/>
              </a:rPr>
              <a:t>数据类型介绍</a:t>
            </a:r>
            <a:endParaRPr lang="en-US" altLang="zh-CN" sz="2200" b="1" dirty="0">
              <a:solidFill>
                <a:srgbClr val="0000CC"/>
              </a:solidFill>
              <a:latin typeface="微软雅黑" pitchFamily="34" charset="-122"/>
              <a:ea typeface="微软雅黑" pitchFamily="34" charset="-122"/>
            </a:endParaRPr>
          </a:p>
          <a:p>
            <a:pPr>
              <a:defRPr/>
            </a:pPr>
            <a:endParaRPr lang="en-US" altLang="zh-CN" dirty="0">
              <a:latin typeface="微软雅黑" pitchFamily="34" charset="-122"/>
              <a:ea typeface="微软雅黑" pitchFamily="34" charset="-122"/>
            </a:endParaRPr>
          </a:p>
          <a:p>
            <a:pPr marL="285750" indent="-285750">
              <a:buFont typeface="Wingdings" pitchFamily="2" charset="2"/>
              <a:buChar char="Ø"/>
              <a:defRPr/>
            </a:pPr>
            <a:r>
              <a:rPr lang="en-US" altLang="zh-CN" dirty="0">
                <a:latin typeface="微软雅黑" pitchFamily="34" charset="-122"/>
                <a:ea typeface="微软雅黑" pitchFamily="34" charset="-122"/>
              </a:rPr>
              <a:t>Scala </a:t>
            </a:r>
            <a:r>
              <a:rPr lang="zh-CN" altLang="en-US" dirty="0">
                <a:latin typeface="微软雅黑" pitchFamily="34" charset="-122"/>
                <a:ea typeface="微软雅黑" pitchFamily="34" charset="-122"/>
              </a:rPr>
              <a:t>与 </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有着相同的数据类型，在</a:t>
            </a:r>
            <a:r>
              <a:rPr lang="en-US" altLang="zh-CN" dirty="0">
                <a:latin typeface="微软雅黑" pitchFamily="34" charset="-122"/>
                <a:ea typeface="微软雅黑" pitchFamily="34" charset="-122"/>
              </a:rPr>
              <a:t>Scala</a:t>
            </a:r>
            <a:r>
              <a:rPr lang="zh-CN" altLang="en-US" dirty="0">
                <a:latin typeface="微软雅黑" pitchFamily="34" charset="-122"/>
                <a:ea typeface="微软雅黑" pitchFamily="34" charset="-122"/>
              </a:rPr>
              <a:t>中数据类型都是对象，也就是说</a:t>
            </a:r>
            <a:r>
              <a:rPr lang="en-US" altLang="zh-CN" dirty="0" err="1">
                <a:latin typeface="微软雅黑" pitchFamily="34" charset="-122"/>
                <a:ea typeface="微软雅黑" pitchFamily="34" charset="-122"/>
              </a:rPr>
              <a:t>scala</a:t>
            </a:r>
            <a:r>
              <a:rPr lang="zh-CN" altLang="en-US" dirty="0">
                <a:latin typeface="微软雅黑" pitchFamily="34" charset="-122"/>
                <a:ea typeface="微软雅黑" pitchFamily="34" charset="-122"/>
              </a:rPr>
              <a:t>没有</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中的原生</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基本</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类型</a:t>
            </a:r>
            <a:endParaRPr lang="en-US" altLang="zh-CN" dirty="0">
              <a:latin typeface="微软雅黑" pitchFamily="34" charset="-122"/>
              <a:ea typeface="微软雅黑" pitchFamily="34" charset="-122"/>
            </a:endParaRPr>
          </a:p>
          <a:p>
            <a:pPr marL="285750" indent="-285750">
              <a:buFont typeface="Wingdings" pitchFamily="2" charset="2"/>
              <a:buChar char="Ø"/>
              <a:defRPr/>
            </a:pPr>
            <a:endParaRPr lang="en-US" altLang="zh-CN" dirty="0">
              <a:latin typeface="微软雅黑" pitchFamily="34" charset="-122"/>
              <a:ea typeface="微软雅黑" pitchFamily="34" charset="-122"/>
            </a:endParaRPr>
          </a:p>
          <a:p>
            <a:pPr marL="285750" indent="-285750">
              <a:buFont typeface="Wingdings" pitchFamily="2" charset="2"/>
              <a:buChar char="Ø"/>
              <a:defRPr/>
            </a:pPr>
            <a:r>
              <a:rPr lang="en-US" altLang="zh-CN" dirty="0">
                <a:latin typeface="微软雅黑" pitchFamily="34" charset="-122"/>
                <a:ea typeface="微软雅黑" pitchFamily="34" charset="-122"/>
              </a:rPr>
              <a:t>Scala</a:t>
            </a:r>
            <a:r>
              <a:rPr lang="zh-CN" altLang="en-US" dirty="0">
                <a:latin typeface="微软雅黑" pitchFamily="34" charset="-122"/>
                <a:ea typeface="微软雅黑" pitchFamily="34" charset="-122"/>
              </a:rPr>
              <a:t>数据类型分为两大类 </a:t>
            </a:r>
            <a:r>
              <a:rPr lang="en-US" altLang="zh-CN" dirty="0" err="1">
                <a:latin typeface="微软雅黑" pitchFamily="34" charset="-122"/>
                <a:ea typeface="微软雅黑" pitchFamily="34" charset="-122"/>
              </a:rPr>
              <a:t>AnyVal</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值类型</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AnyRef</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引用类型</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 注意：不管是</a:t>
            </a:r>
            <a:r>
              <a:rPr lang="en-US" altLang="zh-CN" dirty="0" err="1">
                <a:latin typeface="微软雅黑" pitchFamily="34" charset="-122"/>
                <a:ea typeface="微软雅黑" pitchFamily="34" charset="-122"/>
              </a:rPr>
              <a:t>AnyVal</a:t>
            </a:r>
            <a:r>
              <a:rPr lang="zh-CN" altLang="en-US" dirty="0">
                <a:latin typeface="微软雅黑" pitchFamily="34" charset="-122"/>
                <a:ea typeface="微软雅黑" pitchFamily="34" charset="-122"/>
              </a:rPr>
              <a:t>还是</a:t>
            </a:r>
            <a:r>
              <a:rPr lang="en-US" altLang="zh-CN" dirty="0" err="1">
                <a:latin typeface="微软雅黑" pitchFamily="34" charset="-122"/>
                <a:ea typeface="微软雅黑" pitchFamily="34" charset="-122"/>
              </a:rPr>
              <a:t>AnyRef</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都是对象。</a:t>
            </a:r>
            <a:br>
              <a:rPr lang="en-US" altLang="zh-CN" dirty="0">
                <a:latin typeface="微软雅黑" pitchFamily="34" charset="-122"/>
                <a:ea typeface="微软雅黑" pitchFamily="34" charset="-122"/>
              </a:rPr>
            </a:br>
            <a:br>
              <a:rPr lang="en-US" altLang="zh-CN" dirty="0">
                <a:latin typeface="微软雅黑" pitchFamily="34" charset="-122"/>
                <a:ea typeface="微软雅黑" pitchFamily="34" charset="-122"/>
              </a:rPr>
            </a:br>
            <a:br>
              <a:rPr lang="en-US" altLang="zh-CN" dirty="0">
                <a:latin typeface="微软雅黑" pitchFamily="34" charset="-122"/>
                <a:ea typeface="微软雅黑" pitchFamily="34" charset="-122"/>
              </a:rPr>
            </a:br>
            <a:endParaRPr lang="en-US" altLang="zh-CN" dirty="0">
              <a:latin typeface="微软雅黑" pitchFamily="34" charset="-122"/>
              <a:ea typeface="微软雅黑" pitchFamily="34" charset="-122"/>
            </a:endParaRPr>
          </a:p>
          <a:p>
            <a:pPr marL="285750" indent="-285750">
              <a:buFont typeface="Wingdings" pitchFamily="2" charset="2"/>
              <a:buChar char="Ø"/>
              <a:defRPr/>
            </a:pPr>
            <a:endParaRPr lang="en-US" altLang="zh-CN" dirty="0">
              <a:latin typeface="微软雅黑" pitchFamily="34" charset="-122"/>
              <a:ea typeface="微软雅黑" pitchFamily="34" charset="-122"/>
            </a:endParaRPr>
          </a:p>
          <a:p>
            <a:pPr marL="285750" indent="-285750">
              <a:buFont typeface="Wingdings" pitchFamily="2" charset="2"/>
              <a:buChar char="Ø"/>
              <a:defRPr/>
            </a:pPr>
            <a:r>
              <a:rPr lang="zh-CN" altLang="en-US" dirty="0">
                <a:latin typeface="微软雅黑" pitchFamily="34" charset="-122"/>
                <a:ea typeface="微软雅黑" pitchFamily="34" charset="-122"/>
              </a:rPr>
              <a:t>相对于</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的类型系统，</a:t>
            </a:r>
            <a:r>
              <a:rPr lang="en-US" altLang="zh-CN" dirty="0" err="1">
                <a:latin typeface="微软雅黑" pitchFamily="34" charset="-122"/>
                <a:ea typeface="微软雅黑" pitchFamily="34" charset="-122"/>
              </a:rPr>
              <a:t>scala</a:t>
            </a:r>
            <a:r>
              <a:rPr lang="zh-CN" altLang="en-US" dirty="0">
                <a:latin typeface="微软雅黑" pitchFamily="34" charset="-122"/>
                <a:ea typeface="微软雅黑" pitchFamily="34" charset="-122"/>
              </a:rPr>
              <a:t>要复杂些！也正是这复杂多变的类型系统才让面向对象编程和函数式编程完美的融合在了一起</a:t>
            </a:r>
            <a:endParaRPr lang="en-US" altLang="zh-CN" dirty="0">
              <a:latin typeface="微软雅黑" pitchFamily="34" charset="-122"/>
              <a:ea typeface="微软雅黑" pitchFamily="34" charset="-122"/>
            </a:endParaRPr>
          </a:p>
          <a:p>
            <a:pPr>
              <a:defRPr/>
            </a:pPr>
            <a:endParaRPr lang="en-US" altLang="zh-CN" dirty="0">
              <a:latin typeface="微软雅黑" pitchFamily="34" charset="-122"/>
              <a:ea typeface="微软雅黑" pitchFamily="34" charset="-122"/>
            </a:endParaRPr>
          </a:p>
          <a:p>
            <a:pPr>
              <a:defRPr/>
            </a:pPr>
            <a:endParaRPr lang="en-US" altLang="zh-CN" dirty="0">
              <a:latin typeface="微软雅黑" pitchFamily="34" charset="-122"/>
              <a:ea typeface="微软雅黑" pitchFamily="34" charset="-122"/>
            </a:endParaRPr>
          </a:p>
          <a:p>
            <a:pPr>
              <a:defRPr/>
            </a:pPr>
            <a:endParaRPr lang="en-US" altLang="zh-CN" dirty="0">
              <a:latin typeface="微软雅黑" pitchFamily="34" charset="-122"/>
              <a:ea typeface="微软雅黑" pitchFamily="34" charset="-122"/>
            </a:endParaRPr>
          </a:p>
        </p:txBody>
      </p:sp>
      <p:sp>
        <p:nvSpPr>
          <p:cNvPr id="2" name="TextBox 1"/>
          <p:cNvSpPr txBox="1"/>
          <p:nvPr/>
        </p:nvSpPr>
        <p:spPr>
          <a:xfrm>
            <a:off x="899592" y="3240335"/>
            <a:ext cx="3284874" cy="1015663"/>
          </a:xfrm>
          <a:prstGeom prst="rect">
            <a:avLst/>
          </a:prstGeom>
          <a:noFill/>
        </p:spPr>
        <p:txBody>
          <a:bodyPr wrap="none" rtlCol="0">
            <a:spAutoFit/>
          </a:bodyPr>
          <a:lstStyle/>
          <a:p>
            <a:r>
              <a:rPr lang="en-US" altLang="zh-CN" dirty="0"/>
              <a:t> </a:t>
            </a:r>
            <a:r>
              <a:rPr lang="en-US" altLang="zh-CN" sz="1400" dirty="0" err="1">
                <a:latin typeface="Arial" pitchFamily="34" charset="0"/>
                <a:cs typeface="Arial" pitchFamily="34" charset="0"/>
              </a:rPr>
              <a:t>var</a:t>
            </a:r>
            <a:r>
              <a:rPr lang="en-US" altLang="zh-CN" sz="1400" dirty="0">
                <a:latin typeface="Arial" pitchFamily="34" charset="0"/>
                <a:cs typeface="Arial" pitchFamily="34" charset="0"/>
              </a:rPr>
              <a:t> num1 : </a:t>
            </a:r>
            <a:r>
              <a:rPr lang="en-US" altLang="zh-CN" sz="1400" dirty="0" err="1">
                <a:latin typeface="Arial" pitchFamily="34" charset="0"/>
                <a:cs typeface="Arial" pitchFamily="34" charset="0"/>
              </a:rPr>
              <a:t>Int</a:t>
            </a:r>
            <a:r>
              <a:rPr lang="en-US" altLang="zh-CN" sz="1400" dirty="0">
                <a:latin typeface="Arial" pitchFamily="34" charset="0"/>
                <a:cs typeface="Arial" pitchFamily="34" charset="0"/>
              </a:rPr>
              <a:t> = 10</a:t>
            </a:r>
          </a:p>
          <a:p>
            <a:r>
              <a:rPr lang="en-US" altLang="zh-CN" sz="1400" dirty="0">
                <a:latin typeface="Arial" pitchFamily="34" charset="0"/>
                <a:cs typeface="Arial" pitchFamily="34" charset="0"/>
              </a:rPr>
              <a:t> </a:t>
            </a:r>
            <a:r>
              <a:rPr lang="en-US" altLang="zh-CN" sz="1400" dirty="0" err="1">
                <a:latin typeface="Arial" pitchFamily="34" charset="0"/>
                <a:cs typeface="Arial" pitchFamily="34" charset="0"/>
              </a:rPr>
              <a:t>println</a:t>
            </a:r>
            <a:r>
              <a:rPr lang="en-US" altLang="zh-CN" sz="1400" dirty="0">
                <a:latin typeface="Arial" pitchFamily="34" charset="0"/>
                <a:cs typeface="Arial" pitchFamily="34" charset="0"/>
              </a:rPr>
              <a:t>("num1" + num1)</a:t>
            </a:r>
          </a:p>
          <a:p>
            <a:r>
              <a:rPr lang="en-US" altLang="zh-CN" sz="1400" dirty="0">
                <a:latin typeface="Arial" pitchFamily="34" charset="0"/>
                <a:cs typeface="Arial" pitchFamily="34" charset="0"/>
              </a:rPr>
              <a:t> </a:t>
            </a:r>
            <a:r>
              <a:rPr lang="en-US" altLang="zh-CN" sz="1400" dirty="0" err="1">
                <a:latin typeface="Arial" pitchFamily="34" charset="0"/>
                <a:cs typeface="Arial" pitchFamily="34" charset="0"/>
              </a:rPr>
              <a:t>var</a:t>
            </a:r>
            <a:r>
              <a:rPr lang="en-US" altLang="zh-CN" sz="1400" dirty="0">
                <a:latin typeface="Arial" pitchFamily="34" charset="0"/>
                <a:cs typeface="Arial" pitchFamily="34" charset="0"/>
              </a:rPr>
              <a:t> char1 : Char = 'a'</a:t>
            </a:r>
          </a:p>
          <a:p>
            <a:r>
              <a:rPr lang="en-US" altLang="zh-CN" sz="1400" dirty="0">
                <a:latin typeface="Arial" pitchFamily="34" charset="0"/>
                <a:cs typeface="Arial" pitchFamily="34" charset="0"/>
              </a:rPr>
              <a:t> </a:t>
            </a:r>
            <a:r>
              <a:rPr lang="en-US" altLang="zh-CN" sz="1400" dirty="0" err="1">
                <a:latin typeface="Arial" pitchFamily="34" charset="0"/>
                <a:cs typeface="Arial" pitchFamily="34" charset="0"/>
              </a:rPr>
              <a:t>println</a:t>
            </a:r>
            <a:r>
              <a:rPr lang="en-US" altLang="zh-CN" sz="1400" dirty="0">
                <a:latin typeface="Arial" pitchFamily="34" charset="0"/>
                <a:cs typeface="Arial" pitchFamily="34" charset="0"/>
              </a:rPr>
              <a:t>("char1</a:t>
            </a:r>
            <a:r>
              <a:rPr lang="zh-CN" altLang="en-US" sz="1400" dirty="0">
                <a:latin typeface="Arial" pitchFamily="34" charset="0"/>
                <a:cs typeface="Arial" pitchFamily="34" charset="0"/>
              </a:rPr>
              <a:t>的</a:t>
            </a:r>
            <a:r>
              <a:rPr lang="en-US" altLang="zh-CN" sz="1400" dirty="0">
                <a:latin typeface="Arial" pitchFamily="34" charset="0"/>
                <a:cs typeface="Arial" pitchFamily="34" charset="0"/>
              </a:rPr>
              <a:t>code= " + char1.toInt)</a:t>
            </a:r>
            <a:endParaRPr lang="zh-CN" altLang="en-US" sz="1400" dirty="0">
              <a:latin typeface="Arial" pitchFamily="34" charset="0"/>
              <a:cs typeface="Arial" pitchFamily="34" charset="0"/>
            </a:endParaRPr>
          </a:p>
        </p:txBody>
      </p:sp>
    </p:spTree>
    <p:extLst>
      <p:ext uri="{BB962C8B-B14F-4D97-AF65-F5344CB8AC3E}">
        <p14:creationId xmlns:p14="http://schemas.microsoft.com/office/powerpoint/2010/main" val="204990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数据类型</a:t>
            </a:r>
            <a:endParaRPr lang="en-US" altLang="zh-CN" sz="2200" b="1" dirty="0">
              <a:latin typeface="微软雅黑" pitchFamily="34" charset="-122"/>
              <a:ea typeface="微软雅黑" pitchFamily="34" charset="-122"/>
            </a:endParaRPr>
          </a:p>
        </p:txBody>
      </p:sp>
      <p:sp>
        <p:nvSpPr>
          <p:cNvPr id="5" name="矩形 4"/>
          <p:cNvSpPr/>
          <p:nvPr/>
        </p:nvSpPr>
        <p:spPr>
          <a:xfrm>
            <a:off x="539553" y="1152103"/>
            <a:ext cx="8424935" cy="1908215"/>
          </a:xfrm>
          <a:prstGeom prst="rect">
            <a:avLst/>
          </a:prstGeom>
        </p:spPr>
        <p:txBody>
          <a:bodyPr wrap="square">
            <a:spAutoFit/>
          </a:bodyPr>
          <a:lstStyle/>
          <a:p>
            <a:pPr>
              <a:defRPr/>
            </a:pPr>
            <a:endParaRPr lang="en-US" altLang="zh-CN" sz="2200" b="1" dirty="0">
              <a:solidFill>
                <a:srgbClr val="0070C0"/>
              </a:solidFill>
            </a:endParaRPr>
          </a:p>
          <a:p>
            <a:pPr>
              <a:defRPr/>
            </a:pPr>
            <a:r>
              <a:rPr lang="en-US" altLang="zh-CN" sz="2000" b="1" dirty="0" err="1">
                <a:solidFill>
                  <a:srgbClr val="0000CC"/>
                </a:solidFill>
                <a:latin typeface="微软雅黑" pitchFamily="34" charset="-122"/>
                <a:ea typeface="微软雅黑" pitchFamily="34" charset="-122"/>
              </a:rPr>
              <a:t>scala</a:t>
            </a:r>
            <a:r>
              <a:rPr lang="zh-CN" altLang="en-US" sz="2000" b="1" dirty="0">
                <a:solidFill>
                  <a:srgbClr val="0000CC"/>
                </a:solidFill>
                <a:latin typeface="微软雅黑" pitchFamily="34" charset="-122"/>
                <a:ea typeface="微软雅黑" pitchFamily="34" charset="-122"/>
              </a:rPr>
              <a:t>数据类</a:t>
            </a:r>
            <a:br>
              <a:rPr lang="en-US" altLang="zh-CN" sz="2000" b="1" dirty="0">
                <a:solidFill>
                  <a:srgbClr val="0000CC"/>
                </a:solidFill>
                <a:latin typeface="微软雅黑" pitchFamily="34" charset="-122"/>
                <a:ea typeface="微软雅黑" pitchFamily="34" charset="-122"/>
              </a:rPr>
            </a:br>
            <a:r>
              <a:rPr lang="zh-CN" altLang="en-US" sz="2000" b="1" dirty="0">
                <a:solidFill>
                  <a:srgbClr val="0000CC"/>
                </a:solidFill>
                <a:latin typeface="微软雅黑" pitchFamily="34" charset="-122"/>
                <a:ea typeface="微软雅黑" pitchFamily="34" charset="-122"/>
              </a:rPr>
              <a:t>型体系一览</a:t>
            </a:r>
            <a:endParaRPr lang="en-US" altLang="zh-CN" sz="2000" b="1" dirty="0">
              <a:solidFill>
                <a:srgbClr val="0000CC"/>
              </a:solidFill>
              <a:latin typeface="微软雅黑" pitchFamily="34" charset="-122"/>
              <a:ea typeface="微软雅黑" pitchFamily="34" charset="-122"/>
            </a:endParaRPr>
          </a:p>
          <a:p>
            <a:pPr>
              <a:defRPr/>
            </a:pPr>
            <a:r>
              <a:rPr lang="zh-CN" altLang="en-US" sz="2000" b="1" dirty="0">
                <a:solidFill>
                  <a:srgbClr val="0000CC"/>
                </a:solidFill>
                <a:latin typeface="微软雅黑" pitchFamily="34" charset="-122"/>
                <a:ea typeface="微软雅黑" pitchFamily="34" charset="-122"/>
              </a:rPr>
              <a:t>图</a:t>
            </a:r>
            <a:endParaRPr lang="en-US" altLang="zh-CN" sz="2000" b="1" dirty="0">
              <a:solidFill>
                <a:srgbClr val="0000CC"/>
              </a:solidFill>
              <a:latin typeface="微软雅黑" pitchFamily="34" charset="-122"/>
              <a:ea typeface="微软雅黑" pitchFamily="34" charset="-122"/>
            </a:endParaRPr>
          </a:p>
          <a:p>
            <a:pPr marL="342900" indent="-342900">
              <a:defRPr/>
            </a:pPr>
            <a:endParaRPr lang="en-US" altLang="zh-CN" dirty="0"/>
          </a:p>
          <a:p>
            <a:pPr marL="342900" indent="-342900">
              <a:buAutoNum type="arabicParenR"/>
              <a:defRPr/>
            </a:pPr>
            <a:endParaRPr lang="en-US" altLang="zh-CN" dirty="0"/>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5222" y="720055"/>
            <a:ext cx="6833282" cy="466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564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1138773"/>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数据类型</a:t>
            </a:r>
            <a:endParaRPr lang="en-US" altLang="zh-CN" sz="2200" b="1" dirty="0">
              <a:latin typeface="微软雅黑" pitchFamily="34" charset="-122"/>
              <a:ea typeface="微软雅黑" pitchFamily="34" charset="-122"/>
            </a:endParaRPr>
          </a:p>
          <a:p>
            <a:pPr>
              <a:defRPr/>
            </a:pPr>
            <a:r>
              <a:rPr lang="en-US" altLang="zh-CN" sz="2400" b="1" dirty="0" err="1">
                <a:solidFill>
                  <a:srgbClr val="0000CC"/>
                </a:solidFill>
                <a:latin typeface="微软雅黑" pitchFamily="34" charset="-122"/>
                <a:ea typeface="微软雅黑" pitchFamily="34" charset="-122"/>
              </a:rPr>
              <a:t>scala</a:t>
            </a:r>
            <a:r>
              <a:rPr lang="zh-CN" altLang="en-US" sz="2400" b="1" dirty="0">
                <a:solidFill>
                  <a:srgbClr val="0000CC"/>
                </a:solidFill>
                <a:latin typeface="微软雅黑" pitchFamily="34" charset="-122"/>
                <a:ea typeface="微软雅黑" pitchFamily="34" charset="-122"/>
              </a:rPr>
              <a:t>数据类型列表</a:t>
            </a:r>
            <a:endParaRPr lang="en-US" altLang="zh-CN" sz="2400" b="1" dirty="0">
              <a:solidFill>
                <a:srgbClr val="0000CC"/>
              </a:solidFill>
              <a:latin typeface="微软雅黑" pitchFamily="34" charset="-122"/>
              <a:ea typeface="微软雅黑" pitchFamily="34" charset="-122"/>
            </a:endParaRPr>
          </a:p>
          <a:p>
            <a:pPr marL="0" indent="0" eaLnBrk="1" hangingPunct="1">
              <a:lnSpc>
                <a:spcPct val="90000"/>
              </a:lnSpc>
              <a:spcBef>
                <a:spcPct val="20000"/>
              </a:spcBef>
              <a:buClr>
                <a:schemeClr val="tx1"/>
              </a:buClr>
              <a:buSzPct val="70000"/>
            </a:pPr>
            <a:endParaRPr lang="en-US" altLang="zh-CN" sz="2200" b="1" dirty="0"/>
          </a:p>
        </p:txBody>
      </p:sp>
      <p:sp>
        <p:nvSpPr>
          <p:cNvPr id="5" name="矩形 4"/>
          <p:cNvSpPr/>
          <p:nvPr/>
        </p:nvSpPr>
        <p:spPr>
          <a:xfrm>
            <a:off x="539553" y="1152103"/>
            <a:ext cx="8424935" cy="3908762"/>
          </a:xfrm>
          <a:prstGeom prst="rect">
            <a:avLst/>
          </a:prstGeom>
        </p:spPr>
        <p:txBody>
          <a:bodyPr wrap="square">
            <a:spAutoFit/>
          </a:bodyPr>
          <a:lstStyle/>
          <a:p>
            <a:pPr>
              <a:defRPr/>
            </a:pPr>
            <a:endParaRPr lang="en-US" altLang="zh-CN" sz="1400">
              <a:ea typeface="宋体" panose="02010600030101010101" pitchFamily="2" charset="-122"/>
            </a:endParaRPr>
          </a:p>
          <a:p>
            <a:pPr>
              <a:defRPr/>
            </a:pPr>
            <a:endParaRPr lang="en-US" altLang="zh-CN">
              <a:ea typeface="宋体" panose="02010600030101010101" pitchFamily="2" charset="-122"/>
            </a:endParaRPr>
          </a:p>
          <a:p>
            <a:pPr>
              <a:defRPr/>
            </a:pPr>
            <a:endParaRPr lang="en-US" altLang="zh-CN">
              <a:ea typeface="宋体" panose="02010600030101010101" pitchFamily="2" charset="-122"/>
            </a:endParaRPr>
          </a:p>
          <a:p>
            <a:pPr>
              <a:defRPr/>
            </a:pPr>
            <a:endParaRPr lang="en-US" altLang="zh-CN">
              <a:ea typeface="宋体" panose="02010600030101010101" pitchFamily="2" charset="-122"/>
            </a:endParaRPr>
          </a:p>
          <a:p>
            <a:pPr>
              <a:defRPr/>
            </a:pPr>
            <a:endParaRPr lang="en-US" altLang="zh-CN">
              <a:ea typeface="宋体" panose="02010600030101010101" pitchFamily="2" charset="-122"/>
            </a:endParaRPr>
          </a:p>
          <a:p>
            <a:pPr>
              <a:defRPr/>
            </a:pPr>
            <a:endParaRPr lang="en-US" altLang="zh-CN">
              <a:ea typeface="宋体" panose="02010600030101010101" pitchFamily="2" charset="-122"/>
            </a:endParaRPr>
          </a:p>
          <a:p>
            <a:pPr>
              <a:defRPr/>
            </a:pPr>
            <a:endParaRPr lang="en-US" altLang="zh-CN">
              <a:ea typeface="宋体" panose="02010600030101010101" pitchFamily="2" charset="-122"/>
            </a:endParaRPr>
          </a:p>
          <a:p>
            <a:pPr>
              <a:defRPr/>
            </a:pPr>
            <a:endParaRPr lang="en-US" altLang="zh-CN">
              <a:ea typeface="宋体" panose="02010600030101010101" pitchFamily="2" charset="-122"/>
            </a:endParaRPr>
          </a:p>
          <a:p>
            <a:pPr>
              <a:defRPr/>
            </a:pPr>
            <a:endParaRPr lang="en-US" altLang="zh-CN">
              <a:ea typeface="宋体" panose="02010600030101010101" pitchFamily="2" charset="-122"/>
            </a:endParaRPr>
          </a:p>
          <a:p>
            <a:pPr>
              <a:defRPr/>
            </a:pPr>
            <a:endParaRPr lang="en-US" altLang="zh-CN">
              <a:ea typeface="宋体" panose="02010600030101010101" pitchFamily="2" charset="-122"/>
            </a:endParaRPr>
          </a:p>
          <a:p>
            <a:pPr>
              <a:defRPr/>
            </a:pPr>
            <a:endParaRPr lang="en-US" altLang="zh-CN">
              <a:ea typeface="宋体" panose="02010600030101010101" pitchFamily="2" charset="-122"/>
            </a:endParaRPr>
          </a:p>
          <a:p>
            <a:pPr>
              <a:defRPr/>
            </a:pPr>
            <a:endParaRPr lang="en-US" altLang="zh-CN">
              <a:ea typeface="宋体" panose="02010600030101010101" pitchFamily="2" charset="-122"/>
            </a:endParaRPr>
          </a:p>
          <a:p>
            <a:pPr>
              <a:defRPr/>
            </a:pPr>
            <a:endParaRPr lang="en-US" altLang="zh-CN">
              <a:ea typeface="宋体" panose="02010600030101010101" pitchFamily="2" charset="-122"/>
            </a:endParaRPr>
          </a:p>
          <a:p>
            <a:pPr>
              <a:defRPr/>
            </a:pPr>
            <a:endParaRPr lang="en-US" altLang="zh-CN">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896866814"/>
              </p:ext>
            </p:extLst>
          </p:nvPr>
        </p:nvGraphicFramePr>
        <p:xfrm>
          <a:off x="179512" y="1584151"/>
          <a:ext cx="8964488" cy="3939383"/>
        </p:xfrm>
        <a:graphic>
          <a:graphicData uri="http://schemas.openxmlformats.org/drawingml/2006/table">
            <a:tbl>
              <a:tblPr/>
              <a:tblGrid>
                <a:gridCol w="1712194">
                  <a:extLst>
                    <a:ext uri="{9D8B030D-6E8A-4147-A177-3AD203B41FA5}">
                      <a16:colId xmlns:a16="http://schemas.microsoft.com/office/drawing/2014/main" val="20000"/>
                    </a:ext>
                  </a:extLst>
                </a:gridCol>
                <a:gridCol w="7252294">
                  <a:extLst>
                    <a:ext uri="{9D8B030D-6E8A-4147-A177-3AD203B41FA5}">
                      <a16:colId xmlns:a16="http://schemas.microsoft.com/office/drawing/2014/main" val="20001"/>
                    </a:ext>
                  </a:extLst>
                </a:gridCol>
              </a:tblGrid>
              <a:tr h="178986">
                <a:tc>
                  <a:txBody>
                    <a:bodyPr/>
                    <a:lstStyle/>
                    <a:p>
                      <a:pPr algn="l" fontAlgn="t"/>
                      <a:r>
                        <a:rPr lang="zh-CN" altLang="en-US" sz="1100" dirty="0">
                          <a:solidFill>
                            <a:srgbClr val="FFFFFF"/>
                          </a:solidFill>
                          <a:effectLst/>
                        </a:rPr>
                        <a:t>数据类型</a:t>
                      </a:r>
                    </a:p>
                  </a:txBody>
                  <a:tcPr marL="15430" marR="15430" marT="15430" marB="15430">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100">
                          <a:solidFill>
                            <a:srgbClr val="FFFFFF"/>
                          </a:solidFill>
                          <a:effectLst/>
                        </a:rPr>
                        <a:t>描述</a:t>
                      </a:r>
                    </a:p>
                  </a:txBody>
                  <a:tcPr marL="15430" marR="15430" marT="15430" marB="15430">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220133">
                <a:tc>
                  <a:txBody>
                    <a:bodyPr/>
                    <a:lstStyle/>
                    <a:p>
                      <a:pPr fontAlgn="t"/>
                      <a:r>
                        <a:rPr lang="en-US" sz="1100">
                          <a:effectLst/>
                        </a:rPr>
                        <a:t>Byte</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a:effectLst/>
                        </a:rPr>
                        <a:t>8</a:t>
                      </a:r>
                      <a:r>
                        <a:rPr lang="zh-CN" altLang="en-US" sz="1100">
                          <a:effectLst/>
                        </a:rPr>
                        <a:t>位有符号补码整数。数值区间为 </a:t>
                      </a:r>
                      <a:r>
                        <a:rPr lang="en-US" altLang="zh-CN" sz="1100">
                          <a:effectLst/>
                        </a:rPr>
                        <a:t>-128 </a:t>
                      </a:r>
                      <a:r>
                        <a:rPr lang="zh-CN" altLang="en-US" sz="1100">
                          <a:effectLst/>
                        </a:rPr>
                        <a:t>到 </a:t>
                      </a:r>
                      <a:r>
                        <a:rPr lang="en-US" altLang="zh-CN" sz="1100">
                          <a:effectLst/>
                        </a:rPr>
                        <a:t>127</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20133">
                <a:tc>
                  <a:txBody>
                    <a:bodyPr/>
                    <a:lstStyle/>
                    <a:p>
                      <a:pPr fontAlgn="t"/>
                      <a:r>
                        <a:rPr lang="en-US" sz="1100">
                          <a:effectLst/>
                        </a:rPr>
                        <a:t>Short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100">
                          <a:effectLst/>
                        </a:rPr>
                        <a:t>16</a:t>
                      </a:r>
                      <a:r>
                        <a:rPr lang="zh-CN" altLang="en-US" sz="1100">
                          <a:effectLst/>
                        </a:rPr>
                        <a:t>位有符号补码整数。数值区间为 </a:t>
                      </a:r>
                      <a:r>
                        <a:rPr lang="en-US" altLang="zh-CN" sz="1100">
                          <a:effectLst/>
                        </a:rPr>
                        <a:t>-32768 </a:t>
                      </a:r>
                      <a:r>
                        <a:rPr lang="zh-CN" altLang="en-US" sz="1100">
                          <a:effectLst/>
                        </a:rPr>
                        <a:t>到 </a:t>
                      </a:r>
                      <a:r>
                        <a:rPr lang="en-US" altLang="zh-CN" sz="1100">
                          <a:effectLst/>
                        </a:rPr>
                        <a:t>32767</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2"/>
                  </a:ext>
                </a:extLst>
              </a:tr>
              <a:tr h="220133">
                <a:tc>
                  <a:txBody>
                    <a:bodyPr/>
                    <a:lstStyle/>
                    <a:p>
                      <a:pPr fontAlgn="t"/>
                      <a:r>
                        <a:rPr lang="en-US" sz="1100">
                          <a:effectLst/>
                        </a:rPr>
                        <a:t>Int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a:effectLst/>
                        </a:rPr>
                        <a:t>32</a:t>
                      </a:r>
                      <a:r>
                        <a:rPr lang="zh-CN" altLang="en-US" sz="1100">
                          <a:effectLst/>
                        </a:rPr>
                        <a:t>位有符号补码整数。数值区间为 </a:t>
                      </a:r>
                      <a:r>
                        <a:rPr lang="en-US" altLang="zh-CN" sz="1100">
                          <a:effectLst/>
                        </a:rPr>
                        <a:t>-2147483648 </a:t>
                      </a:r>
                      <a:r>
                        <a:rPr lang="zh-CN" altLang="en-US" sz="1100">
                          <a:effectLst/>
                        </a:rPr>
                        <a:t>到 </a:t>
                      </a:r>
                      <a:r>
                        <a:rPr lang="en-US" altLang="zh-CN" sz="1100">
                          <a:effectLst/>
                        </a:rPr>
                        <a:t>2147483647</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8259">
                <a:tc>
                  <a:txBody>
                    <a:bodyPr/>
                    <a:lstStyle/>
                    <a:p>
                      <a:pPr fontAlgn="t"/>
                      <a:r>
                        <a:rPr lang="en-US" sz="1100">
                          <a:effectLst/>
                        </a:rPr>
                        <a:t>Long</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100" dirty="0">
                          <a:effectLst/>
                        </a:rPr>
                        <a:t>64</a:t>
                      </a:r>
                      <a:r>
                        <a:rPr lang="zh-CN" altLang="en-US" sz="1100" dirty="0">
                          <a:effectLst/>
                        </a:rPr>
                        <a:t>位有符号补码整数。数值区间为 </a:t>
                      </a:r>
                      <a:r>
                        <a:rPr lang="en-US" altLang="zh-CN" sz="1100" dirty="0">
                          <a:effectLst/>
                        </a:rPr>
                        <a:t>-9223372036854775808 </a:t>
                      </a:r>
                      <a:r>
                        <a:rPr lang="zh-CN" altLang="en-US" sz="1100" dirty="0">
                          <a:effectLst/>
                        </a:rPr>
                        <a:t>到 </a:t>
                      </a:r>
                      <a:r>
                        <a:rPr lang="en-US" altLang="zh-CN" sz="1100" dirty="0">
                          <a:effectLst/>
                        </a:rPr>
                        <a:t>9223372036854775807</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4"/>
                  </a:ext>
                </a:extLst>
              </a:tr>
              <a:tr h="220133">
                <a:tc>
                  <a:txBody>
                    <a:bodyPr/>
                    <a:lstStyle/>
                    <a:p>
                      <a:pPr fontAlgn="t"/>
                      <a:r>
                        <a:rPr lang="en-US" sz="1100">
                          <a:effectLst/>
                        </a:rPr>
                        <a:t>Float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a:effectLst/>
                        </a:rPr>
                        <a:t>32 </a:t>
                      </a:r>
                      <a:r>
                        <a:rPr lang="zh-CN" altLang="en-US" sz="1100">
                          <a:effectLst/>
                        </a:rPr>
                        <a:t>位</a:t>
                      </a:r>
                      <a:r>
                        <a:rPr lang="en-US" altLang="zh-CN" sz="1100">
                          <a:effectLst/>
                        </a:rPr>
                        <a:t>, </a:t>
                      </a:r>
                      <a:r>
                        <a:rPr lang="en-US" sz="1100">
                          <a:effectLst/>
                        </a:rPr>
                        <a:t>IEEE 754</a:t>
                      </a:r>
                      <a:r>
                        <a:rPr lang="zh-CN" altLang="en-US" sz="1100">
                          <a:effectLst/>
                        </a:rPr>
                        <a:t>标准的单精度浮点数</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20133">
                <a:tc>
                  <a:txBody>
                    <a:bodyPr/>
                    <a:lstStyle/>
                    <a:p>
                      <a:pPr fontAlgn="t"/>
                      <a:r>
                        <a:rPr lang="en-US" sz="1100">
                          <a:effectLst/>
                        </a:rPr>
                        <a:t>Double</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100">
                          <a:effectLst/>
                        </a:rPr>
                        <a:t>64 </a:t>
                      </a:r>
                      <a:r>
                        <a:rPr lang="zh-CN" altLang="en-US" sz="1100">
                          <a:effectLst/>
                        </a:rPr>
                        <a:t>位 </a:t>
                      </a:r>
                      <a:r>
                        <a:rPr lang="en-US" sz="1100">
                          <a:effectLst/>
                        </a:rPr>
                        <a:t>IEEE 754</a:t>
                      </a:r>
                      <a:r>
                        <a:rPr lang="zh-CN" altLang="en-US" sz="1100">
                          <a:effectLst/>
                        </a:rPr>
                        <a:t>标准的双精度浮点数</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6"/>
                  </a:ext>
                </a:extLst>
              </a:tr>
              <a:tr h="220133">
                <a:tc>
                  <a:txBody>
                    <a:bodyPr/>
                    <a:lstStyle/>
                    <a:p>
                      <a:pPr fontAlgn="t"/>
                      <a:r>
                        <a:rPr lang="en-US" sz="1100">
                          <a:effectLst/>
                        </a:rPr>
                        <a:t>Char</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a:effectLst/>
                        </a:rPr>
                        <a:t>16</a:t>
                      </a:r>
                      <a:r>
                        <a:rPr lang="zh-CN" altLang="en-US" sz="1100">
                          <a:effectLst/>
                        </a:rPr>
                        <a:t>位无符号</a:t>
                      </a:r>
                      <a:r>
                        <a:rPr lang="en-US" sz="1100">
                          <a:effectLst/>
                        </a:rPr>
                        <a:t>Unicode</a:t>
                      </a:r>
                      <a:r>
                        <a:rPr lang="zh-CN" altLang="en-US" sz="1100">
                          <a:effectLst/>
                        </a:rPr>
                        <a:t>字符</a:t>
                      </a:r>
                      <a:r>
                        <a:rPr lang="en-US" altLang="zh-CN" sz="1100">
                          <a:effectLst/>
                        </a:rPr>
                        <a:t>, </a:t>
                      </a:r>
                      <a:r>
                        <a:rPr lang="zh-CN" altLang="en-US" sz="1100">
                          <a:effectLst/>
                        </a:rPr>
                        <a:t>区间值为 </a:t>
                      </a:r>
                      <a:r>
                        <a:rPr lang="en-US" sz="1100">
                          <a:effectLst/>
                        </a:rPr>
                        <a:t>U+0000 </a:t>
                      </a:r>
                      <a:r>
                        <a:rPr lang="zh-CN" altLang="en-US" sz="1100">
                          <a:effectLst/>
                        </a:rPr>
                        <a:t>到 </a:t>
                      </a:r>
                      <a:r>
                        <a:rPr lang="en-US" sz="1100">
                          <a:effectLst/>
                        </a:rPr>
                        <a:t>U+FFFF</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20133">
                <a:tc>
                  <a:txBody>
                    <a:bodyPr/>
                    <a:lstStyle/>
                    <a:p>
                      <a:pPr fontAlgn="t"/>
                      <a:r>
                        <a:rPr lang="en-US" sz="1100">
                          <a:effectLst/>
                        </a:rPr>
                        <a:t>String</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字符序列</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8"/>
                  </a:ext>
                </a:extLst>
              </a:tr>
              <a:tr h="220133">
                <a:tc>
                  <a:txBody>
                    <a:bodyPr/>
                    <a:lstStyle/>
                    <a:p>
                      <a:pPr fontAlgn="t"/>
                      <a:r>
                        <a:rPr lang="en-US" sz="1100">
                          <a:effectLst/>
                        </a:rPr>
                        <a:t>Boolean</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dirty="0">
                          <a:effectLst/>
                        </a:rPr>
                        <a:t>true</a:t>
                      </a:r>
                      <a:r>
                        <a:rPr lang="zh-CN" altLang="en-US" sz="1100" dirty="0">
                          <a:effectLst/>
                        </a:rPr>
                        <a:t>或</a:t>
                      </a:r>
                      <a:r>
                        <a:rPr lang="en-US" sz="1100" dirty="0">
                          <a:effectLst/>
                        </a:rPr>
                        <a:t>false</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68259">
                <a:tc>
                  <a:txBody>
                    <a:bodyPr/>
                    <a:lstStyle/>
                    <a:p>
                      <a:pPr fontAlgn="t"/>
                      <a:r>
                        <a:rPr lang="en-US" sz="1100">
                          <a:effectLst/>
                        </a:rPr>
                        <a:t>Unit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dirty="0">
                          <a:solidFill>
                            <a:srgbClr val="E60000"/>
                          </a:solidFill>
                          <a:effectLst/>
                        </a:rPr>
                        <a:t>表示无值，和其他语言中</a:t>
                      </a:r>
                      <a:r>
                        <a:rPr lang="en-US" sz="1100" dirty="0">
                          <a:solidFill>
                            <a:srgbClr val="E60000"/>
                          </a:solidFill>
                          <a:effectLst/>
                        </a:rPr>
                        <a:t>void</a:t>
                      </a:r>
                      <a:r>
                        <a:rPr lang="zh-CN" altLang="en-US" sz="1100" dirty="0">
                          <a:solidFill>
                            <a:srgbClr val="E60000"/>
                          </a:solidFill>
                          <a:effectLst/>
                        </a:rPr>
                        <a:t>等同。用作不返回任何结果的方法的结果类型。</a:t>
                      </a:r>
                      <a:r>
                        <a:rPr lang="en-US" sz="1100" dirty="0">
                          <a:solidFill>
                            <a:srgbClr val="E60000"/>
                          </a:solidFill>
                          <a:effectLst/>
                        </a:rPr>
                        <a:t>Unit</a:t>
                      </a:r>
                      <a:r>
                        <a:rPr lang="zh-CN" altLang="en-US" sz="1100" dirty="0">
                          <a:solidFill>
                            <a:srgbClr val="E60000"/>
                          </a:solidFill>
                          <a:effectLst/>
                        </a:rPr>
                        <a:t>只有一个实例值，写成</a:t>
                      </a:r>
                      <a:r>
                        <a:rPr lang="en-US" altLang="zh-CN" sz="1100" dirty="0">
                          <a:solidFill>
                            <a:srgbClr val="E60000"/>
                          </a:solidFill>
                          <a:effectLst/>
                        </a:rPr>
                        <a:t>()</a:t>
                      </a:r>
                      <a:r>
                        <a:rPr lang="zh-CN" altLang="en-US" sz="1100" dirty="0">
                          <a:effectLst/>
                        </a:rPr>
                        <a: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10"/>
                  </a:ext>
                </a:extLst>
              </a:tr>
              <a:tr h="220133">
                <a:tc>
                  <a:txBody>
                    <a:bodyPr/>
                    <a:lstStyle/>
                    <a:p>
                      <a:pPr fontAlgn="t"/>
                      <a:r>
                        <a:rPr lang="en-US" sz="1100">
                          <a:effectLst/>
                        </a:rPr>
                        <a:t>Null</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a:effectLst/>
                        </a:rPr>
                        <a:t>null </a:t>
                      </a:r>
                      <a:endParaRPr lang="zh-CN" altLang="en-US" sz="1100">
                        <a:effectLst/>
                      </a:endParaRP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68259">
                <a:tc>
                  <a:txBody>
                    <a:bodyPr/>
                    <a:lstStyle/>
                    <a:p>
                      <a:pPr fontAlgn="t"/>
                      <a:r>
                        <a:rPr lang="en-US" sz="1100">
                          <a:effectLst/>
                        </a:rPr>
                        <a:t>Nothing</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a:effectLst/>
                        </a:rPr>
                        <a:t>Nothing</a:t>
                      </a:r>
                      <a:r>
                        <a:rPr lang="zh-CN" altLang="en-US" sz="1100">
                          <a:effectLst/>
                        </a:rPr>
                        <a:t>类型在</a:t>
                      </a:r>
                      <a:r>
                        <a:rPr lang="en-US" sz="1100">
                          <a:effectLst/>
                        </a:rPr>
                        <a:t>Scala</a:t>
                      </a:r>
                      <a:r>
                        <a:rPr lang="zh-CN" altLang="en-US" sz="1100">
                          <a:effectLst/>
                        </a:rPr>
                        <a:t>的类层级的最低端；它是任何其他类型的子类型。</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12"/>
                  </a:ext>
                </a:extLst>
              </a:tr>
              <a:tr h="220133">
                <a:tc>
                  <a:txBody>
                    <a:bodyPr/>
                    <a:lstStyle/>
                    <a:p>
                      <a:pPr fontAlgn="t"/>
                      <a:r>
                        <a:rPr lang="en-US" sz="1100" dirty="0">
                          <a:effectLst/>
                        </a:rPr>
                        <a:t>Any</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a:effectLst/>
                        </a:rPr>
                        <a:t>Any</a:t>
                      </a:r>
                      <a:r>
                        <a:rPr lang="zh-CN" altLang="en-US" sz="1100">
                          <a:effectLst/>
                        </a:rPr>
                        <a:t>是所有其他类的超类</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20133">
                <a:tc>
                  <a:txBody>
                    <a:bodyPr/>
                    <a:lstStyle/>
                    <a:p>
                      <a:pPr fontAlgn="t"/>
                      <a:r>
                        <a:rPr lang="en-US" sz="1100">
                          <a:effectLst/>
                        </a:rPr>
                        <a:t>AnyRef</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a:effectLst/>
                        </a:rPr>
                        <a:t>AnyRef</a:t>
                      </a:r>
                      <a:r>
                        <a:rPr lang="zh-CN" altLang="en-US" sz="1100">
                          <a:effectLst/>
                        </a:rPr>
                        <a:t>类是</a:t>
                      </a:r>
                      <a:r>
                        <a:rPr lang="en-US" sz="1100">
                          <a:effectLst/>
                        </a:rPr>
                        <a:t>Scala</a:t>
                      </a:r>
                      <a:r>
                        <a:rPr lang="zh-CN" altLang="en-US" sz="1100">
                          <a:effectLst/>
                        </a:rPr>
                        <a:t>里所有引用类</a:t>
                      </a:r>
                      <a:r>
                        <a:rPr lang="en-US" altLang="zh-CN" sz="1100">
                          <a:effectLst/>
                        </a:rPr>
                        <a:t>(</a:t>
                      </a:r>
                      <a:r>
                        <a:rPr lang="en-US" sz="1100">
                          <a:effectLst/>
                        </a:rPr>
                        <a:t>reference class)</a:t>
                      </a:r>
                      <a:r>
                        <a:rPr lang="zh-CN" altLang="en-US" sz="1100">
                          <a:effectLst/>
                        </a:rPr>
                        <a:t>的基类</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57225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整数类型</a:t>
            </a:r>
            <a:endParaRPr lang="en-US" altLang="zh-CN" sz="2200" b="1" dirty="0">
              <a:latin typeface="微软雅黑" pitchFamily="34" charset="-122"/>
              <a:ea typeface="微软雅黑" pitchFamily="34" charset="-122"/>
            </a:endParaRPr>
          </a:p>
        </p:txBody>
      </p:sp>
      <p:sp>
        <p:nvSpPr>
          <p:cNvPr id="5" name="矩形 4"/>
          <p:cNvSpPr/>
          <p:nvPr/>
        </p:nvSpPr>
        <p:spPr>
          <a:xfrm>
            <a:off x="539553" y="1152103"/>
            <a:ext cx="8424935" cy="4001095"/>
          </a:xfrm>
          <a:prstGeom prst="rect">
            <a:avLst/>
          </a:prstGeom>
        </p:spPr>
        <p:txBody>
          <a:bodyPr wrap="square">
            <a:spAutoFit/>
          </a:bodyPr>
          <a:lstStyle/>
          <a:p>
            <a:pPr lvl="0">
              <a:defRPr/>
            </a:pPr>
            <a:r>
              <a:rPr lang="zh-CN" altLang="en-US" sz="2000" b="1" dirty="0">
                <a:solidFill>
                  <a:srgbClr val="0000CC"/>
                </a:solidFill>
                <a:latin typeface="微软雅黑" pitchFamily="34" charset="-122"/>
                <a:ea typeface="微软雅黑" pitchFamily="34" charset="-122"/>
              </a:rPr>
              <a:t>基本介绍</a:t>
            </a:r>
            <a:endParaRPr lang="en-US" altLang="zh-CN" sz="2000" b="1" dirty="0">
              <a:solidFill>
                <a:srgbClr val="0000CC"/>
              </a:solidFill>
              <a:latin typeface="微软雅黑" pitchFamily="34" charset="-122"/>
              <a:ea typeface="微软雅黑" pitchFamily="34" charset="-122"/>
            </a:endParaRPr>
          </a:p>
          <a:p>
            <a:pPr lvl="0">
              <a:defRPr/>
            </a:pPr>
            <a:r>
              <a:rPr lang="en-US" altLang="zh-CN" dirty="0">
                <a:solidFill>
                  <a:prstClr val="black"/>
                </a:solidFill>
                <a:latin typeface="微软雅黑" pitchFamily="34" charset="-122"/>
                <a:ea typeface="微软雅黑" pitchFamily="34" charset="-122"/>
              </a:rPr>
              <a:t> </a:t>
            </a:r>
            <a:r>
              <a:rPr lang="en-US" altLang="zh-CN" dirty="0" err="1">
                <a:solidFill>
                  <a:prstClr val="black"/>
                </a:solidFill>
                <a:latin typeface="微软雅黑" pitchFamily="34" charset="-122"/>
                <a:ea typeface="微软雅黑" pitchFamily="34" charset="-122"/>
              </a:rPr>
              <a:t>Scala</a:t>
            </a:r>
            <a:r>
              <a:rPr lang="zh-CN" altLang="en-US" dirty="0">
                <a:solidFill>
                  <a:prstClr val="black"/>
                </a:solidFill>
                <a:latin typeface="微软雅黑" pitchFamily="34" charset="-122"/>
                <a:ea typeface="微软雅黑" pitchFamily="34" charset="-122"/>
              </a:rPr>
              <a:t>的整数类型就是用于存放整数值的，比如 </a:t>
            </a:r>
            <a:r>
              <a:rPr lang="en-US" altLang="zh-CN" dirty="0">
                <a:solidFill>
                  <a:prstClr val="black"/>
                </a:solidFill>
                <a:latin typeface="微软雅黑" pitchFamily="34" charset="-122"/>
                <a:ea typeface="微软雅黑" pitchFamily="34" charset="-122"/>
              </a:rPr>
              <a:t>12 , 30, 3456</a:t>
            </a:r>
            <a:r>
              <a:rPr lang="zh-CN" altLang="en-US" dirty="0">
                <a:solidFill>
                  <a:prstClr val="black"/>
                </a:solidFill>
                <a:latin typeface="微软雅黑" pitchFamily="34" charset="-122"/>
                <a:ea typeface="微软雅黑" pitchFamily="34" charset="-122"/>
              </a:rPr>
              <a:t>等等</a:t>
            </a:r>
            <a:endParaRPr lang="en-US" altLang="zh-CN" dirty="0">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r>
              <a:rPr lang="zh-CN" altLang="en-US" sz="2000" b="1" dirty="0">
                <a:solidFill>
                  <a:srgbClr val="0000CC"/>
                </a:solidFill>
                <a:latin typeface="微软雅黑" pitchFamily="34" charset="-122"/>
                <a:ea typeface="微软雅黑" pitchFamily="34" charset="-122"/>
              </a:rPr>
              <a:t>整型的类型</a:t>
            </a:r>
            <a:endParaRPr lang="en-US" altLang="zh-CN" sz="2000" b="1" dirty="0">
              <a:solidFill>
                <a:srgbClr val="0000CC"/>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endParaRPr lang="en-US" altLang="zh-CN" sz="2000" b="1" dirty="0">
              <a:solidFill>
                <a:srgbClr val="0070C0"/>
              </a:solidFill>
              <a:latin typeface="微软雅黑" pitchFamily="34" charset="-122"/>
              <a:ea typeface="微软雅黑" pitchFamily="34" charset="-122"/>
            </a:endParaRPr>
          </a:p>
          <a:p>
            <a:pPr>
              <a:defRPr/>
            </a:pPr>
            <a:r>
              <a:rPr lang="zh-CN" altLang="en-US" sz="1400" dirty="0">
                <a:solidFill>
                  <a:srgbClr val="E60000"/>
                </a:solidFill>
                <a:latin typeface="微软雅黑" pitchFamily="34" charset="-122"/>
                <a:ea typeface="微软雅黑" pitchFamily="34" charset="-122"/>
              </a:rPr>
              <a:t>案例演示</a:t>
            </a:r>
            <a:r>
              <a:rPr lang="zh-CN" altLang="en-US" sz="1600" dirty="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726275098"/>
              </p:ext>
            </p:extLst>
          </p:nvPr>
        </p:nvGraphicFramePr>
        <p:xfrm>
          <a:off x="657225" y="2596425"/>
          <a:ext cx="7829550" cy="2084070"/>
        </p:xfrm>
        <a:graphic>
          <a:graphicData uri="http://schemas.openxmlformats.org/drawingml/2006/table">
            <a:tbl>
              <a:tblPr/>
              <a:tblGrid>
                <a:gridCol w="1495425">
                  <a:extLst>
                    <a:ext uri="{9D8B030D-6E8A-4147-A177-3AD203B41FA5}">
                      <a16:colId xmlns:a16="http://schemas.microsoft.com/office/drawing/2014/main" val="20000"/>
                    </a:ext>
                  </a:extLst>
                </a:gridCol>
                <a:gridCol w="6334125">
                  <a:extLst>
                    <a:ext uri="{9D8B030D-6E8A-4147-A177-3AD203B41FA5}">
                      <a16:colId xmlns:a16="http://schemas.microsoft.com/office/drawing/2014/main" val="20001"/>
                    </a:ext>
                  </a:extLst>
                </a:gridCol>
              </a:tblGrid>
              <a:tr h="0">
                <a:tc>
                  <a:txBody>
                    <a:bodyPr/>
                    <a:lstStyle/>
                    <a:p>
                      <a:pPr algn="l" fontAlgn="t"/>
                      <a:r>
                        <a:rPr lang="zh-CN" altLang="en-US">
                          <a:solidFill>
                            <a:srgbClr val="FFFFFF"/>
                          </a:solidFill>
                          <a:effectLst/>
                        </a:rPr>
                        <a:t>数据类型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a:solidFill>
                            <a:srgbClr val="FFFFFF"/>
                          </a:solidFill>
                          <a:effectLst/>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0">
                <a:tc>
                  <a:txBody>
                    <a:bodyPr/>
                    <a:lstStyle/>
                    <a:p>
                      <a:pPr fontAlgn="t"/>
                      <a:r>
                        <a:rPr lang="en-US" sz="1600">
                          <a:effectLst/>
                        </a:rPr>
                        <a:t>Byte [1]</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8</a:t>
                      </a:r>
                      <a:r>
                        <a:rPr lang="zh-CN" altLang="en-US" sz="1600">
                          <a:effectLst/>
                        </a:rPr>
                        <a:t>位有符号补码整数。数值区间为 </a:t>
                      </a:r>
                      <a:r>
                        <a:rPr lang="en-US" altLang="zh-CN" sz="1600">
                          <a:effectLst/>
                        </a:rPr>
                        <a:t>-128 </a:t>
                      </a:r>
                      <a:r>
                        <a:rPr lang="zh-CN" altLang="en-US" sz="1600">
                          <a:effectLst/>
                        </a:rPr>
                        <a:t>到 </a:t>
                      </a:r>
                      <a:r>
                        <a:rPr lang="en-US" altLang="zh-CN" sz="1600">
                          <a:effectLst/>
                        </a:rPr>
                        <a:t>127</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sz="1600">
                          <a:effectLst/>
                        </a:rPr>
                        <a:t>Short [2]</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a:effectLst/>
                        </a:rPr>
                        <a:t>16</a:t>
                      </a:r>
                      <a:r>
                        <a:rPr lang="zh-CN" altLang="en-US" sz="1600">
                          <a:effectLst/>
                        </a:rPr>
                        <a:t>位有符号补码整数。数值区间为 </a:t>
                      </a:r>
                      <a:r>
                        <a:rPr lang="en-US" altLang="zh-CN" sz="1600">
                          <a:effectLst/>
                        </a:rPr>
                        <a:t>-32768 </a:t>
                      </a:r>
                      <a:r>
                        <a:rPr lang="zh-CN" altLang="en-US" sz="1600">
                          <a:effectLst/>
                        </a:rPr>
                        <a:t>到 </a:t>
                      </a:r>
                      <a:r>
                        <a:rPr lang="en-US" altLang="zh-CN" sz="1600">
                          <a:effectLst/>
                        </a:rPr>
                        <a:t>32767</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2"/>
                  </a:ext>
                </a:extLst>
              </a:tr>
              <a:tr h="0">
                <a:tc>
                  <a:txBody>
                    <a:bodyPr/>
                    <a:lstStyle/>
                    <a:p>
                      <a:pPr fontAlgn="t"/>
                      <a:r>
                        <a:rPr lang="en-US" sz="1600">
                          <a:effectLst/>
                        </a:rPr>
                        <a:t>Int [4]</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32</a:t>
                      </a:r>
                      <a:r>
                        <a:rPr lang="zh-CN" altLang="en-US" sz="1600">
                          <a:effectLst/>
                        </a:rPr>
                        <a:t>位有符号补码整数。数值区间为 </a:t>
                      </a:r>
                      <a:r>
                        <a:rPr lang="en-US" altLang="zh-CN" sz="1600">
                          <a:effectLst/>
                        </a:rPr>
                        <a:t>-2147483648 </a:t>
                      </a:r>
                      <a:r>
                        <a:rPr lang="zh-CN" altLang="en-US" sz="1600">
                          <a:effectLst/>
                        </a:rPr>
                        <a:t>到 </a:t>
                      </a:r>
                      <a:r>
                        <a:rPr lang="en-US" altLang="zh-CN" sz="1600">
                          <a:effectLst/>
                        </a:rPr>
                        <a:t>2147483647</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US" sz="1600">
                          <a:effectLst/>
                        </a:rPr>
                        <a:t>Long [8]</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a:effectLst/>
                        </a:rPr>
                        <a:t>64</a:t>
                      </a:r>
                      <a:r>
                        <a:rPr lang="zh-CN" altLang="en-US" sz="1600">
                          <a:effectLst/>
                        </a:rPr>
                        <a:t>位有符号补码整数。数值区间为 </a:t>
                      </a:r>
                      <a:r>
                        <a:rPr lang="en-US" altLang="zh-CN" sz="1600">
                          <a:effectLst/>
                        </a:rPr>
                        <a:t>-9223372036854775808 </a:t>
                      </a:r>
                      <a:r>
                        <a:rPr lang="zh-CN" altLang="en-US" sz="1600">
                          <a:effectLst/>
                        </a:rPr>
                        <a:t>到 </a:t>
                      </a:r>
                      <a:r>
                        <a:rPr lang="en-US" altLang="zh-CN" sz="1600">
                          <a:effectLst/>
                        </a:rPr>
                        <a:t>9223372036854775807 = 2</a:t>
                      </a:r>
                      <a:r>
                        <a:rPr lang="zh-CN" altLang="en-US" sz="1600">
                          <a:effectLst/>
                        </a:rPr>
                        <a:t>的</a:t>
                      </a:r>
                      <a:r>
                        <a:rPr lang="en-US" altLang="zh-CN" sz="1600">
                          <a:effectLst/>
                        </a:rPr>
                        <a:t>(64-1)</a:t>
                      </a:r>
                      <a:r>
                        <a:rPr lang="zh-CN" altLang="en-US" sz="1600">
                          <a:effectLst/>
                        </a:rPr>
                        <a:t>次方</a:t>
                      </a:r>
                      <a:r>
                        <a:rPr lang="en-US" altLang="zh-CN" sz="1600">
                          <a:effectLst/>
                        </a:rPr>
                        <a:t>-1</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4"/>
                  </a:ext>
                </a:extLst>
              </a:tr>
            </a:tbl>
          </a:graphicData>
        </a:graphic>
      </p:graphicFrame>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4866" y="4910310"/>
            <a:ext cx="1943100" cy="485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9193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11478</TotalTime>
  <Words>4240</Words>
  <Application>Microsoft Office PowerPoint</Application>
  <PresentationFormat>自定义</PresentationFormat>
  <Paragraphs>981</Paragraphs>
  <Slides>30</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宋体</vt:lpstr>
      <vt:lpstr>微软雅黑</vt:lpstr>
      <vt:lpstr>Arial</vt:lpstr>
      <vt:lpstr>Calibri</vt:lpstr>
      <vt:lpstr>Times New Roman</vt:lpstr>
      <vt:lpstr>Wingdings</vt:lpstr>
      <vt:lpstr>Office 主题</vt:lpstr>
      <vt:lpstr>Scala核心编程 变量  讲师：李海波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Ww8024</cp:lastModifiedBy>
  <cp:revision>445</cp:revision>
  <dcterms:created xsi:type="dcterms:W3CDTF">2013-03-04T07:19:04Z</dcterms:created>
  <dcterms:modified xsi:type="dcterms:W3CDTF">2019-04-28T03:24:41Z</dcterms:modified>
</cp:coreProperties>
</file>