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585" r:id="rId3"/>
    <p:sldId id="589" r:id="rId4"/>
    <p:sldId id="591" r:id="rId5"/>
    <p:sldId id="592" r:id="rId6"/>
    <p:sldId id="596" r:id="rId7"/>
    <p:sldId id="597" r:id="rId8"/>
    <p:sldId id="598" r:id="rId9"/>
    <p:sldId id="599" r:id="rId10"/>
    <p:sldId id="600" r:id="rId11"/>
    <p:sldId id="601" r:id="rId12"/>
    <p:sldId id="642" r:id="rId13"/>
    <p:sldId id="643" r:id="rId14"/>
    <p:sldId id="607" r:id="rId15"/>
    <p:sldId id="641" r:id="rId16"/>
    <p:sldId id="644" r:id="rId17"/>
    <p:sldId id="646" r:id="rId18"/>
    <p:sldId id="610" r:id="rId19"/>
    <p:sldId id="616" r:id="rId20"/>
    <p:sldId id="260" r:id="rId21"/>
  </p:sldIdLst>
  <p:sldSz cx="9144000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96" autoAdjust="0"/>
    <p:restoredTop sz="83725" autoAdjust="0"/>
  </p:normalViewPr>
  <p:slideViewPr>
    <p:cSldViewPr>
      <p:cViewPr>
        <p:scale>
          <a:sx n="90" d="100"/>
          <a:sy n="90" d="100"/>
        </p:scale>
        <p:origin x="-720" y="12"/>
      </p:cViewPr>
      <p:guideLst>
        <p:guide orient="horz" pos="17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5215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3677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2640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案例如下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a = true</a:t>
            </a:r>
          </a:p>
          <a:p>
            <a:r>
              <a:rPr lang="en-US" altLang="zh-CN" smtClean="0"/>
              <a:t>    var b = false</a:t>
            </a:r>
          </a:p>
          <a:p>
            <a:r>
              <a:rPr lang="en-US" altLang="zh-CN" smtClean="0"/>
              <a:t>    println("a &amp;&amp; b = " + (a &amp;&amp; b))</a:t>
            </a:r>
          </a:p>
          <a:p>
            <a:r>
              <a:rPr lang="en-US" altLang="zh-CN" smtClean="0"/>
              <a:t>    println("a || b = " + (a || b))</a:t>
            </a:r>
          </a:p>
          <a:p>
            <a:r>
              <a:rPr lang="en-US" altLang="zh-CN" smtClean="0"/>
              <a:t>    println("!(a &amp;&amp; b) = " + !(a &amp;&amp; b))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2640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2640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2640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示例</a:t>
            </a:r>
            <a:r>
              <a:rPr lang="en-US" altLang="zh-CN" smtClean="0"/>
              <a:t>1</a:t>
            </a:r>
            <a:r>
              <a:rPr lang="zh-CN" altLang="en-US" smtClean="0"/>
              <a:t>：有两个变量，</a:t>
            </a:r>
            <a:r>
              <a:rPr lang="en-US" altLang="zh-CN" smtClean="0"/>
              <a:t>a</a:t>
            </a:r>
            <a:r>
              <a:rPr lang="zh-CN" altLang="en-US" smtClean="0"/>
              <a:t>和</a:t>
            </a:r>
            <a:r>
              <a:rPr lang="en-US" altLang="zh-CN" smtClean="0"/>
              <a:t>b</a:t>
            </a:r>
            <a:r>
              <a:rPr lang="zh-CN" altLang="en-US" smtClean="0"/>
              <a:t>，要求将其进行交换，最终打印结果：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  a=10  b=99</a:t>
            </a:r>
          </a:p>
          <a:p>
            <a:r>
              <a:rPr lang="en-US" altLang="zh-CN" smtClean="0"/>
              <a:t>      </a:t>
            </a:r>
            <a:r>
              <a:rPr lang="zh-CN" altLang="en-US" smtClean="0"/>
              <a:t>交换后：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a=99  b=10</a:t>
            </a:r>
          </a:p>
          <a:p>
            <a:endParaRPr lang="en-US" altLang="zh-CN" smtClean="0"/>
          </a:p>
          <a:p>
            <a:r>
              <a:rPr lang="en-US" altLang="zh-CN" smtClean="0"/>
              <a:t>    */</a:t>
            </a:r>
          </a:p>
          <a:p>
            <a:endParaRPr lang="en-US" altLang="zh-CN" smtClean="0"/>
          </a:p>
          <a:p>
            <a:r>
              <a:rPr lang="en-US" altLang="zh-CN" smtClean="0"/>
              <a:t>    var a = 10</a:t>
            </a:r>
          </a:p>
          <a:p>
            <a:r>
              <a:rPr lang="en-US" altLang="zh-CN" smtClean="0"/>
              <a:t>    var b = 99</a:t>
            </a:r>
          </a:p>
          <a:p>
            <a:r>
              <a:rPr lang="en-US" altLang="zh-CN" smtClean="0"/>
              <a:t>    println("a="+a+"\tb="+b)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交换</a:t>
            </a:r>
          </a:p>
          <a:p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var t = a</a:t>
            </a:r>
          </a:p>
          <a:p>
            <a:r>
              <a:rPr lang="en-US" altLang="zh-CN" smtClean="0"/>
              <a:t>    a = b</a:t>
            </a:r>
          </a:p>
          <a:p>
            <a:r>
              <a:rPr lang="en-US" altLang="zh-CN" smtClean="0"/>
              <a:t>    b = t</a:t>
            </a:r>
          </a:p>
          <a:p>
            <a:r>
              <a:rPr lang="en-US" altLang="zh-CN" smtClean="0"/>
              <a:t>    println("a="+a+"\tb="+b);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演示复合赋值运算符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b = 8</a:t>
            </a:r>
          </a:p>
          <a:p>
            <a:r>
              <a:rPr lang="en-US" altLang="zh-CN" smtClean="0"/>
              <a:t>    var a = 10</a:t>
            </a:r>
          </a:p>
          <a:p>
            <a:r>
              <a:rPr lang="en-US" altLang="zh-CN" smtClean="0"/>
              <a:t>    a += b //</a:t>
            </a:r>
            <a:r>
              <a:rPr lang="zh-CN" altLang="en-US" smtClean="0"/>
              <a:t>等价于 </a:t>
            </a:r>
            <a:r>
              <a:rPr lang="en-US" altLang="zh-CN" smtClean="0"/>
              <a:t>a=a+b;</a:t>
            </a:r>
          </a:p>
          <a:p>
            <a:r>
              <a:rPr lang="en-US" altLang="zh-CN" smtClean="0"/>
              <a:t>    println(a)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2640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课堂练习：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不使用中间变量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a = a + b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b = a - b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a = a - b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println("a=“</a:t>
            </a:r>
            <a:r>
              <a:rPr lang="en-US" altLang="zh-CN" sz="1200" b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</a:t>
            </a:r>
            <a:r>
              <a:rPr lang="en-US" altLang="zh-CN" sz="1200" b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"\t b= “</a:t>
            </a:r>
            <a:r>
              <a:rPr lang="en-US" altLang="zh-CN" sz="1200" b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b)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2640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讲解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2640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案例最新代码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val num1 = 10</a:t>
            </a:r>
          </a:p>
          <a:p>
            <a:r>
              <a:rPr lang="en-US" altLang="zh-CN" smtClean="0"/>
              <a:t>val num2 = 20</a:t>
            </a:r>
          </a:p>
          <a:p>
            <a:r>
              <a:rPr lang="en-US" altLang="zh-CN" smtClean="0"/>
              <a:t>var max = if (num1 &gt; num2) num1 else num2</a:t>
            </a:r>
          </a:p>
          <a:p>
            <a:r>
              <a:rPr lang="en-US" altLang="zh-CN" smtClean="0"/>
              <a:t>println(max)</a:t>
            </a:r>
          </a:p>
          <a:p>
            <a:r>
              <a:rPr lang="en-US" altLang="zh-CN" smtClean="0"/>
              <a:t>val num3 = 39</a:t>
            </a:r>
          </a:p>
          <a:p>
            <a:r>
              <a:rPr lang="en-US" altLang="zh-CN" smtClean="0"/>
              <a:t>max =  if (max &gt; num3) max else num3</a:t>
            </a:r>
          </a:p>
          <a:p>
            <a:r>
              <a:rPr lang="en-US" altLang="zh-CN" smtClean="0"/>
              <a:t>println(max)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案例：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num1 = 6</a:t>
            </a:r>
          </a:p>
          <a:p>
            <a:r>
              <a:rPr lang="en-US" altLang="zh-CN" smtClean="0"/>
              <a:t>    var num2 = 2</a:t>
            </a:r>
          </a:p>
          <a:p>
            <a:r>
              <a:rPr lang="en-US" altLang="zh-CN" smtClean="0"/>
              <a:t>    var num3 = 13</a:t>
            </a:r>
          </a:p>
          <a:p>
            <a:r>
              <a:rPr lang="en-US" altLang="zh-CN" smtClean="0"/>
              <a:t>    var max : Int = 0</a:t>
            </a:r>
          </a:p>
          <a:p>
            <a:r>
              <a:rPr lang="en-US" altLang="zh-CN" smtClean="0"/>
              <a:t>    if (num1 &gt; num2) {</a:t>
            </a:r>
          </a:p>
          <a:p>
            <a:r>
              <a:rPr lang="en-US" altLang="zh-CN" smtClean="0"/>
              <a:t>      max = num1</a:t>
            </a:r>
          </a:p>
          <a:p>
            <a:r>
              <a:rPr lang="en-US" altLang="zh-CN" smtClean="0"/>
              <a:t>    } else {</a:t>
            </a:r>
          </a:p>
          <a:p>
            <a:r>
              <a:rPr lang="en-US" altLang="zh-CN" smtClean="0"/>
              <a:t>      max = num2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println("max=" + max)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求出三個數的最大值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if (num3 &gt; max) {</a:t>
            </a:r>
          </a:p>
          <a:p>
            <a:r>
              <a:rPr lang="en-US" altLang="zh-CN" smtClean="0"/>
              <a:t>      max = num3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三個數中最大的是</a:t>
            </a:r>
            <a:r>
              <a:rPr lang="en-US" altLang="zh-CN" smtClean="0"/>
              <a:t>max=" + max)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if – else </a:t>
            </a:r>
            <a:r>
              <a:rPr lang="zh-CN" altLang="en-US" smtClean="0"/>
              <a:t>方式得到值</a:t>
            </a:r>
            <a:endParaRPr lang="en-US" altLang="zh-CN" smtClean="0"/>
          </a:p>
          <a:p>
            <a:r>
              <a:rPr lang="en-US" altLang="zh-CN" smtClean="0"/>
              <a:t>package com.atguigu.chapter01.vardeom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VarDemo01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a  = 1</a:t>
            </a:r>
          </a:p>
          <a:p>
            <a:r>
              <a:rPr lang="en-US" altLang="zh-CN" smtClean="0"/>
              <a:t>    var b  = 2</a:t>
            </a:r>
          </a:p>
          <a:p>
            <a:r>
              <a:rPr lang="en-US" altLang="zh-CN" smtClean="0"/>
              <a:t>    var c = -8</a:t>
            </a:r>
          </a:p>
          <a:p>
            <a:r>
              <a:rPr lang="en-US" altLang="zh-CN" smtClean="0"/>
              <a:t>    var t = if (a &gt; b)  a else b</a:t>
            </a:r>
          </a:p>
          <a:p>
            <a:r>
              <a:rPr lang="en-US" altLang="zh-CN" smtClean="0"/>
              <a:t>    var res = if (t &gt; c)  t else c</a:t>
            </a:r>
          </a:p>
          <a:p>
            <a:r>
              <a:rPr lang="en-US" altLang="zh-CN" smtClean="0"/>
              <a:t>    println(res)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2640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1200" smtClean="0"/>
              <a:t>//</a:t>
            </a:r>
            <a:r>
              <a:rPr lang="zh-CN" altLang="en-US" sz="1200" smtClean="0"/>
              <a:t>总结</a:t>
            </a:r>
            <a:endParaRPr lang="en-US" altLang="zh-CN" sz="1200" smtClean="0"/>
          </a:p>
          <a:p>
            <a:pPr eaLnBrk="1" hangingPunct="1"/>
            <a:r>
              <a:rPr lang="en-US" altLang="zh-CN" sz="1200" smtClean="0"/>
              <a:t>1.() []</a:t>
            </a:r>
          </a:p>
          <a:p>
            <a:pPr eaLnBrk="1" hangingPunct="1"/>
            <a:r>
              <a:rPr lang="en-US" altLang="zh-CN" sz="1200" smtClean="0"/>
              <a:t>2.</a:t>
            </a:r>
            <a:r>
              <a:rPr lang="zh-CN" altLang="en-US" sz="1200" smtClean="0"/>
              <a:t>单目运算 </a:t>
            </a:r>
            <a:r>
              <a:rPr lang="en-US" altLang="zh-CN" sz="1200" smtClean="0"/>
              <a:t>! ~</a:t>
            </a:r>
          </a:p>
          <a:p>
            <a:pPr eaLnBrk="1" hangingPunct="1"/>
            <a:r>
              <a:rPr lang="en-US" altLang="zh-CN" sz="1200" smtClean="0"/>
              <a:t>3.</a:t>
            </a:r>
            <a:r>
              <a:rPr lang="zh-CN" altLang="en-US" sz="1200" smtClean="0"/>
              <a:t>算数运算符</a:t>
            </a:r>
            <a:endParaRPr lang="en-US" altLang="zh-CN" sz="1200" smtClean="0"/>
          </a:p>
          <a:p>
            <a:pPr eaLnBrk="1" hangingPunct="1"/>
            <a:r>
              <a:rPr lang="en-US" altLang="zh-CN" sz="1200" smtClean="0"/>
              <a:t>4.</a:t>
            </a:r>
            <a:r>
              <a:rPr lang="zh-CN" altLang="en-US" sz="1200" smtClean="0"/>
              <a:t>移位运算</a:t>
            </a:r>
            <a:endParaRPr lang="en-US" altLang="zh-CN" sz="1200" smtClean="0"/>
          </a:p>
          <a:p>
            <a:pPr eaLnBrk="1" hangingPunct="1"/>
            <a:r>
              <a:rPr lang="en-US" altLang="zh-CN" sz="1200" smtClean="0"/>
              <a:t>5.</a:t>
            </a:r>
            <a:r>
              <a:rPr lang="zh-CN" altLang="en-US" sz="1200" smtClean="0"/>
              <a:t>比较运算</a:t>
            </a:r>
            <a:endParaRPr lang="en-US" altLang="zh-CN" sz="1200" smtClean="0"/>
          </a:p>
          <a:p>
            <a:pPr eaLnBrk="1" hangingPunct="1"/>
            <a:r>
              <a:rPr lang="en-US" altLang="zh-CN" sz="1200" smtClean="0"/>
              <a:t>6.</a:t>
            </a:r>
            <a:r>
              <a:rPr lang="zh-CN" altLang="en-US" sz="1200" smtClean="0"/>
              <a:t>位运算</a:t>
            </a:r>
            <a:endParaRPr lang="en-US" altLang="zh-CN" sz="1200" smtClean="0"/>
          </a:p>
          <a:p>
            <a:pPr eaLnBrk="1" hangingPunct="1"/>
            <a:r>
              <a:rPr lang="en-US" altLang="zh-CN" sz="1200" smtClean="0"/>
              <a:t>7.</a:t>
            </a:r>
            <a:r>
              <a:rPr lang="zh-CN" altLang="en-US" sz="1200" smtClean="0"/>
              <a:t>逻辑运算</a:t>
            </a:r>
            <a:endParaRPr lang="en-US" altLang="zh-CN" sz="1200" smtClean="0"/>
          </a:p>
          <a:p>
            <a:pPr eaLnBrk="1" hangingPunct="1"/>
            <a:r>
              <a:rPr lang="en-US" altLang="zh-CN" sz="1200" smtClean="0"/>
              <a:t>8.</a:t>
            </a:r>
            <a:r>
              <a:rPr lang="zh-CN" altLang="en-US" sz="1200" smtClean="0"/>
              <a:t>赋值运算</a:t>
            </a:r>
            <a:endParaRPr lang="en-US" altLang="zh-CN" sz="1200" smtClean="0"/>
          </a:p>
          <a:p>
            <a:pPr eaLnBrk="1" hangingPunct="1"/>
            <a:r>
              <a:rPr lang="en-US" altLang="zh-CN" sz="1200" smtClean="0"/>
              <a:t>9.,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2640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可以带同学们看一下源码包的</a:t>
            </a:r>
            <a:r>
              <a:rPr lang="en-US" altLang="zh-CN" smtClean="0"/>
              <a:t>Scanner.java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的源文件。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案例 </a:t>
            </a:r>
            <a:r>
              <a:rPr lang="en-US" altLang="zh-CN" smtClean="0"/>
              <a:t>InputDemo.java</a:t>
            </a:r>
          </a:p>
          <a:p>
            <a:endParaRPr lang="en-US" altLang="zh-CN" smtClean="0"/>
          </a:p>
          <a:p>
            <a:r>
              <a:rPr lang="en-US" altLang="zh-CN" smtClean="0"/>
              <a:t>/*</a:t>
            </a:r>
          </a:p>
          <a:p>
            <a:r>
              <a:rPr lang="zh-CN" altLang="en-US" smtClean="0"/>
              <a:t>此类用于演示键盘输入语句</a:t>
            </a:r>
          </a:p>
          <a:p>
            <a:endParaRPr lang="zh-CN" altLang="en-US" smtClean="0"/>
          </a:p>
          <a:p>
            <a:r>
              <a:rPr lang="en-US" altLang="zh-CN" smtClean="0"/>
              <a:t>next </a:t>
            </a:r>
            <a:r>
              <a:rPr lang="zh-CN" altLang="en-US" smtClean="0"/>
              <a:t>接受键盘输入的字符串</a:t>
            </a:r>
          </a:p>
          <a:p>
            <a:r>
              <a:rPr lang="en-US" altLang="zh-CN" smtClean="0"/>
              <a:t>nextInt </a:t>
            </a:r>
            <a:r>
              <a:rPr lang="zh-CN" altLang="en-US" smtClean="0"/>
              <a:t>接受键盘输入的整数</a:t>
            </a:r>
          </a:p>
          <a:p>
            <a:r>
              <a:rPr lang="en-US" altLang="zh-CN" smtClean="0"/>
              <a:t>nextDouble</a:t>
            </a:r>
            <a:r>
              <a:rPr lang="zh-CN" altLang="en-US" smtClean="0"/>
              <a:t>接受键盘输入的浮点数</a:t>
            </a:r>
            <a:endParaRPr lang="en-US" altLang="zh-CN" smtClean="0"/>
          </a:p>
          <a:p>
            <a:r>
              <a:rPr lang="en-US" altLang="zh-CN" smtClean="0"/>
              <a:t>nextBoolean</a:t>
            </a:r>
            <a:r>
              <a:rPr lang="zh-CN" altLang="en-US" smtClean="0"/>
              <a:t>接受键盘输入的</a:t>
            </a:r>
            <a:r>
              <a:rPr lang="en-US" altLang="zh-CN" smtClean="0"/>
              <a:t>buer</a:t>
            </a:r>
          </a:p>
          <a:p>
            <a:r>
              <a:rPr lang="en-US" altLang="zh-CN" smtClean="0"/>
              <a:t>next().charAt(0</a:t>
            </a:r>
            <a:r>
              <a:rPr lang="zh-CN" altLang="en-US" smtClean="0"/>
              <a:t>）</a:t>
            </a:r>
            <a:r>
              <a:rPr lang="zh-CN" altLang="en-US" baseline="0" smtClean="0"/>
              <a:t> 接收到一个字符</a:t>
            </a:r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步骤：</a:t>
            </a:r>
          </a:p>
          <a:p>
            <a:endParaRPr lang="zh-CN" altLang="en-US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、导入该类的所在包 </a:t>
            </a:r>
            <a:r>
              <a:rPr lang="en-US" altLang="zh-CN" smtClean="0"/>
              <a:t>【</a:t>
            </a:r>
            <a:r>
              <a:rPr lang="zh-CN" altLang="en-US" smtClean="0"/>
              <a:t>找到卖扫描仪的地方</a:t>
            </a:r>
            <a:r>
              <a:rPr lang="en-US" altLang="zh-CN" smtClean="0"/>
              <a:t>】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、创建该类对象（声明变量）</a:t>
            </a:r>
            <a:r>
              <a:rPr lang="en-US" altLang="zh-CN" smtClean="0"/>
              <a:t>【</a:t>
            </a:r>
            <a:r>
              <a:rPr lang="zh-CN" altLang="en-US" smtClean="0"/>
              <a:t>将扫描仪买到家里</a:t>
            </a:r>
            <a:r>
              <a:rPr lang="en-US" altLang="zh-CN" smtClean="0"/>
              <a:t>】</a:t>
            </a:r>
          </a:p>
          <a:p>
            <a:r>
              <a:rPr lang="en-US" altLang="zh-CN" smtClean="0"/>
              <a:t>3</a:t>
            </a:r>
            <a:r>
              <a:rPr lang="zh-CN" altLang="en-US" smtClean="0"/>
              <a:t>、调用里面的功能</a:t>
            </a:r>
            <a:r>
              <a:rPr lang="en-US" altLang="zh-CN" smtClean="0"/>
              <a:t>【</a:t>
            </a:r>
            <a:r>
              <a:rPr lang="zh-CN" altLang="en-US" smtClean="0"/>
              <a:t>使用扫描仪</a:t>
            </a:r>
            <a:r>
              <a:rPr lang="en-US" altLang="zh-CN" smtClean="0"/>
              <a:t>】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*/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步骤</a:t>
            </a:r>
            <a:r>
              <a:rPr lang="en-US" altLang="zh-CN" smtClean="0"/>
              <a:t>1</a:t>
            </a:r>
            <a:r>
              <a:rPr lang="zh-CN" altLang="en-US" smtClean="0"/>
              <a:t>：导包</a:t>
            </a:r>
          </a:p>
          <a:p>
            <a:r>
              <a:rPr lang="en-US" altLang="zh-CN" smtClean="0"/>
              <a:t>import java.util.*;</a:t>
            </a:r>
          </a:p>
          <a:p>
            <a:r>
              <a:rPr lang="en-US" altLang="zh-CN" smtClean="0"/>
              <a:t>class InputDemo 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public static void main(String[] args) </a:t>
            </a:r>
          </a:p>
          <a:p>
            <a:r>
              <a:rPr lang="en-US" altLang="zh-CN" smtClean="0"/>
              <a:t>	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步骤</a:t>
            </a:r>
            <a:r>
              <a:rPr lang="en-US" altLang="zh-CN" smtClean="0"/>
              <a:t>2</a:t>
            </a:r>
            <a:r>
              <a:rPr lang="zh-CN" altLang="en-US" smtClean="0"/>
              <a:t>：创建</a:t>
            </a:r>
            <a:r>
              <a:rPr lang="en-US" altLang="zh-CN" smtClean="0"/>
              <a:t>Scanner</a:t>
            </a:r>
            <a:r>
              <a:rPr lang="zh-CN" altLang="en-US" smtClean="0"/>
              <a:t>类的对象</a:t>
            </a:r>
          </a:p>
          <a:p>
            <a:r>
              <a:rPr lang="zh-CN" altLang="en-US" smtClean="0"/>
              <a:t>		</a:t>
            </a:r>
            <a:r>
              <a:rPr lang="en-US" altLang="zh-CN" smtClean="0"/>
              <a:t>Scanner input  = new Scanner(System.in);</a:t>
            </a:r>
          </a:p>
          <a:p>
            <a:endParaRPr lang="en-US" altLang="zh-CN" smtClean="0"/>
          </a:p>
          <a:p>
            <a:r>
              <a:rPr lang="en-US" altLang="zh-CN" smtClean="0"/>
              <a:t>		//</a:t>
            </a:r>
            <a:r>
              <a:rPr lang="zh-CN" altLang="en-US" smtClean="0"/>
              <a:t>步骤</a:t>
            </a:r>
            <a:r>
              <a:rPr lang="en-US" altLang="zh-CN" smtClean="0"/>
              <a:t>3</a:t>
            </a:r>
            <a:r>
              <a:rPr lang="zh-CN" altLang="en-US" smtClean="0"/>
              <a:t>：调用里面的功能</a:t>
            </a:r>
          </a:p>
          <a:p>
            <a:r>
              <a:rPr lang="zh-CN" altLang="en-US" smtClean="0"/>
              <a:t>		</a:t>
            </a:r>
            <a:r>
              <a:rPr lang="en-US" altLang="zh-CN" smtClean="0"/>
              <a:t>System.out.println("</a:t>
            </a:r>
            <a:r>
              <a:rPr lang="zh-CN" altLang="en-US" smtClean="0"/>
              <a:t>请输入姓名：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		String name = input.next();</a:t>
            </a:r>
          </a:p>
          <a:p>
            <a:r>
              <a:rPr lang="en-US" altLang="zh-CN" smtClean="0"/>
              <a:t>		System.out.println("</a:t>
            </a:r>
            <a:r>
              <a:rPr lang="zh-CN" altLang="en-US" smtClean="0"/>
              <a:t>请输入年龄：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		int age = input.nextInt();</a:t>
            </a:r>
          </a:p>
          <a:p>
            <a:r>
              <a:rPr lang="en-US" altLang="zh-CN" smtClean="0"/>
              <a:t>		System.out.println("</a:t>
            </a:r>
            <a:r>
              <a:rPr lang="zh-CN" altLang="en-US" smtClean="0"/>
              <a:t>请输入成绩：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		double score = input.nextDouble();</a:t>
            </a:r>
          </a:p>
          <a:p>
            <a:r>
              <a:rPr lang="en-US" altLang="zh-CN" smtClean="0"/>
              <a:t>		System.out.println("name:"+name);</a:t>
            </a:r>
          </a:p>
          <a:p>
            <a:r>
              <a:rPr lang="en-US" altLang="zh-CN" smtClean="0"/>
              <a:t>		System.out.println("age:"+age);</a:t>
            </a:r>
          </a:p>
          <a:p>
            <a:r>
              <a:rPr lang="en-US" altLang="zh-CN" smtClean="0"/>
              <a:t>		System.out.println("score:"+score);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b="1" smtClean="0"/>
              <a:t>scala</a:t>
            </a:r>
            <a:r>
              <a:rPr lang="zh-CN" altLang="en-US" b="1" smtClean="0"/>
              <a:t>实现控制台输入</a:t>
            </a:r>
            <a:endParaRPr lang="en-US" altLang="zh-CN" b="1" smtClean="0"/>
          </a:p>
          <a:p>
            <a:endParaRPr lang="en-US" altLang="zh-CN" b="1" smtClean="0"/>
          </a:p>
          <a:p>
            <a:endParaRPr lang="en-US" altLang="zh-CN" b="1" smtClean="0"/>
          </a:p>
          <a:p>
            <a:r>
              <a:rPr lang="en-US" altLang="zh-CN" b="1" smtClean="0"/>
              <a:t>package com.atguigu.chapter01.Demo01.com.atguigu.chapter01.Demo01</a:t>
            </a:r>
          </a:p>
          <a:p>
            <a:r>
              <a:rPr lang="en-US" altLang="zh-CN" b="1" smtClean="0"/>
              <a:t>import scala.io.StdIn</a:t>
            </a:r>
          </a:p>
          <a:p>
            <a:r>
              <a:rPr lang="en-US" altLang="zh-CN" b="1" smtClean="0"/>
              <a:t>object InputTest {</a:t>
            </a:r>
          </a:p>
          <a:p>
            <a:r>
              <a:rPr lang="en-US" altLang="zh-CN" b="1" smtClean="0"/>
              <a:t>  def main(args: Array[String]): Unit = {</a:t>
            </a:r>
          </a:p>
          <a:p>
            <a:r>
              <a:rPr lang="en-US" altLang="zh-CN" b="1" smtClean="0"/>
              <a:t>    println("name")</a:t>
            </a:r>
          </a:p>
          <a:p>
            <a:r>
              <a:rPr lang="en-US" altLang="zh-CN" b="1" smtClean="0"/>
              <a:t>    var name = StdIn.readLine()</a:t>
            </a:r>
          </a:p>
          <a:p>
            <a:r>
              <a:rPr lang="en-US" altLang="zh-CN" b="1" smtClean="0"/>
              <a:t>    println("age")</a:t>
            </a:r>
          </a:p>
          <a:p>
            <a:r>
              <a:rPr lang="en-US" altLang="zh-CN" b="1" smtClean="0"/>
              <a:t>    var age = StdIn.readInt()</a:t>
            </a:r>
          </a:p>
          <a:p>
            <a:r>
              <a:rPr lang="en-US" altLang="zh-CN" b="1" smtClean="0"/>
              <a:t>    println("sal")</a:t>
            </a:r>
          </a:p>
          <a:p>
            <a:r>
              <a:rPr lang="en-US" altLang="zh-CN" b="1" smtClean="0"/>
              <a:t>    var sal = StdIn.readDouble()</a:t>
            </a:r>
          </a:p>
          <a:p>
            <a:r>
              <a:rPr lang="en-US" altLang="zh-CN" b="1" smtClean="0"/>
              <a:t>    println("name=" + name)</a:t>
            </a:r>
          </a:p>
          <a:p>
            <a:r>
              <a:rPr lang="en-US" altLang="zh-CN" b="1" smtClean="0"/>
              <a:t>    println("age=" + age)</a:t>
            </a:r>
          </a:p>
          <a:p>
            <a:r>
              <a:rPr lang="en-US" altLang="zh-CN" b="1" smtClean="0"/>
              <a:t>    println("sal=" + sal)</a:t>
            </a:r>
          </a:p>
          <a:p>
            <a:r>
              <a:rPr lang="en-US" altLang="zh-CN" b="1" smtClean="0"/>
              <a:t>    //</a:t>
            </a:r>
            <a:r>
              <a:rPr lang="zh-CN" altLang="en-US" b="1" smtClean="0"/>
              <a:t>怎么理解 </a:t>
            </a:r>
            <a:r>
              <a:rPr lang="en-US" altLang="zh-CN" b="1" smtClean="0"/>
              <a:t>StdIn</a:t>
            </a:r>
            <a:r>
              <a:rPr lang="zh-CN" altLang="en-US" b="1" smtClean="0"/>
              <a:t>可以直接调用方法</a:t>
            </a:r>
            <a:r>
              <a:rPr lang="en-US" altLang="zh-CN" b="1" smtClean="0"/>
              <a:t>.</a:t>
            </a:r>
          </a:p>
          <a:p>
            <a:r>
              <a:rPr lang="en-US" altLang="zh-CN" b="1" smtClean="0"/>
              <a:t>    Test.say()</a:t>
            </a:r>
          </a:p>
          <a:p>
            <a:r>
              <a:rPr lang="en-US" altLang="zh-CN" b="1" smtClean="0"/>
              <a:t>  }</a:t>
            </a:r>
          </a:p>
          <a:p>
            <a:r>
              <a:rPr lang="en-US" altLang="zh-CN" b="1" smtClean="0"/>
              <a:t>}</a:t>
            </a:r>
          </a:p>
          <a:p>
            <a:endParaRPr lang="en-US" altLang="zh-CN" b="1" smtClean="0"/>
          </a:p>
          <a:p>
            <a:r>
              <a:rPr lang="en-US" altLang="zh-CN" b="1" smtClean="0"/>
              <a:t>object Test{</a:t>
            </a:r>
          </a:p>
          <a:p>
            <a:r>
              <a:rPr lang="en-US" altLang="zh-CN" b="1" smtClean="0"/>
              <a:t>  def say(): Unit = {</a:t>
            </a:r>
          </a:p>
          <a:p>
            <a:r>
              <a:rPr lang="en-US" altLang="zh-CN" b="1" smtClean="0"/>
              <a:t>    println("test sayok")</a:t>
            </a:r>
          </a:p>
          <a:p>
            <a:r>
              <a:rPr lang="en-US" altLang="zh-CN" b="1" smtClean="0"/>
              <a:t>  }</a:t>
            </a:r>
          </a:p>
          <a:p>
            <a:r>
              <a:rPr lang="en-US" altLang="zh-CN" b="1" smtClean="0"/>
              <a:t>}</a:t>
            </a:r>
          </a:p>
          <a:p>
            <a:endParaRPr lang="en-US" altLang="zh-CN" b="1" smtClean="0"/>
          </a:p>
          <a:p>
            <a:endParaRPr lang="en-US" altLang="zh-CN" b="1" smtClean="0"/>
          </a:p>
          <a:p>
            <a:r>
              <a:rPr lang="zh-CN" altLang="en-US" b="1" smtClean="0"/>
              <a:t>如何理解</a:t>
            </a:r>
            <a:r>
              <a:rPr lang="zh-CN" altLang="en-US" b="1" baseline="0" smtClean="0"/>
              <a:t> </a:t>
            </a:r>
            <a:r>
              <a:rPr lang="en-US" altLang="zh-CN" b="1" baseline="0" smtClean="0"/>
              <a:t>Test.say() </a:t>
            </a:r>
            <a:r>
              <a:rPr lang="zh-CN" altLang="en-US" b="1" baseline="0" smtClean="0"/>
              <a:t>可以通过写段</a:t>
            </a:r>
            <a:r>
              <a:rPr lang="en-US" altLang="zh-CN" b="1" baseline="0" smtClean="0"/>
              <a:t>java</a:t>
            </a:r>
            <a:r>
              <a:rPr lang="zh-CN" altLang="en-US" b="1" baseline="0" smtClean="0"/>
              <a:t>模拟代码认识</a:t>
            </a:r>
            <a:r>
              <a:rPr lang="en-US" altLang="zh-CN" b="1" baseline="0" smtClean="0"/>
              <a:t>.</a:t>
            </a:r>
          </a:p>
          <a:p>
            <a:endParaRPr lang="en-US" altLang="zh-CN" b="1" baseline="0" smtClean="0"/>
          </a:p>
          <a:p>
            <a:endParaRPr lang="en-US" altLang="zh-CN" b="1" baseline="0" smtClean="0"/>
          </a:p>
          <a:p>
            <a:r>
              <a:rPr lang="en-US" altLang="zh-CN" b="1" smtClean="0"/>
              <a:t>package com.atguigu.chapter01.Demo01.com.atguigu.chapter01.Demo01;</a:t>
            </a:r>
          </a:p>
          <a:p>
            <a:endParaRPr lang="en-US" altLang="zh-CN" b="1" smtClean="0"/>
          </a:p>
          <a:p>
            <a:r>
              <a:rPr lang="en-US" altLang="zh-CN" b="1" smtClean="0"/>
              <a:t>public class TestDemoObject {</a:t>
            </a:r>
          </a:p>
          <a:p>
            <a:r>
              <a:rPr lang="en-US" altLang="zh-CN" b="1" smtClean="0"/>
              <a:t>    public static void main(String[] args) {</a:t>
            </a:r>
          </a:p>
          <a:p>
            <a:r>
              <a:rPr lang="en-US" altLang="zh-CN" b="1" smtClean="0"/>
              <a:t>        Test.say();</a:t>
            </a:r>
          </a:p>
          <a:p>
            <a:r>
              <a:rPr lang="en-US" altLang="zh-CN" b="1" smtClean="0"/>
              <a:t>    }</a:t>
            </a:r>
          </a:p>
          <a:p>
            <a:r>
              <a:rPr lang="en-US" altLang="zh-CN" b="1" smtClean="0"/>
              <a:t>}</a:t>
            </a:r>
          </a:p>
          <a:p>
            <a:r>
              <a:rPr lang="en-US" altLang="zh-CN" b="1" smtClean="0"/>
              <a:t>final class Test</a:t>
            </a:r>
          </a:p>
          <a:p>
            <a:r>
              <a:rPr lang="en-US" altLang="zh-CN" b="1" smtClean="0"/>
              <a:t>{</a:t>
            </a:r>
          </a:p>
          <a:p>
            <a:r>
              <a:rPr lang="en-US" altLang="zh-CN" b="1" smtClean="0"/>
              <a:t>    public static void say()</a:t>
            </a:r>
          </a:p>
          <a:p>
            <a:r>
              <a:rPr lang="en-US" altLang="zh-CN" b="1" smtClean="0"/>
              <a:t>    {</a:t>
            </a:r>
          </a:p>
          <a:p>
            <a:r>
              <a:rPr lang="en-US" altLang="zh-CN" b="1" smtClean="0"/>
              <a:t>        Test$.MODULE$.say();</a:t>
            </a:r>
          </a:p>
          <a:p>
            <a:r>
              <a:rPr lang="en-US" altLang="zh-CN" b="1" smtClean="0"/>
              <a:t>    }</a:t>
            </a:r>
          </a:p>
          <a:p>
            <a:r>
              <a:rPr lang="en-US" altLang="zh-CN" b="1" smtClean="0"/>
              <a:t>}</a:t>
            </a:r>
          </a:p>
          <a:p>
            <a:endParaRPr lang="en-US" altLang="zh-CN" b="1" smtClean="0"/>
          </a:p>
          <a:p>
            <a:r>
              <a:rPr lang="en-US" altLang="zh-CN" b="1" smtClean="0"/>
              <a:t>final class Test$</a:t>
            </a:r>
          </a:p>
          <a:p>
            <a:r>
              <a:rPr lang="en-US" altLang="zh-CN" b="1" smtClean="0"/>
              <a:t>{</a:t>
            </a:r>
          </a:p>
          <a:p>
            <a:r>
              <a:rPr lang="en-US" altLang="zh-CN" b="1" smtClean="0"/>
              <a:t>    public static final Test$ MODULE$;</a:t>
            </a:r>
          </a:p>
          <a:p>
            <a:r>
              <a:rPr lang="en-US" altLang="zh-CN" b="1" smtClean="0"/>
              <a:t>    static</a:t>
            </a:r>
          </a:p>
          <a:p>
            <a:r>
              <a:rPr lang="en-US" altLang="zh-CN" b="1" smtClean="0"/>
              <a:t>    {</a:t>
            </a:r>
          </a:p>
          <a:p>
            <a:r>
              <a:rPr lang="en-US" altLang="zh-CN" b="1" smtClean="0"/>
              <a:t>        //new ();</a:t>
            </a:r>
          </a:p>
          <a:p>
            <a:r>
              <a:rPr lang="en-US" altLang="zh-CN" b="1" smtClean="0"/>
              <a:t>        MODULE$ = new Test$();</a:t>
            </a:r>
          </a:p>
          <a:p>
            <a:r>
              <a:rPr lang="en-US" altLang="zh-CN" b="1" smtClean="0"/>
              <a:t>    }</a:t>
            </a:r>
          </a:p>
          <a:p>
            <a:endParaRPr lang="en-US" altLang="zh-CN" b="1" smtClean="0"/>
          </a:p>
          <a:p>
            <a:r>
              <a:rPr lang="en-US" altLang="zh-CN" b="1" smtClean="0"/>
              <a:t>    public void say()</a:t>
            </a:r>
          </a:p>
          <a:p>
            <a:r>
              <a:rPr lang="en-US" altLang="zh-CN" b="1" smtClean="0"/>
              <a:t>    {</a:t>
            </a:r>
          </a:p>
          <a:p>
            <a:r>
              <a:rPr lang="en-US" altLang="zh-CN" b="1" smtClean="0"/>
              <a:t>        System.out.println("test sayok");</a:t>
            </a:r>
          </a:p>
          <a:p>
            <a:r>
              <a:rPr lang="en-US" altLang="zh-CN" b="1" smtClean="0"/>
              <a:t>    }</a:t>
            </a:r>
          </a:p>
          <a:p>
            <a:r>
              <a:rPr lang="en-US" altLang="zh-CN" b="1" smtClean="0"/>
              <a:t>    //private Test$() { MODULE$ = this; }</a:t>
            </a:r>
          </a:p>
          <a:p>
            <a:endParaRPr lang="en-US" altLang="zh-CN" b="1" smtClean="0"/>
          </a:p>
          <a:p>
            <a:r>
              <a:rPr lang="en-US" altLang="zh-CN" b="1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264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264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1</a:t>
            </a:r>
            <a:r>
              <a:rPr lang="zh-CN" altLang="en-US" baseline="0" smtClean="0"/>
              <a:t>的新案例</a:t>
            </a: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package com.atguigu.temp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object Test01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var r1 : Int = 10 / 3 //  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println("r1=" + r1)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var r2 : Double = 10 / 3 // 3.0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println("r2=" + r2)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var r3 : Double = 10.0 / 3 // 3.33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println("r3=" + r3 )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println("r3=" + r3.formatted("%.2f") ) // %.2f </a:t>
            </a:r>
            <a:r>
              <a:rPr lang="zh-CN" altLang="en-US" baseline="0" smtClean="0"/>
              <a:t>含义，保留小数点</a:t>
            </a:r>
            <a:r>
              <a:rPr lang="en-US" altLang="zh-CN" baseline="0" smtClean="0"/>
              <a:t>2</a:t>
            </a:r>
            <a:r>
              <a:rPr lang="zh-CN" altLang="en-US" baseline="0" smtClean="0"/>
              <a:t>位，使用四舍五入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smtClean="0"/>
              <a:t>    </a:t>
            </a:r>
            <a:r>
              <a:rPr lang="en-US" altLang="zh-CN" baseline="0" smtClean="0"/>
              <a:t>var r4 = 10 % 3 //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println("r4=" + r4)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1</a:t>
            </a:r>
            <a:r>
              <a:rPr lang="zh-CN" altLang="en-US" baseline="0" smtClean="0"/>
              <a:t>的案例</a:t>
            </a: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package com.atguigu.chapter02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object Hello01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//</a:t>
            </a:r>
            <a:r>
              <a:rPr lang="zh-CN" altLang="en-US" baseline="0" smtClean="0"/>
              <a:t>我案例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smtClean="0"/>
              <a:t>    </a:t>
            </a:r>
            <a:r>
              <a:rPr lang="en-US" altLang="zh-CN" baseline="0" smtClean="0"/>
              <a:t>//10/4</a:t>
            </a:r>
            <a:r>
              <a:rPr lang="zh-CN" altLang="en-US" baseline="0" smtClean="0"/>
              <a:t>会自动的去掉小数点的部分，保留整数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smtClean="0"/>
              <a:t>    </a:t>
            </a:r>
            <a:r>
              <a:rPr lang="en-US" altLang="zh-CN" baseline="0" smtClean="0"/>
              <a:t>println(10 / 4)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//10/4=2==&gt;</a:t>
            </a:r>
            <a:r>
              <a:rPr lang="zh-CN" altLang="en-US" baseline="0" smtClean="0"/>
              <a:t>会转成</a:t>
            </a:r>
            <a:r>
              <a:rPr lang="en-US" altLang="zh-CN" baseline="0" smtClean="0"/>
              <a:t>2.0 </a:t>
            </a:r>
            <a:r>
              <a:rPr lang="zh-CN" altLang="en-US" baseline="0" smtClean="0"/>
              <a:t>， 这个规则和</a:t>
            </a:r>
            <a:r>
              <a:rPr lang="en-US" altLang="zh-CN" baseline="0" smtClean="0"/>
              <a:t>java</a:t>
            </a:r>
            <a:r>
              <a:rPr lang="zh-CN" altLang="en-US" baseline="0" smtClean="0"/>
              <a:t>一样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smtClean="0"/>
              <a:t>    </a:t>
            </a:r>
            <a:r>
              <a:rPr lang="en-US" altLang="zh-CN" baseline="0" smtClean="0"/>
              <a:t>var d : Double = 10 / 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println(d)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%</a:t>
            </a:r>
            <a:r>
              <a:rPr lang="zh-CN" altLang="en-US" baseline="0" smtClean="0"/>
              <a:t>的案例</a:t>
            </a:r>
            <a:r>
              <a:rPr lang="en-US" altLang="zh-CN" baseline="0" smtClean="0"/>
              <a:t>, %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// a%b = a - a/b * b;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println(10 % 3) //1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println(-10 % 3)// -10 - (-10)/3*3 //-1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println(10 % -3) // 10 - 10/(-3) * -3 =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println(-10 % -3) // (-10) - (-10)/(-3) * (-3) = -1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r>
              <a:rPr lang="zh-CN" altLang="en-US" smtClean="0"/>
              <a:t>案例：</a:t>
            </a:r>
          </a:p>
          <a:p>
            <a:r>
              <a:rPr lang="en-US" altLang="zh-CN" smtClean="0"/>
              <a:t>1.</a:t>
            </a:r>
            <a:r>
              <a:rPr lang="zh-CN" altLang="en-US" smtClean="0"/>
              <a:t>假如还有</a:t>
            </a:r>
            <a:r>
              <a:rPr lang="en-US" altLang="zh-CN" smtClean="0"/>
              <a:t>87</a:t>
            </a:r>
            <a:r>
              <a:rPr lang="zh-CN" altLang="en-US" smtClean="0"/>
              <a:t>天放假，问：</a:t>
            </a:r>
            <a:r>
              <a:rPr lang="en-US" altLang="zh-CN" smtClean="0"/>
              <a:t>xx</a:t>
            </a:r>
            <a:r>
              <a:rPr lang="zh-CN" altLang="en-US" smtClean="0"/>
              <a:t>个星期零</a:t>
            </a:r>
            <a:r>
              <a:rPr lang="en-US" altLang="zh-CN" smtClean="0"/>
              <a:t>xx</a:t>
            </a:r>
            <a:r>
              <a:rPr lang="zh-CN" altLang="en-US" smtClean="0"/>
              <a:t>天</a:t>
            </a:r>
          </a:p>
          <a:p>
            <a:r>
              <a:rPr lang="en-US" altLang="zh-CN" smtClean="0"/>
              <a:t>2.</a:t>
            </a:r>
            <a:r>
              <a:rPr lang="zh-CN" altLang="en-US" smtClean="0"/>
              <a:t>定义一个变量保存华氏温度，华氏温度转换摄氏温度的公式为：</a:t>
            </a:r>
            <a:r>
              <a:rPr lang="en-US" altLang="zh-CN" smtClean="0"/>
              <a:t>5/9(</a:t>
            </a:r>
            <a:r>
              <a:rPr lang="zh-CN" altLang="en-US" smtClean="0"/>
              <a:t>华氏温度</a:t>
            </a:r>
            <a:r>
              <a:rPr lang="en-US" altLang="zh-CN" smtClean="0"/>
              <a:t>-100)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2640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2640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compare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2640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2640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com.atguigu.chapter02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Hello01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var a = 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var b = 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println(a&gt;b)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println(a&gt;=b)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println(a&lt;=b)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println(a&lt;b)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println(a==b)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println(a!=b)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var flag : Boolean = a&gt;b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2640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2640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264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4780"/>
            <a:ext cx="7772400" cy="12039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182727"/>
            <a:ext cx="6400800" cy="1435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4924"/>
            <a:ext cx="2057400" cy="47922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4924"/>
            <a:ext cx="6019800" cy="47922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09171"/>
            <a:ext cx="7772400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380545"/>
            <a:ext cx="7772400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57230"/>
            <a:ext cx="4040188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1183"/>
            <a:ext cx="4040188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57230"/>
            <a:ext cx="4041775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781183"/>
            <a:ext cx="4041775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3623"/>
            <a:ext cx="3008313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3625"/>
            <a:ext cx="5111750" cy="47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75322"/>
            <a:ext cx="3008313" cy="3841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31604"/>
            <a:ext cx="5486400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01853"/>
            <a:ext cx="5486400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395752"/>
            <a:ext cx="5486400" cy="659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4923"/>
            <a:ext cx="8229600" cy="936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0536"/>
            <a:ext cx="8229600" cy="37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05734"/>
            <a:ext cx="2895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470993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尚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硅谷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研究院</a:t>
            </a:r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3568" y="2390674"/>
            <a:ext cx="7772400" cy="1203924"/>
          </a:xfr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Scala</a:t>
            </a:r>
            <a:r>
              <a:rPr lang="zh-CN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核心编程</a:t>
            </a:r>
            <a:r>
              <a:rPr lang="en-US" altLang="zh-CN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运算符</a:t>
            </a: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讲师：李海波</a:t>
            </a:r>
            <a:endParaRPr lang="zh-CN" alt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逻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辑运算符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2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于连接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多个条件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（一般来讲就是关系表达式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），最终的结果也是一个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oolean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值。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72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逻辑运算符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152103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116677"/>
            <a:ext cx="842493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运算符一览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假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定变量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false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48115747"/>
              </p:ext>
            </p:extLst>
          </p:nvPr>
        </p:nvGraphicFramePr>
        <p:xfrm>
          <a:off x="611560" y="2088207"/>
          <a:ext cx="7829550" cy="1432560"/>
        </p:xfrm>
        <a:graphic>
          <a:graphicData uri="http://schemas.openxmlformats.org/drawingml/2006/table">
            <a:tbl>
              <a:tblPr/>
              <a:tblGrid>
                <a:gridCol w="714375"/>
                <a:gridCol w="3448050"/>
                <a:gridCol w="366712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 dirty="0">
                          <a:effectLst/>
                        </a:rPr>
                        <a:t>&amp;&amp;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逻辑</a:t>
                      </a:r>
                      <a:r>
                        <a:rPr lang="zh-CN" altLang="en-US" sz="1600" smtClean="0">
                          <a:effectLst/>
                        </a:rPr>
                        <a:t>与 </a:t>
                      </a:r>
                      <a:r>
                        <a:rPr lang="en-US" altLang="zh-CN" sz="1600" smtClean="0">
                          <a:effectLst/>
                        </a:rPr>
                        <a:t>【</a:t>
                      </a:r>
                      <a:r>
                        <a:rPr lang="zh-CN" altLang="en-US" sz="1600" smtClean="0">
                          <a:effectLst/>
                        </a:rPr>
                        <a:t>同样遵守短路与</a:t>
                      </a:r>
                      <a:r>
                        <a:rPr lang="en-US" altLang="zh-CN" sz="1600" smtClean="0">
                          <a:effectLst/>
                        </a:rPr>
                        <a:t>】</a:t>
                      </a:r>
                      <a:endParaRPr lang="zh-CN" altLang="en-US" sz="160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(A &amp;&amp; B) </a:t>
                      </a:r>
                      <a:r>
                        <a:rPr lang="zh-CN" altLang="en-US" sz="1600">
                          <a:effectLst/>
                        </a:rPr>
                        <a:t>运算结果为 </a:t>
                      </a:r>
                      <a:r>
                        <a:rPr lang="en-US" sz="1600">
                          <a:effectLst/>
                        </a:rPr>
                        <a:t>false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 dirty="0">
                          <a:effectLst/>
                        </a:rPr>
                        <a:t>||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逻辑</a:t>
                      </a:r>
                      <a:r>
                        <a:rPr lang="zh-CN" altLang="en-US" sz="1600" smtClean="0">
                          <a:effectLst/>
                        </a:rPr>
                        <a:t>或  </a:t>
                      </a:r>
                      <a:r>
                        <a:rPr lang="en-US" altLang="zh-CN" sz="1600" smtClean="0">
                          <a:effectLst/>
                        </a:rPr>
                        <a:t>【</a:t>
                      </a:r>
                      <a:r>
                        <a:rPr lang="zh-CN" altLang="en-US" sz="1600" smtClean="0">
                          <a:effectLst/>
                        </a:rPr>
                        <a:t>遵守短路或</a:t>
                      </a:r>
                      <a:r>
                        <a:rPr lang="en-US" altLang="zh-CN" sz="1600" smtClean="0">
                          <a:effectLst/>
                        </a:rPr>
                        <a:t>】</a:t>
                      </a:r>
                      <a:endParaRPr lang="zh-CN" altLang="en-US" sz="160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(A || B) </a:t>
                      </a:r>
                      <a:r>
                        <a:rPr lang="zh-CN" altLang="en-US" sz="1600">
                          <a:effectLst/>
                        </a:rPr>
                        <a:t>运算结果为 </a:t>
                      </a:r>
                      <a:r>
                        <a:rPr lang="en-US" sz="1600">
                          <a:effectLst/>
                        </a:rPr>
                        <a:t>true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 dirty="0">
                          <a:effectLst/>
                        </a:rPr>
                        <a:t>!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逻辑非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!(A &amp;&amp; B) </a:t>
                      </a:r>
                      <a:r>
                        <a:rPr lang="zh-CN" altLang="en-US" sz="1600" dirty="0">
                          <a:effectLst/>
                        </a:rPr>
                        <a:t>运算结果为 </a:t>
                      </a:r>
                      <a:r>
                        <a:rPr lang="en-US" sz="1600" dirty="0">
                          <a:effectLst/>
                        </a:rPr>
                        <a:t>true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1720" y="3600375"/>
            <a:ext cx="5904656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a = true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b = false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println</a:t>
            </a:r>
            <a:r>
              <a:rPr lang="en-US" altLang="zh-CN" dirty="0"/>
              <a:t>("a &amp;&amp; b = " + (a &amp;&amp; b</a:t>
            </a:r>
            <a:r>
              <a:rPr lang="en-US" altLang="zh-CN" dirty="0" smtClean="0"/>
              <a:t>))  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println</a:t>
            </a:r>
            <a:r>
              <a:rPr lang="en-US" altLang="zh-CN" dirty="0"/>
              <a:t>("a || b = " + (a || b</a:t>
            </a:r>
            <a:r>
              <a:rPr lang="en-US" altLang="zh-CN" dirty="0" smtClean="0"/>
              <a:t>)) 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println</a:t>
            </a:r>
            <a:r>
              <a:rPr lang="en-US" altLang="zh-CN" dirty="0"/>
              <a:t>("!(a &amp;&amp; b) = " + !(a &amp;&amp; b</a:t>
            </a:r>
            <a:r>
              <a:rPr lang="en-US" altLang="zh-CN" dirty="0" smtClean="0"/>
              <a:t>))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306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赋值运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算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符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4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7110" y="1244432"/>
            <a:ext cx="807448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2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赋值运算符就是将某个运算后的值，赋给指定的变量。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赋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值运算符的分类</a:t>
            </a:r>
            <a:r>
              <a:rPr lang="en-US" altLang="zh-CN" sz="16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endParaRPr lang="en-US" altLang="zh-CN" sz="16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04823249"/>
              </p:ext>
            </p:extLst>
          </p:nvPr>
        </p:nvGraphicFramePr>
        <p:xfrm>
          <a:off x="618574" y="2854049"/>
          <a:ext cx="7749120" cy="2464561"/>
        </p:xfrm>
        <a:graphic>
          <a:graphicData uri="http://schemas.openxmlformats.org/drawingml/2006/table">
            <a:tbl>
              <a:tblPr/>
              <a:tblGrid>
                <a:gridCol w="690936"/>
                <a:gridCol w="4177510"/>
                <a:gridCol w="2880674"/>
              </a:tblGrid>
              <a:tr h="41841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dirty="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18916" marR="18916" marT="19737" marB="19737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8916" marR="18916" marT="19737" marB="19737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18916" marR="18916" marT="19737" marB="19737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471048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effectLst/>
                        </a:rPr>
                        <a:t>=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</a:rPr>
                        <a:t>简单的赋值运算符，将一个表达式的值赋给一个左值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 = A + B </a:t>
                      </a:r>
                      <a:r>
                        <a:rPr lang="zh-CN" altLang="en-US" sz="1400">
                          <a:effectLst/>
                        </a:rPr>
                        <a:t>将 </a:t>
                      </a:r>
                      <a:r>
                        <a:rPr lang="en-US" sz="1400">
                          <a:effectLst/>
                        </a:rPr>
                        <a:t>A + B </a:t>
                      </a:r>
                      <a:r>
                        <a:rPr lang="zh-CN" altLang="en-US" sz="1400">
                          <a:effectLst/>
                        </a:rPr>
                        <a:t>表达式结果赋值给 </a:t>
                      </a:r>
                      <a:r>
                        <a:rPr lang="en-US" sz="1400">
                          <a:effectLst/>
                        </a:rPr>
                        <a:t>C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+=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</a:rPr>
                        <a:t>相加后再赋值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400">
                          <a:effectLst/>
                        </a:rPr>
                        <a:t>C += A 等于 C = C + A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-=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</a:rPr>
                        <a:t>相减后再赋值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400">
                          <a:effectLst/>
                        </a:rPr>
                        <a:t>C -= A 等于 C = C - A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*</a:t>
                      </a:r>
                      <a:r>
                        <a:rPr lang="en-US" altLang="zh-CN" sz="1400">
                          <a:effectLst/>
                        </a:rPr>
                        <a:t>=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</a:rPr>
                        <a:t>相乘后再赋值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400">
                          <a:effectLst/>
                        </a:rPr>
                        <a:t>C *= A 等于 C = C * A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/=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</a:rPr>
                        <a:t>相除后再赋值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400">
                          <a:effectLst/>
                        </a:rPr>
                        <a:t>C /= A 等于 C = C / A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%=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求余后再赋值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400">
                          <a:effectLst/>
                        </a:rPr>
                        <a:t>C %= A 等于 C = C % A</a:t>
                      </a: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3680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赋值运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算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符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4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7110" y="1244431"/>
            <a:ext cx="807448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赋值运算符的分类</a:t>
            </a:r>
            <a:r>
              <a:rPr lang="en-US" altLang="zh-CN" sz="16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endParaRPr lang="en-US" altLang="zh-CN" sz="16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rgbClr val="EA0000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这部分的赋值运算涉及到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二进制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相关知识，其运行的规则和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一样。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53057459"/>
              </p:ext>
            </p:extLst>
          </p:nvPr>
        </p:nvGraphicFramePr>
        <p:xfrm>
          <a:off x="618574" y="1882702"/>
          <a:ext cx="7749120" cy="2581769"/>
        </p:xfrm>
        <a:graphic>
          <a:graphicData uri="http://schemas.openxmlformats.org/drawingml/2006/table">
            <a:tbl>
              <a:tblPr/>
              <a:tblGrid>
                <a:gridCol w="690936"/>
                <a:gridCol w="4177510"/>
                <a:gridCol w="2880674"/>
              </a:tblGrid>
              <a:tr h="41841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18916" marR="18916" marT="19737" marB="19737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8916" marR="18916" marT="19737" marB="19737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18916" marR="18916" marT="19737" marB="19737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471048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&lt;&lt;=</a:t>
                      </a:r>
                    </a:p>
                  </a:txBody>
                  <a:tcPr marL="45644" marR="45644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左移后赋值</a:t>
                      </a:r>
                    </a:p>
                  </a:txBody>
                  <a:tcPr marL="45644" marR="45644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 &lt;&lt;= 2 </a:t>
                      </a:r>
                      <a:r>
                        <a:rPr lang="en-US" sz="1400" smtClean="0">
                          <a:effectLst/>
                        </a:rPr>
                        <a:t> </a:t>
                      </a:r>
                      <a:r>
                        <a:rPr lang="zh-CN" altLang="en-US" sz="1400" smtClean="0">
                          <a:effectLst/>
                        </a:rPr>
                        <a:t>等</a:t>
                      </a:r>
                      <a:r>
                        <a:rPr lang="zh-CN" altLang="en-US" sz="1400">
                          <a:effectLst/>
                        </a:rPr>
                        <a:t>于 </a:t>
                      </a:r>
                      <a:r>
                        <a:rPr lang="en-US" sz="1400">
                          <a:effectLst/>
                        </a:rPr>
                        <a:t>C = C &lt;&lt; 2</a:t>
                      </a:r>
                    </a:p>
                  </a:txBody>
                  <a:tcPr marL="45644" marR="45644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&gt;&gt;=</a:t>
                      </a:r>
                    </a:p>
                  </a:txBody>
                  <a:tcPr marL="45644" marR="45644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右移后赋值</a:t>
                      </a:r>
                    </a:p>
                  </a:txBody>
                  <a:tcPr marL="45644" marR="45644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 &gt;&gt;= 2 </a:t>
                      </a:r>
                      <a:r>
                        <a:rPr lang="en-US" sz="1400" smtClean="0">
                          <a:effectLst/>
                        </a:rPr>
                        <a:t> </a:t>
                      </a:r>
                      <a:r>
                        <a:rPr lang="zh-CN" altLang="en-US" sz="1400" smtClean="0">
                          <a:effectLst/>
                        </a:rPr>
                        <a:t>等</a:t>
                      </a:r>
                      <a:r>
                        <a:rPr lang="zh-CN" altLang="en-US" sz="1400">
                          <a:effectLst/>
                        </a:rPr>
                        <a:t>于 </a:t>
                      </a:r>
                      <a:r>
                        <a:rPr lang="en-US" sz="1400">
                          <a:effectLst/>
                        </a:rPr>
                        <a:t>C = C &gt;&gt; 2</a:t>
                      </a:r>
                    </a:p>
                  </a:txBody>
                  <a:tcPr marL="45644" marR="45644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&amp;=</a:t>
                      </a:r>
                    </a:p>
                  </a:txBody>
                  <a:tcPr marL="45644" marR="45644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按位与后赋值</a:t>
                      </a:r>
                    </a:p>
                  </a:txBody>
                  <a:tcPr marL="45644" marR="45644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 &amp;= 2 </a:t>
                      </a:r>
                      <a:r>
                        <a:rPr lang="en-US" sz="1400" smtClean="0">
                          <a:effectLst/>
                        </a:rPr>
                        <a:t>  </a:t>
                      </a:r>
                      <a:r>
                        <a:rPr lang="zh-CN" altLang="en-US" sz="1400" smtClean="0">
                          <a:effectLst/>
                        </a:rPr>
                        <a:t>等</a:t>
                      </a:r>
                      <a:r>
                        <a:rPr lang="zh-CN" altLang="en-US" sz="1400">
                          <a:effectLst/>
                        </a:rPr>
                        <a:t>于 </a:t>
                      </a:r>
                      <a:r>
                        <a:rPr lang="en-US" sz="1400">
                          <a:effectLst/>
                        </a:rPr>
                        <a:t>C = C &amp; 2</a:t>
                      </a:r>
                    </a:p>
                  </a:txBody>
                  <a:tcPr marL="45644" marR="45644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^=</a:t>
                      </a:r>
                    </a:p>
                  </a:txBody>
                  <a:tcPr marL="45644" marR="45644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按位异或后赋值</a:t>
                      </a:r>
                    </a:p>
                  </a:txBody>
                  <a:tcPr marL="45644" marR="45644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 ^= 2 </a:t>
                      </a:r>
                      <a:r>
                        <a:rPr lang="en-US" sz="1400" smtClean="0">
                          <a:effectLst/>
                        </a:rPr>
                        <a:t>  </a:t>
                      </a:r>
                      <a:r>
                        <a:rPr lang="en-US" sz="1400" baseline="0" smtClean="0">
                          <a:effectLst/>
                        </a:rPr>
                        <a:t> </a:t>
                      </a:r>
                      <a:r>
                        <a:rPr lang="zh-CN" altLang="en-US" sz="1400" smtClean="0">
                          <a:effectLst/>
                        </a:rPr>
                        <a:t>等</a:t>
                      </a:r>
                      <a:r>
                        <a:rPr lang="zh-CN" altLang="en-US" sz="1400">
                          <a:effectLst/>
                        </a:rPr>
                        <a:t>于 </a:t>
                      </a:r>
                      <a:r>
                        <a:rPr lang="en-US" sz="1400">
                          <a:effectLst/>
                        </a:rPr>
                        <a:t>C = C ^ 2</a:t>
                      </a:r>
                    </a:p>
                  </a:txBody>
                  <a:tcPr marL="45644" marR="45644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|=</a:t>
                      </a:r>
                    </a:p>
                  </a:txBody>
                  <a:tcPr marL="45644" marR="45644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按位或后赋值</a:t>
                      </a:r>
                    </a:p>
                  </a:txBody>
                  <a:tcPr marL="45644" marR="45644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 |= 2 </a:t>
                      </a:r>
                      <a:r>
                        <a:rPr lang="en-US" sz="1400" smtClean="0">
                          <a:effectLst/>
                        </a:rPr>
                        <a:t>   </a:t>
                      </a:r>
                      <a:r>
                        <a:rPr lang="zh-CN" altLang="en-US" sz="1400" smtClean="0">
                          <a:effectLst/>
                        </a:rPr>
                        <a:t>等</a:t>
                      </a:r>
                      <a:r>
                        <a:rPr lang="zh-CN" altLang="en-US" sz="1400">
                          <a:effectLst/>
                        </a:rPr>
                        <a:t>于 </a:t>
                      </a:r>
                      <a:r>
                        <a:rPr lang="en-US" sz="1400">
                          <a:effectLst/>
                        </a:rPr>
                        <a:t>C = C | 2</a:t>
                      </a:r>
                    </a:p>
                  </a:txBody>
                  <a:tcPr marL="45644" marR="45644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fontAlgn="t"/>
                      <a:endParaRPr lang="en-US" altLang="zh-CN" sz="1400">
                        <a:effectLst/>
                      </a:endParaRP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400">
                        <a:effectLst/>
                      </a:endParaRP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t-BR" sz="1400">
                        <a:effectLst/>
                      </a:endParaRPr>
                    </a:p>
                  </a:txBody>
                  <a:tcPr marL="31526" marR="31526" marT="46052" marB="4605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0378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赋值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运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算符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案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例演示</a:t>
            </a:r>
            <a:endParaRPr lang="en-US" altLang="zh-CN" sz="2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交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换两个数的值。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赋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值运算符特点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运算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顺序从右往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AutoNum type="arabicParenR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赋值运算符的左边 只能是变量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右边 可以是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常量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字面量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AutoNum type="arabicParenR"/>
              <a:defRPr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AutoNum type="arabicParenR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复合赋值运算符等价于下面的效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</a:t>
            </a:r>
          </a:p>
          <a:p>
            <a:pPr lvl="0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比如：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+=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?  a = a + 3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7864" y="1362898"/>
            <a:ext cx="280831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a = 10</a:t>
            </a:r>
          </a:p>
          <a:p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b = 99</a:t>
            </a:r>
          </a:p>
          <a:p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("a="+a+"\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tb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="+b)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交换</a:t>
            </a:r>
          </a:p>
          <a:p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 t = a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a = b</a:t>
            </a:r>
          </a:p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b = t</a:t>
            </a:r>
          </a:p>
          <a:p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("a="+a+"\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tb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="+b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150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赋值运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算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符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4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7110" y="1244431"/>
            <a:ext cx="80744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练习 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面试题</a:t>
            </a:r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两个变量，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，要求将其进行交换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是不允许使用中间变量，最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打印结果：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854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位运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算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符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4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62278554"/>
              </p:ext>
            </p:extLst>
          </p:nvPr>
        </p:nvGraphicFramePr>
        <p:xfrm>
          <a:off x="539552" y="1284824"/>
          <a:ext cx="8208913" cy="3708337"/>
        </p:xfrm>
        <a:graphic>
          <a:graphicData uri="http://schemas.openxmlformats.org/drawingml/2006/table">
            <a:tbl>
              <a:tblPr/>
              <a:tblGrid>
                <a:gridCol w="2736305"/>
                <a:gridCol w="1440159"/>
                <a:gridCol w="4032449"/>
              </a:tblGrid>
              <a:tr h="21722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18726" marR="18726" marT="18726" marB="18726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8726" marR="18726" marT="18726" marB="18726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18726" marR="18726" marT="18726" marB="18726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44692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&amp;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按位与运算符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(a &amp; b) </a:t>
                      </a:r>
                      <a:r>
                        <a:rPr lang="zh-CN" altLang="en-US" sz="1200">
                          <a:effectLst/>
                        </a:rPr>
                        <a:t>输出结果 </a:t>
                      </a:r>
                      <a:r>
                        <a:rPr lang="en-US" altLang="zh-CN" sz="1200">
                          <a:effectLst/>
                        </a:rPr>
                        <a:t>12 </a:t>
                      </a:r>
                      <a:r>
                        <a:rPr lang="zh-CN" altLang="en-US" sz="1200">
                          <a:effectLst/>
                        </a:rPr>
                        <a:t>，二进制解释： </a:t>
                      </a:r>
                      <a:r>
                        <a:rPr lang="en-US" altLang="zh-CN" sz="1200">
                          <a:effectLst/>
                        </a:rPr>
                        <a:t>0000 1100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692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|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按位或运算符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(a | b) </a:t>
                      </a:r>
                      <a:r>
                        <a:rPr lang="zh-CN" altLang="en-US" sz="1200">
                          <a:effectLst/>
                        </a:rPr>
                        <a:t>输出结果 </a:t>
                      </a:r>
                      <a:r>
                        <a:rPr lang="en-US" altLang="zh-CN" sz="1200">
                          <a:effectLst/>
                        </a:rPr>
                        <a:t>61 </a:t>
                      </a:r>
                      <a:r>
                        <a:rPr lang="zh-CN" altLang="en-US" sz="1200">
                          <a:effectLst/>
                        </a:rPr>
                        <a:t>，二进制解释： </a:t>
                      </a:r>
                      <a:r>
                        <a:rPr lang="en-US" altLang="zh-CN" sz="1200">
                          <a:effectLst/>
                        </a:rPr>
                        <a:t>0011 1101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4692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^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按位异或运算符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(a ^ b) </a:t>
                      </a:r>
                      <a:r>
                        <a:rPr lang="zh-CN" altLang="en-US" sz="1200">
                          <a:effectLst/>
                        </a:rPr>
                        <a:t>输出结果 </a:t>
                      </a:r>
                      <a:r>
                        <a:rPr lang="en-US" altLang="zh-CN" sz="1200">
                          <a:effectLst/>
                        </a:rPr>
                        <a:t>49 </a:t>
                      </a:r>
                      <a:r>
                        <a:rPr lang="zh-CN" altLang="en-US" sz="1200">
                          <a:effectLst/>
                        </a:rPr>
                        <a:t>，二进制解释： </a:t>
                      </a:r>
                      <a:r>
                        <a:rPr lang="en-US" altLang="zh-CN" sz="1200">
                          <a:effectLst/>
                        </a:rPr>
                        <a:t>0011 0001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646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 dirty="0">
                          <a:effectLst/>
                        </a:rPr>
                        <a:t>~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按位取反运算符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(~a ) </a:t>
                      </a:r>
                      <a:r>
                        <a:rPr lang="zh-CN" altLang="en-US" sz="1200">
                          <a:effectLst/>
                        </a:rPr>
                        <a:t>输出结果 </a:t>
                      </a:r>
                      <a:r>
                        <a:rPr lang="en-US" altLang="zh-CN" sz="1200">
                          <a:effectLst/>
                        </a:rPr>
                        <a:t>-61 </a:t>
                      </a:r>
                      <a:r>
                        <a:rPr lang="zh-CN" altLang="en-US" sz="1200">
                          <a:effectLst/>
                        </a:rPr>
                        <a:t>，二进制解释： </a:t>
                      </a:r>
                      <a:r>
                        <a:rPr lang="en-US" altLang="zh-CN" sz="1200">
                          <a:effectLst/>
                        </a:rPr>
                        <a:t>1100 0011</a:t>
                      </a:r>
                      <a:r>
                        <a:rPr lang="zh-CN" altLang="en-US" sz="1200">
                          <a:effectLst/>
                        </a:rPr>
                        <a:t>， 在一个有符号二进制数的补码形式。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4692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&lt;&lt;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左移动运算符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 &lt;&lt; 2 </a:t>
                      </a:r>
                      <a:r>
                        <a:rPr lang="zh-CN" altLang="en-US" sz="1200">
                          <a:effectLst/>
                        </a:rPr>
                        <a:t>输出结果 </a:t>
                      </a:r>
                      <a:r>
                        <a:rPr lang="en-US" altLang="zh-CN" sz="1200">
                          <a:effectLst/>
                        </a:rPr>
                        <a:t>240 </a:t>
                      </a:r>
                      <a:r>
                        <a:rPr lang="zh-CN" altLang="en-US" sz="1200">
                          <a:effectLst/>
                        </a:rPr>
                        <a:t>，二进制解释： </a:t>
                      </a:r>
                      <a:r>
                        <a:rPr lang="en-US" altLang="zh-CN" sz="1200">
                          <a:effectLst/>
                        </a:rPr>
                        <a:t>1111 0000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692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&gt;&gt;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</a:rPr>
                        <a:t>右移动运算符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 &gt;&gt; 2 </a:t>
                      </a:r>
                      <a:r>
                        <a:rPr lang="zh-CN" altLang="en-US" sz="1200">
                          <a:effectLst/>
                        </a:rPr>
                        <a:t>输出结果 </a:t>
                      </a:r>
                      <a:r>
                        <a:rPr lang="en-US" altLang="zh-CN" sz="1200">
                          <a:effectLst/>
                        </a:rPr>
                        <a:t>15 </a:t>
                      </a:r>
                      <a:r>
                        <a:rPr lang="zh-CN" altLang="en-US" sz="1200">
                          <a:effectLst/>
                        </a:rPr>
                        <a:t>，二进制解释： </a:t>
                      </a:r>
                      <a:r>
                        <a:rPr lang="en-US" altLang="zh-CN" sz="1200">
                          <a:effectLst/>
                        </a:rPr>
                        <a:t>0000 1111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4692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 dirty="0">
                          <a:effectLst/>
                        </a:rPr>
                        <a:t>&gt;&gt;&gt;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</a:rPr>
                        <a:t>无符号右移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A &gt;&gt;&gt;2 </a:t>
                      </a:r>
                      <a:r>
                        <a:rPr lang="zh-CN" altLang="en-US" sz="1200" dirty="0">
                          <a:effectLst/>
                        </a:rPr>
                        <a:t>输出结果 </a:t>
                      </a:r>
                      <a:r>
                        <a:rPr lang="en-US" altLang="zh-CN" sz="1200" dirty="0">
                          <a:effectLst/>
                        </a:rPr>
                        <a:t>15, </a:t>
                      </a:r>
                      <a:r>
                        <a:rPr lang="zh-CN" altLang="en-US" sz="1200" dirty="0">
                          <a:effectLst/>
                        </a:rPr>
                        <a:t>二进制解释</a:t>
                      </a:r>
                      <a:r>
                        <a:rPr lang="en-US" altLang="zh-CN" sz="1200" dirty="0">
                          <a:effectLst/>
                        </a:rPr>
                        <a:t>: 0000 1111</a:t>
                      </a:r>
                    </a:p>
                  </a:txBody>
                  <a:tcPr marL="31210" marR="31210" marT="43694" marB="436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544" y="5112543"/>
            <a:ext cx="354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说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位运算符的规则和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一样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421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运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算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符的特别说明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4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368127"/>
            <a:ext cx="77768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不支持三目运算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符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中使用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if – else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的方式实现。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课堂练习</a:t>
            </a:r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：求两个数的最大值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：求三个数的最大值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4168" y="4434567"/>
            <a:ext cx="2877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的设计理念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一种事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情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尽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量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只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一种方法完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成，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这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样可以让代码风格更加统一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560" y="3168327"/>
            <a:ext cx="10287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056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运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算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符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优先级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66155" y="1276250"/>
            <a:ext cx="3601789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1)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运算符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有不同的优先级，所谓优先级就是表达式运算中的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运算顺序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。如右表，上一行运算符总优先于下一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行。  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2)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只有单目运算符、赋值运算符是从右向左运算的。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3)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运算符的优先级和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一样。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小结运算符的优先级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buAutoNum type="arabicPeriod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() []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可以直接提示优先级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buAutoNum type="arabicPeriod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目运算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(! ~)</a:t>
            </a:r>
          </a:p>
          <a:p>
            <a:pPr marL="342900" indent="-342900" eaLnBrk="1" hangingPunct="1">
              <a:buAutoNum type="arabicPeriod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算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术运算符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342900" indent="-342900" eaLnBrk="1" hangingPunct="1"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位移运算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buAutoNum type="arabicPeriod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关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系运算符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比较运算符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 eaLnBrk="1" hangingPunct="1"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位运算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buAutoNum type="arabicPeriod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逻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辑运算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buAutoNum type="arabicPeriod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值运算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buAutoNum type="arabicPeriod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buAutoNum type="arabicPeriod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 descr="C:\Users\Administrator\Desktop\timg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-2714"/>
          <a:stretch/>
        </p:blipFill>
        <p:spPr bwMode="auto">
          <a:xfrm>
            <a:off x="8521575" y="953587"/>
            <a:ext cx="432048" cy="44458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316416" y="864071"/>
            <a:ext cx="45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86981" y="5010918"/>
            <a:ext cx="477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低</a:t>
            </a:r>
            <a:endParaRPr lang="zh-CN" altLang="en-US" sz="2400" b="1" dirty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04422897"/>
              </p:ext>
            </p:extLst>
          </p:nvPr>
        </p:nvGraphicFramePr>
        <p:xfrm>
          <a:off x="3995936" y="777469"/>
          <a:ext cx="4313820" cy="4580319"/>
        </p:xfrm>
        <a:graphic>
          <a:graphicData uri="http://schemas.openxmlformats.org/drawingml/2006/table">
            <a:tbl>
              <a:tblPr/>
              <a:tblGrid>
                <a:gridCol w="1224136"/>
                <a:gridCol w="1651744"/>
                <a:gridCol w="1437940"/>
              </a:tblGrid>
              <a:tr h="244563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>
                          <a:solidFill>
                            <a:srgbClr val="FFFFFF"/>
                          </a:solidFill>
                          <a:effectLst/>
                        </a:rPr>
                        <a:t>类别</a:t>
                      </a:r>
                    </a:p>
                  </a:txBody>
                  <a:tcPr marL="16771" marR="16771" marT="16771" marB="1677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16771" marR="16771" marT="16771" marB="1677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>
                          <a:solidFill>
                            <a:srgbClr val="FFFFFF"/>
                          </a:solidFill>
                          <a:effectLst/>
                        </a:rPr>
                        <a:t>关联性</a:t>
                      </a:r>
                    </a:p>
                  </a:txBody>
                  <a:tcPr marL="16771" marR="16771" marT="16771" marB="1677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298928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1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() []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左到右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928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2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! ~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b="1">
                          <a:solidFill>
                            <a:srgbClr val="FF0000"/>
                          </a:solidFill>
                          <a:effectLst/>
                        </a:rPr>
                        <a:t>右到左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98928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3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* </a:t>
                      </a:r>
                      <a:r>
                        <a:rPr lang="en-US" altLang="zh-CN" sz="1100">
                          <a:effectLst/>
                        </a:rPr>
                        <a:t>/ %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左到右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928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4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+ -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左到右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98928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5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&gt;&gt; &gt;&gt;&gt; &lt;&lt;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左到右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928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6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&gt; &gt;= &lt; &lt;=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左到右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98928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7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== !=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左到右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928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8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&amp;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左到右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3131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9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^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左到右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928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10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|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左到右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98928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11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&amp;&amp;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左到右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928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12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||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左到右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50271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13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= += -= *= /= %= &gt;&gt;= &lt;&lt;= &amp;= ^= |=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b="1">
                          <a:solidFill>
                            <a:srgbClr val="FF0000"/>
                          </a:solidFill>
                          <a:effectLst/>
                        </a:rPr>
                        <a:t>右到左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928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14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effectLst/>
                        </a:rPr>
                        <a:t>,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</a:rPr>
                        <a:t>左到右</a:t>
                      </a:r>
                    </a:p>
                  </a:txBody>
                  <a:tcPr marL="27951" marR="27951" marT="39132" marB="3913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082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键盘输入语句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66155" y="1307147"/>
            <a:ext cx="8210301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2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在编程中，需要接收用户输入的数据，就可以使用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键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盘输入语句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来获取。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InputDemo.scala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：                                       </a:t>
            </a:r>
            <a:r>
              <a:rPr lang="en-US" altLang="zh-CN" sz="2000" b="1" dirty="0" err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2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要求：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以从控制台接收用户信息，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姓名，年龄，薪水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40335"/>
            <a:ext cx="2691383" cy="80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168327"/>
            <a:ext cx="2249313" cy="102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265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运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算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符介绍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算符是一种特殊的符号，用以表示数据的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运算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赋值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比较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算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术运算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运算符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比较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运算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系运算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辑运算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与，或，非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运算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符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位运算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~  | ^  &gt;&gt; &lt;&lt; &gt;&gt;&gt;...)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720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算术运算符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152103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70105958"/>
              </p:ext>
            </p:extLst>
          </p:nvPr>
        </p:nvGraphicFramePr>
        <p:xfrm>
          <a:off x="501680" y="1484314"/>
          <a:ext cx="7670720" cy="3207075"/>
        </p:xfrm>
        <a:graphic>
          <a:graphicData uri="http://schemas.openxmlformats.org/drawingml/2006/table">
            <a:tbl>
              <a:tblPr/>
              <a:tblGrid>
                <a:gridCol w="842263"/>
                <a:gridCol w="2993097"/>
                <a:gridCol w="1917680"/>
                <a:gridCol w="1917680"/>
              </a:tblGrid>
              <a:tr h="356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运算符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范例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结果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5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正号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568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负号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b=4; -b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568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5+5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55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减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6-4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568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*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乘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*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55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/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除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5/5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568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取模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取余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)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7%5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568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+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字符串相加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“He”+”llo”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“Hello”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727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算术运算符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+, - , * , / ,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%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算数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运算符的运算规则和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一样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2664271"/>
            <a:ext cx="7776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r1 :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= 10 / 3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("r1=" + r1)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r2 : Double = 10 / 3 </a:t>
            </a:r>
          </a:p>
          <a:p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("r2=" + r2)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r3 : Double = 10.0 / 3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("r3=" + r3 )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("r3=" + r3.formatted("%.2f") ) 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052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算术运算符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于除号“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，它的整数除和小数除是有区别的：整数之间做除法时，只保留整数部分而舍弃小数部分。 例如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var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x :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= 10/3 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结果是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当对一个数取模时，可以等价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a%b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=a-a/b*b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样我们可以看到取模的一个本质运算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的取模规则一样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中没有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操作符，需要通过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+=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-=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来实现同样的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效果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 = n + 1</a:t>
            </a:r>
          </a:p>
          <a:p>
            <a:pPr>
              <a:defRPr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 += 1</a:t>
            </a:r>
            <a:endParaRPr lang="en-US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600375"/>
            <a:ext cx="2592289" cy="150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2243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运算符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比较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运算符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关系运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算符的结果都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oolean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型，也就是要么是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true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，要么是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false</a:t>
            </a: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 经常用在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的条件中或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循环结构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的条件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关系运算符的使用和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一样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871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运算符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比较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运算符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152103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" name="Group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00602479"/>
              </p:ext>
            </p:extLst>
          </p:nvPr>
        </p:nvGraphicFramePr>
        <p:xfrm>
          <a:off x="611560" y="1628797"/>
          <a:ext cx="6552728" cy="3195714"/>
        </p:xfrm>
        <a:graphic>
          <a:graphicData uri="http://schemas.openxmlformats.org/drawingml/2006/table">
            <a:tbl>
              <a:tblPr/>
              <a:tblGrid>
                <a:gridCol w="1111462"/>
                <a:gridCol w="5441266"/>
              </a:tblGrid>
              <a:tr h="4029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运算符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运算                                 范例                                         结果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2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==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相等于              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4==3                                                false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2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!=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不等于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             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4!=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                                                 true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2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&lt;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小于                               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4&lt;3                                                   false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2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&gt;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大于                               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4&gt;3                                                   true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88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&lt;=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小于等于          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4&lt;=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                                                false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88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&gt;=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大于等于          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4&gt;=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3                                                true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2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297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运算符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比较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运算符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368127"/>
            <a:ext cx="4752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a = 9</a:t>
            </a:r>
          </a:p>
          <a:p>
            <a:pPr>
              <a:defRPr/>
            </a:pPr>
            <a:r>
              <a:rPr lang="en-US" altLang="zh-CN" dirty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b = 8</a:t>
            </a:r>
          </a:p>
          <a:p>
            <a:pPr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println</a:t>
            </a:r>
            <a:r>
              <a:rPr lang="en-US" altLang="zh-CN" dirty="0"/>
              <a:t>(a&gt;b</a:t>
            </a:r>
            <a:r>
              <a:rPr lang="en-US" altLang="zh-CN" dirty="0" smtClean="0"/>
              <a:t>)   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println</a:t>
            </a:r>
            <a:r>
              <a:rPr lang="en-US" altLang="zh-CN" dirty="0"/>
              <a:t>(a&gt;=b</a:t>
            </a:r>
            <a:r>
              <a:rPr lang="en-US" altLang="zh-CN" dirty="0" smtClean="0"/>
              <a:t>) 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println</a:t>
            </a:r>
            <a:r>
              <a:rPr lang="en-US" altLang="zh-CN" dirty="0"/>
              <a:t>(a&lt;=b</a:t>
            </a:r>
            <a:r>
              <a:rPr lang="en-US" altLang="zh-CN" dirty="0" smtClean="0"/>
              <a:t>) 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println</a:t>
            </a:r>
            <a:r>
              <a:rPr lang="en-US" altLang="zh-CN" dirty="0"/>
              <a:t>(a&lt;b</a:t>
            </a:r>
            <a:r>
              <a:rPr lang="en-US" altLang="zh-CN" dirty="0" smtClean="0"/>
              <a:t>) 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println</a:t>
            </a:r>
            <a:r>
              <a:rPr lang="en-US" altLang="zh-CN" dirty="0"/>
              <a:t>(a==b</a:t>
            </a:r>
            <a:r>
              <a:rPr lang="en-US" altLang="zh-CN" dirty="0" smtClean="0"/>
              <a:t>) 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println</a:t>
            </a:r>
            <a:r>
              <a:rPr lang="en-US" altLang="zh-CN" dirty="0"/>
              <a:t>(a!=b</a:t>
            </a:r>
            <a:r>
              <a:rPr lang="en-US" altLang="zh-CN" dirty="0" smtClean="0"/>
              <a:t>) 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flag </a:t>
            </a:r>
            <a:r>
              <a:rPr lang="en-US" altLang="zh-CN" dirty="0" smtClean="0"/>
              <a:t>= a&gt;b 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8145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运算符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算符的结果都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oolean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型，也就是要么是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true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，要么是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false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系运算符组成的表达式，我们称为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关系表达式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 &gt; b </a:t>
            </a:r>
          </a:p>
          <a:p>
            <a:pPr marL="342900" indent="-342900">
              <a:buFontTx/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比较运算符“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==”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不能误写成“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=”</a:t>
            </a:r>
          </a:p>
          <a:p>
            <a:pPr marL="342900" indent="-342900">
              <a:buFontTx/>
              <a:buAutoNum type="arabicParenR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使用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陷阱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如果两个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浮点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数进行比较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当保证数据类型一致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.</a:t>
            </a:r>
          </a:p>
          <a:p>
            <a:pPr marL="342900" indent="-342900">
              <a:buFontTx/>
              <a:buAutoNum type="arabicParenR"/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573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9848</TotalTime>
  <Words>2458</Words>
  <Application>Microsoft Office PowerPoint</Application>
  <PresentationFormat>自定义</PresentationFormat>
  <Paragraphs>780</Paragraphs>
  <Slides>20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Scala核心编程 运算符  讲师：李海波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haibo lib</cp:lastModifiedBy>
  <cp:revision>375</cp:revision>
  <dcterms:created xsi:type="dcterms:W3CDTF">2013-03-04T07:19:04Z</dcterms:created>
  <dcterms:modified xsi:type="dcterms:W3CDTF">2019-03-27T15:50:21Z</dcterms:modified>
</cp:coreProperties>
</file>