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48" r:id="rId3"/>
    <p:sldId id="585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51" r:id="rId12"/>
    <p:sldId id="653" r:id="rId13"/>
    <p:sldId id="652" r:id="rId14"/>
    <p:sldId id="655" r:id="rId15"/>
    <p:sldId id="691" r:id="rId16"/>
    <p:sldId id="692" r:id="rId17"/>
    <p:sldId id="657" r:id="rId18"/>
    <p:sldId id="659" r:id="rId19"/>
    <p:sldId id="660" r:id="rId20"/>
    <p:sldId id="662" r:id="rId21"/>
    <p:sldId id="667" r:id="rId22"/>
    <p:sldId id="693" r:id="rId23"/>
    <p:sldId id="694" r:id="rId24"/>
    <p:sldId id="695" r:id="rId25"/>
    <p:sldId id="696" r:id="rId26"/>
    <p:sldId id="697" r:id="rId27"/>
    <p:sldId id="698" r:id="rId28"/>
    <p:sldId id="669" r:id="rId29"/>
    <p:sldId id="676" r:id="rId30"/>
    <p:sldId id="670" r:id="rId31"/>
    <p:sldId id="671" r:id="rId32"/>
    <p:sldId id="679" r:id="rId33"/>
    <p:sldId id="672" r:id="rId34"/>
    <p:sldId id="673" r:id="rId35"/>
    <p:sldId id="675" r:id="rId36"/>
    <p:sldId id="699" r:id="rId37"/>
    <p:sldId id="680" r:id="rId38"/>
    <p:sldId id="700" r:id="rId39"/>
    <p:sldId id="683" r:id="rId40"/>
    <p:sldId id="260" r:id="rId41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D15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7468" autoAdjust="0"/>
  </p:normalViewPr>
  <p:slideViewPr>
    <p:cSldViewPr>
      <p:cViewPr>
        <p:scale>
          <a:sx n="80" d="100"/>
          <a:sy n="80" d="100"/>
        </p:scale>
        <p:origin x="-990" y="-156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grade = 90</a:t>
            </a:r>
          </a:p>
          <a:p>
            <a:r>
              <a:rPr lang="en-US" altLang="zh-CN" smtClean="0"/>
              <a:t>    if (grade == 100)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奖励一辆</a:t>
            </a:r>
            <a:r>
              <a:rPr lang="en-US" altLang="zh-CN" smtClean="0"/>
              <a:t>BMW")</a:t>
            </a:r>
          </a:p>
          <a:p>
            <a:r>
              <a:rPr lang="en-US" altLang="zh-CN" smtClean="0"/>
              <a:t>    } else if (grade &gt; 80)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奖励一台</a:t>
            </a:r>
            <a:r>
              <a:rPr lang="en-US" altLang="zh-CN" smtClean="0"/>
              <a:t>iphone7plus")</a:t>
            </a:r>
          </a:p>
          <a:p>
            <a:r>
              <a:rPr lang="en-US" altLang="zh-CN" smtClean="0"/>
              <a:t>    } else if (grade &gt;= 60 ){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奖励一个 </a:t>
            </a:r>
            <a:r>
              <a:rPr lang="en-US" altLang="zh-CN" smtClean="0"/>
              <a:t>iPad")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println("no")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r>
              <a:rPr lang="en-US" altLang="zh-CN" smtClean="0"/>
              <a:t>//import scala.math.</a:t>
            </a:r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求</a:t>
            </a:r>
            <a:r>
              <a:rPr lang="en-US" altLang="zh-CN" smtClean="0"/>
              <a:t>ax2+bx+c=0</a:t>
            </a:r>
            <a:r>
              <a:rPr lang="zh-CN" altLang="en-US" smtClean="0"/>
              <a:t>方程的根。</a:t>
            </a:r>
            <a:r>
              <a:rPr lang="en-US" altLang="zh-CN" smtClean="0"/>
              <a:t>a,b,c</a:t>
            </a:r>
            <a:r>
              <a:rPr lang="zh-CN" altLang="en-US" smtClean="0"/>
              <a:t>分别为函数的参数，如果：</a:t>
            </a:r>
            <a:r>
              <a:rPr lang="en-US" altLang="zh-CN" smtClean="0"/>
              <a:t>b2-4ac&gt;0</a:t>
            </a:r>
            <a:r>
              <a:rPr lang="zh-CN" altLang="en-US" smtClean="0"/>
              <a:t>，则有两个解；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//b2-4ac=0</a:t>
            </a:r>
            <a:r>
              <a:rPr lang="zh-CN" altLang="en-US" smtClean="0"/>
              <a:t>，则有一个解；</a:t>
            </a:r>
            <a:r>
              <a:rPr lang="en-US" altLang="zh-CN" smtClean="0"/>
              <a:t>b2-4ac&lt;0</a:t>
            </a:r>
            <a:r>
              <a:rPr lang="zh-CN" altLang="en-US" smtClean="0"/>
              <a:t>，则无解；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提示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x1=(-b+sqrt(b2-4ac))/2a</a:t>
            </a:r>
          </a:p>
          <a:p>
            <a:r>
              <a:rPr lang="en-US" altLang="zh-CN" smtClean="0"/>
              <a:t>    //               X2=(-b-sqrt(b2-4ac))/2a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提示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Math.sqrt(num);</a:t>
            </a:r>
          </a:p>
          <a:p>
            <a:endParaRPr lang="en-US" altLang="zh-CN" smtClean="0"/>
          </a:p>
          <a:p>
            <a:r>
              <a:rPr lang="en-US" altLang="zh-CN" smtClean="0"/>
              <a:t>    var a = 3</a:t>
            </a:r>
          </a:p>
          <a:p>
            <a:r>
              <a:rPr lang="en-US" altLang="zh-CN" smtClean="0"/>
              <a:t>    var b = 100</a:t>
            </a:r>
          </a:p>
          <a:p>
            <a:r>
              <a:rPr lang="en-US" altLang="zh-CN" smtClean="0"/>
              <a:t>    var c = 6</a:t>
            </a:r>
          </a:p>
          <a:p>
            <a:endParaRPr lang="en-US" altLang="zh-CN" smtClean="0"/>
          </a:p>
          <a:p>
            <a:r>
              <a:rPr lang="en-US" altLang="zh-CN" smtClean="0"/>
              <a:t>    var m = b * b - 4 * a * c</a:t>
            </a:r>
          </a:p>
          <a:p>
            <a:r>
              <a:rPr lang="en-US" altLang="zh-CN" smtClean="0"/>
              <a:t>    if(m &gt; 0){</a:t>
            </a:r>
          </a:p>
          <a:p>
            <a:endParaRPr lang="en-US" altLang="zh-CN" smtClean="0"/>
          </a:p>
          <a:p>
            <a:r>
              <a:rPr lang="en-US" altLang="zh-CN" smtClean="0"/>
              <a:t>      var x1 = (-b+math.sqrt(m))/2 * a</a:t>
            </a:r>
          </a:p>
          <a:p>
            <a:r>
              <a:rPr lang="en-US" altLang="zh-CN" smtClean="0"/>
              <a:t>      var x2 = (-b-math.sqrt(m))/2 * a</a:t>
            </a:r>
          </a:p>
          <a:p>
            <a:endParaRPr lang="en-US" altLang="zh-CN" smtClean="0"/>
          </a:p>
          <a:p>
            <a:r>
              <a:rPr lang="en-US" altLang="zh-CN" smtClean="0"/>
              <a:t>      println("x1=" + x1);</a:t>
            </a:r>
          </a:p>
          <a:p>
            <a:r>
              <a:rPr lang="en-US" altLang="zh-CN" smtClean="0"/>
              <a:t>      println("x2=" + x2);</a:t>
            </a:r>
          </a:p>
          <a:p>
            <a:endParaRPr lang="en-US" altLang="zh-CN" smtClean="0"/>
          </a:p>
          <a:p>
            <a:r>
              <a:rPr lang="en-US" altLang="zh-CN" smtClean="0"/>
              <a:t>    }else if (m == 0){</a:t>
            </a:r>
          </a:p>
          <a:p>
            <a:r>
              <a:rPr lang="en-US" altLang="zh-CN" smtClean="0"/>
              <a:t>      var x1 = (-b+math.sqrt(m))/2 * a</a:t>
            </a:r>
          </a:p>
          <a:p>
            <a:r>
              <a:rPr lang="en-US" altLang="zh-CN" smtClean="0"/>
              <a:t>      println("x1=" + x1)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无解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的案例，不用举例，说明一下即可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r>
              <a:rPr lang="en-US" altLang="zh-CN" smtClean="0"/>
              <a:t>import scala.math._ // _ </a:t>
            </a:r>
            <a:r>
              <a:rPr lang="zh-CN" altLang="en-US" smtClean="0"/>
              <a:t>暫時理解成就是 *</a:t>
            </a:r>
          </a:p>
          <a:p>
            <a:endParaRPr lang="zh-CN" altLang="en-US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sumVal = 10</a:t>
            </a:r>
          </a:p>
          <a:p>
            <a:r>
              <a:rPr lang="en-US" altLang="zh-CN" smtClean="0"/>
              <a:t>    var result = if ( sumVal == 0 ) {</a:t>
            </a:r>
          </a:p>
          <a:p>
            <a:r>
              <a:rPr lang="en-US" altLang="zh-CN" smtClean="0"/>
              <a:t>      println("ok") // </a:t>
            </a:r>
            <a:r>
              <a:rPr lang="zh-CN" altLang="en-US" smtClean="0"/>
              <a:t>此处为满足条件逻辑的最后一行内容，打印语句是没有返回值的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 else {</a:t>
            </a:r>
          </a:p>
          <a:p>
            <a:r>
              <a:rPr lang="en-US" altLang="zh-CN" smtClean="0"/>
              <a:t>      "nook" //</a:t>
            </a:r>
            <a:r>
              <a:rPr lang="zh-CN" altLang="en-US" smtClean="0"/>
              <a:t>此处为不满足条件逻辑的最后一行内容，此处返回值为字符串</a:t>
            </a:r>
            <a:r>
              <a:rPr lang="en-US" altLang="zh-CN" smtClean="0"/>
              <a:t>String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說明：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因为</a:t>
            </a:r>
            <a:r>
              <a:rPr lang="en-US" altLang="zh-CN" smtClean="0"/>
              <a:t>Scala</a:t>
            </a:r>
            <a:r>
              <a:rPr lang="zh-CN" altLang="en-US" smtClean="0"/>
              <a:t>在编译期间无法知道程序的逻辑是满足或不满足，所以无法推断出</a:t>
            </a:r>
            <a:r>
              <a:rPr lang="en-US" altLang="zh-CN" smtClean="0"/>
              <a:t>result</a:t>
            </a:r>
            <a:r>
              <a:rPr lang="zh-CN" altLang="en-US" smtClean="0"/>
              <a:t>变量的具体类型，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  </a:t>
            </a:r>
            <a:r>
              <a:rPr lang="zh-CN" altLang="en-US" smtClean="0"/>
              <a:t>所以就设定为</a:t>
            </a:r>
            <a:r>
              <a:rPr lang="en-US" altLang="zh-CN" smtClean="0"/>
              <a:t>Any</a:t>
            </a:r>
            <a:r>
              <a:rPr lang="zh-CN" altLang="en-US" smtClean="0"/>
              <a:t>类型（所有类型的公共超类型</a:t>
            </a:r>
            <a:endParaRPr lang="en-US" altLang="zh-CN" smtClean="0"/>
          </a:p>
          <a:p>
            <a:r>
              <a:rPr lang="en-US" altLang="zh-CN" smtClean="0"/>
              <a:t>    //2. </a:t>
            </a:r>
            <a:r>
              <a:rPr lang="zh-CN" altLang="en-US" smtClean="0"/>
              <a:t>如果</a:t>
            </a:r>
            <a:r>
              <a:rPr lang="en-US" altLang="zh-CN" smtClean="0"/>
              <a:t>if-else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的两条分支结果都是确定的并且相同的数据类型，那么</a:t>
            </a:r>
            <a:r>
              <a:rPr lang="en-US" altLang="zh-CN" baseline="0" smtClean="0"/>
              <a:t>result</a:t>
            </a:r>
            <a:r>
              <a:rPr lang="zh-CN" altLang="en-US" baseline="0" smtClean="0"/>
              <a:t>变量的类型就是直接确定了</a:t>
            </a:r>
            <a:r>
              <a:rPr lang="en-US" altLang="zh-CN" baseline="0" smtClean="0"/>
              <a:t>.</a:t>
            </a:r>
          </a:p>
          <a:p>
            <a:r>
              <a:rPr lang="en-US" altLang="zh-CN" baseline="0" smtClean="0"/>
              <a:t>    /*</a:t>
            </a:r>
          </a:p>
          <a:p>
            <a:r>
              <a:rPr lang="en-US" altLang="zh-CN" baseline="0" smtClean="0"/>
              <a:t>	var result = if () {</a:t>
            </a:r>
          </a:p>
          <a:p>
            <a:r>
              <a:rPr lang="en-US" altLang="zh-CN" baseline="0" smtClean="0"/>
              <a:t>		“ok”</a:t>
            </a:r>
          </a:p>
          <a:p>
            <a:r>
              <a:rPr lang="en-US" altLang="zh-CN" baseline="0" smtClean="0"/>
              <a:t>	} else {</a:t>
            </a:r>
          </a:p>
          <a:p>
            <a:r>
              <a:rPr lang="en-US" altLang="zh-CN" baseline="0" smtClean="0"/>
              <a:t>		“nook”</a:t>
            </a:r>
          </a:p>
          <a:p>
            <a:r>
              <a:rPr lang="en-US" altLang="zh-CN" baseline="0" smtClean="0"/>
              <a:t>	}</a:t>
            </a:r>
          </a:p>
          <a:p>
            <a:r>
              <a:rPr lang="en-US" altLang="zh-CN" baseline="0" smtClean="0"/>
              <a:t>	//</a:t>
            </a:r>
            <a:r>
              <a:rPr lang="zh-CN" altLang="en-US" baseline="0" smtClean="0"/>
              <a:t>这是在编译的阶段 </a:t>
            </a:r>
            <a:r>
              <a:rPr lang="en-US" altLang="zh-CN" baseline="0" smtClean="0"/>
              <a:t>result </a:t>
            </a:r>
            <a:r>
              <a:rPr lang="zh-CN" altLang="en-US" baseline="0" smtClean="0"/>
              <a:t>就是</a:t>
            </a:r>
            <a:r>
              <a:rPr lang="en-US" altLang="zh-CN" baseline="0" smtClean="0"/>
              <a:t>String </a:t>
            </a:r>
            <a:r>
              <a:rPr lang="zh-CN" altLang="en-US" baseline="0" smtClean="0"/>
              <a:t>类型了哈</a:t>
            </a:r>
            <a:endParaRPr lang="en-US" altLang="zh-CN" baseline="0" smtClean="0"/>
          </a:p>
          <a:p>
            <a:r>
              <a:rPr lang="en-US" altLang="zh-CN" baseline="0" smtClean="0"/>
              <a:t>    */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//3. sumVal = 10  res </a:t>
            </a:r>
            <a:r>
              <a:rPr lang="zh-CN" altLang="en-US" smtClean="0"/>
              <a:t>為 </a:t>
            </a:r>
            <a:r>
              <a:rPr lang="en-US" altLang="zh-CN" smtClean="0"/>
              <a:t>nook, sumVal = 0  result </a:t>
            </a:r>
            <a:r>
              <a:rPr lang="zh-CN" altLang="en-US" smtClean="0"/>
              <a:t>為 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 </a:t>
            </a:r>
          </a:p>
          <a:p>
            <a:r>
              <a:rPr lang="en-US" altLang="zh-CN" smtClean="0"/>
              <a:t>    println("res=" + result)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案例输出</a:t>
            </a:r>
            <a:r>
              <a:rPr lang="en-US" altLang="zh-CN" smtClean="0"/>
              <a:t>()</a:t>
            </a:r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案例输出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“</a:t>
            </a:r>
            <a:r>
              <a:rPr lang="zh-CN" altLang="en-US" baseline="0" smtClean="0"/>
              <a:t>结果大于</a:t>
            </a:r>
            <a:r>
              <a:rPr lang="en-US" altLang="zh-CN" baseline="0" smtClean="0"/>
              <a:t>20”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案例</a:t>
            </a:r>
            <a:endParaRPr lang="en-US" altLang="zh-CN" smtClean="0"/>
          </a:p>
          <a:p>
            <a:r>
              <a:rPr lang="en-US" altLang="zh-CN" smtClean="0"/>
              <a:t>Scanner input = new Scanner(System.in);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时间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double second = input.nextDouble();</a:t>
            </a:r>
          </a:p>
          <a:p>
            <a:r>
              <a:rPr lang="en-US" altLang="zh-CN" smtClean="0"/>
              <a:t>if(second &lt;= 8){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性别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char gender = input.next().charAt(0);</a:t>
            </a:r>
          </a:p>
          <a:p>
            <a:r>
              <a:rPr lang="en-US" altLang="zh-CN" smtClean="0"/>
              <a:t>if(gender == '</a:t>
            </a:r>
            <a:r>
              <a:rPr lang="zh-CN" altLang="en-US" smtClean="0"/>
              <a:t>男</a:t>
            </a:r>
            <a:r>
              <a:rPr lang="en-US" altLang="zh-CN" smtClean="0"/>
              <a:t>'){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男子组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} else 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女子组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 else {</a:t>
            </a:r>
          </a:p>
          <a:p>
            <a:r>
              <a:rPr lang="en-US" altLang="zh-CN" smtClean="0"/>
              <a:t>System.out.println("out");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/*</a:t>
            </a:r>
          </a:p>
          <a:p>
            <a:r>
              <a:rPr lang="zh-CN" altLang="en-US" smtClean="0"/>
              <a:t>此类用于演示嵌套分支</a:t>
            </a:r>
          </a:p>
          <a:p>
            <a:endParaRPr lang="zh-CN" altLang="en-US" smtClean="0"/>
          </a:p>
          <a:p>
            <a:r>
              <a:rPr lang="zh-CN" altLang="en-US" smtClean="0"/>
              <a:t>案例：参加百米运动会，如果用时</a:t>
            </a:r>
            <a:r>
              <a:rPr lang="en-US" altLang="zh-CN" smtClean="0"/>
              <a:t>8</a:t>
            </a:r>
            <a:r>
              <a:rPr lang="zh-CN" altLang="en-US" smtClean="0"/>
              <a:t>秒以内进入决赛，否则提示淘汰。并且根据性别提示进入男子组或女子组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import java.util.Scanner;</a:t>
            </a:r>
          </a:p>
          <a:p>
            <a:r>
              <a:rPr lang="en-US" altLang="zh-CN" smtClean="0"/>
              <a:t>class  IfDemo3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请输入百米成绩：（单位：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double second = input.nextDouble();</a:t>
            </a:r>
          </a:p>
          <a:p>
            <a:endParaRPr lang="en-US" altLang="zh-CN" smtClean="0"/>
          </a:p>
          <a:p>
            <a:r>
              <a:rPr lang="en-US" altLang="zh-CN" smtClean="0"/>
              <a:t>		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if(second&lt;=8){//</a:t>
            </a:r>
            <a:r>
              <a:rPr lang="zh-CN" altLang="en-US" smtClean="0"/>
              <a:t>决赛</a:t>
            </a:r>
          </a:p>
          <a:p>
            <a:endParaRPr lang="zh-CN" altLang="en-US" smtClean="0"/>
          </a:p>
          <a:p>
            <a:r>
              <a:rPr lang="zh-CN" altLang="en-US" smtClean="0"/>
              <a:t>			</a:t>
            </a:r>
            <a:r>
              <a:rPr lang="en-US" altLang="zh-CN" smtClean="0"/>
              <a:t>System.out.println("</a:t>
            </a:r>
            <a:r>
              <a:rPr lang="zh-CN" altLang="en-US" smtClean="0"/>
              <a:t>请输入性别：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char gender = input.next().charAt(0);</a:t>
            </a:r>
          </a:p>
          <a:p>
            <a:endParaRPr lang="en-US" altLang="zh-CN" smtClean="0"/>
          </a:p>
          <a:p>
            <a:r>
              <a:rPr lang="en-US" altLang="zh-CN" smtClean="0"/>
              <a:t>			if(gender == '</a:t>
            </a:r>
            <a:r>
              <a:rPr lang="zh-CN" altLang="en-US" smtClean="0"/>
              <a:t>男</a:t>
            </a:r>
            <a:r>
              <a:rPr lang="en-US" altLang="zh-CN" smtClean="0"/>
              <a:t>'){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进入男子组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进入女子组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}else{//</a:t>
            </a:r>
            <a:r>
              <a:rPr lang="zh-CN" altLang="en-US" smtClean="0"/>
              <a:t>淘汰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System.out.println("</a:t>
            </a:r>
            <a:r>
              <a:rPr lang="zh-CN" altLang="en-US" smtClean="0"/>
              <a:t>不好意思，你被</a:t>
            </a:r>
            <a:r>
              <a:rPr lang="en-US" altLang="zh-CN" smtClean="0"/>
              <a:t>out</a:t>
            </a:r>
            <a:r>
              <a:rPr lang="zh-CN" altLang="en-US" smtClean="0"/>
              <a:t>了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案例：出票系统：根据淡旺季的月份和年龄，打印票价</a:t>
            </a:r>
          </a:p>
          <a:p>
            <a:r>
              <a:rPr lang="en-US" altLang="zh-CN" smtClean="0"/>
              <a:t>/*</a:t>
            </a:r>
          </a:p>
          <a:p>
            <a:r>
              <a:rPr lang="en-US" altLang="zh-CN" smtClean="0"/>
              <a:t>4_10 </a:t>
            </a:r>
            <a:r>
              <a:rPr lang="zh-CN" altLang="en-US" smtClean="0"/>
              <a:t>旺季：</a:t>
            </a:r>
          </a:p>
          <a:p>
            <a:r>
              <a:rPr lang="zh-CN" altLang="en-US" smtClean="0"/>
              <a:t>		成人（</a:t>
            </a:r>
            <a:r>
              <a:rPr lang="en-US" altLang="zh-CN" smtClean="0"/>
              <a:t>18-60</a:t>
            </a:r>
            <a:r>
              <a:rPr lang="zh-CN" altLang="en-US" smtClean="0"/>
              <a:t>）：</a:t>
            </a:r>
            <a:r>
              <a:rPr lang="en-US" altLang="zh-CN" smtClean="0"/>
              <a:t>60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儿童（</a:t>
            </a:r>
            <a:r>
              <a:rPr lang="en-US" altLang="zh-CN" smtClean="0"/>
              <a:t>&lt;18</a:t>
            </a:r>
            <a:r>
              <a:rPr lang="zh-CN" altLang="en-US" smtClean="0"/>
              <a:t>）</a:t>
            </a:r>
            <a:r>
              <a:rPr lang="en-US" altLang="zh-CN" smtClean="0"/>
              <a:t>:</a:t>
            </a:r>
            <a:r>
              <a:rPr lang="zh-CN" altLang="en-US" smtClean="0"/>
              <a:t>半价</a:t>
            </a:r>
          </a:p>
          <a:p>
            <a:r>
              <a:rPr lang="zh-CN" altLang="en-US" smtClean="0"/>
              <a:t>		老人（</a:t>
            </a:r>
            <a:r>
              <a:rPr lang="en-US" altLang="zh-CN" smtClean="0"/>
              <a:t>&gt;60</a:t>
            </a:r>
            <a:r>
              <a:rPr lang="zh-CN" altLang="en-US" smtClean="0"/>
              <a:t>）</a:t>
            </a:r>
            <a:r>
              <a:rPr lang="en-US" altLang="zh-CN" smtClean="0"/>
              <a:t>:1/3</a:t>
            </a:r>
          </a:p>
          <a:p>
            <a:endParaRPr lang="en-US" altLang="zh-CN" smtClean="0"/>
          </a:p>
          <a:p>
            <a:r>
              <a:rPr lang="zh-CN" altLang="en-US" smtClean="0"/>
              <a:t>淡季：</a:t>
            </a:r>
          </a:p>
          <a:p>
            <a:r>
              <a:rPr lang="zh-CN" altLang="en-US" smtClean="0"/>
              <a:t>		成人：</a:t>
            </a:r>
            <a:r>
              <a:rPr lang="en-US" altLang="zh-CN" smtClean="0"/>
              <a:t>40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其他：</a:t>
            </a:r>
            <a:r>
              <a:rPr lang="en-US" altLang="zh-CN" smtClean="0"/>
              <a:t>20</a:t>
            </a:r>
          </a:p>
          <a:p>
            <a:endParaRPr lang="en-US" altLang="zh-CN" smtClean="0"/>
          </a:p>
          <a:p>
            <a:r>
              <a:rPr lang="en-US" altLang="zh-CN" smtClean="0"/>
              <a:t>*/</a:t>
            </a:r>
          </a:p>
          <a:p>
            <a:r>
              <a:rPr lang="zh-CN" altLang="en-US" smtClean="0"/>
              <a:t>案例代码：</a:t>
            </a:r>
            <a:endParaRPr lang="en-US" altLang="zh-CN" smtClean="0"/>
          </a:p>
          <a:p>
            <a:r>
              <a:rPr lang="en-US" altLang="zh-CN" smtClean="0"/>
              <a:t>package com.atguigu.chapter01.Demo01.com.atguigu.chapter01.Demo01</a:t>
            </a:r>
          </a:p>
          <a:p>
            <a:r>
              <a:rPr lang="en-US" altLang="zh-CN" smtClean="0"/>
              <a:t>import scala.io.StdIn</a:t>
            </a:r>
          </a:p>
          <a:p>
            <a:endParaRPr lang="en-US" altLang="zh-CN" smtClean="0"/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println("month:");</a:t>
            </a:r>
          </a:p>
          <a:p>
            <a:r>
              <a:rPr lang="en-US" altLang="zh-CN" smtClean="0"/>
              <a:t>    val month = StdIn.readInt()</a:t>
            </a:r>
          </a:p>
          <a:p>
            <a:r>
              <a:rPr lang="en-US" altLang="zh-CN" smtClean="0"/>
              <a:t>    println("age:");</a:t>
            </a:r>
          </a:p>
          <a:p>
            <a:r>
              <a:rPr lang="en-US" altLang="zh-CN" smtClean="0"/>
              <a:t>    val age = StdIn.readInt()</a:t>
            </a:r>
          </a:p>
          <a:p>
            <a:r>
              <a:rPr lang="en-US" altLang="zh-CN" smtClean="0"/>
              <a:t>    if (month &gt;= 4 &amp;&amp; month &lt;= 10)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旺季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if (age &gt; 60)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      } else if (age &gt;= 18)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60");</a:t>
            </a:r>
          </a:p>
          <a:p>
            <a:r>
              <a:rPr lang="en-US" altLang="zh-CN" smtClean="0"/>
              <a:t>      } else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30");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淡季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if (age &gt;= 18 &amp;&amp; age &lt; 60)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40");</a:t>
            </a:r>
          </a:p>
          <a:p>
            <a:r>
              <a:rPr lang="en-US" altLang="zh-CN" smtClean="0"/>
              <a:t>      } else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 Exec1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System.out.println("month:");</a:t>
            </a:r>
          </a:p>
          <a:p>
            <a:endParaRPr lang="en-US" altLang="zh-CN" smtClean="0"/>
          </a:p>
          <a:p>
            <a:r>
              <a:rPr lang="en-US" altLang="zh-CN" smtClean="0"/>
              <a:t>		int month = input.nextInt();</a:t>
            </a:r>
          </a:p>
          <a:p>
            <a:endParaRPr lang="en-US" altLang="zh-CN" smtClean="0"/>
          </a:p>
          <a:p>
            <a:r>
              <a:rPr lang="en-US" altLang="zh-CN" smtClean="0"/>
              <a:t>		System.out.println("age:");</a:t>
            </a:r>
          </a:p>
          <a:p>
            <a:endParaRPr lang="en-US" altLang="zh-CN" smtClean="0"/>
          </a:p>
          <a:p>
            <a:r>
              <a:rPr lang="en-US" altLang="zh-CN" smtClean="0"/>
              <a:t>		int age = input.nextInt();</a:t>
            </a:r>
          </a:p>
          <a:p>
            <a:endParaRPr lang="en-US" altLang="zh-CN" smtClean="0"/>
          </a:p>
          <a:p>
            <a:r>
              <a:rPr lang="en-US" altLang="zh-CN" smtClean="0"/>
              <a:t>		if(month&gt;=4 &amp;&amp; month&lt;=10){//</a:t>
            </a:r>
            <a:r>
              <a:rPr lang="zh-CN" altLang="en-US" smtClean="0"/>
              <a:t>旺季</a:t>
            </a:r>
          </a:p>
          <a:p>
            <a:endParaRPr lang="zh-CN" altLang="en-US" smtClean="0"/>
          </a:p>
          <a:p>
            <a:r>
              <a:rPr lang="zh-CN" altLang="en-US" smtClean="0"/>
              <a:t>			</a:t>
            </a:r>
            <a:r>
              <a:rPr lang="en-US" altLang="zh-CN" smtClean="0"/>
              <a:t>if(age&gt;60){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			}else if(age&gt;=18){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60");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30");</a:t>
            </a:r>
          </a:p>
          <a:p>
            <a:endParaRPr lang="en-US" altLang="zh-CN" smtClean="0"/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}else{//</a:t>
            </a:r>
            <a:r>
              <a:rPr lang="zh-CN" altLang="en-US" smtClean="0"/>
              <a:t>淡季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if(age&gt;=18&amp;&amp;age&lt;60){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40");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￥</a:t>
            </a:r>
            <a:r>
              <a:rPr lang="en-US" altLang="zh-CN" smtClean="0"/>
              <a:t>20");</a:t>
            </a:r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可以考虑写一个对示意图的证明案例：</a:t>
            </a:r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* 可以针对多分支，画出流程图</a:t>
            </a:r>
            <a:r>
              <a:rPr lang="en-US" altLang="zh-CN" smtClean="0">
                <a:ea typeface="宋体" charset="-122"/>
              </a:rPr>
              <a:t>.(</a:t>
            </a:r>
            <a:r>
              <a:rPr lang="zh-CN" altLang="en-US" smtClean="0">
                <a:ea typeface="宋体" charset="-122"/>
              </a:rPr>
              <a:t>代码</a:t>
            </a:r>
            <a:r>
              <a:rPr lang="en-US" altLang="zh-CN" smtClean="0">
                <a:ea typeface="宋体" charset="-122"/>
              </a:rPr>
              <a:t>+</a:t>
            </a:r>
            <a:r>
              <a:rPr lang="zh-CN" altLang="en-US" smtClean="0">
                <a:ea typeface="宋体" charset="-122"/>
              </a:rPr>
              <a:t>图示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这个案例还是比较简单的</a:t>
            </a:r>
            <a:r>
              <a:rPr lang="en-US" altLang="zh-CN" smtClean="0">
                <a:ea typeface="宋体" charset="-122"/>
              </a:rPr>
              <a:t>///[</a:t>
            </a:r>
            <a:r>
              <a:rPr lang="zh-CN" altLang="en-US" smtClean="0">
                <a:ea typeface="宋体" charset="-122"/>
              </a:rPr>
              <a:t>听点，如何接收一个</a:t>
            </a:r>
            <a:r>
              <a:rPr lang="en-US" altLang="zh-CN" smtClean="0">
                <a:ea typeface="宋体" charset="-122"/>
              </a:rPr>
              <a:t>dos</a:t>
            </a:r>
            <a:r>
              <a:rPr lang="zh-CN" altLang="en-US" smtClean="0">
                <a:ea typeface="宋体" charset="-122"/>
              </a:rPr>
              <a:t>控制台输入的字符</a:t>
            </a:r>
            <a:r>
              <a:rPr lang="en-US" altLang="zh-CN" smtClean="0">
                <a:ea typeface="宋体" charset="-122"/>
              </a:rPr>
              <a:t>]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Scanner input  = new Scanner(System.in);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char c = input.next().charAt(0);//1  ——49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也可以直接定义一个字符变量。</a:t>
            </a:r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对基本案例说明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1) to</a:t>
            </a:r>
            <a:r>
              <a:rPr lang="zh-CN" altLang="en-US" smtClean="0">
                <a:ea typeface="宋体" charset="-122"/>
              </a:rPr>
              <a:t>是一个关键字</a:t>
            </a:r>
            <a:endParaRPr lang="en-US" altLang="zh-CN" smtClean="0">
              <a:ea typeface="宋体" charset="-122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ea typeface="宋体" charset="-122"/>
              </a:rPr>
              <a:t>2)</a:t>
            </a:r>
            <a:r>
              <a:rPr lang="en-US" altLang="zh-CN" baseline="0" smtClean="0">
                <a:ea typeface="宋体" charset="-122"/>
              </a:rPr>
              <a:t> </a:t>
            </a: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to</a:t>
            </a:r>
            <a:r>
              <a:rPr lang="zh-CN" altLang="en-US" sz="1200" smtClean="0">
                <a:ea typeface="宋体" pitchFamily="2" charset="-122"/>
                <a:cs typeface="Times New Roman" pitchFamily="18" charset="0"/>
              </a:rPr>
              <a:t>左右两边为</a:t>
            </a:r>
            <a:r>
              <a:rPr lang="zh-CN" altLang="en-US" sz="1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前闭后闭</a:t>
            </a:r>
            <a:r>
              <a:rPr lang="zh-CN" altLang="en-US" sz="1200" smtClean="0">
                <a:ea typeface="宋体" pitchFamily="2" charset="-122"/>
                <a:cs typeface="Times New Roman" pitchFamily="18" charset="0"/>
              </a:rPr>
              <a:t>的访问</a:t>
            </a:r>
            <a:endParaRPr lang="en-US" altLang="zh-CN" sz="1200" smtClean="0">
              <a:ea typeface="宋体" pitchFamily="2" charset="-122"/>
              <a:cs typeface="Times New Roman" pitchFamily="18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3) ...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完成前面的需求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import util.control.Breaks._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for(i &lt;- 1 to 10){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</a:t>
            </a:r>
            <a:r>
              <a:rPr lang="zh-CN" altLang="en-US" smtClean="0">
                <a:ea typeface="宋体" charset="-122"/>
              </a:rPr>
              <a:t>你好 尚硅谷 </a:t>
            </a:r>
            <a:r>
              <a:rPr lang="en-US" altLang="zh-CN" smtClean="0">
                <a:ea typeface="宋体" charset="-122"/>
              </a:rPr>
              <a:t>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对基本案例说明</a:t>
            </a:r>
            <a:endParaRPr lang="en-US" altLang="zh-CN" smtClean="0">
              <a:ea typeface="宋体" charset="-122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ea typeface="宋体" charset="-122"/>
              </a:rPr>
              <a:t>1)</a:t>
            </a:r>
            <a:r>
              <a:rPr lang="en-US" altLang="zh-CN" baseline="0" smtClean="0">
                <a:ea typeface="宋体" charset="-122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左右两边为前闭后开的访问</a:t>
            </a:r>
            <a:r>
              <a:rPr lang="zh-CN" alt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类似我们传统的</a:t>
            </a:r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for(int i=0; i &lt; arr.length(); i++)</a:t>
            </a:r>
            <a:r>
              <a:rPr lang="zh-CN" alt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</a:t>
            </a:r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zh-CN" sz="1200" smtClean="0">
              <a:ea typeface="宋体" pitchFamily="2" charset="-122"/>
              <a:cs typeface="Times New Roman" pitchFamily="18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2) ...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完成前面的需求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for(i &lt;- 1 until 11){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</a:t>
            </a:r>
            <a:r>
              <a:rPr lang="zh-CN" altLang="en-US" smtClean="0">
                <a:ea typeface="宋体" charset="-122"/>
              </a:rPr>
              <a:t>你好 尚硅谷</a:t>
            </a:r>
            <a:r>
              <a:rPr lang="en-US" altLang="zh-CN" smtClean="0">
                <a:ea typeface="宋体" charset="-122"/>
              </a:rPr>
              <a:t>~ 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对基本案例说明</a:t>
            </a:r>
            <a:endParaRPr lang="en-US" altLang="zh-CN" smtClean="0">
              <a:ea typeface="宋体" charset="-122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ea typeface="宋体" charset="-122"/>
              </a:rPr>
              <a:t>1)</a:t>
            </a:r>
            <a:r>
              <a:rPr lang="en-US" altLang="zh-CN" baseline="0" smtClean="0">
                <a:ea typeface="宋体" charset="-122"/>
              </a:rPr>
              <a:t>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itchFamily="2" charset="-122"/>
                <a:cs typeface="Times New Roman" pitchFamily="18" charset="0"/>
              </a:rPr>
              <a:t>2) ...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zh-CN" altLang="en-US" smtClean="0">
                <a:ea typeface="宋体" charset="-122"/>
              </a:rPr>
              <a:t>完成前面的需求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for(i &lt;- 1 until 11){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</a:t>
            </a:r>
            <a:r>
              <a:rPr lang="zh-CN" altLang="en-US" smtClean="0">
                <a:ea typeface="宋体" charset="-122"/>
              </a:rPr>
              <a:t>你好 尚硅谷</a:t>
            </a:r>
            <a:r>
              <a:rPr lang="en-US" altLang="zh-CN" smtClean="0">
                <a:ea typeface="宋体" charset="-122"/>
              </a:rPr>
              <a:t>~ 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等价代码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 for(i &lt;- 1 to 3 )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val j = 4 - i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print(j + " ")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等价代码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for(i &lt;- 1 to 3 )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for (j &lt;- 1 to 3)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  println(" i =" + i + " j = " + j)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>
                <a:ea typeface="宋体" charset="-122"/>
              </a:rPr>
              <a:t>基本案例都要演示一下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如果要倒叙遍历 </a:t>
            </a:r>
            <a:r>
              <a:rPr lang="en-US" altLang="zh-CN" smtClean="0"/>
              <a:t>Range(3,1,-1)</a:t>
            </a:r>
            <a:r>
              <a:rPr lang="zh-CN" altLang="en-US" smtClean="0"/>
              <a:t>就可以了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//Range</a:t>
            </a:r>
            <a:r>
              <a:rPr lang="zh-CN" altLang="en-US" smtClean="0"/>
              <a:t>的范围和</a:t>
            </a:r>
            <a:r>
              <a:rPr lang="en-US" altLang="zh-CN" smtClean="0"/>
              <a:t>until </a:t>
            </a:r>
            <a:r>
              <a:rPr lang="zh-CN" altLang="en-US" smtClean="0"/>
              <a:t>的规则一样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println("for Range(</a:t>
            </a:r>
            <a:r>
              <a:rPr lang="zh-CN" altLang="en-US" smtClean="0"/>
              <a:t>开始</a:t>
            </a:r>
            <a:r>
              <a:rPr lang="en-US" altLang="zh-CN" smtClean="0"/>
              <a:t>,</a:t>
            </a:r>
            <a:r>
              <a:rPr lang="zh-CN" altLang="en-US" smtClean="0"/>
              <a:t>结束</a:t>
            </a:r>
            <a:r>
              <a:rPr lang="en-US" altLang="zh-CN" smtClean="0"/>
              <a:t>,</a:t>
            </a:r>
            <a:r>
              <a:rPr lang="zh-CN" altLang="en-US" smtClean="0"/>
              <a:t>频率</a:t>
            </a:r>
            <a:r>
              <a:rPr lang="en-US" altLang="zh-CN" smtClean="0"/>
              <a:t>) :")</a:t>
            </a:r>
          </a:p>
          <a:p>
            <a:r>
              <a:rPr lang="en-US" altLang="zh-CN" smtClean="0"/>
              <a:t>    for(i &lt;- Range(1,3,2)){</a:t>
            </a:r>
          </a:p>
          <a:p>
            <a:r>
              <a:rPr lang="en-US" altLang="zh-CN" smtClean="0"/>
              <a:t>      println(i+" 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r>
              <a:rPr lang="en-US" altLang="zh-CN" smtClean="0"/>
              <a:t>for(i &lt;- 1 until 7 if (i % 4 == 1) ) {</a:t>
            </a:r>
          </a:p>
          <a:p>
            <a:r>
              <a:rPr lang="en-US" altLang="zh-CN" smtClean="0"/>
              <a:t>println(i)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max = 100</a:t>
            </a:r>
          </a:p>
          <a:p>
            <a:r>
              <a:rPr lang="en-US" altLang="zh-CN" smtClean="0"/>
              <a:t>    var count = 0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for (i &lt;- 1 to max ){</a:t>
            </a:r>
          </a:p>
          <a:p>
            <a:r>
              <a:rPr lang="en-US" altLang="zh-CN" smtClean="0"/>
              <a:t>      if (i % 9 == 0) {</a:t>
            </a:r>
          </a:p>
          <a:p>
            <a:r>
              <a:rPr lang="en-US" altLang="zh-CN" smtClean="0"/>
              <a:t>        count += 1</a:t>
            </a:r>
          </a:p>
          <a:p>
            <a:r>
              <a:rPr lang="en-US" altLang="zh-CN" smtClean="0"/>
              <a:t>        sum += i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println("count = " + count + " sum = " + sum)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max = 6</a:t>
            </a:r>
          </a:p>
          <a:p>
            <a:r>
              <a:rPr lang="en-US" altLang="zh-CN" smtClean="0"/>
              <a:t>    for (i &lt;- 0 to max){</a:t>
            </a:r>
          </a:p>
          <a:p>
            <a:r>
              <a:rPr lang="en-US" altLang="zh-CN" smtClean="0"/>
              <a:t>      println(i + " + " + (max - i) + " = " + max)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>
                <a:ea typeface="宋体" charset="-122"/>
              </a:rPr>
              <a:t>//while</a:t>
            </a:r>
            <a:r>
              <a:rPr lang="zh-CN" altLang="en-US" smtClean="0">
                <a:ea typeface="宋体" charset="-122"/>
              </a:rPr>
              <a:t>循环做题</a:t>
            </a:r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package com.atguigu.chapter02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r>
              <a:rPr lang="en-US" altLang="zh-CN" smtClean="0">
                <a:ea typeface="宋体" charset="-122"/>
              </a:rPr>
              <a:t>object Hello01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def main(args: Array[String]): Unit = 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var i = 0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while(i &lt; 10){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println(" </a:t>
            </a:r>
            <a:r>
              <a:rPr lang="zh-CN" altLang="en-US" smtClean="0">
                <a:ea typeface="宋体" charset="-122"/>
              </a:rPr>
              <a:t>你好，尚硅谷 </a:t>
            </a:r>
            <a:r>
              <a:rPr lang="en-US" altLang="zh-CN" smtClean="0">
                <a:ea typeface="宋体" charset="-122"/>
              </a:rPr>
              <a:t>" + i)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  i += 1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  }</a:t>
            </a:r>
          </a:p>
          <a:p>
            <a:pPr marL="342900" indent="-342900"/>
            <a:r>
              <a:rPr lang="en-US" altLang="zh-CN" smtClean="0">
                <a:ea typeface="宋体" charset="-122"/>
              </a:rPr>
              <a:t>}</a:t>
            </a: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pPr marL="342900" indent="-342900"/>
            <a:endParaRPr lang="en-US" altLang="zh-CN" smtClean="0">
              <a:ea typeface="宋体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可以针对各个注意事项举例说明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n = 1;</a:t>
            </a:r>
          </a:p>
          <a:p>
            <a:r>
              <a:rPr lang="en-US" altLang="zh-CN" smtClean="0"/>
              <a:t>    val res = while(n &lt;= 10){</a:t>
            </a:r>
          </a:p>
          <a:p>
            <a:r>
              <a:rPr lang="en-US" altLang="zh-CN" smtClean="0"/>
              <a:t>      n += 1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println(res)</a:t>
            </a:r>
          </a:p>
          <a:p>
            <a:r>
              <a:rPr lang="en-US" altLang="zh-CN" smtClean="0"/>
              <a:t>    println(n)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打印</a:t>
            </a:r>
            <a:r>
              <a:rPr lang="en-US" altLang="zh-CN" smtClean="0"/>
              <a:t>1—100</a:t>
            </a:r>
            <a:r>
              <a:rPr lang="zh-CN" altLang="en-US" smtClean="0"/>
              <a:t>之间所有能被</a:t>
            </a:r>
            <a:r>
              <a:rPr lang="en-US" altLang="zh-CN" smtClean="0"/>
              <a:t>3</a:t>
            </a:r>
            <a:r>
              <a:rPr lang="zh-CN" altLang="en-US" smtClean="0"/>
              <a:t>整除的数 </a:t>
            </a:r>
            <a:r>
              <a:rPr lang="en-US" altLang="zh-CN" smtClean="0"/>
              <a:t>[</a:t>
            </a:r>
            <a:r>
              <a:rPr lang="zh-CN" altLang="en-US" smtClean="0"/>
              <a:t>使用</a:t>
            </a:r>
            <a:r>
              <a:rPr lang="en-US" altLang="zh-CN" smtClean="0"/>
              <a:t>while ,</a:t>
            </a:r>
            <a:r>
              <a:rPr lang="zh-CN" altLang="en-US" smtClean="0"/>
              <a:t>同学们使用</a:t>
            </a:r>
            <a:r>
              <a:rPr lang="en-US" altLang="zh-CN" smtClean="0"/>
              <a:t>for ]</a:t>
            </a:r>
          </a:p>
          <a:p>
            <a:r>
              <a:rPr lang="en-US" altLang="zh-CN" smtClean="0"/>
              <a:t>    var i = 1</a:t>
            </a:r>
          </a:p>
          <a:p>
            <a:r>
              <a:rPr lang="en-US" altLang="zh-CN" smtClean="0"/>
              <a:t>    var max = 100</a:t>
            </a:r>
          </a:p>
          <a:p>
            <a:r>
              <a:rPr lang="en-US" altLang="zh-CN" smtClean="0"/>
              <a:t>    while(i &lt;= max){</a:t>
            </a:r>
          </a:p>
          <a:p>
            <a:r>
              <a:rPr lang="en-US" altLang="zh-CN" smtClean="0"/>
              <a:t>      if (i % 3 == 0) {</a:t>
            </a:r>
          </a:p>
          <a:p>
            <a:r>
              <a:rPr lang="en-US" altLang="zh-CN" smtClean="0"/>
              <a:t>        println(i)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i += 1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案例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i = 1</a:t>
            </a:r>
          </a:p>
          <a:p>
            <a:r>
              <a:rPr lang="en-US" altLang="zh-CN" smtClean="0"/>
              <a:t>    var max = 10</a:t>
            </a:r>
          </a:p>
          <a:p>
            <a:r>
              <a:rPr lang="en-US" altLang="zh-CN" smtClean="0"/>
              <a:t>    do {</a:t>
            </a:r>
          </a:p>
          <a:p>
            <a:r>
              <a:rPr lang="en-US" altLang="zh-CN" smtClean="0"/>
              <a:t>      println(" hello scala " + i)</a:t>
            </a:r>
          </a:p>
          <a:p>
            <a:r>
              <a:rPr lang="en-US" altLang="zh-CN" smtClean="0"/>
              <a:t>      i += 1</a:t>
            </a:r>
          </a:p>
          <a:p>
            <a:r>
              <a:rPr lang="en-US" altLang="zh-CN" smtClean="0"/>
              <a:t>    } while (i &lt;= max 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可以针对各个注意事项举例说明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课堂练习题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i=1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do{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循环操作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//sum=sum+i;</a:t>
            </a:r>
          </a:p>
          <a:p>
            <a:r>
              <a:rPr lang="en-US" altLang="zh-CN" smtClean="0"/>
              <a:t>      sum += i</a:t>
            </a:r>
          </a:p>
          <a:p>
            <a:r>
              <a:rPr lang="en-US" altLang="zh-CN" smtClean="0"/>
              <a:t>      i += 1</a:t>
            </a:r>
          </a:p>
          <a:p>
            <a:r>
              <a:rPr lang="en-US" altLang="zh-CN" smtClean="0"/>
              <a:t>    }while(i&lt;=100)</a:t>
            </a:r>
          </a:p>
          <a:p>
            <a:endParaRPr lang="en-US" altLang="zh-CN" smtClean="0"/>
          </a:p>
          <a:p>
            <a:r>
              <a:rPr lang="en-US" altLang="zh-CN" smtClean="0"/>
              <a:t>    println(sum)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/*</a:t>
            </a:r>
          </a:p>
          <a:p>
            <a:r>
              <a:rPr lang="en-US" altLang="zh-CN" smtClean="0"/>
              <a:t>      </a:t>
            </a:r>
            <a:r>
              <a:rPr lang="zh-CN" altLang="en-US" smtClean="0"/>
              <a:t>统计三个班成绩情况，每个班有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名同学，求出各个班的平均分和所有班级的平均分</a:t>
            </a:r>
            <a:r>
              <a:rPr lang="en-US" altLang="zh-CN" smtClean="0"/>
              <a:t>[</a:t>
            </a:r>
            <a:r>
              <a:rPr lang="zh-CN" altLang="en-US" smtClean="0"/>
              <a:t>学生的成绩从键盘输入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classNum = 3</a:t>
            </a:r>
          </a:p>
          <a:p>
            <a:r>
              <a:rPr lang="en-US" altLang="zh-CN" smtClean="0"/>
              <a:t>    val stuNums = 5</a:t>
            </a:r>
          </a:p>
          <a:p>
            <a:r>
              <a:rPr lang="en-US" altLang="zh-CN" smtClean="0"/>
              <a:t>    var totalFen = 0.0</a:t>
            </a:r>
          </a:p>
          <a:p>
            <a:r>
              <a:rPr lang="en-US" altLang="zh-CN" smtClean="0"/>
              <a:t>    for (i &lt;- 1 to classNum) {</a:t>
            </a:r>
          </a:p>
          <a:p>
            <a:r>
              <a:rPr lang="en-US" altLang="zh-CN" smtClean="0"/>
              <a:t>      var sum = 0.0</a:t>
            </a:r>
          </a:p>
          <a:p>
            <a:r>
              <a:rPr lang="en-US" altLang="zh-CN" smtClean="0"/>
              <a:t>      for (j &lt;- 1 to stuNums) {</a:t>
            </a:r>
          </a:p>
          <a:p>
            <a:r>
              <a:rPr lang="en-US" altLang="zh-CN" smtClean="0"/>
              <a:t>        printf("</a:t>
            </a:r>
            <a:r>
              <a:rPr lang="zh-CN" altLang="en-US" smtClean="0"/>
              <a:t>请输入第</a:t>
            </a:r>
            <a:r>
              <a:rPr lang="en-US" altLang="zh-CN" smtClean="0"/>
              <a:t>%d</a:t>
            </a:r>
            <a:r>
              <a:rPr lang="zh-CN" altLang="en-US" smtClean="0"/>
              <a:t>班级的 第</a:t>
            </a:r>
            <a:r>
              <a:rPr lang="en-US" altLang="zh-CN" smtClean="0"/>
              <a:t>%d</a:t>
            </a:r>
            <a:r>
              <a:rPr lang="zh-CN" altLang="en-US" smtClean="0"/>
              <a:t>个学生的成绩</a:t>
            </a:r>
            <a:r>
              <a:rPr lang="en-US" altLang="zh-CN" smtClean="0"/>
              <a:t>\n", i, j)</a:t>
            </a:r>
          </a:p>
          <a:p>
            <a:r>
              <a:rPr lang="en-US" altLang="zh-CN" smtClean="0"/>
              <a:t>        val fen = StdIn.readDouble()</a:t>
            </a:r>
          </a:p>
          <a:p>
            <a:r>
              <a:rPr lang="en-US" altLang="zh-CN" smtClean="0"/>
              <a:t>        sum += fen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totalFen += sum</a:t>
            </a:r>
          </a:p>
          <a:p>
            <a:r>
              <a:rPr lang="en-US" altLang="zh-CN" smtClean="0"/>
              <a:t>      printf("</a:t>
            </a:r>
            <a:r>
              <a:rPr lang="zh-CN" altLang="en-US" smtClean="0"/>
              <a:t>第</a:t>
            </a:r>
            <a:r>
              <a:rPr lang="en-US" altLang="zh-CN" smtClean="0"/>
              <a:t>%d</a:t>
            </a:r>
            <a:r>
              <a:rPr lang="zh-CN" altLang="en-US" smtClean="0"/>
              <a:t>个班的平均成绩是</a:t>
            </a:r>
            <a:r>
              <a:rPr lang="en-US" altLang="zh-CN" smtClean="0"/>
              <a:t>%.2f", i , (sum / stuNums))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所有平均成绩是</a:t>
            </a:r>
            <a:r>
              <a:rPr lang="en-US" altLang="zh-CN" smtClean="0"/>
              <a:t>%.2f", totalFen / (stuNums * classNum)  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/*</a:t>
            </a:r>
          </a:p>
          <a:p>
            <a:r>
              <a:rPr lang="en-US" altLang="zh-CN" smtClean="0"/>
              <a:t>      </a:t>
            </a:r>
            <a:r>
              <a:rPr lang="zh-CN" altLang="en-US" smtClean="0"/>
              <a:t>统计三个班成绩情况，每个班有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名同学，求出各个班的平均分和所有班级的平均分</a:t>
            </a:r>
            <a:r>
              <a:rPr lang="en-US" altLang="zh-CN" smtClean="0"/>
              <a:t>[</a:t>
            </a:r>
            <a:r>
              <a:rPr lang="zh-CN" altLang="en-US" smtClean="0"/>
              <a:t>学生的成绩从键盘输入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classNum = 3</a:t>
            </a:r>
          </a:p>
          <a:p>
            <a:r>
              <a:rPr lang="en-US" altLang="zh-CN" smtClean="0"/>
              <a:t>    val stuNums = 5</a:t>
            </a:r>
          </a:p>
          <a:p>
            <a:r>
              <a:rPr lang="en-US" altLang="zh-CN" smtClean="0"/>
              <a:t>    var totalFen = 0.0</a:t>
            </a:r>
          </a:p>
          <a:p>
            <a:r>
              <a:rPr lang="en-US" altLang="zh-CN" smtClean="0"/>
              <a:t>    var count = 0</a:t>
            </a:r>
          </a:p>
          <a:p>
            <a:r>
              <a:rPr lang="en-US" altLang="zh-CN" smtClean="0"/>
              <a:t>    for (i &lt;- 1 to classNum) {</a:t>
            </a:r>
          </a:p>
          <a:p>
            <a:r>
              <a:rPr lang="en-US" altLang="zh-CN" smtClean="0"/>
              <a:t>      var sum = 0.0</a:t>
            </a:r>
          </a:p>
          <a:p>
            <a:r>
              <a:rPr lang="en-US" altLang="zh-CN" smtClean="0"/>
              <a:t>      for (j &lt;- 1 to stuNums) {</a:t>
            </a:r>
          </a:p>
          <a:p>
            <a:r>
              <a:rPr lang="en-US" altLang="zh-CN" smtClean="0"/>
              <a:t>        printf("</a:t>
            </a:r>
            <a:r>
              <a:rPr lang="zh-CN" altLang="en-US" smtClean="0"/>
              <a:t>请输入第</a:t>
            </a:r>
            <a:r>
              <a:rPr lang="en-US" altLang="zh-CN" smtClean="0"/>
              <a:t>%d</a:t>
            </a:r>
            <a:r>
              <a:rPr lang="zh-CN" altLang="en-US" smtClean="0"/>
              <a:t>班级的 第</a:t>
            </a:r>
            <a:r>
              <a:rPr lang="en-US" altLang="zh-CN" smtClean="0"/>
              <a:t>%d</a:t>
            </a:r>
            <a:r>
              <a:rPr lang="zh-CN" altLang="en-US" smtClean="0"/>
              <a:t>个学生的成绩</a:t>
            </a:r>
            <a:r>
              <a:rPr lang="en-US" altLang="zh-CN" smtClean="0"/>
              <a:t>\n", i, j)</a:t>
            </a:r>
          </a:p>
          <a:p>
            <a:r>
              <a:rPr lang="en-US" altLang="zh-CN" smtClean="0"/>
              <a:t>        val fen = StdIn.readDouble()</a:t>
            </a:r>
          </a:p>
          <a:p>
            <a:r>
              <a:rPr lang="en-US" altLang="zh-CN" smtClean="0"/>
              <a:t>        if (fen &gt;= 90) {</a:t>
            </a:r>
          </a:p>
          <a:p>
            <a:r>
              <a:rPr lang="en-US" altLang="zh-CN" smtClean="0"/>
              <a:t>          count += 1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  sum += fen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totalFen += sum</a:t>
            </a:r>
          </a:p>
          <a:p>
            <a:r>
              <a:rPr lang="en-US" altLang="zh-CN" smtClean="0"/>
              <a:t>      printf("</a:t>
            </a:r>
            <a:r>
              <a:rPr lang="zh-CN" altLang="en-US" smtClean="0"/>
              <a:t>第</a:t>
            </a:r>
            <a:r>
              <a:rPr lang="en-US" altLang="zh-CN" smtClean="0"/>
              <a:t>%d</a:t>
            </a:r>
            <a:r>
              <a:rPr lang="zh-CN" altLang="en-US" smtClean="0"/>
              <a:t>个班的平均成绩是</a:t>
            </a:r>
            <a:r>
              <a:rPr lang="en-US" altLang="zh-CN" smtClean="0"/>
              <a:t>%.2f\n", i , (sum / stuNums))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所有平均成绩是</a:t>
            </a:r>
            <a:r>
              <a:rPr lang="en-US" altLang="zh-CN" smtClean="0"/>
              <a:t>%.2f\n", totalFen / (stuNums * classNum)  )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及格人数</a:t>
            </a:r>
            <a:r>
              <a:rPr lang="en-US" altLang="zh-CN" smtClean="0"/>
              <a:t>%d\n", classNum)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99</a:t>
            </a:r>
            <a:r>
              <a:rPr lang="zh-CN" altLang="en-US" smtClean="0"/>
              <a:t>乘法表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for (i &lt;- 1 to 9) {</a:t>
            </a:r>
          </a:p>
          <a:p>
            <a:r>
              <a:rPr lang="en-US" altLang="zh-CN" smtClean="0"/>
              <a:t>     for (j &lt;- 1 to i) {</a:t>
            </a:r>
          </a:p>
          <a:p>
            <a:r>
              <a:rPr lang="en-US" altLang="zh-CN" smtClean="0"/>
              <a:t>       print(i + " * " + j + " = " + i * j + "\t\t")</a:t>
            </a:r>
          </a:p>
          <a:p>
            <a:r>
              <a:rPr lang="en-US" altLang="zh-CN" smtClean="0"/>
              <a:t>     }</a:t>
            </a:r>
          </a:p>
          <a:p>
            <a:r>
              <a:rPr lang="en-US" altLang="zh-CN" smtClean="0"/>
              <a:t>     println()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b="1" smtClean="0"/>
              <a:t>//!!!!!!!!!!!!!!!!!!!!!!!!!!!!!!!!!!!!!!!!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统计三个班成绩情况，每个班有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名同学，求出他们的平均分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分步实现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//1.</a:t>
            </a:r>
            <a:r>
              <a:rPr lang="zh-CN" altLang="en-US" smtClean="0"/>
              <a:t>统计</a:t>
            </a:r>
            <a:r>
              <a:rPr lang="en-US" altLang="zh-CN" smtClean="0"/>
              <a:t>1</a:t>
            </a:r>
            <a:r>
              <a:rPr lang="zh-CN" altLang="en-US" smtClean="0"/>
              <a:t>个班成绩情况，</a:t>
            </a:r>
            <a:r>
              <a:rPr lang="en-US" altLang="zh-CN" smtClean="0"/>
              <a:t>1</a:t>
            </a:r>
            <a:r>
              <a:rPr lang="zh-CN" altLang="en-US" smtClean="0"/>
              <a:t>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名同学，求出他们的平均分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//2.</a:t>
            </a:r>
            <a:r>
              <a:rPr lang="zh-CN" altLang="en-US" smtClean="0"/>
              <a:t>统计</a:t>
            </a:r>
            <a:r>
              <a:rPr lang="en-US" altLang="zh-CN" smtClean="0"/>
              <a:t>5</a:t>
            </a:r>
            <a:r>
              <a:rPr lang="zh-CN" altLang="en-US" smtClean="0"/>
              <a:t>个班成绩情况，</a:t>
            </a:r>
            <a:r>
              <a:rPr lang="en-US" altLang="zh-CN" smtClean="0"/>
              <a:t>1</a:t>
            </a:r>
            <a:r>
              <a:rPr lang="zh-CN" altLang="en-US" smtClean="0"/>
              <a:t>个班有</a:t>
            </a:r>
            <a:r>
              <a:rPr lang="en-US" altLang="zh-CN" smtClean="0"/>
              <a:t>5</a:t>
            </a:r>
            <a:r>
              <a:rPr lang="zh-CN" altLang="en-US" smtClean="0"/>
              <a:t>名同学，求出他们的平均分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Scanner scanner = new Scanner(System.in);</a:t>
            </a:r>
          </a:p>
          <a:p>
            <a:r>
              <a:rPr lang="en-US" altLang="zh-CN" smtClean="0"/>
              <a:t>		int studentNum = 5;</a:t>
            </a:r>
          </a:p>
          <a:p>
            <a:r>
              <a:rPr lang="en-US" altLang="zh-CN" smtClean="0"/>
              <a:t>		int classNum = 3;</a:t>
            </a:r>
          </a:p>
          <a:p>
            <a:r>
              <a:rPr lang="en-US" altLang="zh-CN" smtClean="0"/>
              <a:t>		double total = 0.0;</a:t>
            </a:r>
          </a:p>
          <a:p>
            <a:endParaRPr lang="en-US" altLang="zh-CN" smtClean="0"/>
          </a:p>
          <a:p>
            <a:r>
              <a:rPr lang="en-US" altLang="zh-CN" smtClean="0"/>
              <a:t>		for (int j = 1; j &lt;= classNum ; j++ ){</a:t>
            </a:r>
          </a:p>
          <a:p>
            <a:endParaRPr lang="en-US" altLang="zh-CN" smtClean="0"/>
          </a:p>
          <a:p>
            <a:r>
              <a:rPr lang="en-US" altLang="zh-CN" smtClean="0"/>
              <a:t>			double sum = 0.0;</a:t>
            </a:r>
          </a:p>
          <a:p>
            <a:r>
              <a:rPr lang="en-US" altLang="zh-CN" smtClean="0"/>
              <a:t>			for (int i = 1; i &lt;= studentNum ;i++ ) {</a:t>
            </a:r>
          </a:p>
          <a:p>
            <a:r>
              <a:rPr lang="en-US" altLang="zh-CN" smtClean="0"/>
              <a:t>				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请输入第 </a:t>
            </a:r>
            <a:r>
              <a:rPr lang="en-US" altLang="zh-CN" smtClean="0"/>
              <a:t>" + j + " </a:t>
            </a:r>
            <a:r>
              <a:rPr lang="zh-CN" altLang="en-US" smtClean="0"/>
              <a:t>个班的第 </a:t>
            </a:r>
            <a:r>
              <a:rPr lang="en-US" altLang="zh-CN" smtClean="0"/>
              <a:t>" + i + "</a:t>
            </a:r>
            <a:r>
              <a:rPr lang="zh-CN" altLang="en-US" smtClean="0"/>
              <a:t>个学生成绩</a:t>
            </a:r>
            <a:r>
              <a:rPr lang="en-US" altLang="zh-CN" smtClean="0"/>
              <a:t>" );</a:t>
            </a:r>
          </a:p>
          <a:p>
            <a:r>
              <a:rPr lang="en-US" altLang="zh-CN" smtClean="0"/>
              <a:t>				double grade = scanner.nextDouble();</a:t>
            </a:r>
          </a:p>
          <a:p>
            <a:r>
              <a:rPr lang="en-US" altLang="zh-CN" smtClean="0"/>
              <a:t>				sum += grade;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	total += sum;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第 </a:t>
            </a:r>
            <a:r>
              <a:rPr lang="en-US" altLang="zh-CN" smtClean="0"/>
              <a:t>" + j + " </a:t>
            </a:r>
            <a:r>
              <a:rPr lang="zh-CN" altLang="en-US" smtClean="0"/>
              <a:t>个班的平均分 </a:t>
            </a:r>
            <a:r>
              <a:rPr lang="en-US" altLang="zh-CN" smtClean="0"/>
              <a:t>" + sum / studentNum  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System.out.println(" </a:t>
            </a:r>
            <a:r>
              <a:rPr lang="zh-CN" altLang="en-US" smtClean="0"/>
              <a:t>所有学生的平均分 </a:t>
            </a:r>
            <a:r>
              <a:rPr lang="en-US" altLang="zh-CN" smtClean="0"/>
              <a:t>= " + total / (studentNum * classNum));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3:</a:t>
            </a:r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for (int i = 1;i &lt;= 9 ; i++){	</a:t>
            </a:r>
          </a:p>
          <a:p>
            <a:r>
              <a:rPr lang="en-US" altLang="zh-CN" smtClean="0"/>
              <a:t>			for (int j = 1; j &lt;=i  ; j++) {</a:t>
            </a:r>
          </a:p>
          <a:p>
            <a:r>
              <a:rPr lang="en-US" altLang="zh-CN" smtClean="0"/>
              <a:t>				System.out.print( j + " * " + i + " = " + (j * i)+"\t");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	System.out.println();	</a:t>
            </a:r>
          </a:p>
          <a:p>
            <a:r>
              <a:rPr lang="en-US" altLang="zh-CN" smtClean="0"/>
              <a:t>		}	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/*</a:t>
            </a:r>
          </a:p>
          <a:p>
            <a:r>
              <a:rPr lang="zh-CN" altLang="en-US" smtClean="0"/>
              <a:t>此类用于演示嵌套循环结构</a:t>
            </a:r>
          </a:p>
          <a:p>
            <a:endParaRPr lang="zh-CN" altLang="en-US" smtClean="0"/>
          </a:p>
          <a:p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import java.util.Scanner;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：打印三个班，每个班</a:t>
            </a:r>
            <a:r>
              <a:rPr lang="en-US" altLang="zh-CN" smtClean="0"/>
              <a:t>5</a:t>
            </a:r>
            <a:r>
              <a:rPr lang="zh-CN" altLang="en-US" smtClean="0"/>
              <a:t>名同学的平均分</a:t>
            </a:r>
          </a:p>
          <a:p>
            <a:r>
              <a:rPr lang="en-US" altLang="zh-CN" smtClean="0"/>
              <a:t>class InnerLoopDemo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Scanner input  = new Scanner(System.in);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double total = 0;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for(int j=1;j&lt;=3;j++){//j</a:t>
            </a:r>
            <a:r>
              <a:rPr lang="zh-CN" altLang="en-US" smtClean="0"/>
              <a:t>代表班级数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循环操作</a:t>
            </a:r>
          </a:p>
          <a:p>
            <a:endParaRPr lang="zh-CN" altLang="en-US" smtClean="0"/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一个班的平均分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double sum = 0;//</a:t>
            </a:r>
            <a:r>
              <a:rPr lang="zh-CN" altLang="en-US" smtClean="0"/>
              <a:t>保存一个班的和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for(int i=1;i&lt;=5;i++){</a:t>
            </a:r>
          </a:p>
          <a:p>
            <a:r>
              <a:rPr lang="en-US" altLang="zh-CN" smtClean="0"/>
              <a:t>				//1.</a:t>
            </a:r>
            <a:r>
              <a:rPr lang="zh-CN" altLang="en-US" smtClean="0"/>
              <a:t>提示输入成绩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System.out.print("</a:t>
            </a:r>
            <a:r>
              <a:rPr lang="zh-CN" altLang="en-US" smtClean="0"/>
              <a:t>请输入第</a:t>
            </a:r>
            <a:r>
              <a:rPr lang="en-US" altLang="zh-CN" smtClean="0"/>
              <a:t>"+i+"</a:t>
            </a:r>
            <a:r>
              <a:rPr lang="zh-CN" altLang="en-US" smtClean="0"/>
              <a:t>名童鞋的成绩：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	//2.</a:t>
            </a:r>
            <a:r>
              <a:rPr lang="zh-CN" altLang="en-US" smtClean="0"/>
              <a:t>输入成绩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double score = input.nextDouble();</a:t>
            </a:r>
          </a:p>
          <a:p>
            <a:r>
              <a:rPr lang="en-US" altLang="zh-CN" smtClean="0"/>
              <a:t>				//3.</a:t>
            </a:r>
            <a:r>
              <a:rPr lang="zh-CN" altLang="en-US" smtClean="0"/>
              <a:t>求和（累加成绩）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sum+=score;</a:t>
            </a:r>
          </a:p>
          <a:p>
            <a:r>
              <a:rPr lang="en-US" altLang="zh-CN" smtClean="0"/>
              <a:t>				//total+=score;</a:t>
            </a:r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第</a:t>
            </a:r>
            <a:r>
              <a:rPr lang="en-US" altLang="zh-CN" smtClean="0"/>
              <a:t>"+j+"</a:t>
            </a:r>
            <a:r>
              <a:rPr lang="zh-CN" altLang="en-US" smtClean="0"/>
              <a:t>个班的平均分是：</a:t>
            </a:r>
            <a:r>
              <a:rPr lang="en-US" altLang="zh-CN" smtClean="0"/>
              <a:t>"+(sum/5));</a:t>
            </a:r>
          </a:p>
          <a:p>
            <a:r>
              <a:rPr lang="en-US" altLang="zh-CN" smtClean="0"/>
              <a:t>			total+=sum;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总平均分：</a:t>
            </a:r>
            <a:r>
              <a:rPr lang="en-US" altLang="zh-CN" smtClean="0"/>
              <a:t>"+total/15);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案例</a:t>
            </a:r>
            <a:r>
              <a:rPr lang="en-US" altLang="zh-CN" smtClean="0"/>
              <a:t>2</a:t>
            </a:r>
            <a:r>
              <a:rPr lang="zh-CN" altLang="en-US" smtClean="0"/>
              <a:t>：统计三个班及格人数，每个班有</a:t>
            </a:r>
            <a:r>
              <a:rPr lang="en-US" altLang="zh-CN" smtClean="0"/>
              <a:t>5</a:t>
            </a:r>
            <a:r>
              <a:rPr lang="zh-CN" altLang="en-US" smtClean="0"/>
              <a:t>名同学</a:t>
            </a:r>
          </a:p>
          <a:p>
            <a:endParaRPr lang="zh-CN" altLang="en-US" smtClean="0"/>
          </a:p>
          <a:p>
            <a:r>
              <a:rPr lang="en-US" altLang="zh-CN" smtClean="0"/>
              <a:t>class InnerLoopExec1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for(int i=1;i&lt;=3;i++){//i</a:t>
            </a:r>
            <a:r>
              <a:rPr lang="zh-CN" altLang="en-US" smtClean="0"/>
              <a:t>：班级数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循环操作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//</a:t>
            </a:r>
            <a:r>
              <a:rPr lang="zh-CN" altLang="en-US" smtClean="0"/>
              <a:t>求一个班的及格的人数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int count = 0;//</a:t>
            </a:r>
            <a:r>
              <a:rPr lang="zh-CN" altLang="en-US" smtClean="0"/>
              <a:t>统计每个班的及格人数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for(int j=1;j&lt;=5;j++){//j:</a:t>
            </a:r>
            <a:r>
              <a:rPr lang="zh-CN" altLang="en-US" smtClean="0"/>
              <a:t>同学个数</a:t>
            </a:r>
          </a:p>
          <a:p>
            <a:r>
              <a:rPr lang="zh-CN" altLang="en-US" smtClean="0"/>
              <a:t>				</a:t>
            </a:r>
            <a:r>
              <a:rPr lang="en-US" altLang="zh-CN" smtClean="0"/>
              <a:t>System.out.print("</a:t>
            </a:r>
            <a:r>
              <a:rPr lang="zh-CN" altLang="en-US" smtClean="0"/>
              <a:t>请输入第</a:t>
            </a:r>
            <a:r>
              <a:rPr lang="en-US" altLang="zh-CN" smtClean="0"/>
              <a:t>"+j+"</a:t>
            </a:r>
            <a:r>
              <a:rPr lang="zh-CN" altLang="en-US" smtClean="0"/>
              <a:t>名同学成绩：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		double score = input.nextDouble();</a:t>
            </a:r>
          </a:p>
          <a:p>
            <a:r>
              <a:rPr lang="en-US" altLang="zh-CN" smtClean="0"/>
              <a:t>				if(score&gt;=60){</a:t>
            </a:r>
          </a:p>
          <a:p>
            <a:r>
              <a:rPr lang="en-US" altLang="zh-CN" smtClean="0"/>
              <a:t>					count++;</a:t>
            </a:r>
          </a:p>
          <a:p>
            <a:r>
              <a:rPr lang="en-US" altLang="zh-CN" smtClean="0"/>
              <a:t>				}</a:t>
            </a:r>
          </a:p>
          <a:p>
            <a:endParaRPr lang="en-US" altLang="zh-CN" smtClean="0"/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第</a:t>
            </a:r>
            <a:r>
              <a:rPr lang="en-US" altLang="zh-CN" smtClean="0"/>
              <a:t>"+i+"</a:t>
            </a:r>
            <a:r>
              <a:rPr lang="zh-CN" altLang="en-US" smtClean="0"/>
              <a:t>个班的及格人数为：</a:t>
            </a:r>
            <a:r>
              <a:rPr lang="en-US" altLang="zh-CN" smtClean="0"/>
              <a:t>"+count);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打印出九九乘法表 </a:t>
            </a:r>
            <a:r>
              <a:rPr lang="en-US" altLang="zh-CN" smtClean="0"/>
              <a:t>【</a:t>
            </a:r>
            <a:r>
              <a:rPr lang="zh-CN" altLang="en-US" sz="1200" smtClean="0"/>
              <a:t>金字塔做完后，再来完成此案例</a:t>
            </a:r>
            <a:r>
              <a:rPr lang="en-US" altLang="zh-CN" sz="1200" smtClean="0"/>
              <a:t>,</a:t>
            </a:r>
            <a:r>
              <a:rPr lang="zh-CN" altLang="en-US" sz="1200" smtClean="0"/>
              <a:t>可以通过直角三角形 形状图来推导</a:t>
            </a:r>
            <a:r>
              <a:rPr lang="en-US" altLang="zh-CN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进阶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打印如下图形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1*1=1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2*1=2 2*2=4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9*1=9 9*2=18..........9*9=81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InnerLoopExec4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i=1;i&lt;=9;i++){//i</a:t>
            </a:r>
            <a:r>
              <a:rPr lang="zh-CN" altLang="en-US" smtClean="0"/>
              <a:t>控制行数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  <a:r>
              <a:rPr lang="en-US" altLang="zh-CN" smtClean="0"/>
              <a:t>//1.</a:t>
            </a:r>
            <a:r>
              <a:rPr lang="zh-CN" altLang="en-US" smtClean="0"/>
              <a:t>控制打印*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  <a:r>
              <a:rPr lang="en-US" altLang="zh-CN" smtClean="0"/>
              <a:t>for(int j=1;j&lt;=i;j++){//j</a:t>
            </a:r>
            <a:r>
              <a:rPr lang="zh-CN" altLang="en-US" smtClean="0"/>
              <a:t>控制*的个数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	</a:t>
            </a:r>
            <a:r>
              <a:rPr lang="en-US" altLang="zh-CN" smtClean="0"/>
              <a:t>System.out.print(i+"*"+j+"="+i*j+"\t");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//2.</a:t>
            </a:r>
            <a:r>
              <a:rPr lang="zh-CN" altLang="en-US" smtClean="0"/>
              <a:t>控制换行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	</a:t>
            </a:r>
            <a:r>
              <a:rPr lang="en-US" altLang="zh-CN" smtClean="0"/>
              <a:t>System.out.println();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为什么去掉了</a:t>
            </a:r>
            <a:r>
              <a:rPr lang="en-US" altLang="zh-CN" smtClean="0"/>
              <a:t>break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 : </a:t>
            </a:r>
            <a:r>
              <a:rPr lang="zh-CN" altLang="en-US" baseline="0" smtClean="0"/>
              <a:t>因为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</a:t>
            </a:r>
            <a:r>
              <a:rPr lang="zh-CN" altLang="en-US" baseline="0" smtClean="0"/>
              <a:t>并不是对象的方式来解决中断，</a:t>
            </a:r>
            <a:r>
              <a:rPr lang="en-US" altLang="zh-CN" baseline="0" smtClean="0"/>
              <a:t>scale</a:t>
            </a:r>
            <a:r>
              <a:rPr lang="zh-CN" altLang="en-US" baseline="0" smtClean="0"/>
              <a:t>设计者拿掉了 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contiune</a:t>
            </a:r>
          </a:p>
          <a:p>
            <a:r>
              <a:rPr lang="en-US" altLang="zh-CN" baseline="0" smtClean="0"/>
              <a:t>【</a:t>
            </a:r>
            <a:r>
              <a:rPr lang="zh-CN" altLang="en-US" baseline="0" smtClean="0"/>
              <a:t>这个好不好，每个人看法不一，</a:t>
            </a:r>
            <a:r>
              <a:rPr lang="en-US" altLang="zh-CN" baseline="0" smtClean="0"/>
              <a:t>】</a:t>
            </a:r>
          </a:p>
          <a:p>
            <a:endParaRPr lang="en-US" altLang="zh-CN" baseline="0" smtClean="0"/>
          </a:p>
          <a:p>
            <a:r>
              <a:rPr lang="zh-CN" altLang="en-US" baseline="0" smtClean="0"/>
              <a:t>案例</a:t>
            </a:r>
            <a:r>
              <a:rPr lang="en-US" altLang="zh-CN" baseline="0" smtClean="0"/>
              <a:t>:</a:t>
            </a:r>
          </a:p>
          <a:p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com.atguigu.chapter02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util.control.Breaks._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Hello01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n 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breakable{  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mtClean="0"/>
              <a:t>(n &lt;=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n +=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mtClean="0"/>
              <a:t>(n ==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  break()</a:t>
            </a:r>
            <a:br>
              <a:rPr lang="en-US" altLang="zh-CN" smtClean="0"/>
            </a:br>
            <a:r>
              <a:rPr lang="en-US" altLang="zh-CN" smtClean="0"/>
              <a:t>        }</a:t>
            </a:r>
            <a:br>
              <a:rPr lang="en-US" altLang="zh-CN" smtClean="0"/>
            </a:br>
            <a:r>
              <a:rPr lang="en-US" altLang="zh-CN" smtClean="0"/>
              <a:t>      }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"n=" </a:t>
            </a:r>
            <a:r>
              <a:rPr lang="en-US" altLang="zh-CN" smtClean="0"/>
              <a:t>+ n)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如果将</a:t>
            </a:r>
            <a:r>
              <a:rPr lang="en-US" altLang="zh-CN" smtClean="0"/>
              <a:t>breakable()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更好理解，但是实际开发中，我们还是用</a:t>
            </a:r>
            <a:r>
              <a:rPr lang="en-US" altLang="zh-CN" baseline="0" smtClean="0"/>
              <a:t>breakable{} </a:t>
            </a:r>
            <a:r>
              <a:rPr lang="zh-CN" altLang="en-US" baseline="0" smtClean="0"/>
              <a:t>方式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 b="1" smtClean="0"/>
              <a:t>案例小结：看源代码</a:t>
            </a:r>
            <a:r>
              <a:rPr lang="zh-CN" altLang="en-US" b="1" baseline="0" smtClean="0"/>
              <a:t> 得出结论（重要）</a:t>
            </a:r>
            <a:endParaRPr lang="en-US" altLang="zh-CN" b="1" baseline="0" smtClean="0"/>
          </a:p>
          <a:p>
            <a:r>
              <a:rPr lang="en-US" altLang="zh-CN" baseline="0" smtClean="0"/>
              <a:t>1.breakable </a:t>
            </a:r>
            <a:r>
              <a:rPr lang="zh-CN" altLang="en-US" baseline="0" smtClean="0"/>
              <a:t>本身就是一个方法</a:t>
            </a:r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breakable(op: =&gt; Unit)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op</a:t>
            </a:r>
            <a:br>
              <a:rPr lang="en-US" altLang="zh-CN" smtClean="0"/>
            </a:br>
            <a:r>
              <a:rPr lang="en-US" altLang="zh-CN" smtClean="0"/>
              <a:t>  }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smtClean="0"/>
              <a:t>ex: BreakControl =&gt;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mtClean="0"/>
              <a:t>(ex ne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</a:t>
            </a:r>
            <a:r>
              <a:rPr lang="en-US" altLang="zh-CN" smtClean="0"/>
              <a:t>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mtClean="0"/>
              <a:t>ex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r>
              <a:rPr lang="en-US" altLang="zh-CN" smtClean="0"/>
              <a:t>2.break()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也是一个方法，抛出一个异常，然后程序就返回了</a:t>
            </a:r>
            <a:r>
              <a:rPr lang="en-US" altLang="zh-CN" baseline="0" smtClean="0"/>
              <a:t>(</a:t>
            </a:r>
            <a:r>
              <a:rPr lang="zh-CN" altLang="en-US" baseline="0" smtClean="0"/>
              <a:t>类似</a:t>
            </a:r>
            <a:r>
              <a:rPr lang="en-US" altLang="zh-CN" baseline="0" smtClean="0"/>
              <a:t>return)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函数的参数列表声明可以使用大括号来代替小括号</a:t>
            </a:r>
            <a:r>
              <a:rPr lang="en-US" altLang="zh-CN" smtClean="0"/>
              <a:t>,</a:t>
            </a:r>
            <a:r>
              <a:rPr lang="zh-CN" altLang="en-US" smtClean="0"/>
              <a:t>但是使用</a:t>
            </a:r>
            <a:r>
              <a:rPr lang="en-US" altLang="zh-CN" smtClean="0"/>
              <a:t>{} </a:t>
            </a:r>
            <a:r>
              <a:rPr lang="zh-CN" altLang="en-US" smtClean="0"/>
              <a:t>看起来更习惯</a:t>
            </a:r>
            <a:r>
              <a:rPr lang="en-US" altLang="zh-CN" smtClean="0"/>
              <a:t>.</a:t>
            </a:r>
            <a:endParaRPr lang="zh-CN" altLang="en-US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将一段逻辑代码最为参数传给另外一个方法，这个函数称之为高阶函数</a:t>
            </a:r>
          </a:p>
          <a:p>
            <a:r>
              <a:rPr lang="en-US" altLang="zh-CN" smtClean="0"/>
              <a:t>5.</a:t>
            </a:r>
            <a:r>
              <a:rPr lang="zh-CN" altLang="en-US" smtClean="0"/>
              <a:t>所谓</a:t>
            </a:r>
            <a:r>
              <a:rPr lang="en-US" altLang="zh-CN" smtClean="0"/>
              <a:t>break</a:t>
            </a:r>
            <a:r>
              <a:rPr lang="zh-CN" altLang="en-US" smtClean="0"/>
              <a:t>方法其实就是抛出异常，让</a:t>
            </a:r>
            <a:r>
              <a:rPr lang="en-US" altLang="zh-CN" smtClean="0"/>
              <a:t>breakable</a:t>
            </a:r>
            <a:r>
              <a:rPr lang="zh-CN" altLang="en-US" smtClean="0"/>
              <a:t>方法返回</a:t>
            </a:r>
            <a:r>
              <a:rPr lang="en-US" altLang="zh-CN" smtClean="0"/>
              <a:t>(return)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6.</a:t>
            </a:r>
            <a:r>
              <a:rPr lang="zh-CN" altLang="en-US" smtClean="0"/>
              <a:t>对于</a:t>
            </a:r>
            <a:r>
              <a:rPr lang="en-US" altLang="zh-CN" smtClean="0"/>
              <a:t>continue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逻辑的处理，使用</a:t>
            </a:r>
            <a:r>
              <a:rPr lang="en-US" altLang="zh-CN" baseline="0" smtClean="0"/>
              <a:t>if-else</a:t>
            </a:r>
            <a:r>
              <a:rPr lang="zh-CN" altLang="en-US" baseline="0" smtClean="0"/>
              <a:t>的分支流程就可以处理</a:t>
            </a:r>
            <a:r>
              <a:rPr lang="en-US" altLang="zh-CN" baseline="0" smtClean="0"/>
              <a:t>.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为什么去掉了</a:t>
            </a:r>
            <a:r>
              <a:rPr lang="en-US" altLang="zh-CN" smtClean="0"/>
              <a:t>break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 : </a:t>
            </a:r>
            <a:r>
              <a:rPr lang="zh-CN" altLang="en-US" baseline="0" smtClean="0"/>
              <a:t>因为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continue</a:t>
            </a:r>
            <a:r>
              <a:rPr lang="zh-CN" altLang="en-US" baseline="0" smtClean="0"/>
              <a:t>并不是对象的方式来解决中断，</a:t>
            </a:r>
            <a:r>
              <a:rPr lang="en-US" altLang="zh-CN" baseline="0" smtClean="0"/>
              <a:t>scale</a:t>
            </a:r>
            <a:r>
              <a:rPr lang="zh-CN" altLang="en-US" baseline="0" smtClean="0"/>
              <a:t>设计者拿掉了 </a:t>
            </a:r>
            <a:r>
              <a:rPr lang="en-US" altLang="zh-CN" baseline="0" smtClean="0"/>
              <a:t>break 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contiune</a:t>
            </a:r>
          </a:p>
          <a:p>
            <a:r>
              <a:rPr lang="en-US" altLang="zh-CN" baseline="0" smtClean="0"/>
              <a:t>【</a:t>
            </a:r>
            <a:r>
              <a:rPr lang="zh-CN" altLang="en-US" baseline="0" smtClean="0"/>
              <a:t>这个好不好，每个人看法不一，</a:t>
            </a:r>
            <a:r>
              <a:rPr lang="en-US" altLang="zh-CN" baseline="0" smtClean="0"/>
              <a:t>】</a:t>
            </a:r>
          </a:p>
          <a:p>
            <a:endParaRPr lang="en-US" altLang="zh-CN" baseline="0" smtClean="0"/>
          </a:p>
          <a:p>
            <a:r>
              <a:rPr lang="zh-CN" altLang="en-US" baseline="0" smtClean="0"/>
              <a:t>案例</a:t>
            </a:r>
            <a:r>
              <a:rPr lang="en-US" altLang="zh-CN" baseline="0" smtClean="0"/>
              <a:t>:</a:t>
            </a:r>
          </a:p>
          <a:p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com.atguigu.chapter02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util.control.Breaks._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Hello01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n 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breakable{  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mtClean="0"/>
              <a:t>(n &lt;=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n +=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mtClean="0"/>
              <a:t>(n ==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smtClean="0"/>
              <a:t>){</a:t>
            </a:r>
            <a:br>
              <a:rPr lang="en-US" altLang="zh-CN" smtClean="0"/>
            </a:br>
            <a:r>
              <a:rPr lang="en-US" altLang="zh-CN" smtClean="0"/>
              <a:t>          break()</a:t>
            </a:r>
            <a:br>
              <a:rPr lang="en-US" altLang="zh-CN" smtClean="0"/>
            </a:br>
            <a:r>
              <a:rPr lang="en-US" altLang="zh-CN" smtClean="0"/>
              <a:t>        }</a:t>
            </a:r>
            <a:br>
              <a:rPr lang="en-US" altLang="zh-CN" smtClean="0"/>
            </a:br>
            <a:r>
              <a:rPr lang="en-US" altLang="zh-CN" smtClean="0"/>
              <a:t>      }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"n=" </a:t>
            </a:r>
            <a:r>
              <a:rPr lang="en-US" altLang="zh-CN" smtClean="0"/>
              <a:t>+ n)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如果将</a:t>
            </a:r>
            <a:r>
              <a:rPr lang="en-US" altLang="zh-CN" smtClean="0"/>
              <a:t>breakable()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更好理解，但是实际开发中，我们还是用</a:t>
            </a:r>
            <a:r>
              <a:rPr lang="en-US" altLang="zh-CN" baseline="0" smtClean="0"/>
              <a:t>breakable{} </a:t>
            </a:r>
            <a:r>
              <a:rPr lang="zh-CN" altLang="en-US" baseline="0" smtClean="0"/>
              <a:t>方式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 b="1" smtClean="0"/>
              <a:t>案例小结：看源代码</a:t>
            </a:r>
            <a:r>
              <a:rPr lang="zh-CN" altLang="en-US" b="1" baseline="0" smtClean="0"/>
              <a:t> 得出结论（重要）</a:t>
            </a:r>
            <a:endParaRPr lang="en-US" altLang="zh-CN" b="1" baseline="0" smtClean="0"/>
          </a:p>
          <a:p>
            <a:r>
              <a:rPr lang="en-US" altLang="zh-CN" baseline="0" smtClean="0"/>
              <a:t>1.breakable </a:t>
            </a:r>
            <a:r>
              <a:rPr lang="zh-CN" altLang="en-US" baseline="0" smtClean="0"/>
              <a:t>本身就是一个方法</a:t>
            </a:r>
            <a:endParaRPr lang="en-US" altLang="zh-CN" baseline="0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breakable(op: =&gt; Unit)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op</a:t>
            </a:r>
            <a:br>
              <a:rPr lang="en-US" altLang="zh-CN" smtClean="0"/>
            </a:br>
            <a:r>
              <a:rPr lang="en-US" altLang="zh-CN" smtClean="0"/>
              <a:t>  }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smtClean="0"/>
              <a:t>ex: BreakControl =&gt;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mtClean="0"/>
              <a:t>(ex ne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</a:t>
            </a:r>
            <a:r>
              <a:rPr lang="en-US" altLang="zh-CN" smtClean="0"/>
              <a:t>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mtClean="0"/>
              <a:t>ex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r>
              <a:rPr lang="en-US" altLang="zh-CN" smtClean="0"/>
              <a:t>2.break()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也是一个方法，抛出一个异常，然后程序就返回了</a:t>
            </a:r>
            <a:r>
              <a:rPr lang="en-US" altLang="zh-CN" baseline="0" smtClean="0"/>
              <a:t>(</a:t>
            </a:r>
            <a:r>
              <a:rPr lang="zh-CN" altLang="en-US" baseline="0" smtClean="0"/>
              <a:t>类似</a:t>
            </a:r>
            <a:r>
              <a:rPr lang="en-US" altLang="zh-CN" baseline="0" smtClean="0"/>
              <a:t>return)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函数的参数列表声明可以使用大括号来代替小括号</a:t>
            </a:r>
            <a:r>
              <a:rPr lang="en-US" altLang="zh-CN" smtClean="0"/>
              <a:t>,</a:t>
            </a:r>
            <a:r>
              <a:rPr lang="zh-CN" altLang="en-US" smtClean="0"/>
              <a:t>但是使用</a:t>
            </a:r>
            <a:r>
              <a:rPr lang="en-US" altLang="zh-CN" smtClean="0"/>
              <a:t>{} </a:t>
            </a:r>
            <a:r>
              <a:rPr lang="zh-CN" altLang="en-US" smtClean="0"/>
              <a:t>看起来更习惯</a:t>
            </a:r>
            <a:r>
              <a:rPr lang="en-US" altLang="zh-CN" smtClean="0"/>
              <a:t>.</a:t>
            </a:r>
            <a:endParaRPr lang="zh-CN" altLang="en-US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将一段逻辑代码最为参数传给另外一个方法，这个函数称之为高阶函数</a:t>
            </a:r>
          </a:p>
          <a:p>
            <a:r>
              <a:rPr lang="en-US" altLang="zh-CN" smtClean="0"/>
              <a:t>5.</a:t>
            </a:r>
            <a:r>
              <a:rPr lang="zh-CN" altLang="en-US" smtClean="0"/>
              <a:t>所谓</a:t>
            </a:r>
            <a:r>
              <a:rPr lang="en-US" altLang="zh-CN" smtClean="0"/>
              <a:t>break</a:t>
            </a:r>
            <a:r>
              <a:rPr lang="zh-CN" altLang="en-US" smtClean="0"/>
              <a:t>方法其实就是抛出异常，让</a:t>
            </a:r>
            <a:r>
              <a:rPr lang="en-US" altLang="zh-CN" smtClean="0"/>
              <a:t>breakable</a:t>
            </a:r>
            <a:r>
              <a:rPr lang="zh-CN" altLang="en-US" smtClean="0"/>
              <a:t>方法返回</a:t>
            </a:r>
            <a:r>
              <a:rPr lang="en-US" altLang="zh-CN" smtClean="0"/>
              <a:t>(return)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break(): Nothing =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breakException </a:t>
            </a: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6.</a:t>
            </a:r>
            <a:r>
              <a:rPr lang="zh-CN" altLang="en-US" smtClean="0"/>
              <a:t>对于</a:t>
            </a:r>
            <a:r>
              <a:rPr lang="en-US" altLang="zh-CN" smtClean="0"/>
              <a:t>continue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逻辑的处理，使用</a:t>
            </a:r>
            <a:r>
              <a:rPr lang="en-US" altLang="zh-CN" baseline="0" smtClean="0"/>
              <a:t>if-else</a:t>
            </a:r>
            <a:r>
              <a:rPr lang="zh-CN" altLang="en-US" baseline="0" smtClean="0"/>
              <a:t>的分支流程就可以处理</a:t>
            </a:r>
            <a:r>
              <a:rPr lang="en-US" altLang="zh-CN" baseline="0" smtClean="0"/>
              <a:t>.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util.control.Breaks._</a:t>
            </a:r>
          </a:p>
          <a:p>
            <a:endParaRPr lang="en-US" altLang="zh-CN" smtClean="0"/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//100</a:t>
            </a:r>
            <a:r>
              <a:rPr lang="zh-CN" altLang="en-US" smtClean="0"/>
              <a:t>以内的数求和，求出 当和 第一次大于</a:t>
            </a:r>
            <a:r>
              <a:rPr lang="en-US" altLang="zh-CN" smtClean="0"/>
              <a:t>20</a:t>
            </a:r>
            <a:r>
              <a:rPr lang="zh-CN" altLang="en-US" smtClean="0"/>
              <a:t>的当前数</a:t>
            </a:r>
            <a:r>
              <a:rPr lang="en-US" altLang="zh-CN" smtClean="0"/>
              <a:t>【for】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breakable {</a:t>
            </a:r>
          </a:p>
          <a:p>
            <a:r>
              <a:rPr lang="en-US" altLang="zh-CN" smtClean="0"/>
              <a:t>      for (i &lt;- 1 to 100) {</a:t>
            </a:r>
          </a:p>
          <a:p>
            <a:r>
              <a:rPr lang="en-US" altLang="zh-CN" smtClean="0"/>
              <a:t>        sum += i</a:t>
            </a:r>
          </a:p>
          <a:p>
            <a:r>
              <a:rPr lang="en-US" altLang="zh-CN" smtClean="0"/>
              <a:t>        if (sum &gt; 20) {</a:t>
            </a:r>
          </a:p>
          <a:p>
            <a:r>
              <a:rPr lang="en-US" altLang="zh-CN" smtClean="0"/>
              <a:t>          println("i=" + i)</a:t>
            </a:r>
          </a:p>
          <a:p>
            <a:r>
              <a:rPr lang="en-US" altLang="zh-CN" smtClean="0"/>
              <a:t>          break()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println("hhhhh....")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：使用循环守卫中断</a:t>
            </a:r>
            <a:endParaRPr lang="en-US" altLang="zh-CN" smtClean="0"/>
          </a:p>
          <a:p>
            <a:r>
              <a:rPr lang="en-US" altLang="zh-CN" smtClean="0"/>
              <a:t>object Test01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var curNum = 0</a:t>
            </a:r>
          </a:p>
          <a:p>
            <a:r>
              <a:rPr lang="en-US" altLang="zh-CN" smtClean="0"/>
              <a:t>    var flag = true</a:t>
            </a:r>
          </a:p>
          <a:p>
            <a:r>
              <a:rPr lang="en-US" altLang="zh-CN" smtClean="0"/>
              <a:t>    for (i &lt;- 1 to 100 if flag != false) {</a:t>
            </a:r>
          </a:p>
          <a:p>
            <a:r>
              <a:rPr lang="en-US" altLang="zh-CN" smtClean="0"/>
              <a:t>      sum += i</a:t>
            </a:r>
          </a:p>
          <a:p>
            <a:r>
              <a:rPr lang="en-US" altLang="zh-CN" smtClean="0"/>
              <a:t>      if (sum &gt; 20) {</a:t>
            </a:r>
          </a:p>
          <a:p>
            <a:r>
              <a:rPr lang="en-US" altLang="zh-CN" smtClean="0"/>
              <a:t>        curNum = i</a:t>
            </a:r>
          </a:p>
          <a:p>
            <a:r>
              <a:rPr lang="en-US" altLang="zh-CN" smtClean="0"/>
              <a:t>        flag = false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println("cur=" + curNum)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import util.control.Breaks._</a:t>
            </a:r>
          </a:p>
          <a:p>
            <a:r>
              <a:rPr lang="en-US" altLang="zh-CN" smtClean="0"/>
              <a:t>import scala.io._</a:t>
            </a:r>
          </a:p>
          <a:p>
            <a:r>
              <a:rPr lang="en-US" altLang="zh-CN" smtClean="0"/>
              <a:t>import scala.util.control.ControlThrowable</a:t>
            </a:r>
          </a:p>
          <a:p>
            <a:endParaRPr lang="en-US" altLang="zh-CN" smtClean="0"/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sum = 0</a:t>
            </a:r>
          </a:p>
          <a:p>
            <a:r>
              <a:rPr lang="en-US" altLang="zh-CN" smtClean="0"/>
              <a:t>    var chance = 3</a:t>
            </a:r>
          </a:p>
          <a:p>
            <a:r>
              <a:rPr lang="en-US" altLang="zh-CN" smtClean="0"/>
              <a:t>    var name = ""</a:t>
            </a:r>
          </a:p>
          <a:p>
            <a:r>
              <a:rPr lang="en-US" altLang="zh-CN" smtClean="0"/>
              <a:t>    var pwd = ""</a:t>
            </a:r>
          </a:p>
          <a:p>
            <a:r>
              <a:rPr lang="en-US" altLang="zh-CN" smtClean="0"/>
              <a:t>    breakable {</a:t>
            </a:r>
          </a:p>
          <a:p>
            <a:r>
              <a:rPr lang="en-US" altLang="zh-CN" smtClean="0"/>
              <a:t>      for (i &lt;- 1 to 3) {</a:t>
            </a:r>
          </a:p>
          <a:p>
            <a:endParaRPr lang="en-US" altLang="zh-CN" smtClean="0"/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请输入名字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        name = StdIn.readLine()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请输入密码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        pwd = StdIn.readLine()</a:t>
            </a:r>
          </a:p>
          <a:p>
            <a:r>
              <a:rPr lang="en-US" altLang="zh-CN" smtClean="0"/>
              <a:t>        if (name == "</a:t>
            </a:r>
            <a:r>
              <a:rPr lang="zh-CN" altLang="en-US" smtClean="0"/>
              <a:t>张无忌</a:t>
            </a:r>
            <a:r>
              <a:rPr lang="en-US" altLang="zh-CN" smtClean="0"/>
              <a:t>" &amp;&amp; pwd == "888") {</a:t>
            </a:r>
          </a:p>
          <a:p>
            <a:r>
              <a:rPr lang="en-US" altLang="zh-CN" smtClean="0"/>
              <a:t>          println("</a:t>
            </a:r>
            <a:r>
              <a:rPr lang="zh-CN" altLang="en-US" smtClean="0"/>
              <a:t>登录</a:t>
            </a:r>
            <a:r>
              <a:rPr lang="en-US" altLang="zh-CN" smtClean="0"/>
              <a:t>ok");</a:t>
            </a:r>
          </a:p>
          <a:p>
            <a:r>
              <a:rPr lang="en-US" altLang="zh-CN" smtClean="0"/>
              <a:t>          break()</a:t>
            </a:r>
          </a:p>
          <a:p>
            <a:r>
              <a:rPr lang="en-US" altLang="zh-CN" smtClean="0"/>
              <a:t>        } else {</a:t>
            </a:r>
          </a:p>
          <a:p>
            <a:r>
              <a:rPr lang="en-US" altLang="zh-CN" smtClean="0"/>
              <a:t>          chance -= 1</a:t>
            </a:r>
          </a:p>
          <a:p>
            <a:r>
              <a:rPr lang="en-US" altLang="zh-CN" smtClean="0"/>
              <a:t>          println("</a:t>
            </a:r>
            <a:r>
              <a:rPr lang="zh-CN" altLang="en-US" smtClean="0"/>
              <a:t>你还有 </a:t>
            </a:r>
            <a:r>
              <a:rPr lang="en-US" altLang="zh-CN" smtClean="0"/>
              <a:t>" + chance + "</a:t>
            </a:r>
            <a:r>
              <a:rPr lang="zh-CN" altLang="en-US" smtClean="0"/>
              <a:t>机会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println("oook...")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过路的练习</a:t>
            </a:r>
            <a:endParaRPr lang="en-US" altLang="zh-CN" smtClean="0"/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int money = 100;</a:t>
            </a:r>
          </a:p>
          <a:p>
            <a:r>
              <a:rPr lang="en-US" altLang="zh-CN" smtClean="0"/>
              <a:t>		int count = 0;</a:t>
            </a:r>
          </a:p>
          <a:p>
            <a:r>
              <a:rPr lang="en-US" altLang="zh-CN" smtClean="0"/>
              <a:t>		while(true){	</a:t>
            </a:r>
          </a:p>
          <a:p>
            <a:r>
              <a:rPr lang="en-US" altLang="zh-CN" smtClean="0"/>
              <a:t>			if (money &gt; 50000) {</a:t>
            </a:r>
          </a:p>
          <a:p>
            <a:endParaRPr lang="en-US" altLang="zh-CN" smtClean="0"/>
          </a:p>
          <a:p>
            <a:r>
              <a:rPr lang="en-US" altLang="zh-CN" smtClean="0"/>
              <a:t>				money *= 0.95;</a:t>
            </a:r>
          </a:p>
          <a:p>
            <a:r>
              <a:rPr lang="en-US" altLang="zh-CN" smtClean="0"/>
              <a:t>				count++;</a:t>
            </a:r>
          </a:p>
          <a:p>
            <a:r>
              <a:rPr lang="en-US" altLang="zh-CN" smtClean="0"/>
              <a:t>			} else if (money &gt;= 1000) {</a:t>
            </a:r>
          </a:p>
          <a:p>
            <a:endParaRPr lang="en-US" altLang="zh-CN" smtClean="0"/>
          </a:p>
          <a:p>
            <a:r>
              <a:rPr lang="en-US" altLang="zh-CN" smtClean="0"/>
              <a:t>				money -= 1000;</a:t>
            </a:r>
          </a:p>
          <a:p>
            <a:r>
              <a:rPr lang="en-US" altLang="zh-CN" smtClean="0"/>
              <a:t>				count++;</a:t>
            </a:r>
          </a:p>
          <a:p>
            <a:r>
              <a:rPr lang="en-US" altLang="zh-CN" smtClean="0"/>
              <a:t>			} else {</a:t>
            </a:r>
          </a:p>
          <a:p>
            <a:r>
              <a:rPr lang="en-US" altLang="zh-CN" smtClean="0"/>
              <a:t>				break;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System.out.println(" </a:t>
            </a:r>
            <a:r>
              <a:rPr lang="zh-CN" altLang="en-US" smtClean="0"/>
              <a:t>路口 </a:t>
            </a:r>
            <a:r>
              <a:rPr lang="en-US" altLang="zh-CN" smtClean="0"/>
              <a:t>" + count);</a:t>
            </a:r>
          </a:p>
          <a:p>
            <a:r>
              <a:rPr lang="en-US" altLang="zh-CN" smtClean="0"/>
              <a:t>	}</a:t>
            </a:r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1:</a:t>
            </a:r>
          </a:p>
          <a:p>
            <a:r>
              <a:rPr lang="en-US" altLang="zh-CN" smtClean="0"/>
              <a:t>public static void main(String [] args){		</a:t>
            </a:r>
          </a:p>
          <a:p>
            <a:r>
              <a:rPr lang="en-US" altLang="zh-CN" smtClean="0"/>
              <a:t>int sum = 0;</a:t>
            </a:r>
          </a:p>
          <a:p>
            <a:r>
              <a:rPr lang="en-US" altLang="zh-CN" smtClean="0"/>
              <a:t>for (int i = 1; i &lt;= 100 ; i++) {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sum += i;</a:t>
            </a:r>
          </a:p>
          <a:p>
            <a:r>
              <a:rPr lang="en-US" altLang="zh-CN" smtClean="0"/>
              <a:t>if (sum &gt; 20) {</a:t>
            </a:r>
          </a:p>
          <a:p>
            <a:r>
              <a:rPr lang="en-US" altLang="zh-CN" smtClean="0"/>
              <a:t>System.out.println(i);</a:t>
            </a:r>
          </a:p>
          <a:p>
            <a:r>
              <a:rPr lang="en-US" altLang="zh-CN" smtClean="0"/>
              <a:t>break;</a:t>
            </a:r>
          </a:p>
          <a:p>
            <a:r>
              <a:rPr lang="en-US" altLang="zh-CN" smtClean="0"/>
              <a:t>}}}</a:t>
            </a:r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public static void main(String [] args){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int sum = 0;</a:t>
            </a:r>
          </a:p>
          <a:p>
            <a:r>
              <a:rPr lang="en-US" altLang="zh-CN" smtClean="0"/>
              <a:t>int chance = 3;</a:t>
            </a:r>
          </a:p>
          <a:p>
            <a:r>
              <a:rPr lang="en-US" altLang="zh-CN" smtClean="0"/>
              <a:t>String name = "";</a:t>
            </a:r>
          </a:p>
          <a:p>
            <a:r>
              <a:rPr lang="en-US" altLang="zh-CN" smtClean="0"/>
              <a:t>String pwd = "";</a:t>
            </a:r>
          </a:p>
          <a:p>
            <a:r>
              <a:rPr lang="en-US" altLang="zh-CN" smtClean="0"/>
              <a:t>for (int i = 1; i &lt;= 3 ; i++) {</a:t>
            </a:r>
          </a:p>
          <a:p>
            <a:r>
              <a:rPr lang="en-US" altLang="zh-CN" smtClean="0"/>
              <a:t>Scanner scanner = new Scanner(System.in);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请输入名字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name = scanner.next();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请输入密码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pwd = scanner.next();</a:t>
            </a:r>
          </a:p>
          <a:p>
            <a:r>
              <a:rPr lang="en-US" altLang="zh-CN" smtClean="0"/>
              <a:t>if (name.equals("</a:t>
            </a:r>
            <a:r>
              <a:rPr lang="zh-CN" altLang="en-US" smtClean="0"/>
              <a:t>张无忌</a:t>
            </a:r>
            <a:r>
              <a:rPr lang="en-US" altLang="zh-CN" smtClean="0"/>
              <a:t>") &amp;&amp; pwd.equals("888")) {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登录</a:t>
            </a:r>
            <a:r>
              <a:rPr lang="en-US" altLang="zh-CN" smtClean="0"/>
              <a:t>ok");</a:t>
            </a:r>
          </a:p>
          <a:p>
            <a:r>
              <a:rPr lang="en-US" altLang="zh-CN" smtClean="0"/>
              <a:t>break;</a:t>
            </a:r>
          </a:p>
          <a:p>
            <a:r>
              <a:rPr lang="en-US" altLang="zh-CN" smtClean="0"/>
              <a:t>} else {</a:t>
            </a:r>
          </a:p>
          <a:p>
            <a:r>
              <a:rPr lang="en-US" altLang="zh-CN" smtClean="0"/>
              <a:t>chance -= 1;</a:t>
            </a:r>
          </a:p>
          <a:p>
            <a:r>
              <a:rPr lang="en-US" altLang="zh-CN" smtClean="0"/>
              <a:t>System.out.println("</a:t>
            </a:r>
            <a:r>
              <a:rPr lang="zh-CN" altLang="en-US" smtClean="0"/>
              <a:t>你还有 </a:t>
            </a:r>
            <a:r>
              <a:rPr lang="en-US" altLang="zh-CN" smtClean="0"/>
              <a:t>" +  chance  + "</a:t>
            </a:r>
            <a:r>
              <a:rPr lang="zh-CN" altLang="en-US" smtClean="0"/>
              <a:t>机会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}}}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class BreakExec1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	</a:t>
            </a:r>
          </a:p>
          <a:p>
            <a:r>
              <a:rPr lang="en-US" altLang="zh-CN" smtClean="0"/>
              <a:t>		int sum = 0;</a:t>
            </a:r>
          </a:p>
          <a:p>
            <a:r>
              <a:rPr lang="en-US" altLang="zh-CN" smtClean="0"/>
              <a:t>		for(int i=1;i&lt;=100;i++){</a:t>
            </a:r>
          </a:p>
          <a:p>
            <a:r>
              <a:rPr lang="en-US" altLang="zh-CN" smtClean="0"/>
              <a:t>			sum+=i;</a:t>
            </a:r>
          </a:p>
          <a:p>
            <a:r>
              <a:rPr lang="en-US" altLang="zh-CN" smtClean="0"/>
              <a:t>			if(sum&gt;=20){</a:t>
            </a:r>
          </a:p>
          <a:p>
            <a:r>
              <a:rPr lang="en-US" altLang="zh-CN" smtClean="0"/>
              <a:t>				System.out.println("</a:t>
            </a:r>
            <a:r>
              <a:rPr lang="zh-CN" altLang="en-US" smtClean="0"/>
              <a:t>当前的</a:t>
            </a:r>
            <a:r>
              <a:rPr lang="en-US" altLang="zh-CN" smtClean="0"/>
              <a:t>i="+i);</a:t>
            </a:r>
          </a:p>
          <a:p>
            <a:r>
              <a:rPr lang="en-US" altLang="zh-CN" smtClean="0"/>
              <a:t>				break;</a:t>
            </a:r>
          </a:p>
          <a:p>
            <a:endParaRPr lang="en-US" altLang="zh-CN" smtClean="0"/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System.out.println(sum);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zh-CN" altLang="en-US" smtClean="0"/>
              <a:t>题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class BreakExec2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Scanner input  = new Scanner(System.in);</a:t>
            </a:r>
          </a:p>
          <a:p>
            <a:r>
              <a:rPr lang="en-US" altLang="zh-CN" smtClean="0"/>
              <a:t>		for(int i=1;i&lt;=3;i++){</a:t>
            </a:r>
          </a:p>
          <a:p>
            <a:r>
              <a:rPr lang="en-US" altLang="zh-CN" smtClean="0"/>
              <a:t>			//</a:t>
            </a:r>
            <a:r>
              <a:rPr lang="zh-CN" altLang="en-US" smtClean="0"/>
              <a:t>循环操作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System.out.print("Please input username:");</a:t>
            </a:r>
          </a:p>
          <a:p>
            <a:endParaRPr lang="en-US" altLang="zh-CN" smtClean="0"/>
          </a:p>
          <a:p>
            <a:r>
              <a:rPr lang="en-US" altLang="zh-CN" smtClean="0"/>
              <a:t>			String name = input.next();</a:t>
            </a:r>
          </a:p>
          <a:p>
            <a:endParaRPr lang="en-US" altLang="zh-CN" smtClean="0"/>
          </a:p>
          <a:p>
            <a:r>
              <a:rPr lang="en-US" altLang="zh-CN" smtClean="0"/>
              <a:t>			System.out.print("Please input password:");</a:t>
            </a:r>
          </a:p>
          <a:p>
            <a:endParaRPr lang="en-US" altLang="zh-CN" smtClean="0"/>
          </a:p>
          <a:p>
            <a:r>
              <a:rPr lang="en-US" altLang="zh-CN" smtClean="0"/>
              <a:t>			String pwd = input.next();</a:t>
            </a:r>
          </a:p>
          <a:p>
            <a:endParaRPr lang="en-US" altLang="zh-CN" smtClean="0"/>
          </a:p>
          <a:p>
            <a:r>
              <a:rPr lang="en-US" altLang="zh-CN" smtClean="0"/>
              <a:t>			if(name.equals("</a:t>
            </a:r>
            <a:r>
              <a:rPr lang="zh-CN" altLang="en-US" smtClean="0"/>
              <a:t>张无忌</a:t>
            </a:r>
            <a:r>
              <a:rPr lang="en-US" altLang="zh-CN" smtClean="0"/>
              <a:t>")&amp;&amp;pwd.equals("888")){</a:t>
            </a:r>
          </a:p>
          <a:p>
            <a:r>
              <a:rPr lang="en-US" altLang="zh-CN" smtClean="0"/>
              <a:t>				System.out.println("Login Success!");</a:t>
            </a:r>
          </a:p>
          <a:p>
            <a:r>
              <a:rPr lang="en-US" altLang="zh-CN" smtClean="0"/>
              <a:t>				break;</a:t>
            </a:r>
          </a:p>
          <a:p>
            <a:r>
              <a:rPr lang="en-US" altLang="zh-CN" smtClean="0"/>
              <a:t>			}else{</a:t>
            </a:r>
          </a:p>
          <a:p>
            <a:r>
              <a:rPr lang="en-US" altLang="zh-CN" smtClean="0"/>
              <a:t>				if(i==3){</a:t>
            </a:r>
          </a:p>
          <a:p>
            <a:r>
              <a:rPr lang="en-US" altLang="zh-CN" smtClean="0"/>
              <a:t>					System.out.println("Login Failure!");</a:t>
            </a:r>
          </a:p>
          <a:p>
            <a:r>
              <a:rPr lang="en-US" altLang="zh-CN" smtClean="0"/>
              <a:t>				}else{</a:t>
            </a:r>
          </a:p>
          <a:p>
            <a:r>
              <a:rPr lang="en-US" altLang="zh-CN" smtClean="0"/>
              <a:t>					System.out.println("You only have "+(3-i)+" chances");</a:t>
            </a:r>
          </a:p>
          <a:p>
            <a:r>
              <a:rPr lang="en-US" altLang="zh-CN" smtClean="0"/>
              <a:t>				}</a:t>
            </a:r>
          </a:p>
          <a:p>
            <a:endParaRPr lang="en-US" altLang="zh-CN" smtClean="0"/>
          </a:p>
          <a:p>
            <a:r>
              <a:rPr lang="en-US" altLang="zh-CN" smtClean="0"/>
              <a:t>				</a:t>
            </a:r>
          </a:p>
          <a:p>
            <a:r>
              <a:rPr lang="en-US" altLang="zh-CN" smtClean="0"/>
              <a:t>			}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import scala.io.StdIn</a:t>
            </a:r>
          </a:p>
          <a:p>
            <a:endParaRPr lang="en-US" altLang="zh-CN" smtClean="0"/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println("age")</a:t>
            </a:r>
          </a:p>
          <a:p>
            <a:r>
              <a:rPr lang="en-US" altLang="zh-CN" smtClean="0"/>
              <a:t>    val age = StdIn.readInt()</a:t>
            </a:r>
          </a:p>
          <a:p>
            <a:r>
              <a:rPr lang="en-US" altLang="zh-CN" smtClean="0"/>
              <a:t>    if (age &gt; 18) {</a:t>
            </a:r>
          </a:p>
          <a:p>
            <a:r>
              <a:rPr lang="en-US" altLang="zh-CN" smtClean="0"/>
              <a:t>      println("age&gt;18")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println("age&lt;=18")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输出 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: atguigu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判断闰年的代码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object TestControl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println("year")</a:t>
            </a:r>
          </a:p>
          <a:p>
            <a:r>
              <a:rPr lang="en-US" altLang="zh-CN" smtClean="0"/>
              <a:t>    val year = StdIn.readInt()</a:t>
            </a:r>
          </a:p>
          <a:p>
            <a:r>
              <a:rPr lang="en-US" altLang="zh-CN" smtClean="0"/>
              <a:t>    if ((year % 4 == 0 &amp;&amp; year % 100 !=0) || year % 400 == 0)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是闰年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不是闰年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编写程序，声明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int</a:t>
            </a:r>
            <a:r>
              <a:rPr lang="zh-CN" altLang="en-US" smtClean="0"/>
              <a:t>型变量并赋值。判断两数之和，如果大于等于</a:t>
            </a:r>
            <a:r>
              <a:rPr lang="en-US" altLang="zh-CN" smtClean="0"/>
              <a:t>50</a:t>
            </a:r>
            <a:r>
              <a:rPr lang="zh-CN" altLang="en-US" smtClean="0"/>
              <a:t>，打印“</a:t>
            </a:r>
            <a:r>
              <a:rPr lang="en-US" altLang="zh-CN" smtClean="0"/>
              <a:t>hello world!”</a:t>
            </a:r>
          </a:p>
          <a:p>
            <a:endParaRPr lang="en-US" altLang="zh-CN" smtClean="0"/>
          </a:p>
          <a:p>
            <a:r>
              <a:rPr lang="en-US" altLang="zh-CN" smtClean="0"/>
              <a:t>class IfExec1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int a = 10;</a:t>
            </a:r>
          </a:p>
          <a:p>
            <a:r>
              <a:rPr lang="en-US" altLang="zh-CN" smtClean="0"/>
              <a:t>		int b = 99;</a:t>
            </a:r>
          </a:p>
          <a:p>
            <a:endParaRPr lang="en-US" altLang="zh-CN" smtClean="0"/>
          </a:p>
          <a:p>
            <a:r>
              <a:rPr lang="en-US" altLang="zh-CN" smtClean="0"/>
              <a:t>		if(a+b&gt;=50){</a:t>
            </a:r>
          </a:p>
          <a:p>
            <a:r>
              <a:rPr lang="en-US" altLang="zh-CN" smtClean="0"/>
              <a:t>			System.out.println("HelloWorld!");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编写程序，声明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double</a:t>
            </a:r>
            <a:r>
              <a:rPr lang="zh-CN" altLang="en-US" smtClean="0"/>
              <a:t>型变量并赋值。判断第一个数大于</a:t>
            </a:r>
            <a:r>
              <a:rPr lang="en-US" altLang="zh-CN" smtClean="0"/>
              <a:t>10.0</a:t>
            </a:r>
            <a:r>
              <a:rPr lang="zh-CN" altLang="en-US" smtClean="0"/>
              <a:t>，且第</a:t>
            </a:r>
            <a:r>
              <a:rPr lang="en-US" altLang="zh-CN" smtClean="0"/>
              <a:t>2</a:t>
            </a:r>
            <a:r>
              <a:rPr lang="zh-CN" altLang="en-US" smtClean="0"/>
              <a:t>个数小于</a:t>
            </a:r>
            <a:r>
              <a:rPr lang="en-US" altLang="zh-CN" smtClean="0"/>
              <a:t>20.0</a:t>
            </a:r>
            <a:r>
              <a:rPr lang="zh-CN" altLang="en-US" smtClean="0"/>
              <a:t>，打印两数之和。</a:t>
            </a:r>
          </a:p>
          <a:p>
            <a:endParaRPr lang="zh-CN" altLang="en-US" smtClean="0"/>
          </a:p>
          <a:p>
            <a:r>
              <a:rPr lang="en-US" altLang="zh-CN" smtClean="0"/>
              <a:t>class IfExec2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double d1 = 100;</a:t>
            </a:r>
          </a:p>
          <a:p>
            <a:r>
              <a:rPr lang="en-US" altLang="zh-CN" smtClean="0"/>
              <a:t>		double d2 = 65;</a:t>
            </a:r>
          </a:p>
          <a:p>
            <a:r>
              <a:rPr lang="en-US" altLang="zh-CN" smtClean="0"/>
              <a:t>		if(d1&gt;10 &amp;&amp; d2&lt;20)</a:t>
            </a:r>
          </a:p>
          <a:p>
            <a:r>
              <a:rPr lang="en-US" altLang="zh-CN" smtClean="0"/>
              <a:t>			System.out.println(d1+d2);</a:t>
            </a:r>
          </a:p>
          <a:p>
            <a:r>
              <a:rPr lang="en-US" altLang="zh-CN" smtClean="0"/>
              <a:t>		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//3)【</a:t>
            </a:r>
            <a:r>
              <a:rPr lang="zh-CN" altLang="en-US" smtClean="0"/>
              <a:t>选作</a:t>
            </a:r>
            <a:r>
              <a:rPr lang="en-US" altLang="zh-CN" smtClean="0"/>
              <a:t>】</a:t>
            </a:r>
            <a:r>
              <a:rPr lang="zh-CN" altLang="en-US" smtClean="0"/>
              <a:t>定义两个变量，判断二者的和，是否技能被</a:t>
            </a:r>
            <a:r>
              <a:rPr lang="en-US" altLang="zh-CN" smtClean="0"/>
              <a:t>3</a:t>
            </a:r>
            <a:r>
              <a:rPr lang="zh-CN" altLang="en-US" smtClean="0"/>
              <a:t>又能被</a:t>
            </a:r>
            <a:r>
              <a:rPr lang="en-US" altLang="zh-CN" smtClean="0"/>
              <a:t>5</a:t>
            </a:r>
            <a:r>
              <a:rPr lang="zh-CN" altLang="en-US" smtClean="0"/>
              <a:t>整除，打印提示信息</a:t>
            </a:r>
          </a:p>
          <a:p>
            <a:endParaRPr lang="zh-CN" altLang="en-US" smtClean="0"/>
          </a:p>
          <a:p>
            <a:r>
              <a:rPr lang="en-US" altLang="zh-CN" smtClean="0"/>
              <a:t>class IfExec3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endParaRPr lang="en-US" altLang="zh-CN" smtClean="0"/>
          </a:p>
          <a:p>
            <a:r>
              <a:rPr lang="en-US" altLang="zh-CN" smtClean="0"/>
              <a:t>		int a = 10;</a:t>
            </a:r>
          </a:p>
          <a:p>
            <a:r>
              <a:rPr lang="en-US" altLang="zh-CN" smtClean="0"/>
              <a:t>		int b = 9;</a:t>
            </a:r>
          </a:p>
          <a:p>
            <a:endParaRPr lang="en-US" altLang="zh-CN" smtClean="0"/>
          </a:p>
          <a:p>
            <a:r>
              <a:rPr lang="en-US" altLang="zh-CN" smtClean="0"/>
              <a:t>		if((a+b)%3==0&amp;&amp;(a+b)%5==0){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可以整除</a:t>
            </a:r>
            <a:r>
              <a:rPr lang="en-US" altLang="zh-CN" smtClean="0"/>
              <a:t>");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判断是否是闰年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公式：能被</a:t>
            </a:r>
            <a:r>
              <a:rPr lang="en-US" altLang="zh-CN" smtClean="0"/>
              <a:t>4</a:t>
            </a:r>
            <a:r>
              <a:rPr lang="zh-CN" altLang="en-US" smtClean="0"/>
              <a:t>整除，但不能被</a:t>
            </a:r>
            <a:r>
              <a:rPr lang="en-US" altLang="zh-CN" smtClean="0"/>
              <a:t>100</a:t>
            </a:r>
            <a:r>
              <a:rPr lang="zh-CN" altLang="en-US" smtClean="0"/>
              <a:t>整除，或能被</a:t>
            </a:r>
            <a:r>
              <a:rPr lang="en-US" altLang="zh-CN" smtClean="0"/>
              <a:t>400</a:t>
            </a:r>
            <a:r>
              <a:rPr lang="zh-CN" altLang="en-US" smtClean="0"/>
              <a:t>整除</a:t>
            </a:r>
          </a:p>
          <a:p>
            <a:endParaRPr lang="zh-CN" altLang="en-US" smtClean="0"/>
          </a:p>
          <a:p>
            <a:r>
              <a:rPr lang="en-US" altLang="zh-CN" smtClean="0"/>
              <a:t>class IfExec4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int year  = 2018;</a:t>
            </a:r>
          </a:p>
          <a:p>
            <a:endParaRPr lang="en-US" altLang="zh-CN" smtClean="0"/>
          </a:p>
          <a:p>
            <a:r>
              <a:rPr lang="en-US" altLang="zh-CN" smtClean="0"/>
              <a:t>		if ((year % 4 == 0 &amp;&amp; year % 100 !=0) || year % 400 == 0) {</a:t>
            </a:r>
          </a:p>
          <a:p>
            <a:endParaRPr lang="en-US" altLang="zh-CN" smtClean="0"/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是闰年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}else{</a:t>
            </a:r>
          </a:p>
          <a:p>
            <a:r>
              <a:rPr lang="en-US" altLang="zh-CN" smtClean="0"/>
              <a:t>			System.out.println("</a:t>
            </a:r>
            <a:r>
              <a:rPr lang="zh-CN" altLang="en-US" smtClean="0"/>
              <a:t>不是闰年</a:t>
            </a:r>
            <a:r>
              <a:rPr lang="en-US" altLang="zh-CN" smtClean="0"/>
              <a:t>");</a:t>
            </a:r>
          </a:p>
          <a:p>
            <a:endParaRPr lang="en-US" altLang="zh-CN" smtClean="0"/>
          </a:p>
          <a:p>
            <a:r>
              <a:rPr lang="en-US" altLang="zh-CN" smtClean="0"/>
              <a:t>		}</a:t>
            </a:r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9%97%B0%E5%B9%B4&amp;tn=44039180_cpr&amp;fenlei=mv6quAkxTZn0IZRqIHckPjm4nH00T1d9rA7WnH-bP1-9PjmkP1790ZwV5Hcvrjm3rH6sPfKWUMw85HfYnjn4nH6sgvPsT6KdThsqpZwYTjCEQLGCpyw9Uz4Bmy-bIi4WUvYETgN-TLwGUv3EPHm4PjfsnWn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程序流程控制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9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单分支和双分支</a:t>
            </a:r>
            <a:r>
              <a:rPr lang="zh-CN" altLang="en-US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课后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endParaRPr lang="en-US" altLang="zh-CN" sz="22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 startAt="2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写程序，声明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型变量并赋值。判断两数之和，如果大于等于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!”</a:t>
            </a:r>
          </a:p>
          <a:p>
            <a:pPr marL="342900" indent="-342900">
              <a:buAutoNum type="arabicParenR" startAt="2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写程序，声明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ouble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型变量并赋值。判断第一个数大于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，且第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个数小于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20.0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，打印两数之和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2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定义两个变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判断二者的和，是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否既能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又能被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整除，打印提示信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2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断一个年份是否是闰年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/>
              </a:rPr>
              <a:t>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的条件是符合下面二者之一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年份能被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整除，但不能被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整除；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整除</a:t>
            </a:r>
          </a:p>
          <a:p>
            <a:pPr>
              <a:lnSpc>
                <a:spcPct val="9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76439"/>
            <a:ext cx="936104" cy="115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4176439"/>
            <a:ext cx="6408712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说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因为同学们都学习过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了，因此上面的题对大家应该很简单，自己课后练习下即可， 解题思路和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完全一样。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69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多分支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{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执行代码块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 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{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执行代码块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……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执行代码块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endParaRPr lang="zh-CN" altLang="en-US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286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多分支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分支的流程图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明：当条件表达式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成立时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执行代码块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，如果表达式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成立，才去判断表达式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否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立，如果表达式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成立，就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，以此类推，如果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的表达式都不成立，则执行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的代码块，注意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能有一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入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099647" y="550941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3235551" y="987016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15571" y="11417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>
          <a:xfrm>
            <a:off x="4099647" y="163508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03848" y="2078042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9607" y="16350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>
            <a:off x="4120355" y="2438082"/>
            <a:ext cx="0" cy="3157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决策 13"/>
          <p:cNvSpPr/>
          <p:nvPr/>
        </p:nvSpPr>
        <p:spPr>
          <a:xfrm>
            <a:off x="5179767" y="1609990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8" idx="3"/>
            <a:endCxn id="14" idx="0"/>
          </p:cNvCxnSpPr>
          <p:nvPr/>
        </p:nvCxnSpPr>
        <p:spPr>
          <a:xfrm>
            <a:off x="4963743" y="1311052"/>
            <a:ext cx="1080120" cy="2989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9787" y="176474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7356" y="2856954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7578" y="2350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4" idx="2"/>
          </p:cNvCxnSpPr>
          <p:nvPr/>
        </p:nvCxnSpPr>
        <p:spPr>
          <a:xfrm>
            <a:off x="6043863" y="2258062"/>
            <a:ext cx="0" cy="5545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0800000" flipV="1">
            <a:off x="4120355" y="3211803"/>
            <a:ext cx="1968644" cy="821039"/>
          </a:xfrm>
          <a:prstGeom prst="bentConnector3">
            <a:avLst>
              <a:gd name="adj1" fmla="val 13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4676" y="982989"/>
            <a:ext cx="7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22" name="肘形连接符 21"/>
          <p:cNvCxnSpPr>
            <a:stCxn id="14" idx="3"/>
          </p:cNvCxnSpPr>
          <p:nvPr/>
        </p:nvCxnSpPr>
        <p:spPr>
          <a:xfrm>
            <a:off x="6907959" y="1934026"/>
            <a:ext cx="1016496" cy="3240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6002" y="1609990"/>
            <a:ext cx="74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30507" y="2365546"/>
            <a:ext cx="78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… …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72055" y="3262283"/>
            <a:ext cx="1477166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6" name="肘形连接符 25"/>
          <p:cNvCxnSpPr>
            <a:stCxn id="24" idx="3"/>
            <a:endCxn id="25" idx="0"/>
          </p:cNvCxnSpPr>
          <p:nvPr/>
        </p:nvCxnSpPr>
        <p:spPr>
          <a:xfrm>
            <a:off x="8318403" y="2596379"/>
            <a:ext cx="192235" cy="6659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10638" y="2258062"/>
            <a:ext cx="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28" name="肘形连接符 27"/>
          <p:cNvCxnSpPr>
            <a:stCxn id="25" idx="2"/>
          </p:cNvCxnSpPr>
          <p:nvPr/>
        </p:nvCxnSpPr>
        <p:spPr>
          <a:xfrm rot="5400000">
            <a:off x="5616927" y="2125752"/>
            <a:ext cx="1397141" cy="43902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74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多分支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例演示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岳小鹏参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试，他和父亲岳不群达成承诺：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成绩为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分时，奖励一辆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BMW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成绩为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(80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99]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时，奖励一台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iphone7plus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当成绩为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[60,80]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时，奖励一个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iPad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其它时，什么奖励也没有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说明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成绩在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控制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台输入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!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6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多分支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例演示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 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+bx+c=0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方程的根。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分别为函数的参数，</a:t>
            </a:r>
            <a:r>
              <a:rPr lang="zh-CN" altLang="zh-CN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-4ac&gt;0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，则有两个解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-4ac=0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，则有一个解；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-4ac&lt;0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，则无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果保留小数点两位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600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=(-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b+sqrt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(b</a:t>
            </a:r>
            <a:r>
              <a:rPr lang="en-US" altLang="zh-CN" sz="1600" baseline="30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-4ac))/2a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=(-b-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sqrt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(b</a:t>
            </a:r>
            <a:r>
              <a:rPr lang="en-US" altLang="zh-CN" sz="1600" baseline="30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-4ac))/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2a</a:t>
            </a:r>
          </a:p>
          <a:p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sqrt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包中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默认引入的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math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包对象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有很多方法直接可用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支控制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if-else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果大括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的逻辑代码只有一行，大括号可以省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这点和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的规定一样。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中任意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表达式都是有返回值的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，也就意味着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else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表达式其实是有返回结果的，具体返回结果的值取决于满足条件的代码体的最后一行内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>
              <a:buFontTx/>
              <a:buAutoNum type="arabicParenR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中是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有三元运算符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以这样简写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4590435"/>
              </p:ext>
            </p:extLst>
          </p:nvPr>
        </p:nvGraphicFramePr>
        <p:xfrm>
          <a:off x="899592" y="3600375"/>
          <a:ext cx="7704856" cy="1783080"/>
        </p:xfrm>
        <a:graphic>
          <a:graphicData uri="http://schemas.openxmlformats.org/drawingml/2006/table">
            <a:tbl>
              <a:tblPr/>
              <a:tblGrid>
                <a:gridCol w="7704856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// Java</a:t>
                      </a:r>
                      <a:endParaRPr lang="en-US" sz="1400" kern="100" dirty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宋体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 kern="100" dirty="0">
                          <a:effectLst/>
                          <a:latin typeface="宋体"/>
                        </a:rPr>
                        <a:t>result</a:t>
                      </a:r>
                      <a:r>
                        <a:rPr lang="en-US" sz="1400" kern="100" dirty="0">
                          <a:effectLst/>
                          <a:latin typeface="Times New Roman"/>
                        </a:rPr>
                        <a:t> =</a:t>
                      </a:r>
                      <a:r>
                        <a:rPr lang="en-US" sz="1400" kern="100" dirty="0">
                          <a:effectLst/>
                          <a:latin typeface="宋体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宋体"/>
                        </a:rPr>
                        <a:t>flg</a:t>
                      </a:r>
                      <a:r>
                        <a:rPr lang="en-US" sz="1400" kern="100" dirty="0">
                          <a:effectLst/>
                          <a:latin typeface="宋体"/>
                        </a:rPr>
                        <a:t> ? 1 : 0</a:t>
                      </a:r>
                      <a:endParaRPr lang="en-US" sz="14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// Scala</a:t>
                      </a:r>
                      <a:endParaRPr lang="en-US" sz="1400" kern="100" dirty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val</a:t>
                      </a:r>
                      <a:r>
                        <a:rPr lang="en-US" sz="1400" b="1" kern="100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result = if (</a:t>
                      </a:r>
                      <a:r>
                        <a:rPr lang="en-US" sz="1400" b="1" kern="100" dirty="0" err="1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flg</a:t>
                      </a:r>
                      <a:r>
                        <a:rPr lang="en-US" sz="1400" b="1" kern="100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) 1 else </a:t>
                      </a:r>
                      <a:r>
                        <a:rPr lang="en-US" sz="1400" b="1" kern="100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0   </a:t>
                      </a:r>
                      <a:r>
                        <a:rPr lang="en-US" sz="1400" kern="100" dirty="0" smtClean="0">
                          <a:effectLst/>
                          <a:latin typeface="宋体"/>
                        </a:rPr>
                        <a:t>// </a:t>
                      </a:r>
                      <a:r>
                        <a:rPr lang="zh-CN" altLang="en-US" sz="1400" kern="100" dirty="0" smtClean="0">
                          <a:effectLst/>
                          <a:latin typeface="宋体"/>
                        </a:rPr>
                        <a:t>因为</a:t>
                      </a:r>
                      <a:r>
                        <a:rPr lang="zh-CN" altLang="en-US" sz="1400" kern="100" baseline="0" dirty="0" smtClean="0">
                          <a:effectLst/>
                          <a:latin typeface="宋体"/>
                        </a:rPr>
                        <a:t> </a:t>
                      </a:r>
                      <a:r>
                        <a:rPr lang="en-US" altLang="zh-CN" sz="1400" kern="100" baseline="0" dirty="0" err="1" smtClean="0">
                          <a:effectLst/>
                          <a:latin typeface="宋体"/>
                        </a:rPr>
                        <a:t>scala</a:t>
                      </a:r>
                      <a:r>
                        <a:rPr lang="en-US" altLang="zh-CN" sz="1400" kern="100" baseline="0" dirty="0" smtClean="0"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kern="100" baseline="0" dirty="0" smtClean="0">
                          <a:effectLst/>
                          <a:latin typeface="宋体"/>
                        </a:rPr>
                        <a:t>的</a:t>
                      </a:r>
                      <a:r>
                        <a:rPr lang="en-US" altLang="zh-CN" sz="1400" kern="100" baseline="0" dirty="0" smtClean="0">
                          <a:effectLst/>
                          <a:latin typeface="宋体"/>
                        </a:rPr>
                        <a:t>if-else </a:t>
                      </a:r>
                      <a:r>
                        <a:rPr lang="zh-CN" altLang="en-US" sz="1400" kern="100" baseline="0" dirty="0" smtClean="0">
                          <a:effectLst/>
                          <a:latin typeface="宋体"/>
                        </a:rPr>
                        <a:t>是有返回值的，因此，本身这个语言也不需要三元运算符了</a:t>
                      </a:r>
                      <a:r>
                        <a:rPr lang="en-US" altLang="zh-CN" sz="1400" kern="100" baseline="0" dirty="0" smtClean="0"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400" kern="100" baseline="0" dirty="0" smtClean="0">
                          <a:effectLst/>
                          <a:latin typeface="宋体"/>
                        </a:rPr>
                        <a:t>如图</a:t>
                      </a:r>
                      <a:r>
                        <a:rPr lang="en-US" altLang="zh-CN" sz="1400" kern="100" baseline="0" dirty="0" smtClean="0">
                          <a:effectLst/>
                          <a:latin typeface="宋体"/>
                        </a:rPr>
                        <a:t>)</a:t>
                      </a:r>
                      <a:r>
                        <a:rPr lang="zh-CN" altLang="en-US" sz="1400" kern="100" baseline="0" dirty="0" smtClean="0">
                          <a:effectLst/>
                          <a:latin typeface="宋体"/>
                        </a:rPr>
                        <a:t>，</a:t>
                      </a:r>
                      <a:r>
                        <a:rPr lang="zh-CN" altLang="en-US" sz="1400" b="1" kern="100" baseline="0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并且</a:t>
                      </a:r>
                      <a:r>
                        <a:rPr lang="zh-CN" altLang="en-US" sz="1400" kern="100" dirty="0" smtClean="0">
                          <a:effectLst/>
                          <a:latin typeface="宋体"/>
                        </a:rPr>
                        <a:t>可以写在同一行，类似 三元运算</a:t>
                      </a:r>
                      <a:endParaRPr lang="en-US" sz="14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30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支控制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if-else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 startAt="4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看下面案例，判断输出什么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383204"/>
            <a:ext cx="376154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object </a:t>
            </a:r>
            <a:r>
              <a:rPr lang="en-US" altLang="zh-CN" dirty="0"/>
              <a:t>Hello01 {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/>
              <a:t>def </a:t>
            </a:r>
            <a:r>
              <a:rPr lang="en-US" altLang="zh-CN" dirty="0"/>
              <a:t>main(</a:t>
            </a:r>
            <a:r>
              <a:rPr lang="en-US" altLang="zh-CN" dirty="0" err="1"/>
              <a:t>args</a:t>
            </a:r>
            <a:r>
              <a:rPr lang="en-US" altLang="zh-CN" dirty="0"/>
              <a:t>: Array[String]): Unit =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sumVal</a:t>
            </a:r>
            <a:r>
              <a:rPr lang="en-US" altLang="zh-CN" dirty="0" smtClean="0"/>
              <a:t> = 9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val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result =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sumVal</a:t>
            </a:r>
            <a:r>
              <a:rPr lang="en-US" altLang="zh-CN" dirty="0" smtClean="0"/>
              <a:t> &gt; 20){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结果大于</a:t>
            </a:r>
            <a:r>
              <a:rPr lang="en-US" altLang="zh-CN" b="1" dirty="0" smtClean="0"/>
              <a:t>20"</a:t>
            </a:r>
            <a:br>
              <a:rPr lang="en-US" altLang="zh-CN" b="1" dirty="0" smtClean="0"/>
            </a:br>
            <a:r>
              <a:rPr lang="en-US" altLang="zh-CN" b="1" dirty="0" smtClean="0"/>
              <a:t>  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/>
              <a:t>println</a:t>
            </a:r>
            <a:r>
              <a:rPr lang="en-US" altLang="zh-CN" dirty="0" smtClean="0"/>
              <a:t>(result)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7563" y="2383204"/>
            <a:ext cx="3761543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object </a:t>
            </a:r>
            <a:r>
              <a:rPr lang="en-US" altLang="zh-CN" dirty="0"/>
              <a:t>Hello01 {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args</a:t>
            </a:r>
            <a:r>
              <a:rPr lang="en-US" altLang="zh-CN" dirty="0"/>
              <a:t>: Array[String]): Unit =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err="1"/>
              <a:t>sumVal</a:t>
            </a:r>
            <a:r>
              <a:rPr lang="en-US" altLang="zh-CN" dirty="0"/>
              <a:t> = </a:t>
            </a:r>
            <a:r>
              <a:rPr lang="en-US" altLang="zh-CN" dirty="0" smtClean="0"/>
              <a:t>60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/>
              <a:t>result =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/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sumVal</a:t>
            </a:r>
            <a:r>
              <a:rPr lang="en-US" altLang="zh-CN" dirty="0"/>
              <a:t> &gt; 20){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"</a:t>
            </a:r>
            <a:r>
              <a:rPr lang="zh-CN" altLang="en-US" b="1" dirty="0"/>
              <a:t>结果大于</a:t>
            </a:r>
            <a:r>
              <a:rPr lang="en-US" altLang="zh-CN" b="1" dirty="0"/>
              <a:t>20"</a:t>
            </a:r>
            <a:br>
              <a:rPr lang="en-US" altLang="zh-CN" b="1" dirty="0"/>
            </a:br>
            <a:r>
              <a:rPr lang="en-US" altLang="zh-CN" b="1" dirty="0"/>
              <a:t>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 err="1"/>
              <a:t>println</a:t>
            </a:r>
            <a:r>
              <a:rPr lang="en-US" altLang="zh-CN" dirty="0"/>
              <a:t>(result</a:t>
            </a:r>
            <a:r>
              <a:rPr lang="en-US" altLang="zh-CN" dirty="0" smtClean="0"/>
              <a:t>)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99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嵌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套分支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在一个分支结构中又完整的嵌套了另一个完整的分支结构，里面的分支的结构称为内层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分支外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面的分支结构称为外层分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支。</a:t>
            </a:r>
            <a:r>
              <a:rPr lang="zh-CN" altLang="en-US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嵌套分支不要超过</a:t>
            </a:r>
            <a:r>
              <a:rPr lang="en-US" altLang="zh-CN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基本语法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if(){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        if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        }else{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        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嵌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套分支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应用案例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加百米运动会，如果用时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秒以内进入决赛，否则提示淘汰。并且根据性别提示进入男子组或女子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成绩和性别，进行判断。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0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嵌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套分支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应用案例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出票系统：根据淡旺季的月份和年龄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印票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价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switch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4_10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旺季：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人（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18-60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童（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&lt;18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半价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人（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&gt;60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:1/3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淡季：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人：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他：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5362" y="720055"/>
            <a:ext cx="277499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println</a:t>
            </a:r>
            <a:r>
              <a:rPr lang="en-US" altLang="zh-CN" sz="1400" dirty="0"/>
              <a:t>("month:");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month = </a:t>
            </a:r>
            <a:r>
              <a:rPr lang="en-US" altLang="zh-CN" sz="1400" dirty="0" err="1"/>
              <a:t>StdIn.readInt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("age:");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age = </a:t>
            </a:r>
            <a:r>
              <a:rPr lang="en-US" altLang="zh-CN" sz="1400" dirty="0" err="1"/>
              <a:t>StdIn.readInt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if (month &gt;= 4 &amp;&amp; month &lt;= 10) {</a:t>
            </a:r>
          </a:p>
          <a:p>
            <a:r>
              <a:rPr lang="en-US" altLang="zh-CN" sz="1400" dirty="0"/>
              <a:t>      //</a:t>
            </a:r>
            <a:r>
              <a:rPr lang="zh-CN" altLang="en-US" sz="1400" dirty="0"/>
              <a:t>旺季</a:t>
            </a:r>
          </a:p>
          <a:p>
            <a:r>
              <a:rPr lang="zh-CN" altLang="en-US" sz="1400" dirty="0"/>
              <a:t>      </a:t>
            </a:r>
            <a:r>
              <a:rPr lang="en-US" altLang="zh-CN" sz="1400" dirty="0"/>
              <a:t>if (age &gt; 60)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</a:t>
            </a:r>
            <a:r>
              <a:rPr lang="zh-CN" altLang="en-US" sz="1400" dirty="0"/>
              <a:t>￥</a:t>
            </a:r>
            <a:r>
              <a:rPr lang="en-US" altLang="zh-CN" sz="1400" dirty="0"/>
              <a:t>20");</a:t>
            </a:r>
          </a:p>
          <a:p>
            <a:r>
              <a:rPr lang="en-US" altLang="zh-CN" sz="1400" dirty="0"/>
              <a:t>      } else if (age &gt;= 18)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</a:t>
            </a:r>
            <a:r>
              <a:rPr lang="zh-CN" altLang="en-US" sz="1400" dirty="0"/>
              <a:t>￥</a:t>
            </a:r>
            <a:r>
              <a:rPr lang="en-US" altLang="zh-CN" sz="1400" dirty="0"/>
              <a:t>60");</a:t>
            </a:r>
          </a:p>
          <a:p>
            <a:r>
              <a:rPr lang="en-US" altLang="zh-CN" sz="1400" dirty="0"/>
              <a:t>      } else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</a:t>
            </a:r>
            <a:r>
              <a:rPr lang="zh-CN" altLang="en-US" sz="1400" dirty="0"/>
              <a:t>￥</a:t>
            </a:r>
            <a:r>
              <a:rPr lang="en-US" altLang="zh-CN" sz="1400" dirty="0"/>
              <a:t>30");</a:t>
            </a:r>
          </a:p>
          <a:p>
            <a:r>
              <a:rPr lang="en-US" altLang="zh-CN" sz="1400" dirty="0"/>
              <a:t>      }</a:t>
            </a:r>
          </a:p>
          <a:p>
            <a:r>
              <a:rPr lang="en-US" altLang="zh-CN" sz="1400" dirty="0"/>
              <a:t>    } else {</a:t>
            </a:r>
          </a:p>
          <a:p>
            <a:r>
              <a:rPr lang="en-US" altLang="zh-CN" sz="1400" dirty="0"/>
              <a:t>      //</a:t>
            </a:r>
            <a:r>
              <a:rPr lang="zh-CN" altLang="en-US" sz="1400" dirty="0"/>
              <a:t>淡季</a:t>
            </a:r>
          </a:p>
          <a:p>
            <a:r>
              <a:rPr lang="zh-CN" altLang="en-US" sz="1400" dirty="0"/>
              <a:t>      </a:t>
            </a:r>
            <a:r>
              <a:rPr lang="en-US" altLang="zh-CN" sz="1400" dirty="0"/>
              <a:t>if (age &gt;= 18 &amp;&amp; age &lt; 60)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</a:t>
            </a:r>
            <a:r>
              <a:rPr lang="zh-CN" altLang="en-US" sz="1400" dirty="0"/>
              <a:t>￥</a:t>
            </a:r>
            <a:r>
              <a:rPr lang="en-US" altLang="zh-CN" sz="1400" dirty="0"/>
              <a:t>40");</a:t>
            </a:r>
          </a:p>
          <a:p>
            <a:r>
              <a:rPr lang="en-US" altLang="zh-CN" sz="1400" dirty="0"/>
              <a:t>      } else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</a:t>
            </a:r>
            <a:r>
              <a:rPr lang="zh-CN" altLang="en-US" sz="1400" dirty="0"/>
              <a:t>￥</a:t>
            </a:r>
            <a:r>
              <a:rPr lang="en-US" altLang="zh-CN" sz="1400" dirty="0"/>
              <a:t>20");</a:t>
            </a:r>
          </a:p>
          <a:p>
            <a:r>
              <a:rPr lang="en-US" altLang="zh-CN" sz="1400" dirty="0"/>
              <a:t>      }</a:t>
            </a:r>
          </a:p>
          <a:p>
            <a:r>
              <a:rPr lang="en-US" altLang="zh-CN" sz="1400" dirty="0"/>
              <a:t>    }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004048" y="720055"/>
            <a:ext cx="3600400" cy="4752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2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序流程控制介绍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在程序中，程序运行的流程控制决定程序是如何执行的，是我们必须掌握的，主要有三大流程控制语句。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温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馨提示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语言中控制结构和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语言中的控制结构基本相同，在不考虑特殊应用场景的情况下，代码书写方式以及理解方式都没有太大的区别</a:t>
            </a: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顺序控制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支控制（单分支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双分支，多分支）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环控制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3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136904" cy="247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构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lang="en-US" altLang="zh-CN" sz="2200" b="1" dirty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中没有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switch,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而是使用</a:t>
            </a:r>
            <a:r>
              <a:rPr lang="zh-CN" altLang="en-US" sz="19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模式匹配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来处理。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式匹配涉及到的知识点较为综合，因此我们放在后面讲解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match-case [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有一个专题来讲解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...]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dirty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基本介绍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循环这一常见的控制结构提供了非常多的特性，这些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循环的特性被称为</a:t>
            </a:r>
            <a:r>
              <a:rPr lang="en-US" altLang="zh-CN" b="1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</a:t>
            </a:r>
            <a:r>
              <a:rPr lang="zh-CN" altLang="en-US" b="1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推导式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comprehension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）或</a:t>
            </a:r>
            <a:r>
              <a:rPr lang="en-US" altLang="zh-CN" b="1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</a:t>
            </a:r>
            <a:r>
              <a:rPr lang="zh-CN" altLang="en-US" b="1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 expression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范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围数据循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- 1 </a:t>
            </a:r>
            <a:r>
              <a:rPr lang="en-US" altLang="zh-CN" sz="1600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to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){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print(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+ " ")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说明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表示循环的变量， </a:t>
            </a:r>
            <a:r>
              <a:rPr lang="en-US" altLang="zh-CN" sz="1600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&lt;-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规定好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to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会从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1-3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循环， 前后闭合 （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包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句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"hello,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尚硅谷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!"</a:t>
            </a: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9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范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围数据循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式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&lt;- 1 until 3)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print(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+ " ")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这种方式和前面的区别在于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是从</a:t>
            </a:r>
            <a:r>
              <a:rPr lang="en-US" altLang="zh-CN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 </a:t>
            </a:r>
            <a:r>
              <a:rPr lang="zh-CN" altLang="en-US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 </a:t>
            </a:r>
            <a:r>
              <a:rPr lang="en-US" altLang="zh-CN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(3-1)</a:t>
            </a: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前闭合</a:t>
            </a:r>
            <a:r>
              <a:rPr lang="zh-CN" altLang="en-US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arr.length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似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for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=0;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&lt;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arr.lenght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++ ){}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句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"hello,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尚硅谷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!"</a:t>
            </a: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5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环守卫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&lt;- 1 to 3 </a:t>
            </a:r>
            <a:r>
              <a:rPr lang="en-US" altLang="zh-CN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dirty="0" err="1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 != 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print(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+ " ")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循环守卫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环保护式（也称条件判断式，守卫）。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保护式为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则进入循环体内部，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则跳过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，类似于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continue</a:t>
            </a: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上面的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价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&lt;-1 to 3){</a:t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	if ( 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!= 2) {</a:t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+" ")</a:t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	}</a:t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}</a:t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1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入变量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&lt;- 1 to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4 -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print(j + " ")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对基本案例说明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有关键字，所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围后一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定要加；来隔断逻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辑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上面的代码等价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for 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&lt;- 1 to 3) {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j = 4 –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print(j + “ “)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6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嵌套循环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&lt;- 1 to 3; j &lt;- 1 to 3)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("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=" +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 " j = " + j)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对基本案例说明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有关键字，所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围后一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定要加；来隔断逻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辑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上面的代码等价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&lt;- 1 to 3) {</a:t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	for (j &lt;-1 to 3) {</a:t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("ok")</a:t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	}</a:t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}</a:t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循环返回值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&lt;- 1 to 10) yield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* 2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(res)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对基本案例说明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遍历过程中处理的结果返回到一个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合中，使用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yield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字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8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用花括号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{}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代替小括号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000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&lt;- 1 to 3; j =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 " +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+ " j= " + j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基本案例说明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表达式来说都可以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推导式有一个不成文的约定：当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推导式仅包含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单一表达式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时使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用圆括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号，当其包含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多个表达式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时使用大括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当使用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{}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来换行写表达式时，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号就不用写了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注意事项和细节说明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循环形式和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是较大差异，这点请同学们注意，但是基本的原理还是一样的。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循环的</a:t>
            </a:r>
            <a:r>
              <a:rPr lang="zh-CN" altLang="en-US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步长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如何控制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! [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&lt;- Range(1,3,2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]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考题：如何使用循环守卫控制</a:t>
            </a:r>
            <a:r>
              <a:rPr lang="zh-CN" altLang="en-US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步长</a:t>
            </a:r>
            <a:endParaRPr lang="en-US" altLang="zh-CN" dirty="0">
              <a:solidFill>
                <a:srgbClr val="BD1503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6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for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循环练习题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课后作业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1~100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之间所有是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的倍数的整数的个数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完成下面的表达式输出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842" y="2875647"/>
            <a:ext cx="2543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11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顺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序控制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顺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序控制介绍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序从上到下逐行地执行，中间没有任何判断和跳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转。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顺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序控制举例和注意事项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Scala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义变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量时采用合法的</a:t>
            </a:r>
            <a:r>
              <a:rPr lang="zh-CN" altLang="en-US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前向引用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。如：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def main(</a:t>
            </a:r>
            <a:r>
              <a:rPr lang="en-US" altLang="zh-CN" sz="1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args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: Array[String]) : Unit = {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var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num1 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12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var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num2 = num1 +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错误形式：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/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def main(</a:t>
            </a:r>
            <a:r>
              <a:rPr lang="en-US" altLang="zh-CN" sz="1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args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: Array[String]) : Unit =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/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var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num2 = num1 +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</a:p>
          <a:p>
            <a:pPr lvl="0"/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var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num1 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 12</a:t>
            </a:r>
          </a:p>
          <a:p>
            <a:pPr lvl="0"/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2232223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z="140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4128" y="3096319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4896519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6640635" y="2592263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6640635" y="345635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0"/>
          </p:cNvCxnSpPr>
          <p:nvPr/>
        </p:nvCxnSpPr>
        <p:spPr>
          <a:xfrm>
            <a:off x="6640635" y="4392463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39121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… 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72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本语法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循环变量初始化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循环的四个要素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循环条件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{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循环变量迭代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06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注意事项和细节说明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件是返回一个布尔值的表达式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循环是先判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断再执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,While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语句本身没有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语句的结果是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buFontTx/>
              <a:buAutoNum type="arabicParenR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没有返回值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所以当要用该语句来计算并返回结果时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就不可避免的使用变量 ，而变量需要声明在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循环的外部，那么就等同于循环的内部对外部的变量造成了影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响，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不推荐使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用，而是推荐使用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循环。</a:t>
            </a: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00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循环控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制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练习题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1—100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之间所有能被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整除的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40—200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之间所有的偶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5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do..while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本语法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循环变量初始化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do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循环体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循环变量迭代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} while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循环条件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do...while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应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用实例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画出流程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 "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你好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尚硅谷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</a:t>
            </a: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3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do..while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注意事项和细节说明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件是返回一个布尔值的表达式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do..while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循环是先执行，再判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while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一样，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b="1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没有返回值</a:t>
            </a:r>
            <a:r>
              <a:rPr lang="en-US" altLang="zh-CN" b="1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所以当要用该语句来计算并返回结果时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就不可避免的使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用变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量 ，而变量需要声明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循环的外部，那么就等同于循环的内部对外部的变量造成了影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响，所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不推荐使用，而是推荐使用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循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5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重循环控制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介绍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一个循环放在另一个循环体内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，就形成了嵌套循环。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其中，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for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,while ,do…while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外层循环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内层循环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建议一般使用两层，最多不要</a:t>
            </a:r>
            <a:r>
              <a:rPr lang="zh-CN" altLang="en-US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超过</a:t>
            </a:r>
            <a:r>
              <a:rPr lang="en-US" altLang="zh-CN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质上，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嵌套循环就是把内层循环当成外层循环的循环体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。当只有内层循环的循环条件为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外层循环次数为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次，内层为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 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内层循环体实际上需要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 * 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次。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8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重循环控制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课后作业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班成绩情况，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班有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学，求出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个班的平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分和所有班级的平均分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学生的成绩从键盘输入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统计三个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班及格人数，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班有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印出九九乘法表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088" y="3240335"/>
            <a:ext cx="7668344" cy="118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5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循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环的中断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3529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基本说明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内置控制结构特地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去掉了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，是为了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更好的适应函数化编程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荐使用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函数式的风格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contine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的功能，而不是一个关键字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579" y="2732939"/>
            <a:ext cx="3251181" cy="266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196" y="2545844"/>
            <a:ext cx="23050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5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循环的中断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35292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如何实现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continue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的效果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内置控制结构特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也去掉了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，是为了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更好的适应函数化编程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以使用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if – else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或是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循环守卫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的效果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例演示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遍历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 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的时候，跳过执行。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&lt;- 1 to 10){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!= 4 &amp;&amp;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!= 5)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&lt;- 1 to 10 if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(!=4 &amp;&amp;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!= 5)) {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..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9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课后练习题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064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06489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课后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练习题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以内的数求和，求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出当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第一次大于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的当前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数是多少？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实现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登录验证，有三次机会，如果用户名为”张无忌”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密码”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888”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提示登录成功，否则提示还有几次机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会，请使用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for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循环完成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endParaRPr lang="en-US" altLang="zh-CN" dirty="0">
              <a:latin typeface="微软雅黑" pitchFamily="34" charset="-122"/>
              <a:ea typeface="微软雅黑" pitchFamily="34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程序有选择的的执行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分支控制有三种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</a:t>
            </a: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分支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分支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1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单分支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if (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条件表达式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{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执行代码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块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说明：当条件表达式为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ture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时，就会执行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{ }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的代码。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案例说明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一个程序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可以输入人的年龄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如果该同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志的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年龄大于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岁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则输出 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age &gt; 18”</a:t>
            </a: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单分支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单分支对应的流程图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586858" y="201619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722762" y="2452274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259226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11" idx="0"/>
          </p:cNvCxnSpPr>
          <p:nvPr/>
        </p:nvCxnSpPr>
        <p:spPr>
          <a:xfrm>
            <a:off x="1586858" y="3100346"/>
            <a:ext cx="13217" cy="6106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3568" y="371101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执行代码块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84614" y="4071058"/>
            <a:ext cx="15461" cy="1041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7816" y="3265793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true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4" name="肘形连接符 13"/>
          <p:cNvCxnSpPr>
            <a:stCxn id="8" idx="3"/>
          </p:cNvCxnSpPr>
          <p:nvPr/>
        </p:nvCxnSpPr>
        <p:spPr>
          <a:xfrm>
            <a:off x="2450954" y="2776310"/>
            <a:ext cx="320846" cy="18154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628764" y="4591800"/>
            <a:ext cx="11430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6582" y="2443004"/>
            <a:ext cx="82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ea typeface="宋体" panose="02010600030101010101" pitchFamily="2" charset="-122"/>
              </a:rPr>
              <a:t>false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11959" y="1916023"/>
            <a:ext cx="2664295" cy="3196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9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if 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条件表达式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{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执行代码块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执行代码块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说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明：当条件表达式成立，即执行代码块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，否则执行代码块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</a:t>
            </a: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例演示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编写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一个程序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600" b="1" dirty="0">
                <a:solidFill>
                  <a:srgbClr val="BD150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可以输入人的年龄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如果该同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志的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年龄大于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18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则输出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 &gt;18”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。否则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age &lt;= 18 "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7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分支对应的流程图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952328" y="2160215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2088232" y="2596290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04256" y="275104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242" y="3646184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63122" y="3666772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肘形连接符 21"/>
          <p:cNvCxnSpPr>
            <a:stCxn id="18" idx="1"/>
            <a:endCxn id="20" idx="0"/>
          </p:cNvCxnSpPr>
          <p:nvPr/>
        </p:nvCxnSpPr>
        <p:spPr>
          <a:xfrm rot="10800000" flipV="1">
            <a:off x="1387750" y="2920326"/>
            <a:ext cx="700483" cy="72585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8" idx="3"/>
            <a:endCxn id="21" idx="0"/>
          </p:cNvCxnSpPr>
          <p:nvPr/>
        </p:nvCxnSpPr>
        <p:spPr>
          <a:xfrm>
            <a:off x="3816424" y="2920326"/>
            <a:ext cx="1063205" cy="74644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6144" y="2578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59549" y="248457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988332" y="4803468"/>
            <a:ext cx="99011" cy="9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>
            <a:stCxn id="20" idx="2"/>
            <a:endCxn id="26" idx="2"/>
          </p:cNvCxnSpPr>
          <p:nvPr/>
        </p:nvCxnSpPr>
        <p:spPr>
          <a:xfrm rot="16200000" flipH="1">
            <a:off x="1765982" y="3627990"/>
            <a:ext cx="844116" cy="16005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1" idx="2"/>
            <a:endCxn id="26" idx="6"/>
          </p:cNvCxnSpPr>
          <p:nvPr/>
        </p:nvCxnSpPr>
        <p:spPr>
          <a:xfrm rot="5400000">
            <a:off x="3571722" y="3542433"/>
            <a:ext cx="823528" cy="17922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4"/>
          </p:cNvCxnSpPr>
          <p:nvPr/>
        </p:nvCxnSpPr>
        <p:spPr>
          <a:xfrm flipH="1">
            <a:off x="3037837" y="4897212"/>
            <a:ext cx="1" cy="426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0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if-else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9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单分支和双分支练习题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下列代码，若有输出，指出输出结果。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 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(x &gt; 2)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if (y &gt; 2)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(x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 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atguigu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 else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("x is " + 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13737</TotalTime>
  <Words>5043</Words>
  <Application>Microsoft Office PowerPoint</Application>
  <PresentationFormat>自定义</PresentationFormat>
  <Paragraphs>1746</Paragraphs>
  <Slides>40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Scala核心编程 程序流程控制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510</cp:revision>
  <dcterms:created xsi:type="dcterms:W3CDTF">2013-03-04T07:19:04Z</dcterms:created>
  <dcterms:modified xsi:type="dcterms:W3CDTF">2019-03-29T03:29:18Z</dcterms:modified>
</cp:coreProperties>
</file>