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50"/>
  </p:notesMasterIdLst>
  <p:handoutMasterIdLst>
    <p:handoutMasterId r:id="rId51"/>
  </p:handoutMasterIdLst>
  <p:sldIdLst>
    <p:sldId id="256" r:id="rId5"/>
    <p:sldId id="354" r:id="rId6"/>
    <p:sldId id="355" r:id="rId7"/>
    <p:sldId id="361" r:id="rId8"/>
    <p:sldId id="357" r:id="rId9"/>
    <p:sldId id="277" r:id="rId10"/>
    <p:sldId id="358" r:id="rId11"/>
    <p:sldId id="333" r:id="rId12"/>
    <p:sldId id="283" r:id="rId13"/>
    <p:sldId id="284" r:id="rId14"/>
    <p:sldId id="340" r:id="rId15"/>
    <p:sldId id="341" r:id="rId16"/>
    <p:sldId id="342" r:id="rId17"/>
    <p:sldId id="343" r:id="rId18"/>
    <p:sldId id="288" r:id="rId19"/>
    <p:sldId id="344" r:id="rId20"/>
    <p:sldId id="345" r:id="rId21"/>
    <p:sldId id="363" r:id="rId22"/>
    <p:sldId id="346" r:id="rId23"/>
    <p:sldId id="364" r:id="rId24"/>
    <p:sldId id="365" r:id="rId25"/>
    <p:sldId id="366" r:id="rId26"/>
    <p:sldId id="374" r:id="rId27"/>
    <p:sldId id="367" r:id="rId28"/>
    <p:sldId id="368" r:id="rId29"/>
    <p:sldId id="370" r:id="rId30"/>
    <p:sldId id="369" r:id="rId31"/>
    <p:sldId id="371" r:id="rId32"/>
    <p:sldId id="372" r:id="rId33"/>
    <p:sldId id="373" r:id="rId34"/>
    <p:sldId id="375" r:id="rId35"/>
    <p:sldId id="376" r:id="rId36"/>
    <p:sldId id="377" r:id="rId37"/>
    <p:sldId id="313" r:id="rId38"/>
    <p:sldId id="347" r:id="rId39"/>
    <p:sldId id="319" r:id="rId40"/>
    <p:sldId id="360" r:id="rId41"/>
    <p:sldId id="359" r:id="rId42"/>
    <p:sldId id="348" r:id="rId43"/>
    <p:sldId id="349" r:id="rId44"/>
    <p:sldId id="350" r:id="rId45"/>
    <p:sldId id="351" r:id="rId46"/>
    <p:sldId id="353" r:id="rId47"/>
    <p:sldId id="352" r:id="rId48"/>
    <p:sldId id="260" r:id="rId49"/>
  </p:sldIdLst>
  <p:sldSz cx="9540875" cy="56165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DA0000"/>
    <a:srgbClr val="EA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5" autoAdjust="0"/>
    <p:restoredTop sz="99096" autoAdjust="0"/>
  </p:normalViewPr>
  <p:slideViewPr>
    <p:cSldViewPr>
      <p:cViewPr>
        <p:scale>
          <a:sx n="80" d="100"/>
          <a:sy n="80" d="100"/>
        </p:scale>
        <p:origin x="-852" y="-198"/>
      </p:cViewPr>
      <p:guideLst>
        <p:guide orient="horz" pos="1769"/>
        <p:guide pos="3005"/>
      </p:guideLst>
    </p:cSldViewPr>
  </p:slideViewPr>
  <p:notesTextViewPr>
    <p:cViewPr>
      <p:scale>
        <a:sx n="100" d="100"/>
        <a:sy n="100" d="100"/>
      </p:scale>
      <p:origin x="0" y="0"/>
    </p:cViewPr>
  </p:notesTextViewPr>
  <p:notesViewPr>
    <p:cSldViewPr>
      <p:cViewPr varScale="1">
        <p:scale>
          <a:sx n="58" d="100"/>
          <a:sy n="58" d="100"/>
        </p:scale>
        <p:origin x="-2532"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7C71FD-8420-4899-BF84-E316838BC28C}" type="datetimeFigureOut">
              <a:rPr lang="zh-CN" altLang="en-US" smtClean="0"/>
              <a:pPr/>
              <a:t>2019/3/29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A80C2-015F-4620-ABCB-A0B36952A559}" type="slidenum">
              <a:rPr lang="zh-CN" altLang="en-US" smtClean="0"/>
              <a:pPr/>
              <a:t>‹#›</a:t>
            </a:fld>
            <a:endParaRPr lang="zh-CN" altLang="en-US"/>
          </a:p>
        </p:txBody>
      </p:sp>
    </p:spTree>
    <p:extLst>
      <p:ext uri="{BB962C8B-B14F-4D97-AF65-F5344CB8AC3E}">
        <p14:creationId xmlns="" xmlns:p14="http://schemas.microsoft.com/office/powerpoint/2010/main" val="3452159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485306-80E6-4960-AFD0-CFA0BBF19A9D}" type="datetimeFigureOut">
              <a:rPr lang="zh-CN" altLang="en-US" smtClean="0"/>
              <a:pPr/>
              <a:t>2019/3/29</a:t>
            </a:fld>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0B4E-3909-4A33-A460-3E537D343403}" type="slidenum">
              <a:rPr lang="zh-CN" altLang="en-US" smtClean="0"/>
              <a:pPr/>
              <a:t>‹#›</a:t>
            </a:fld>
            <a:endParaRPr lang="zh-CN" altLang="en-US"/>
          </a:p>
        </p:txBody>
      </p:sp>
    </p:spTree>
    <p:extLst>
      <p:ext uri="{BB962C8B-B14F-4D97-AF65-F5344CB8AC3E}">
        <p14:creationId xmlns="" xmlns:p14="http://schemas.microsoft.com/office/powerpoint/2010/main" val="263677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2</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a:t>
            </a:r>
            <a:r>
              <a:rPr lang="zh-CN" altLang="en-US" smtClean="0"/>
              <a:t>示意图参考 </a:t>
            </a:r>
            <a:r>
              <a:rPr lang="en-US" altLang="zh-CN" smtClean="0"/>
              <a:t>p-</a:t>
            </a:r>
            <a:r>
              <a:rPr lang="zh-CN" altLang="en-US" smtClean="0"/>
              <a:t>函</a:t>
            </a:r>
            <a:endParaRPr lang="en-US" altLang="zh-CN" smtClean="0"/>
          </a:p>
          <a:p>
            <a:r>
              <a:rPr lang="zh-CN" altLang="en-US" smtClean="0"/>
              <a:t>①函数的调用栈图</a:t>
            </a:r>
            <a:r>
              <a:rPr lang="en-US" altLang="zh-CN" smtClean="0"/>
              <a:t>(</a:t>
            </a:r>
            <a:r>
              <a:rPr lang="zh-CN" altLang="en-US" smtClean="0"/>
              <a:t>可以用计算两个数的结果为案例来讲解其调用过程</a:t>
            </a:r>
            <a:r>
              <a:rPr lang="en-US" altLang="zh-CN" smtClean="0"/>
              <a:t>)[Scala</a:t>
            </a:r>
            <a:r>
              <a:rPr lang="zh-CN" altLang="en-US" smtClean="0"/>
              <a:t>的递归仍然遵循</a:t>
            </a:r>
            <a:r>
              <a:rPr lang="en-US" altLang="zh-CN" smtClean="0"/>
              <a:t>java</a:t>
            </a:r>
            <a:r>
              <a:rPr lang="zh-CN" altLang="en-US" smtClean="0"/>
              <a:t>的规范</a:t>
            </a:r>
            <a:r>
              <a:rPr lang="en-US" altLang="zh-CN" smtClean="0"/>
              <a:t>][</a:t>
            </a:r>
            <a:r>
              <a:rPr lang="en-US" altLang="zh-CN" b="1" smtClean="0"/>
              <a:t>stop here</a:t>
            </a:r>
            <a:r>
              <a:rPr lang="en-US" altLang="zh-CN" smtClean="0"/>
              <a:t>]</a:t>
            </a:r>
          </a:p>
          <a:p>
            <a:r>
              <a:rPr lang="zh-CN" altLang="en-US" smtClean="0"/>
              <a:t>递归的说明</a:t>
            </a:r>
            <a:endParaRPr lang="en-US" altLang="zh-CN" smtClean="0"/>
          </a:p>
          <a:p>
            <a:r>
              <a:rPr lang="en-US" altLang="zh-CN" smtClean="0"/>
              <a:t>1.</a:t>
            </a:r>
            <a:r>
              <a:rPr lang="zh-CN" altLang="en-US" smtClean="0"/>
              <a:t>当执行一个函数时，就会创建一个受保护的栈</a:t>
            </a:r>
            <a:endParaRPr lang="en-US" altLang="zh-CN" smtClean="0"/>
          </a:p>
          <a:p>
            <a:r>
              <a:rPr lang="en-US" altLang="zh-CN" smtClean="0"/>
              <a:t>2.</a:t>
            </a:r>
            <a:r>
              <a:rPr lang="zh-CN" altLang="en-US" smtClean="0"/>
              <a:t>栈的局部变量是独立的</a:t>
            </a:r>
            <a:endParaRPr lang="en-US" altLang="zh-CN" smtClean="0"/>
          </a:p>
          <a:p>
            <a:r>
              <a:rPr lang="en-US" altLang="zh-CN" smtClean="0"/>
              <a:t>3.</a:t>
            </a:r>
            <a:r>
              <a:rPr lang="zh-CN" altLang="en-US" smtClean="0"/>
              <a:t>递归必须向退出递归的条件逼近，否则就是死龟</a:t>
            </a:r>
            <a:endParaRPr lang="en-US" altLang="zh-CN" smtClean="0"/>
          </a:p>
          <a:p>
            <a:r>
              <a:rPr lang="en-US" altLang="zh-CN" smtClean="0"/>
              <a:t>4.</a:t>
            </a:r>
            <a:r>
              <a:rPr lang="zh-CN" altLang="en-US" smtClean="0"/>
              <a:t>当一个函数执行完毕，或者遇到</a:t>
            </a:r>
            <a:r>
              <a:rPr lang="en-US" altLang="zh-CN" smtClean="0"/>
              <a:t>return</a:t>
            </a:r>
            <a:r>
              <a:rPr lang="zh-CN" altLang="en-US" smtClean="0"/>
              <a:t>，就会返回。</a:t>
            </a:r>
          </a:p>
          <a:p>
            <a:endParaRPr lang="en-US" altLang="zh-CN" smtClean="0"/>
          </a:p>
          <a:p>
            <a:endParaRPr lang="en-US" altLang="zh-CN" smtClean="0"/>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r>
              <a:rPr lang="en-US" altLang="zh-CN" smtClean="0"/>
              <a:t>    //test(4)</a:t>
            </a:r>
          </a:p>
          <a:p>
            <a:r>
              <a:rPr lang="en-US" altLang="zh-CN" smtClean="0"/>
              <a:t>    test2(4)</a:t>
            </a:r>
          </a:p>
          <a:p>
            <a:r>
              <a:rPr lang="en-US" altLang="zh-CN" smtClean="0"/>
              <a:t>  }</a:t>
            </a:r>
          </a:p>
          <a:p>
            <a:endParaRPr lang="en-US" altLang="zh-CN" smtClean="0"/>
          </a:p>
          <a:p>
            <a:r>
              <a:rPr lang="en-US" altLang="zh-CN" smtClean="0"/>
              <a:t>  def test (n: Int) {</a:t>
            </a:r>
          </a:p>
          <a:p>
            <a:r>
              <a:rPr lang="en-US" altLang="zh-CN" smtClean="0"/>
              <a:t>    if (n &gt; 2) {</a:t>
            </a:r>
          </a:p>
          <a:p>
            <a:r>
              <a:rPr lang="en-US" altLang="zh-CN" smtClean="0"/>
              <a:t>      test (n - 1)</a:t>
            </a:r>
          </a:p>
          <a:p>
            <a:r>
              <a:rPr lang="en-US" altLang="zh-CN" smtClean="0"/>
              <a:t>    }</a:t>
            </a:r>
          </a:p>
          <a:p>
            <a:r>
              <a:rPr lang="en-US" altLang="zh-CN" smtClean="0"/>
              <a:t>    println("n=" + n)</a:t>
            </a:r>
          </a:p>
          <a:p>
            <a:r>
              <a:rPr lang="en-US" altLang="zh-CN" smtClean="0"/>
              <a:t>  }</a:t>
            </a:r>
          </a:p>
          <a:p>
            <a:endParaRPr lang="en-US" altLang="zh-CN" smtClean="0"/>
          </a:p>
          <a:p>
            <a:r>
              <a:rPr lang="en-US" altLang="zh-CN" smtClean="0"/>
              <a:t>  def test2 (n: Int) {</a:t>
            </a:r>
          </a:p>
          <a:p>
            <a:r>
              <a:rPr lang="en-US" altLang="zh-CN" smtClean="0"/>
              <a:t>    if (n &gt; 2) {</a:t>
            </a:r>
          </a:p>
          <a:p>
            <a:r>
              <a:rPr lang="en-US" altLang="zh-CN" smtClean="0"/>
              <a:t>      test2 (n - 1)</a:t>
            </a:r>
          </a:p>
          <a:p>
            <a:r>
              <a:rPr lang="en-US" altLang="zh-CN" smtClean="0"/>
              <a:t>    }else {</a:t>
            </a:r>
          </a:p>
          <a:p>
            <a:r>
              <a:rPr lang="en-US" altLang="zh-CN" smtClean="0"/>
              <a:t>      println("n=" + n)</a:t>
            </a:r>
          </a:p>
          <a:p>
            <a:r>
              <a:rPr lang="en-US" altLang="zh-CN" smtClean="0"/>
              <a:t>    }</a:t>
            </a:r>
          </a:p>
          <a:p>
            <a:r>
              <a:rPr lang="en-US" altLang="zh-CN" smtClean="0"/>
              <a:t>  }</a:t>
            </a:r>
          </a:p>
          <a:p>
            <a:r>
              <a:rPr lang="en-US" altLang="zh-CN" smtClean="0"/>
              <a:t>}</a:t>
            </a:r>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11</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12</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题</a:t>
            </a:r>
            <a:r>
              <a:rPr lang="en-US" altLang="zh-CN" smtClean="0"/>
              <a:t>1</a:t>
            </a:r>
          </a:p>
          <a:p>
            <a:r>
              <a:rPr lang="en-US" altLang="zh-CN" sz="1200" b="1" kern="1200" smtClean="0">
                <a:solidFill>
                  <a:schemeClr val="tx1"/>
                </a:solidFill>
                <a:effectLst/>
                <a:latin typeface="+mn-lt"/>
                <a:ea typeface="+mn-ea"/>
                <a:cs typeface="+mn-cs"/>
              </a:rPr>
              <a:t>object Hello01 {</a:t>
            </a:r>
          </a:p>
          <a:p>
            <a:r>
              <a:rPr lang="en-US" altLang="zh-CN" sz="1200" b="1" kern="1200" smtClean="0">
                <a:solidFill>
                  <a:schemeClr val="tx1"/>
                </a:solidFill>
                <a:effectLst/>
                <a:latin typeface="+mn-lt"/>
                <a:ea typeface="+mn-ea"/>
                <a:cs typeface="+mn-cs"/>
              </a:rPr>
              <a:t>  def main(args: Array[String]): Unit = {</a:t>
            </a:r>
          </a:p>
          <a:p>
            <a:r>
              <a:rPr lang="en-US" altLang="zh-CN" sz="1200" b="1" kern="1200" smtClean="0">
                <a:solidFill>
                  <a:schemeClr val="tx1"/>
                </a:solidFill>
                <a:effectLst/>
                <a:latin typeface="+mn-lt"/>
                <a:ea typeface="+mn-ea"/>
                <a:cs typeface="+mn-cs"/>
              </a:rPr>
              <a:t>    println("fbn=" + fbn(5))</a:t>
            </a:r>
          </a:p>
          <a:p>
            <a:r>
              <a:rPr lang="en-US" altLang="zh-CN" sz="1200" b="1" kern="1200" smtClean="0">
                <a:solidFill>
                  <a:schemeClr val="tx1"/>
                </a:solidFill>
                <a:effectLst/>
                <a:latin typeface="+mn-lt"/>
                <a:ea typeface="+mn-ea"/>
                <a:cs typeface="+mn-cs"/>
              </a:rPr>
              <a:t>  }</a:t>
            </a:r>
          </a:p>
          <a:p>
            <a:r>
              <a:rPr lang="en-US" altLang="zh-CN" sz="1200" b="1" kern="1200" smtClean="0">
                <a:solidFill>
                  <a:schemeClr val="tx1"/>
                </a:solidFill>
                <a:effectLst/>
                <a:latin typeface="+mn-lt"/>
                <a:ea typeface="+mn-ea"/>
                <a:cs typeface="+mn-cs"/>
              </a:rPr>
              <a:t>  def fbn(n: Int): Int ={</a:t>
            </a:r>
          </a:p>
          <a:p>
            <a:r>
              <a:rPr lang="en-US" altLang="zh-CN" sz="1200" b="1" kern="1200" smtClean="0">
                <a:solidFill>
                  <a:schemeClr val="tx1"/>
                </a:solidFill>
                <a:effectLst/>
                <a:latin typeface="+mn-lt"/>
                <a:ea typeface="+mn-ea"/>
                <a:cs typeface="+mn-cs"/>
              </a:rPr>
              <a:t>    if (n == 1 || n == 2) {</a:t>
            </a:r>
          </a:p>
          <a:p>
            <a:r>
              <a:rPr lang="en-US" altLang="zh-CN" sz="1200" b="1" kern="1200" smtClean="0">
                <a:solidFill>
                  <a:schemeClr val="tx1"/>
                </a:solidFill>
                <a:effectLst/>
                <a:latin typeface="+mn-lt"/>
                <a:ea typeface="+mn-ea"/>
                <a:cs typeface="+mn-cs"/>
              </a:rPr>
              <a:t>      return 1</a:t>
            </a:r>
          </a:p>
          <a:p>
            <a:r>
              <a:rPr lang="en-US" altLang="zh-CN" sz="1200" b="1" kern="1200" smtClean="0">
                <a:solidFill>
                  <a:schemeClr val="tx1"/>
                </a:solidFill>
                <a:effectLst/>
                <a:latin typeface="+mn-lt"/>
                <a:ea typeface="+mn-ea"/>
                <a:cs typeface="+mn-cs"/>
              </a:rPr>
              <a:t>    } else {</a:t>
            </a:r>
          </a:p>
          <a:p>
            <a:r>
              <a:rPr lang="en-US" altLang="zh-CN" sz="1200" b="1" kern="1200" smtClean="0">
                <a:solidFill>
                  <a:schemeClr val="tx1"/>
                </a:solidFill>
                <a:effectLst/>
                <a:latin typeface="+mn-lt"/>
                <a:ea typeface="+mn-ea"/>
                <a:cs typeface="+mn-cs"/>
              </a:rPr>
              <a:t>      return fbn(n - 1) + fbn(n - 2)</a:t>
            </a:r>
          </a:p>
          <a:p>
            <a:r>
              <a:rPr lang="en-US" altLang="zh-CN" sz="1200" b="1" kern="1200" smtClean="0">
                <a:solidFill>
                  <a:schemeClr val="tx1"/>
                </a:solidFill>
                <a:effectLst/>
                <a:latin typeface="+mn-lt"/>
                <a:ea typeface="+mn-ea"/>
                <a:cs typeface="+mn-cs"/>
              </a:rPr>
              <a:t>    }</a:t>
            </a:r>
          </a:p>
          <a:p>
            <a:r>
              <a:rPr lang="en-US" altLang="zh-CN" sz="1200" b="1" kern="1200" smtClean="0">
                <a:solidFill>
                  <a:schemeClr val="tx1"/>
                </a:solidFill>
                <a:effectLst/>
                <a:latin typeface="+mn-lt"/>
                <a:ea typeface="+mn-ea"/>
                <a:cs typeface="+mn-cs"/>
              </a:rPr>
              <a:t>  }</a:t>
            </a:r>
          </a:p>
          <a:p>
            <a:r>
              <a:rPr lang="en-US" altLang="zh-CN" sz="1200" b="1" kern="1200" smtClean="0">
                <a:solidFill>
                  <a:schemeClr val="tx1"/>
                </a:solidFill>
                <a:effectLst/>
                <a:latin typeface="+mn-lt"/>
                <a:ea typeface="+mn-ea"/>
                <a:cs typeface="+mn-cs"/>
              </a:rPr>
              <a:t>}</a:t>
            </a:r>
          </a:p>
          <a:p>
            <a:endParaRPr lang="en-US" altLang="zh-CN" sz="1200" b="1" kern="1200" smtClean="0">
              <a:solidFill>
                <a:schemeClr val="tx1"/>
              </a:solidFill>
              <a:effectLst/>
              <a:latin typeface="+mn-lt"/>
              <a:ea typeface="+mn-ea"/>
              <a:cs typeface="+mn-cs"/>
            </a:endParaRPr>
          </a:p>
          <a:p>
            <a:r>
              <a:rPr lang="zh-CN" altLang="en-US" sz="1200" b="1" kern="1200" smtClean="0">
                <a:solidFill>
                  <a:schemeClr val="tx1"/>
                </a:solidFill>
                <a:effectLst/>
                <a:latin typeface="+mn-lt"/>
                <a:ea typeface="+mn-ea"/>
                <a:cs typeface="+mn-cs"/>
              </a:rPr>
              <a:t>题</a:t>
            </a:r>
            <a:r>
              <a:rPr lang="en-US" altLang="zh-CN" sz="1200" b="1" kern="1200" smtClean="0">
                <a:solidFill>
                  <a:schemeClr val="tx1"/>
                </a:solidFill>
                <a:effectLst/>
                <a:latin typeface="+mn-lt"/>
                <a:ea typeface="+mn-ea"/>
                <a:cs typeface="+mn-cs"/>
              </a:rPr>
              <a:t>2</a:t>
            </a:r>
          </a:p>
          <a:p>
            <a:r>
              <a:rPr lang="en-US" altLang="zh-CN" sz="1200" b="1" kern="1200" smtClean="0">
                <a:solidFill>
                  <a:schemeClr val="tx1"/>
                </a:solidFill>
                <a:effectLst/>
                <a:latin typeface="+mn-lt"/>
                <a:ea typeface="+mn-ea"/>
                <a:cs typeface="+mn-cs"/>
              </a:rPr>
              <a:t>package com.atguigu.chapter02</a:t>
            </a:r>
          </a:p>
          <a:p>
            <a:endParaRPr lang="en-US" altLang="zh-CN" sz="1200" b="1" kern="1200" smtClean="0">
              <a:solidFill>
                <a:schemeClr val="tx1"/>
              </a:solidFill>
              <a:effectLst/>
              <a:latin typeface="+mn-lt"/>
              <a:ea typeface="+mn-ea"/>
              <a:cs typeface="+mn-cs"/>
            </a:endParaRPr>
          </a:p>
          <a:p>
            <a:r>
              <a:rPr lang="en-US" altLang="zh-CN" sz="1200" b="1" kern="1200" smtClean="0">
                <a:solidFill>
                  <a:schemeClr val="tx1"/>
                </a:solidFill>
                <a:effectLst/>
                <a:latin typeface="+mn-lt"/>
                <a:ea typeface="+mn-ea"/>
                <a:cs typeface="+mn-cs"/>
              </a:rPr>
              <a:t>object Hello01 {</a:t>
            </a:r>
          </a:p>
          <a:p>
            <a:r>
              <a:rPr lang="en-US" altLang="zh-CN" sz="1200" b="1" kern="1200" smtClean="0">
                <a:solidFill>
                  <a:schemeClr val="tx1"/>
                </a:solidFill>
                <a:effectLst/>
                <a:latin typeface="+mn-lt"/>
                <a:ea typeface="+mn-ea"/>
                <a:cs typeface="+mn-cs"/>
              </a:rPr>
              <a:t>  def main(args: Array[String]): Unit = {</a:t>
            </a:r>
          </a:p>
          <a:p>
            <a:endParaRPr lang="en-US" altLang="zh-CN" sz="1200" b="1" kern="1200" smtClean="0">
              <a:solidFill>
                <a:schemeClr val="tx1"/>
              </a:solidFill>
              <a:effectLst/>
              <a:latin typeface="+mn-lt"/>
              <a:ea typeface="+mn-ea"/>
              <a:cs typeface="+mn-cs"/>
            </a:endParaRPr>
          </a:p>
          <a:p>
            <a:r>
              <a:rPr lang="en-US" altLang="zh-CN" sz="1200" b="1" kern="1200" smtClean="0">
                <a:solidFill>
                  <a:schemeClr val="tx1"/>
                </a:solidFill>
                <a:effectLst/>
                <a:latin typeface="+mn-lt"/>
                <a:ea typeface="+mn-ea"/>
                <a:cs typeface="+mn-cs"/>
              </a:rPr>
              <a:t>    println("fbn=" + f(30))</a:t>
            </a:r>
          </a:p>
          <a:p>
            <a:r>
              <a:rPr lang="en-US" altLang="zh-CN" sz="1200" b="1" kern="1200" smtClean="0">
                <a:solidFill>
                  <a:schemeClr val="tx1"/>
                </a:solidFill>
                <a:effectLst/>
                <a:latin typeface="+mn-lt"/>
                <a:ea typeface="+mn-ea"/>
                <a:cs typeface="+mn-cs"/>
              </a:rPr>
              <a:t>  }</a:t>
            </a:r>
          </a:p>
          <a:p>
            <a:r>
              <a:rPr lang="en-US" altLang="zh-CN" sz="1200" b="1" kern="1200" smtClean="0">
                <a:solidFill>
                  <a:schemeClr val="tx1"/>
                </a:solidFill>
                <a:effectLst/>
                <a:latin typeface="+mn-lt"/>
                <a:ea typeface="+mn-ea"/>
                <a:cs typeface="+mn-cs"/>
              </a:rPr>
              <a:t>  def f(n: Int): Int = {</a:t>
            </a:r>
          </a:p>
          <a:p>
            <a:r>
              <a:rPr lang="en-US" altLang="zh-CN" sz="1200" b="1" kern="1200" smtClean="0">
                <a:solidFill>
                  <a:schemeClr val="tx1"/>
                </a:solidFill>
                <a:effectLst/>
                <a:latin typeface="+mn-lt"/>
                <a:ea typeface="+mn-ea"/>
                <a:cs typeface="+mn-cs"/>
              </a:rPr>
              <a:t>    if (n == 1) {</a:t>
            </a:r>
          </a:p>
          <a:p>
            <a:r>
              <a:rPr lang="en-US" altLang="zh-CN" sz="1200" b="1" kern="1200" smtClean="0">
                <a:solidFill>
                  <a:schemeClr val="tx1"/>
                </a:solidFill>
                <a:effectLst/>
                <a:latin typeface="+mn-lt"/>
                <a:ea typeface="+mn-ea"/>
                <a:cs typeface="+mn-cs"/>
              </a:rPr>
              <a:t>      return 3</a:t>
            </a:r>
          </a:p>
          <a:p>
            <a:r>
              <a:rPr lang="en-US" altLang="zh-CN" sz="1200" b="1" kern="1200" smtClean="0">
                <a:solidFill>
                  <a:schemeClr val="tx1"/>
                </a:solidFill>
                <a:effectLst/>
                <a:latin typeface="+mn-lt"/>
                <a:ea typeface="+mn-ea"/>
                <a:cs typeface="+mn-cs"/>
              </a:rPr>
              <a:t>    } else {</a:t>
            </a:r>
          </a:p>
          <a:p>
            <a:r>
              <a:rPr lang="en-US" altLang="zh-CN" sz="1200" b="1" kern="1200" smtClean="0">
                <a:solidFill>
                  <a:schemeClr val="tx1"/>
                </a:solidFill>
                <a:effectLst/>
                <a:latin typeface="+mn-lt"/>
                <a:ea typeface="+mn-ea"/>
                <a:cs typeface="+mn-cs"/>
              </a:rPr>
              <a:t>      return 2 * f(n-1) + 1</a:t>
            </a:r>
          </a:p>
          <a:p>
            <a:r>
              <a:rPr lang="en-US" altLang="zh-CN" sz="1200" b="1" kern="1200" smtClean="0">
                <a:solidFill>
                  <a:schemeClr val="tx1"/>
                </a:solidFill>
                <a:effectLst/>
                <a:latin typeface="+mn-lt"/>
                <a:ea typeface="+mn-ea"/>
                <a:cs typeface="+mn-cs"/>
              </a:rPr>
              <a:t>    }</a:t>
            </a:r>
          </a:p>
          <a:p>
            <a:r>
              <a:rPr lang="en-US" altLang="zh-CN" sz="1200" b="1" kern="1200" smtClean="0">
                <a:solidFill>
                  <a:schemeClr val="tx1"/>
                </a:solidFill>
                <a:effectLst/>
                <a:latin typeface="+mn-lt"/>
                <a:ea typeface="+mn-ea"/>
                <a:cs typeface="+mn-cs"/>
              </a:rPr>
              <a:t>  }</a:t>
            </a:r>
          </a:p>
          <a:p>
            <a:endParaRPr lang="en-US" altLang="zh-CN" sz="1200" b="1" kern="1200" smtClean="0">
              <a:solidFill>
                <a:schemeClr val="tx1"/>
              </a:solidFill>
              <a:effectLst/>
              <a:latin typeface="+mn-lt"/>
              <a:ea typeface="+mn-ea"/>
              <a:cs typeface="+mn-cs"/>
            </a:endParaRPr>
          </a:p>
          <a:p>
            <a:r>
              <a:rPr lang="en-US" altLang="zh-CN" sz="1200" b="1" kern="1200" smtClean="0">
                <a:solidFill>
                  <a:schemeClr val="tx1"/>
                </a:solidFill>
                <a:effectLst/>
                <a:latin typeface="+mn-lt"/>
                <a:ea typeface="+mn-ea"/>
                <a:cs typeface="+mn-cs"/>
              </a:rPr>
              <a:t>}</a:t>
            </a:r>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13</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a:p>
            <a:r>
              <a:rPr lang="zh-CN" altLang="en-US" smtClean="0"/>
              <a:t>案例：</a:t>
            </a:r>
            <a:endParaRPr lang="en-US" altLang="zh-CN" smtClean="0"/>
          </a:p>
          <a:p>
            <a:endParaRPr lang="en-US" altLang="zh-CN" smtClean="0"/>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endParaRPr lang="en-US" altLang="zh-CN" smtClean="0"/>
          </a:p>
          <a:p>
            <a:r>
              <a:rPr lang="en-US" altLang="zh-CN" smtClean="0"/>
              <a:t>    println("</a:t>
            </a:r>
            <a:r>
              <a:rPr lang="zh-CN" altLang="en-US" smtClean="0"/>
              <a:t>桃子</a:t>
            </a:r>
            <a:r>
              <a:rPr lang="en-US" altLang="zh-CN" smtClean="0"/>
              <a:t>=" + peach(1))</a:t>
            </a:r>
          </a:p>
          <a:p>
            <a:r>
              <a:rPr lang="en-US" altLang="zh-CN" smtClean="0"/>
              <a:t>  }</a:t>
            </a:r>
          </a:p>
          <a:p>
            <a:r>
              <a:rPr lang="en-US" altLang="zh-CN" smtClean="0"/>
              <a:t>  def peach (n: Int): Int ={</a:t>
            </a:r>
          </a:p>
          <a:p>
            <a:r>
              <a:rPr lang="en-US" altLang="zh-CN" smtClean="0"/>
              <a:t>    if (n == 10) {</a:t>
            </a:r>
          </a:p>
          <a:p>
            <a:r>
              <a:rPr lang="en-US" altLang="zh-CN" smtClean="0"/>
              <a:t>      return 1</a:t>
            </a:r>
          </a:p>
          <a:p>
            <a:r>
              <a:rPr lang="en-US" altLang="zh-CN" smtClean="0"/>
              <a:t>    } else {</a:t>
            </a:r>
          </a:p>
          <a:p>
            <a:r>
              <a:rPr lang="en-US" altLang="zh-CN" smtClean="0"/>
              <a:t>      return (peach(n+1) + 1) * 2</a:t>
            </a:r>
          </a:p>
          <a:p>
            <a:r>
              <a:rPr lang="en-US" altLang="zh-CN" smtClean="0"/>
              <a:t>    }</a:t>
            </a:r>
          </a:p>
          <a:p>
            <a:r>
              <a:rPr lang="en-US" altLang="zh-CN" smtClean="0"/>
              <a:t>  }</a:t>
            </a:r>
          </a:p>
          <a:p>
            <a:r>
              <a:rPr lang="en-US" altLang="zh-CN"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14</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2</a:t>
            </a:r>
            <a:r>
              <a:rPr lang="zh-CN" altLang="en-US" smtClean="0"/>
              <a:t>的案例</a:t>
            </a:r>
            <a:endParaRPr lang="en-US" altLang="zh-CN" smtClean="0"/>
          </a:p>
          <a:p>
            <a:r>
              <a:rPr lang="en-US" altLang="zh-CN" smtClean="0"/>
              <a:t>package com.atguigu.chapter02</a:t>
            </a:r>
          </a:p>
          <a:p>
            <a:endParaRPr lang="en-US" altLang="zh-CN" smtClean="0"/>
          </a:p>
          <a:p>
            <a:r>
              <a:rPr lang="en-US" altLang="zh-CN" smtClean="0"/>
              <a:t>class Cat {</a:t>
            </a:r>
          </a:p>
          <a:p>
            <a:r>
              <a:rPr lang="en-US" altLang="zh-CN" smtClean="0"/>
              <a:t>  var name : String = "terry"</a:t>
            </a:r>
          </a:p>
          <a:p>
            <a:r>
              <a:rPr lang="en-US" altLang="zh-CN" smtClean="0"/>
              <a:t>}</a:t>
            </a:r>
          </a:p>
          <a:p>
            <a:r>
              <a:rPr lang="en-US" altLang="zh-CN" smtClean="0"/>
              <a:t>object Hello01 {</a:t>
            </a:r>
          </a:p>
          <a:p>
            <a:r>
              <a:rPr lang="en-US" altLang="zh-CN" smtClean="0"/>
              <a:t>  def main(args: Array[String]): Unit = {</a:t>
            </a:r>
          </a:p>
          <a:p>
            <a:r>
              <a:rPr lang="en-US" altLang="zh-CN" smtClean="0"/>
              <a:t>    var c = new Cat()</a:t>
            </a:r>
          </a:p>
          <a:p>
            <a:r>
              <a:rPr lang="en-US" altLang="zh-CN" smtClean="0"/>
              <a:t>    println(c.name)</a:t>
            </a:r>
          </a:p>
          <a:p>
            <a:r>
              <a:rPr lang="en-US" altLang="zh-CN" smtClean="0"/>
              <a:t>    test(c)</a:t>
            </a:r>
          </a:p>
          <a:p>
            <a:r>
              <a:rPr lang="en-US" altLang="zh-CN" smtClean="0"/>
              <a:t>    println(c.name)</a:t>
            </a:r>
          </a:p>
          <a:p>
            <a:r>
              <a:rPr lang="en-US" altLang="zh-CN" smtClean="0"/>
              <a:t>  }</a:t>
            </a:r>
          </a:p>
          <a:p>
            <a:r>
              <a:rPr lang="en-US" altLang="zh-CN" smtClean="0"/>
              <a:t>  def test(cat : Cat): Cat = {</a:t>
            </a:r>
          </a:p>
          <a:p>
            <a:r>
              <a:rPr lang="en-US" altLang="zh-CN" smtClean="0"/>
              <a:t>    cat.name = "jack"</a:t>
            </a:r>
          </a:p>
          <a:p>
            <a:r>
              <a:rPr lang="en-US" altLang="zh-CN" smtClean="0"/>
              <a:t>    return cat</a:t>
            </a:r>
          </a:p>
          <a:p>
            <a:r>
              <a:rPr lang="en-US" altLang="zh-CN" smtClean="0"/>
              <a:t>  }</a:t>
            </a:r>
          </a:p>
          <a:p>
            <a:r>
              <a:rPr lang="en-US" altLang="zh-CN" smtClean="0"/>
              <a:t>}</a:t>
            </a:r>
          </a:p>
          <a:p>
            <a:endParaRPr lang="en-US" altLang="zh-CN" smtClean="0"/>
          </a:p>
          <a:p>
            <a:endParaRPr lang="en-US" altLang="zh-CN" smtClean="0"/>
          </a:p>
          <a:p>
            <a:endParaRPr lang="en-US" altLang="zh-CN" smtClean="0"/>
          </a:p>
          <a:p>
            <a:r>
              <a:rPr lang="en-US" altLang="zh-CN" smtClean="0"/>
              <a:t>3</a:t>
            </a:r>
            <a:r>
              <a:rPr lang="zh-CN" altLang="en-US" smtClean="0"/>
              <a:t>的案例：</a:t>
            </a:r>
            <a:endParaRPr lang="en-US" altLang="zh-CN" smtClean="0"/>
          </a:p>
          <a:p>
            <a:r>
              <a:rPr lang="en-US" altLang="zh-CN" smtClean="0"/>
              <a:t>object Hello01 {</a:t>
            </a:r>
          </a:p>
          <a:p>
            <a:r>
              <a:rPr lang="en-US" altLang="zh-CN" smtClean="0"/>
              <a:t>  def main(args: Array[String]): Unit = {</a:t>
            </a:r>
          </a:p>
          <a:p>
            <a:r>
              <a:rPr lang="en-US" altLang="zh-CN" smtClean="0"/>
              <a:t>    var res1 = getSum(1, 2)</a:t>
            </a:r>
          </a:p>
          <a:p>
            <a:r>
              <a:rPr lang="en-US" altLang="zh-CN" smtClean="0"/>
              <a:t>    println("res1=" + res1)</a:t>
            </a:r>
          </a:p>
          <a:p>
            <a:r>
              <a:rPr lang="en-US" altLang="zh-CN" smtClean="0"/>
              <a:t>  }</a:t>
            </a:r>
          </a:p>
          <a:p>
            <a:r>
              <a:rPr lang="en-US" altLang="zh-CN" smtClean="0"/>
              <a:t>  def getSum(n1: Int, n2: Int): Int = {</a:t>
            </a:r>
          </a:p>
          <a:p>
            <a:r>
              <a:rPr lang="en-US" altLang="zh-CN" smtClean="0"/>
              <a:t>    n1 + n2</a:t>
            </a:r>
          </a:p>
          <a:p>
            <a:r>
              <a:rPr lang="en-US" altLang="zh-CN" smtClean="0"/>
              <a:t>  }</a:t>
            </a:r>
          </a:p>
          <a:p>
            <a:r>
              <a:rPr lang="en-US" altLang="zh-CN" smtClean="0"/>
              <a:t>  </a:t>
            </a:r>
          </a:p>
          <a:p>
            <a:r>
              <a:rPr lang="en-US" altLang="zh-CN" smtClean="0"/>
              <a:t>}</a:t>
            </a:r>
          </a:p>
          <a:p>
            <a:endParaRPr lang="en-US" altLang="zh-CN" smtClean="0"/>
          </a:p>
          <a:p>
            <a:r>
              <a:rPr lang="en-US" altLang="zh-CN" smtClean="0"/>
              <a:t>4</a:t>
            </a:r>
            <a:r>
              <a:rPr lang="zh-CN" altLang="en-US" smtClean="0"/>
              <a:t>的案例</a:t>
            </a:r>
            <a:endParaRPr lang="en-US" altLang="zh-CN" smtClean="0"/>
          </a:p>
          <a:p>
            <a:r>
              <a:rPr lang="en-US" altLang="zh-CN" smtClean="0"/>
              <a:t>object Hello01 {</a:t>
            </a:r>
          </a:p>
          <a:p>
            <a:r>
              <a:rPr lang="en-US" altLang="zh-CN" smtClean="0"/>
              <a:t>  def main(args: Array[String]): Unit = {</a:t>
            </a:r>
          </a:p>
          <a:p>
            <a:r>
              <a:rPr lang="en-US" altLang="zh-CN" smtClean="0"/>
              <a:t>    var res1 = getSum(2, 2)</a:t>
            </a:r>
          </a:p>
          <a:p>
            <a:r>
              <a:rPr lang="en-US" altLang="zh-CN" smtClean="0"/>
              <a:t>    println("res1=" + res1)</a:t>
            </a:r>
          </a:p>
          <a:p>
            <a:r>
              <a:rPr lang="en-US" altLang="zh-CN" smtClean="0"/>
              <a:t>  }</a:t>
            </a:r>
          </a:p>
          <a:p>
            <a:r>
              <a:rPr lang="en-US" altLang="zh-CN" smtClean="0"/>
              <a:t>  def getSum(n1: Int, n2: Int) = {</a:t>
            </a:r>
          </a:p>
          <a:p>
            <a:r>
              <a:rPr lang="en-US" altLang="zh-CN" smtClean="0"/>
              <a:t>    n1 + n2</a:t>
            </a:r>
          </a:p>
          <a:p>
            <a:r>
              <a:rPr lang="en-US" altLang="zh-CN" smtClean="0"/>
              <a:t>  }</a:t>
            </a:r>
          </a:p>
          <a:p>
            <a:r>
              <a:rPr lang="en-US" altLang="zh-CN" smtClean="0"/>
              <a:t>}</a:t>
            </a:r>
          </a:p>
          <a:p>
            <a:r>
              <a:rPr lang="zh-CN" altLang="en-US" b="1" smtClean="0"/>
              <a:t>注意</a:t>
            </a:r>
            <a:r>
              <a:rPr lang="en-US" altLang="zh-CN" b="1" smtClean="0"/>
              <a:t>:</a:t>
            </a:r>
          </a:p>
          <a:p>
            <a:r>
              <a:rPr lang="en-US" altLang="zh-CN" smtClean="0"/>
              <a:t>def getSum(n1: Int, n2: Int) = { // = </a:t>
            </a:r>
            <a:r>
              <a:rPr lang="zh-CN" altLang="en-US" smtClean="0"/>
              <a:t>号不能省略，如果省略了，就表示没有返回值，</a:t>
            </a:r>
            <a:r>
              <a:rPr lang="en-US" altLang="zh-CN" smtClean="0"/>
              <a:t>res</a:t>
            </a:r>
            <a:r>
              <a:rPr lang="zh-CN" altLang="en-US" smtClean="0"/>
              <a:t>得到的就是</a:t>
            </a:r>
            <a:r>
              <a:rPr lang="en-US" altLang="zh-CN" smtClean="0"/>
              <a:t>()</a:t>
            </a:r>
          </a:p>
          <a:p>
            <a:r>
              <a:rPr lang="en-US" altLang="zh-CN" smtClean="0"/>
              <a:t>    n1 + n2</a:t>
            </a:r>
          </a:p>
          <a:p>
            <a:r>
              <a:rPr lang="en-US" altLang="zh-CN" smtClean="0"/>
              <a:t>  }</a:t>
            </a:r>
          </a:p>
          <a:p>
            <a:endParaRPr lang="en-US" altLang="zh-CN" smtClean="0"/>
          </a:p>
          <a:p>
            <a:r>
              <a:rPr lang="en-US" altLang="zh-CN" smtClean="0"/>
              <a:t>5</a:t>
            </a:r>
            <a:r>
              <a:rPr lang="zh-CN" altLang="en-US" smtClean="0"/>
              <a:t>的案例：</a:t>
            </a:r>
            <a:endParaRPr lang="en-US" altLang="zh-CN" smtClean="0"/>
          </a:p>
          <a:p>
            <a:r>
              <a:rPr lang="en-US" altLang="zh-CN" smtClean="0"/>
              <a:t>object Hello01 {</a:t>
            </a:r>
          </a:p>
          <a:p>
            <a:r>
              <a:rPr lang="en-US" altLang="zh-CN" smtClean="0"/>
              <a:t>  def main(args: Array[String]): Unit = {</a:t>
            </a:r>
          </a:p>
          <a:p>
            <a:r>
              <a:rPr lang="en-US" altLang="zh-CN" smtClean="0"/>
              <a:t>    var res1 = getSum(2, 3)</a:t>
            </a:r>
          </a:p>
          <a:p>
            <a:r>
              <a:rPr lang="en-US" altLang="zh-CN" smtClean="0"/>
              <a:t>    println("res1=" + res1)</a:t>
            </a:r>
          </a:p>
          <a:p>
            <a:r>
              <a:rPr lang="en-US" altLang="zh-CN" smtClean="0"/>
              <a:t>  }</a:t>
            </a:r>
          </a:p>
          <a:p>
            <a:r>
              <a:rPr lang="en-US" altLang="zh-CN" smtClean="0"/>
              <a:t>  def getSum(n1: Int, n2: Int): Int = {</a:t>
            </a:r>
          </a:p>
          <a:p>
            <a:r>
              <a:rPr lang="en-US" altLang="zh-CN" smtClean="0"/>
              <a:t>    //</a:t>
            </a:r>
            <a:r>
              <a:rPr lang="zh-CN" altLang="en-US" smtClean="0"/>
              <a:t>因为这里有明确的</a:t>
            </a:r>
            <a:r>
              <a:rPr lang="en-US" altLang="zh-CN" smtClean="0"/>
              <a:t>return , </a:t>
            </a:r>
            <a:r>
              <a:rPr lang="zh-CN" altLang="en-US" smtClean="0"/>
              <a:t>这时 </a:t>
            </a:r>
            <a:r>
              <a:rPr lang="en-US" altLang="zh-CN" smtClean="0"/>
              <a:t>getSum </a:t>
            </a:r>
            <a:r>
              <a:rPr lang="zh-CN" altLang="en-US" smtClean="0"/>
              <a:t>就不能省略 </a:t>
            </a:r>
            <a:r>
              <a:rPr lang="en-US" altLang="zh-CN" smtClean="0"/>
              <a:t>: Int = </a:t>
            </a:r>
            <a:r>
              <a:rPr lang="zh-CN" altLang="en-US" smtClean="0"/>
              <a:t>的 </a:t>
            </a:r>
            <a:r>
              <a:rPr lang="en-US" altLang="zh-CN" smtClean="0"/>
              <a:t>Int</a:t>
            </a:r>
            <a:r>
              <a:rPr lang="zh-CN" altLang="en-US" smtClean="0"/>
              <a:t>了</a:t>
            </a:r>
          </a:p>
          <a:p>
            <a:r>
              <a:rPr lang="zh-CN" altLang="en-US" smtClean="0"/>
              <a:t>    </a:t>
            </a:r>
            <a:r>
              <a:rPr lang="en-US" altLang="zh-CN" smtClean="0"/>
              <a:t>return n1 + n2</a:t>
            </a:r>
          </a:p>
          <a:p>
            <a:r>
              <a:rPr lang="en-US" altLang="zh-CN" smtClean="0"/>
              <a:t>  }</a:t>
            </a:r>
          </a:p>
          <a:p>
            <a:r>
              <a:rPr lang="en-US" altLang="zh-CN" smtClean="0"/>
              <a:t>}</a:t>
            </a:r>
          </a:p>
          <a:p>
            <a:endParaRPr lang="en-US" altLang="zh-CN" smtClean="0"/>
          </a:p>
          <a:p>
            <a:r>
              <a:rPr lang="en-US" altLang="zh-CN" smtClean="0"/>
              <a:t>6.</a:t>
            </a:r>
            <a:r>
              <a:rPr lang="zh-CN" altLang="en-US" smtClean="0"/>
              <a:t>的案例</a:t>
            </a:r>
            <a:endParaRPr lang="en-US" altLang="zh-CN" smtClean="0"/>
          </a:p>
          <a:p>
            <a:r>
              <a:rPr lang="en-US" altLang="zh-CN" smtClean="0"/>
              <a:t>object Hello01 {</a:t>
            </a:r>
          </a:p>
          <a:p>
            <a:r>
              <a:rPr lang="en-US" altLang="zh-CN" smtClean="0"/>
              <a:t>  def main(args: Array[String]): Unit = {</a:t>
            </a:r>
          </a:p>
          <a:p>
            <a:endParaRPr lang="en-US" altLang="zh-CN" smtClean="0"/>
          </a:p>
          <a:p>
            <a:r>
              <a:rPr lang="en-US" altLang="zh-CN" smtClean="0"/>
              <a:t>    var res = getSum(10, 20)</a:t>
            </a:r>
          </a:p>
          <a:p>
            <a:r>
              <a:rPr lang="en-US" altLang="zh-CN" smtClean="0"/>
              <a:t>    println("res=" + res) // </a:t>
            </a:r>
            <a:r>
              <a:rPr lang="zh-CN" altLang="en-US" smtClean="0"/>
              <a:t>返回 </a:t>
            </a:r>
            <a:r>
              <a:rPr lang="en-US" altLang="zh-CN" smtClean="0"/>
              <a:t>() </a:t>
            </a:r>
            <a:r>
              <a:rPr lang="zh-CN" altLang="en-US" smtClean="0"/>
              <a:t>即</a:t>
            </a:r>
            <a:r>
              <a:rPr lang="en-US" altLang="zh-CN" smtClean="0"/>
              <a:t>: void</a:t>
            </a:r>
          </a:p>
          <a:p>
            <a:r>
              <a:rPr lang="en-US" altLang="zh-CN" smtClean="0"/>
              <a:t>  }</a:t>
            </a:r>
          </a:p>
          <a:p>
            <a:r>
              <a:rPr lang="en-US" altLang="zh-CN" smtClean="0"/>
              <a:t>  def getSum(n1: Int, n2: Int): Unit = {</a:t>
            </a:r>
          </a:p>
          <a:p>
            <a:r>
              <a:rPr lang="en-US" altLang="zh-CN" smtClean="0"/>
              <a:t>    return n1 + n2</a:t>
            </a:r>
          </a:p>
          <a:p>
            <a:r>
              <a:rPr lang="en-US" altLang="zh-CN" smtClean="0"/>
              <a:t>  }</a:t>
            </a:r>
          </a:p>
          <a:p>
            <a:r>
              <a:rPr lang="en-US" altLang="zh-CN" smtClean="0"/>
              <a:t>}</a:t>
            </a:r>
          </a:p>
          <a:p>
            <a:endParaRPr lang="en-US" altLang="zh-CN" smtClean="0"/>
          </a:p>
          <a:p>
            <a:r>
              <a:rPr lang="en-US" altLang="zh-CN" smtClean="0"/>
              <a:t>7. </a:t>
            </a:r>
            <a:r>
              <a:rPr lang="zh-CN" altLang="en-US" smtClean="0"/>
              <a:t>的案例</a:t>
            </a:r>
            <a:endParaRPr lang="en-US" altLang="zh-CN" smtClean="0"/>
          </a:p>
          <a:p>
            <a:r>
              <a:rPr lang="en-US" altLang="zh-CN" smtClean="0"/>
              <a:t>object Hello01 {</a:t>
            </a:r>
          </a:p>
          <a:p>
            <a:r>
              <a:rPr lang="en-US" altLang="zh-CN" smtClean="0"/>
              <a:t>  def main(args: Array[String]): Unit = {</a:t>
            </a:r>
          </a:p>
          <a:p>
            <a:endParaRPr lang="en-US" altLang="zh-CN" smtClean="0"/>
          </a:p>
          <a:p>
            <a:r>
              <a:rPr lang="en-US" altLang="zh-CN" smtClean="0"/>
              <a:t>    var res = f3("</a:t>
            </a:r>
            <a:r>
              <a:rPr lang="zh-CN" altLang="en-US" smtClean="0"/>
              <a:t>张无忌</a:t>
            </a:r>
            <a:r>
              <a:rPr lang="en-US" altLang="zh-CN" smtClean="0"/>
              <a:t>")</a:t>
            </a:r>
          </a:p>
          <a:p>
            <a:r>
              <a:rPr lang="en-US" altLang="zh-CN" smtClean="0"/>
              <a:t>    println("res=" + res)</a:t>
            </a:r>
          </a:p>
          <a:p>
            <a:endParaRPr lang="en-US" altLang="zh-CN" smtClean="0"/>
          </a:p>
          <a:p>
            <a:r>
              <a:rPr lang="en-US" altLang="zh-CN" smtClean="0"/>
              <a:t>    res = f4("</a:t>
            </a:r>
            <a:r>
              <a:rPr lang="zh-CN" altLang="en-US" smtClean="0"/>
              <a:t>大</a:t>
            </a:r>
            <a:r>
              <a:rPr lang="en-US" altLang="zh-CN" smtClean="0"/>
              <a:t>")</a:t>
            </a:r>
          </a:p>
          <a:p>
            <a:r>
              <a:rPr lang="en-US" altLang="zh-CN" smtClean="0"/>
              <a:t>    println("res=" + res)</a:t>
            </a:r>
          </a:p>
          <a:p>
            <a:endParaRPr lang="en-US" altLang="zh-CN" smtClean="0"/>
          </a:p>
          <a:p>
            <a:r>
              <a:rPr lang="en-US" altLang="zh-CN" smtClean="0"/>
              <a:t>  }</a:t>
            </a:r>
          </a:p>
          <a:p>
            <a:r>
              <a:rPr lang="en-US" altLang="zh-CN" smtClean="0"/>
              <a:t>  def f3(s: String) = {</a:t>
            </a:r>
          </a:p>
          <a:p>
            <a:r>
              <a:rPr lang="en-US" altLang="zh-CN" smtClean="0"/>
              <a:t>    if(s.length &gt;= 3)</a:t>
            </a:r>
          </a:p>
          <a:p>
            <a:r>
              <a:rPr lang="en-US" altLang="zh-CN" smtClean="0"/>
              <a:t>      s + "123"</a:t>
            </a:r>
          </a:p>
          <a:p>
            <a:r>
              <a:rPr lang="en-US" altLang="zh-CN" smtClean="0"/>
              <a:t>    else</a:t>
            </a:r>
          </a:p>
          <a:p>
            <a:r>
              <a:rPr lang="en-US" altLang="zh-CN" smtClean="0"/>
              <a:t>      3</a:t>
            </a:r>
          </a:p>
          <a:p>
            <a:r>
              <a:rPr lang="en-US" altLang="zh-CN" smtClean="0"/>
              <a:t>  }</a:t>
            </a:r>
          </a:p>
          <a:p>
            <a:r>
              <a:rPr lang="en-US" altLang="zh-CN" smtClean="0"/>
              <a:t>  def f4(s: String): Any = {</a:t>
            </a:r>
          </a:p>
          <a:p>
            <a:r>
              <a:rPr lang="en-US" altLang="zh-CN" smtClean="0"/>
              <a:t>    if(s.length &gt;= 3)</a:t>
            </a:r>
          </a:p>
          <a:p>
            <a:r>
              <a:rPr lang="en-US" altLang="zh-CN" smtClean="0"/>
              <a:t>      s + "123"</a:t>
            </a:r>
          </a:p>
          <a:p>
            <a:r>
              <a:rPr lang="en-US" altLang="zh-CN" smtClean="0"/>
              <a:t>    else</a:t>
            </a:r>
          </a:p>
          <a:p>
            <a:r>
              <a:rPr lang="en-US" altLang="zh-CN" smtClean="0"/>
              <a:t>      3</a:t>
            </a:r>
          </a:p>
          <a:p>
            <a:r>
              <a:rPr lang="en-US" altLang="zh-CN" smtClean="0"/>
              <a:t>  }</a:t>
            </a:r>
          </a:p>
          <a:p>
            <a:r>
              <a:rPr lang="en-US" altLang="zh-CN" smtClean="0"/>
              <a:t>}</a:t>
            </a:r>
          </a:p>
          <a:p>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8. Scala</a:t>
            </a:r>
            <a:r>
              <a:rPr lang="zh-CN" altLang="en-US" smtClean="0"/>
              <a:t>语法中任何的语法结构都可以嵌套其他语法结构</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r>
              <a:rPr lang="zh-CN" altLang="en-US" smtClean="0"/>
              <a:t>即</a:t>
            </a:r>
            <a:r>
              <a:rPr lang="en-US" altLang="zh-CN" smtClean="0"/>
              <a:t>:</a:t>
            </a:r>
            <a:r>
              <a:rPr lang="en-US" altLang="zh-CN" baseline="0" smtClean="0"/>
              <a:t> </a:t>
            </a:r>
            <a:r>
              <a:rPr lang="zh-CN" altLang="en-US" baseline="0" smtClean="0"/>
              <a:t>函数中可以再声明</a:t>
            </a:r>
            <a:r>
              <a:rPr lang="en-US" altLang="zh-CN" baseline="0" smtClean="0"/>
              <a:t>/</a:t>
            </a:r>
            <a:r>
              <a:rPr lang="zh-CN" altLang="en-US" baseline="0" smtClean="0"/>
              <a:t>定义函数，类中可以再声明类 ，方法中可以再声明</a:t>
            </a:r>
            <a:r>
              <a:rPr lang="en-US" altLang="zh-CN" baseline="0" smtClean="0"/>
              <a:t>/</a:t>
            </a:r>
            <a:r>
              <a:rPr lang="zh-CN" altLang="en-US" baseline="0" smtClean="0"/>
              <a:t>定义方法</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object Hello01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main(args: Array[String]): Unit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//main</a:t>
            </a:r>
            <a:r>
              <a:rPr lang="zh-CN" altLang="en-US" smtClean="0"/>
              <a:t>函数中在声明</a:t>
            </a:r>
            <a:r>
              <a:rPr lang="en-US" altLang="zh-CN" smtClean="0"/>
              <a:t>/</a:t>
            </a:r>
            <a:r>
              <a:rPr lang="zh-CN" altLang="en-US" smtClean="0"/>
              <a:t>定义方法</a:t>
            </a:r>
            <a:r>
              <a:rPr lang="en-US" altLang="zh-CN" smtClean="0"/>
              <a:t>sayHello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sayHello(name: String): String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name + " hello"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var r = sayHello("terry")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println("r=" + 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9</a:t>
            </a:r>
            <a:r>
              <a:rPr lang="zh-CN" altLang="en-US" smtClean="0"/>
              <a:t>的案例</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object Hello01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main(args: Array[String]): Unit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println(sayOk())</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println(sayOk("venassa")) //</a:t>
            </a:r>
            <a:r>
              <a:rPr lang="zh-CN" altLang="en-US" smtClean="0"/>
              <a:t>覆盖默认值</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sayOk(name : String = "jack"): String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return name + " ok!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endParaRPr lang="en-US" altLang="zh-CN" smtClean="0"/>
          </a:p>
          <a:p>
            <a:endParaRPr lang="en-US" altLang="zh-CN" smtClean="0"/>
          </a:p>
          <a:p>
            <a:endParaRPr lang="en-US" altLang="zh-CN" smtClean="0"/>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15</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a:p>
            <a:r>
              <a:rPr lang="en-US" altLang="zh-CN" smtClean="0"/>
              <a:t>6.</a:t>
            </a:r>
            <a:r>
              <a:rPr lang="zh-CN" altLang="en-US" smtClean="0"/>
              <a:t>的案例</a:t>
            </a:r>
            <a:endParaRPr lang="en-US" altLang="zh-CN" smtClean="0"/>
          </a:p>
          <a:p>
            <a:r>
              <a:rPr lang="en-US" altLang="zh-CN" smtClean="0"/>
              <a:t>object Hello01 {</a:t>
            </a:r>
          </a:p>
          <a:p>
            <a:r>
              <a:rPr lang="en-US" altLang="zh-CN" smtClean="0"/>
              <a:t>  def main(args: Array[String]): Unit = {</a:t>
            </a:r>
          </a:p>
          <a:p>
            <a:endParaRPr lang="en-US" altLang="zh-CN" smtClean="0"/>
          </a:p>
          <a:p>
            <a:r>
              <a:rPr lang="en-US" altLang="zh-CN" smtClean="0"/>
              <a:t>    var res = getSum(10, 20)</a:t>
            </a:r>
          </a:p>
          <a:p>
            <a:r>
              <a:rPr lang="en-US" altLang="zh-CN" smtClean="0"/>
              <a:t>    println("res=" + res) // </a:t>
            </a:r>
            <a:r>
              <a:rPr lang="zh-CN" altLang="en-US" smtClean="0"/>
              <a:t>返回 </a:t>
            </a:r>
            <a:r>
              <a:rPr lang="en-US" altLang="zh-CN" smtClean="0"/>
              <a:t>() </a:t>
            </a:r>
            <a:r>
              <a:rPr lang="zh-CN" altLang="en-US" smtClean="0"/>
              <a:t>即</a:t>
            </a:r>
            <a:r>
              <a:rPr lang="en-US" altLang="zh-CN" smtClean="0"/>
              <a:t>: void</a:t>
            </a:r>
          </a:p>
          <a:p>
            <a:r>
              <a:rPr lang="en-US" altLang="zh-CN" smtClean="0"/>
              <a:t>  }</a:t>
            </a:r>
          </a:p>
          <a:p>
            <a:r>
              <a:rPr lang="en-US" altLang="zh-CN" smtClean="0"/>
              <a:t>  def getSum(n1: Int, n2: Int): Unit = {</a:t>
            </a:r>
          </a:p>
          <a:p>
            <a:r>
              <a:rPr lang="en-US" altLang="zh-CN" smtClean="0"/>
              <a:t>    return n1 + n2</a:t>
            </a:r>
          </a:p>
          <a:p>
            <a:r>
              <a:rPr lang="en-US" altLang="zh-CN" smtClean="0"/>
              <a:t>  }</a:t>
            </a:r>
          </a:p>
          <a:p>
            <a:r>
              <a:rPr lang="en-US" altLang="zh-CN" smtClean="0"/>
              <a:t>}</a:t>
            </a:r>
          </a:p>
          <a:p>
            <a:endParaRPr lang="en-US" altLang="zh-CN" smtClean="0"/>
          </a:p>
          <a:p>
            <a:r>
              <a:rPr lang="en-US" altLang="zh-CN" smtClean="0"/>
              <a:t>7. </a:t>
            </a:r>
            <a:r>
              <a:rPr lang="zh-CN" altLang="en-US" smtClean="0"/>
              <a:t>的案例</a:t>
            </a:r>
            <a:endParaRPr lang="en-US" altLang="zh-CN" smtClean="0"/>
          </a:p>
          <a:p>
            <a:r>
              <a:rPr lang="en-US" altLang="zh-CN" smtClean="0"/>
              <a:t>object Hello01 {</a:t>
            </a:r>
          </a:p>
          <a:p>
            <a:r>
              <a:rPr lang="en-US" altLang="zh-CN" smtClean="0"/>
              <a:t>  def main(args: Array[String]): Unit = {</a:t>
            </a:r>
          </a:p>
          <a:p>
            <a:endParaRPr lang="en-US" altLang="zh-CN" smtClean="0"/>
          </a:p>
          <a:p>
            <a:r>
              <a:rPr lang="en-US" altLang="zh-CN" smtClean="0"/>
              <a:t>    var res = f3("</a:t>
            </a:r>
            <a:r>
              <a:rPr lang="zh-CN" altLang="en-US" smtClean="0"/>
              <a:t>张无忌</a:t>
            </a:r>
            <a:r>
              <a:rPr lang="en-US" altLang="zh-CN" smtClean="0"/>
              <a:t>")</a:t>
            </a:r>
          </a:p>
          <a:p>
            <a:r>
              <a:rPr lang="en-US" altLang="zh-CN" smtClean="0"/>
              <a:t>    println("res=" + res)</a:t>
            </a:r>
          </a:p>
          <a:p>
            <a:endParaRPr lang="en-US" altLang="zh-CN" smtClean="0"/>
          </a:p>
          <a:p>
            <a:r>
              <a:rPr lang="en-US" altLang="zh-CN" smtClean="0"/>
              <a:t>    res = f4("</a:t>
            </a:r>
            <a:r>
              <a:rPr lang="zh-CN" altLang="en-US" smtClean="0"/>
              <a:t>大</a:t>
            </a:r>
            <a:r>
              <a:rPr lang="en-US" altLang="zh-CN" smtClean="0"/>
              <a:t>")</a:t>
            </a:r>
          </a:p>
          <a:p>
            <a:r>
              <a:rPr lang="en-US" altLang="zh-CN" smtClean="0"/>
              <a:t>    println("res=" + res)</a:t>
            </a:r>
          </a:p>
          <a:p>
            <a:endParaRPr lang="en-US" altLang="zh-CN" smtClean="0"/>
          </a:p>
          <a:p>
            <a:r>
              <a:rPr lang="en-US" altLang="zh-CN" smtClean="0"/>
              <a:t>  }</a:t>
            </a:r>
          </a:p>
          <a:p>
            <a:r>
              <a:rPr lang="en-US" altLang="zh-CN" smtClean="0"/>
              <a:t>  def f3(s: String) = {</a:t>
            </a:r>
          </a:p>
          <a:p>
            <a:r>
              <a:rPr lang="en-US" altLang="zh-CN" smtClean="0"/>
              <a:t>    if(s.length &gt;= 3)</a:t>
            </a:r>
          </a:p>
          <a:p>
            <a:r>
              <a:rPr lang="en-US" altLang="zh-CN" smtClean="0"/>
              <a:t>      s + "123"</a:t>
            </a:r>
          </a:p>
          <a:p>
            <a:r>
              <a:rPr lang="en-US" altLang="zh-CN" smtClean="0"/>
              <a:t>    else</a:t>
            </a:r>
          </a:p>
          <a:p>
            <a:r>
              <a:rPr lang="en-US" altLang="zh-CN" smtClean="0"/>
              <a:t>      3</a:t>
            </a:r>
          </a:p>
          <a:p>
            <a:r>
              <a:rPr lang="en-US" altLang="zh-CN" smtClean="0"/>
              <a:t>  }</a:t>
            </a:r>
          </a:p>
          <a:p>
            <a:r>
              <a:rPr lang="en-US" altLang="zh-CN" smtClean="0"/>
              <a:t>  def f4(s: String): Any = {</a:t>
            </a:r>
          </a:p>
          <a:p>
            <a:r>
              <a:rPr lang="en-US" altLang="zh-CN" smtClean="0"/>
              <a:t>    if(s.length &gt;= 3)</a:t>
            </a:r>
          </a:p>
          <a:p>
            <a:r>
              <a:rPr lang="en-US" altLang="zh-CN" smtClean="0"/>
              <a:t>      s + "123"</a:t>
            </a:r>
          </a:p>
          <a:p>
            <a:r>
              <a:rPr lang="en-US" altLang="zh-CN" smtClean="0"/>
              <a:t>    else</a:t>
            </a:r>
          </a:p>
          <a:p>
            <a:r>
              <a:rPr lang="en-US" altLang="zh-CN" smtClean="0"/>
              <a:t>      3</a:t>
            </a:r>
          </a:p>
          <a:p>
            <a:r>
              <a:rPr lang="en-US" altLang="zh-CN" smtClean="0"/>
              <a:t>  }</a:t>
            </a:r>
          </a:p>
          <a:p>
            <a:r>
              <a:rPr lang="en-US" altLang="zh-CN" smtClean="0"/>
              <a:t>}</a:t>
            </a:r>
          </a:p>
          <a:p>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8. Scala</a:t>
            </a:r>
            <a:r>
              <a:rPr lang="zh-CN" altLang="en-US" smtClean="0"/>
              <a:t>语法中任何的语法结构都可以嵌套其他语法结构</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r>
              <a:rPr lang="zh-CN" altLang="en-US" smtClean="0"/>
              <a:t>即</a:t>
            </a:r>
            <a:r>
              <a:rPr lang="en-US" altLang="zh-CN" smtClean="0"/>
              <a:t>:</a:t>
            </a:r>
            <a:r>
              <a:rPr lang="en-US" altLang="zh-CN" baseline="0" smtClean="0"/>
              <a:t> </a:t>
            </a:r>
            <a:r>
              <a:rPr lang="zh-CN" altLang="en-US" baseline="0" smtClean="0"/>
              <a:t>函数中可以再声明</a:t>
            </a:r>
            <a:r>
              <a:rPr lang="en-US" altLang="zh-CN" baseline="0" smtClean="0"/>
              <a:t>/</a:t>
            </a:r>
            <a:r>
              <a:rPr lang="zh-CN" altLang="en-US" baseline="0" smtClean="0"/>
              <a:t>定义函数，类中可以再声明类 ，方法中可以再声明</a:t>
            </a:r>
            <a:r>
              <a:rPr lang="en-US" altLang="zh-CN" baseline="0" smtClean="0"/>
              <a:t>/</a:t>
            </a:r>
            <a:r>
              <a:rPr lang="zh-CN" altLang="en-US" baseline="0" smtClean="0"/>
              <a:t>定义方法</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object Hello01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main(args: Array[String]): Unit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//main</a:t>
            </a:r>
            <a:r>
              <a:rPr lang="zh-CN" altLang="en-US" smtClean="0"/>
              <a:t>函数中在声明</a:t>
            </a:r>
            <a:r>
              <a:rPr lang="en-US" altLang="zh-CN" smtClean="0"/>
              <a:t>/</a:t>
            </a:r>
            <a:r>
              <a:rPr lang="zh-CN" altLang="en-US" smtClean="0"/>
              <a:t>定义方法</a:t>
            </a:r>
            <a:r>
              <a:rPr lang="en-US" altLang="zh-CN" smtClean="0"/>
              <a:t>sayHello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sayHello(name: String): String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name + " hello"</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var r = sayHello("terry")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println("r=" + 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9</a:t>
            </a:r>
            <a:r>
              <a:rPr lang="zh-CN" altLang="en-US" smtClean="0"/>
              <a:t>的案例</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object Hello01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main(args: Array[String]): Unit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println(sayOk())</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println(sayOk("venassa")) //</a:t>
            </a:r>
            <a:r>
              <a:rPr lang="zh-CN" altLang="en-US" smtClean="0"/>
              <a:t>覆盖默认值</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  </a:t>
            </a: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def sayOk(name : String = "jack"): String =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return name + " ok!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endParaRPr lang="en-US" altLang="zh-CN" smtClean="0"/>
          </a:p>
          <a:p>
            <a:endParaRPr lang="en-US" altLang="zh-CN" smtClean="0"/>
          </a:p>
          <a:p>
            <a:endParaRPr lang="en-US" altLang="zh-CN" smtClean="0"/>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16</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12</a:t>
            </a:r>
            <a:r>
              <a:rPr lang="zh-CN" altLang="en-US" smtClean="0"/>
              <a:t>的案例</a:t>
            </a:r>
            <a:endParaRPr lang="en-US" altLang="zh-CN" smtClean="0"/>
          </a:p>
          <a:p>
            <a:r>
              <a:rPr lang="en-US" altLang="zh-CN" smtClean="0"/>
              <a:t>ppt</a:t>
            </a:r>
            <a:r>
              <a:rPr lang="zh-CN" altLang="en-US" smtClean="0"/>
              <a:t>是写的是正确的，</a:t>
            </a:r>
            <a:endParaRPr lang="en-US" altLang="zh-CN" smtClean="0"/>
          </a:p>
          <a:p>
            <a:r>
              <a:rPr lang="zh-CN" altLang="en-US" smtClean="0"/>
              <a:t>如果，我们写成</a:t>
            </a:r>
            <a:endParaRPr lang="en-US" altLang="zh-CN" smtClean="0"/>
          </a:p>
          <a:p>
            <a:r>
              <a:rPr lang="en-US" altLang="zh-CN" sz="1200" b="1" kern="1200" smtClean="0">
                <a:solidFill>
                  <a:schemeClr val="tx1"/>
                </a:solidFill>
                <a:effectLst/>
                <a:latin typeface="+mn-lt"/>
                <a:ea typeface="+mn-ea"/>
                <a:cs typeface="+mn-cs"/>
              </a:rPr>
              <a:t>def </a:t>
            </a:r>
            <a:r>
              <a:rPr lang="en-US" altLang="zh-CN" smtClean="0"/>
              <a:t>f8(n: Int) = {</a:t>
            </a:r>
            <a:br>
              <a:rPr lang="en-US" altLang="zh-CN" smtClean="0"/>
            </a:br>
            <a:r>
              <a:rPr lang="en-US" altLang="zh-CN" smtClean="0"/>
              <a:t>  </a:t>
            </a:r>
            <a:r>
              <a:rPr lang="en-US" altLang="zh-CN" sz="1200" b="1" kern="1200" smtClean="0">
                <a:solidFill>
                  <a:schemeClr val="tx1"/>
                </a:solidFill>
                <a:effectLst/>
                <a:latin typeface="+mn-lt"/>
                <a:ea typeface="+mn-ea"/>
                <a:cs typeface="+mn-cs"/>
              </a:rPr>
              <a:t>if</a:t>
            </a:r>
            <a:r>
              <a:rPr lang="en-US" altLang="zh-CN" smtClean="0"/>
              <a:t>(n &lt;= </a:t>
            </a:r>
            <a:r>
              <a:rPr lang="en-US" altLang="zh-CN" sz="1200" kern="1200" smtClean="0">
                <a:solidFill>
                  <a:schemeClr val="tx1"/>
                </a:solidFill>
                <a:effectLst/>
                <a:latin typeface="+mn-lt"/>
                <a:ea typeface="+mn-ea"/>
                <a:cs typeface="+mn-cs"/>
              </a:rPr>
              <a:t>0</a:t>
            </a:r>
            <a:r>
              <a:rPr lang="en-US" altLang="zh-CN" smtClean="0"/>
              <a:t>)</a:t>
            </a:r>
            <a:br>
              <a:rPr lang="en-US" altLang="zh-CN" smtClean="0"/>
            </a:br>
            <a:r>
              <a:rPr lang="en-US" altLang="zh-CN" smtClean="0"/>
              <a:t>    </a:t>
            </a:r>
            <a:r>
              <a:rPr lang="en-US" altLang="zh-CN" sz="1200" kern="1200" smtClean="0">
                <a:solidFill>
                  <a:schemeClr val="tx1"/>
                </a:solidFill>
                <a:effectLst/>
                <a:latin typeface="+mn-lt"/>
                <a:ea typeface="+mn-ea"/>
                <a:cs typeface="+mn-cs"/>
              </a:rPr>
              <a:t>1</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a:t>
            </a:r>
            <a:r>
              <a:rPr lang="en-US" altLang="zh-CN" sz="1200" b="1" kern="1200" smtClean="0">
                <a:solidFill>
                  <a:schemeClr val="tx1"/>
                </a:solidFill>
                <a:effectLst/>
                <a:latin typeface="+mn-lt"/>
                <a:ea typeface="+mn-ea"/>
                <a:cs typeface="+mn-cs"/>
              </a:rPr>
              <a:t>else</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    </a:t>
            </a:r>
            <a:r>
              <a:rPr lang="en-US" altLang="zh-CN" smtClean="0"/>
              <a:t>n * </a:t>
            </a:r>
            <a:r>
              <a:rPr lang="en-US" altLang="zh-CN" i="1" smtClean="0">
                <a:effectLst/>
              </a:rPr>
              <a:t>f8</a:t>
            </a:r>
            <a:r>
              <a:rPr lang="en-US" altLang="zh-CN" smtClean="0"/>
              <a:t>(n - </a:t>
            </a:r>
            <a:r>
              <a:rPr lang="en-US" altLang="zh-CN" sz="1200" kern="1200" smtClean="0">
                <a:solidFill>
                  <a:schemeClr val="tx1"/>
                </a:solidFill>
                <a:effectLst/>
                <a:latin typeface="+mn-lt"/>
                <a:ea typeface="+mn-ea"/>
                <a:cs typeface="+mn-cs"/>
              </a:rPr>
              <a:t>1</a:t>
            </a:r>
            <a:r>
              <a:rPr lang="en-US" altLang="zh-CN" smtClean="0"/>
              <a:t>)</a:t>
            </a:r>
            <a:br>
              <a:rPr lang="en-US" altLang="zh-CN" smtClean="0"/>
            </a:br>
            <a:r>
              <a:rPr lang="en-US" altLang="zh-CN" smtClean="0"/>
              <a:t>}</a:t>
            </a:r>
          </a:p>
          <a:p>
            <a:endParaRPr lang="en-US" altLang="zh-CN" smtClean="0"/>
          </a:p>
          <a:p>
            <a:r>
              <a:rPr lang="zh-CN" altLang="en-US" smtClean="0"/>
              <a:t>或者改成</a:t>
            </a:r>
            <a:r>
              <a:rPr lang="en-US" altLang="zh-CN" smtClean="0"/>
              <a:t>Any</a:t>
            </a:r>
            <a:r>
              <a:rPr lang="en-US" altLang="zh-CN" baseline="0" smtClean="0"/>
              <a:t> </a:t>
            </a:r>
            <a:r>
              <a:rPr lang="zh-CN" altLang="en-US" baseline="0" smtClean="0"/>
              <a:t>都是错误的</a:t>
            </a:r>
            <a:endParaRPr lang="en-US" altLang="zh-CN" smtClean="0"/>
          </a:p>
          <a:p>
            <a:r>
              <a:rPr lang="en-US" altLang="zh-CN" sz="1200" b="1" kern="1200" smtClean="0">
                <a:solidFill>
                  <a:schemeClr val="tx1"/>
                </a:solidFill>
                <a:effectLst/>
                <a:latin typeface="+mn-lt"/>
                <a:ea typeface="+mn-ea"/>
                <a:cs typeface="+mn-cs"/>
              </a:rPr>
              <a:t>def </a:t>
            </a:r>
            <a:r>
              <a:rPr lang="en-US" altLang="zh-CN" smtClean="0"/>
              <a:t>f8(n: Int): Any = {</a:t>
            </a:r>
            <a:br>
              <a:rPr lang="en-US" altLang="zh-CN" smtClean="0"/>
            </a:br>
            <a:r>
              <a:rPr lang="en-US" altLang="zh-CN" smtClean="0"/>
              <a:t>  </a:t>
            </a:r>
            <a:r>
              <a:rPr lang="en-US" altLang="zh-CN" sz="1200" b="1" kern="1200" smtClean="0">
                <a:solidFill>
                  <a:schemeClr val="tx1"/>
                </a:solidFill>
                <a:effectLst/>
                <a:latin typeface="+mn-lt"/>
                <a:ea typeface="+mn-ea"/>
                <a:cs typeface="+mn-cs"/>
              </a:rPr>
              <a:t>if</a:t>
            </a:r>
            <a:r>
              <a:rPr lang="en-US" altLang="zh-CN" smtClean="0"/>
              <a:t>(n &lt;= </a:t>
            </a:r>
            <a:r>
              <a:rPr lang="en-US" altLang="zh-CN" sz="1200" kern="1200" smtClean="0">
                <a:solidFill>
                  <a:schemeClr val="tx1"/>
                </a:solidFill>
                <a:effectLst/>
                <a:latin typeface="+mn-lt"/>
                <a:ea typeface="+mn-ea"/>
                <a:cs typeface="+mn-cs"/>
              </a:rPr>
              <a:t>0</a:t>
            </a:r>
            <a:r>
              <a:rPr lang="en-US" altLang="zh-CN" smtClean="0"/>
              <a:t>)</a:t>
            </a:r>
            <a:br>
              <a:rPr lang="en-US" altLang="zh-CN" smtClean="0"/>
            </a:br>
            <a:r>
              <a:rPr lang="en-US" altLang="zh-CN" smtClean="0"/>
              <a:t>    </a:t>
            </a:r>
            <a:r>
              <a:rPr lang="en-US" altLang="zh-CN" sz="1200" kern="1200" smtClean="0">
                <a:solidFill>
                  <a:schemeClr val="tx1"/>
                </a:solidFill>
                <a:effectLst/>
                <a:latin typeface="+mn-lt"/>
                <a:ea typeface="+mn-ea"/>
                <a:cs typeface="+mn-cs"/>
              </a:rPr>
              <a:t>1</a:t>
            </a:r>
            <a:br>
              <a:rPr lang="en-US" altLang="zh-CN" sz="1200" kern="1200" smtClean="0">
                <a:solidFill>
                  <a:schemeClr val="tx1"/>
                </a:solidFill>
                <a:effectLst/>
                <a:latin typeface="+mn-lt"/>
                <a:ea typeface="+mn-ea"/>
                <a:cs typeface="+mn-cs"/>
              </a:rPr>
            </a:br>
            <a:r>
              <a:rPr lang="en-US" altLang="zh-CN" sz="1200" kern="1200" smtClean="0">
                <a:solidFill>
                  <a:schemeClr val="tx1"/>
                </a:solidFill>
                <a:effectLst/>
                <a:latin typeface="+mn-lt"/>
                <a:ea typeface="+mn-ea"/>
                <a:cs typeface="+mn-cs"/>
              </a:rPr>
              <a:t>  </a:t>
            </a:r>
            <a:r>
              <a:rPr lang="en-US" altLang="zh-CN" sz="1200" b="1" kern="1200" smtClean="0">
                <a:solidFill>
                  <a:schemeClr val="tx1"/>
                </a:solidFill>
                <a:effectLst/>
                <a:latin typeface="+mn-lt"/>
                <a:ea typeface="+mn-ea"/>
                <a:cs typeface="+mn-cs"/>
              </a:rPr>
              <a:t>else</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    </a:t>
            </a:r>
            <a:r>
              <a:rPr lang="en-US" altLang="zh-CN" smtClean="0"/>
              <a:t>n * </a:t>
            </a:r>
            <a:r>
              <a:rPr lang="en-US" altLang="zh-CN" i="1" smtClean="0">
                <a:effectLst/>
              </a:rPr>
              <a:t>f8</a:t>
            </a:r>
            <a:r>
              <a:rPr lang="en-US" altLang="zh-CN" smtClean="0"/>
              <a:t>(n - </a:t>
            </a:r>
            <a:r>
              <a:rPr lang="en-US" altLang="zh-CN" sz="1200" kern="1200" smtClean="0">
                <a:solidFill>
                  <a:schemeClr val="tx1"/>
                </a:solidFill>
                <a:effectLst/>
                <a:latin typeface="+mn-lt"/>
                <a:ea typeface="+mn-ea"/>
                <a:cs typeface="+mn-cs"/>
              </a:rPr>
              <a:t>1</a:t>
            </a:r>
            <a:r>
              <a:rPr lang="en-US" altLang="zh-CN" smtClean="0"/>
              <a:t>)</a:t>
            </a:r>
            <a:br>
              <a:rPr lang="en-US" altLang="zh-CN" smtClean="0"/>
            </a:br>
            <a:r>
              <a:rPr lang="en-US" altLang="zh-CN"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17</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a:p>
            <a:r>
              <a:rPr lang="en-US" altLang="zh-CN" smtClean="0"/>
              <a:t>13</a:t>
            </a:r>
            <a:r>
              <a:rPr lang="zh-CN" altLang="en-US" smtClean="0"/>
              <a:t>案例的</a:t>
            </a:r>
            <a:r>
              <a:rPr lang="en-US" altLang="zh-CN" smtClean="0"/>
              <a:t>sum</a:t>
            </a:r>
          </a:p>
          <a:p>
            <a:r>
              <a:rPr lang="en-US" altLang="zh-CN" smtClean="0"/>
              <a:t>object Hello01 {</a:t>
            </a:r>
          </a:p>
          <a:p>
            <a:r>
              <a:rPr lang="en-US" altLang="zh-CN" smtClean="0"/>
              <a:t>  def main(args: Array[String]): Unit = {</a:t>
            </a:r>
          </a:p>
          <a:p>
            <a:r>
              <a:rPr lang="en-US" altLang="zh-CN" smtClean="0"/>
              <a:t>    println(sum(1))</a:t>
            </a:r>
          </a:p>
          <a:p>
            <a:r>
              <a:rPr lang="en-US" altLang="zh-CN" smtClean="0"/>
              <a:t>    println(sum(1,2,3,4,5))</a:t>
            </a:r>
          </a:p>
          <a:p>
            <a:r>
              <a:rPr lang="en-US" altLang="zh-CN" smtClean="0"/>
              <a:t>  }</a:t>
            </a:r>
          </a:p>
          <a:p>
            <a:endParaRPr lang="en-US" altLang="zh-CN" smtClean="0"/>
          </a:p>
          <a:p>
            <a:endParaRPr lang="en-US" altLang="zh-CN" smtClean="0"/>
          </a:p>
          <a:p>
            <a:r>
              <a:rPr lang="en-US" altLang="zh-CN" smtClean="0"/>
              <a:t>  def sum(n1: Int, args: Int*) = {</a:t>
            </a:r>
          </a:p>
          <a:p>
            <a:r>
              <a:rPr lang="en-US" altLang="zh-CN" smtClean="0"/>
              <a:t>    println("args length =" + args.length) //</a:t>
            </a:r>
            <a:r>
              <a:rPr lang="zh-CN" altLang="en-US" smtClean="0"/>
              <a:t>求出长度</a:t>
            </a:r>
          </a:p>
          <a:p>
            <a:r>
              <a:rPr lang="zh-CN" altLang="en-US" smtClean="0"/>
              <a:t>    </a:t>
            </a:r>
            <a:r>
              <a:rPr lang="en-US" altLang="zh-CN" smtClean="0"/>
              <a:t>var result = n1</a:t>
            </a:r>
          </a:p>
          <a:p>
            <a:r>
              <a:rPr lang="en-US" altLang="zh-CN" smtClean="0"/>
              <a:t>    for (arg &lt;- args) { //(</a:t>
            </a:r>
            <a:r>
              <a:rPr lang="zh-CN" altLang="en-US" smtClean="0"/>
              <a:t>遍历</a:t>
            </a:r>
            <a:r>
              <a:rPr lang="en-US" altLang="zh-CN" smtClean="0"/>
              <a:t>)</a:t>
            </a:r>
          </a:p>
          <a:p>
            <a:r>
              <a:rPr lang="en-US" altLang="zh-CN" smtClean="0"/>
              <a:t>      result += arg</a:t>
            </a:r>
          </a:p>
          <a:p>
            <a:r>
              <a:rPr lang="en-US" altLang="zh-CN" smtClean="0"/>
              <a:t>    }</a:t>
            </a:r>
          </a:p>
          <a:p>
            <a:r>
              <a:rPr lang="en-US" altLang="zh-CN" smtClean="0"/>
              <a:t>    result</a:t>
            </a:r>
          </a:p>
          <a:p>
            <a:r>
              <a:rPr lang="en-US" altLang="zh-CN" smtClean="0"/>
              <a:t>  }</a:t>
            </a:r>
          </a:p>
          <a:p>
            <a:r>
              <a:rPr lang="en-US" altLang="zh-CN" smtClean="0"/>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19</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题</a:t>
            </a:r>
            <a:r>
              <a:rPr lang="en-US" altLang="zh-CN" smtClean="0"/>
              <a:t>1</a:t>
            </a:r>
            <a:r>
              <a:rPr lang="zh-CN" altLang="en-US" smtClean="0"/>
              <a:t>说明</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mtClean="0"/>
          </a:p>
          <a:p>
            <a:r>
              <a:rPr lang="en-US" altLang="zh-CN" smtClean="0"/>
              <a:t>object Hello01 {</a:t>
            </a:r>
          </a:p>
          <a:p>
            <a:r>
              <a:rPr lang="en-US" altLang="zh-CN" smtClean="0"/>
              <a:t>  def main(args: Array[String]): Unit = {</a:t>
            </a:r>
          </a:p>
          <a:p>
            <a:r>
              <a:rPr lang="en-US" altLang="zh-CN" smtClean="0"/>
              <a:t>    def f1 = "venassa"</a:t>
            </a:r>
          </a:p>
          <a:p>
            <a:r>
              <a:rPr lang="en-US" altLang="zh-CN" smtClean="0"/>
              <a:t>    println(f1)</a:t>
            </a:r>
          </a:p>
          <a:p>
            <a:r>
              <a:rPr lang="en-US" altLang="zh-CN" smtClean="0"/>
              <a:t>  }</a:t>
            </a:r>
          </a:p>
          <a:p>
            <a:r>
              <a:rPr lang="en-US" altLang="zh-CN" smtClean="0"/>
              <a:t>}</a:t>
            </a:r>
          </a:p>
          <a:p>
            <a:endParaRPr lang="en-US" altLang="zh-CN" smtClean="0"/>
          </a:p>
          <a:p>
            <a:pPr marL="228600" indent="-228600">
              <a:buAutoNum type="arabicPeriod"/>
            </a:pPr>
            <a:r>
              <a:rPr lang="zh-CN" altLang="en-US" smtClean="0"/>
              <a:t>是正确的</a:t>
            </a:r>
            <a:r>
              <a:rPr lang="en-US" altLang="zh-CN" smtClean="0"/>
              <a:t>.</a:t>
            </a:r>
          </a:p>
          <a:p>
            <a:pPr marL="228600" indent="-228600">
              <a:buAutoNum type="arabicPeriod"/>
            </a:pPr>
            <a:r>
              <a:rPr lang="en-US" altLang="zh-CN" smtClean="0"/>
              <a:t>scala </a:t>
            </a:r>
            <a:r>
              <a:rPr lang="zh-CN" altLang="en-US" smtClean="0"/>
              <a:t>遵循能简化就简化的原则。</a:t>
            </a:r>
            <a:endParaRPr lang="en-US" altLang="zh-CN" smtClean="0"/>
          </a:p>
          <a:p>
            <a:pPr marL="0" indent="0">
              <a:buNone/>
            </a:pPr>
            <a:r>
              <a:rPr lang="en-US" altLang="zh-CN" smtClean="0"/>
              <a:t>def</a:t>
            </a:r>
            <a:r>
              <a:rPr lang="en-US" altLang="zh-CN" baseline="0" smtClean="0"/>
              <a:t> f1 = "venassa"</a:t>
            </a:r>
          </a:p>
          <a:p>
            <a:pPr marL="0" indent="0">
              <a:buNone/>
            </a:pPr>
            <a:r>
              <a:rPr lang="zh-CN" altLang="en-US" baseline="0" smtClean="0"/>
              <a:t>的完整写法是</a:t>
            </a:r>
            <a:endParaRPr lang="en-US" altLang="zh-CN" baseline="0" smtClean="0"/>
          </a:p>
          <a:p>
            <a:pPr marL="0" indent="0">
              <a:buNone/>
            </a:pPr>
            <a:r>
              <a:rPr lang="en-US" altLang="zh-CN" baseline="0" smtClean="0"/>
              <a:t>def f1(): String = {</a:t>
            </a:r>
          </a:p>
          <a:p>
            <a:pPr marL="0" indent="0">
              <a:buNone/>
            </a:pPr>
            <a:r>
              <a:rPr lang="en-US" altLang="zh-CN" baseline="0" smtClean="0"/>
              <a:t>	return "venassa"</a:t>
            </a:r>
          </a:p>
          <a:p>
            <a:pPr marL="0" indent="0">
              <a:buNone/>
            </a:pPr>
            <a:r>
              <a:rPr lang="en-US" altLang="zh-CN" baseline="0" smtClean="0"/>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 xmlns:p14="http://schemas.microsoft.com/office/powerpoint/2010/main" val="150264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应用案例代码</a:t>
            </a:r>
            <a:r>
              <a:rPr lang="en-US" altLang="zh-CN" smtClean="0"/>
              <a:t>:</a:t>
            </a:r>
          </a:p>
          <a:p>
            <a:endParaRPr lang="en-US" altLang="zh-CN" smtClean="0"/>
          </a:p>
          <a:p>
            <a:r>
              <a:rPr lang="en-US" altLang="zh-CN" smtClean="0"/>
              <a:t>package com.atguigu.base</a:t>
            </a:r>
          </a:p>
          <a:p>
            <a:endParaRPr lang="en-US" altLang="zh-CN" smtClean="0"/>
          </a:p>
          <a:p>
            <a:r>
              <a:rPr lang="en-US" altLang="zh-CN" smtClean="0"/>
              <a:t>object Functions02 {</a:t>
            </a:r>
          </a:p>
          <a:p>
            <a:r>
              <a:rPr lang="en-US" altLang="zh-CN" smtClean="0"/>
              <a:t>  def main(args: Array[String]): Unit = {</a:t>
            </a:r>
          </a:p>
          <a:p>
            <a:r>
              <a:rPr lang="en-US" altLang="zh-CN" smtClean="0"/>
              <a:t>    //</a:t>
            </a:r>
            <a:r>
              <a:rPr lang="zh-CN" altLang="en-US" smtClean="0"/>
              <a:t>说明</a:t>
            </a:r>
            <a:r>
              <a:rPr lang="en-US" altLang="zh-CN" smtClean="0"/>
              <a:t>: def minusxy(x: Int) = (y: Int) =&gt; x - y</a:t>
            </a:r>
          </a:p>
          <a:p>
            <a:r>
              <a:rPr lang="en-US" altLang="zh-CN" smtClean="0"/>
              <a:t>    //1. </a:t>
            </a:r>
            <a:r>
              <a:rPr lang="zh-CN" altLang="en-US" smtClean="0"/>
              <a:t>函数名为 </a:t>
            </a:r>
            <a:r>
              <a:rPr lang="en-US" altLang="zh-CN" smtClean="0"/>
              <a:t>minusxy</a:t>
            </a:r>
          </a:p>
          <a:p>
            <a:r>
              <a:rPr lang="en-US" altLang="zh-CN" smtClean="0"/>
              <a:t>    //2. </a:t>
            </a:r>
            <a:r>
              <a:rPr lang="zh-CN" altLang="en-US" smtClean="0"/>
              <a:t>该函数返回一个匿名函数</a:t>
            </a:r>
          </a:p>
          <a:p>
            <a:r>
              <a:rPr lang="zh-CN" altLang="en-US" smtClean="0"/>
              <a:t>    </a:t>
            </a:r>
            <a:r>
              <a:rPr lang="en-US" altLang="zh-CN" smtClean="0"/>
              <a:t>/*</a:t>
            </a:r>
          </a:p>
          <a:p>
            <a:r>
              <a:rPr lang="en-US" altLang="zh-CN" smtClean="0"/>
              <a:t>        (y: Int) = &gt; x -y</a:t>
            </a:r>
          </a:p>
          <a:p>
            <a:r>
              <a:rPr lang="en-US" altLang="zh-CN" smtClean="0"/>
              <a:t>     */</a:t>
            </a:r>
          </a:p>
          <a:p>
            <a:r>
              <a:rPr lang="en-US" altLang="zh-CN" smtClean="0"/>
              <a:t>    //3. minusxy </a:t>
            </a:r>
            <a:r>
              <a:rPr lang="zh-CN" altLang="en-US" smtClean="0"/>
              <a:t>等价的写法</a:t>
            </a:r>
            <a:r>
              <a:rPr lang="en-US" altLang="zh-CN" smtClean="0"/>
              <a:t>def  minusxy(x: Int) = { (y: Int) =&gt; x - y }</a:t>
            </a:r>
          </a:p>
          <a:p>
            <a:r>
              <a:rPr lang="en-US" altLang="zh-CN" smtClean="0"/>
              <a:t>    def minusxy(x: Int) = (y: Int) =&gt; x - y //</a:t>
            </a:r>
          </a:p>
          <a:p>
            <a:endParaRPr lang="en-US" altLang="zh-CN" smtClean="0"/>
          </a:p>
          <a:p>
            <a:r>
              <a:rPr lang="en-US" altLang="zh-CN" smtClean="0"/>
              <a:t>    //</a:t>
            </a:r>
            <a:r>
              <a:rPr lang="zh-CN" altLang="en-US" smtClean="0"/>
              <a:t>说明</a:t>
            </a:r>
            <a:r>
              <a:rPr lang="en-US" altLang="zh-CN" smtClean="0"/>
              <a:t>val result3 = minusxy(3)(5)</a:t>
            </a:r>
          </a:p>
          <a:p>
            <a:r>
              <a:rPr lang="en-US" altLang="zh-CN" smtClean="0"/>
              <a:t>    //1. minusxy(3)</a:t>
            </a:r>
            <a:r>
              <a:rPr lang="zh-CN" altLang="en-US" smtClean="0"/>
              <a:t>执行</a:t>
            </a:r>
            <a:r>
              <a:rPr lang="en-US" altLang="zh-CN" smtClean="0"/>
              <a:t>minusxy(x: Int)</a:t>
            </a:r>
            <a:r>
              <a:rPr lang="zh-CN" altLang="en-US" smtClean="0"/>
              <a:t>得到 </a:t>
            </a:r>
            <a:r>
              <a:rPr lang="en-US" altLang="zh-CN" smtClean="0"/>
              <a:t>(y: Int) =&gt; x - y </a:t>
            </a:r>
            <a:r>
              <a:rPr lang="zh-CN" altLang="en-US" smtClean="0"/>
              <a:t>这个匿名函数</a:t>
            </a:r>
          </a:p>
          <a:p>
            <a:r>
              <a:rPr lang="zh-CN" altLang="en-US" smtClean="0"/>
              <a:t>    </a:t>
            </a:r>
            <a:r>
              <a:rPr lang="en-US" altLang="zh-CN" smtClean="0"/>
              <a:t>//2. //minusxy(3)(5)</a:t>
            </a:r>
            <a:r>
              <a:rPr lang="zh-CN" altLang="en-US" smtClean="0"/>
              <a:t>执行 </a:t>
            </a:r>
            <a:r>
              <a:rPr lang="en-US" altLang="zh-CN" smtClean="0"/>
              <a:t>(y: Int) =&gt; x - y </a:t>
            </a:r>
            <a:r>
              <a:rPr lang="zh-CN" altLang="en-US" smtClean="0"/>
              <a:t>这个匿名函数</a:t>
            </a:r>
          </a:p>
          <a:p>
            <a:r>
              <a:rPr lang="zh-CN" altLang="en-US" smtClean="0"/>
              <a:t>    </a:t>
            </a:r>
            <a:r>
              <a:rPr lang="en-US" altLang="zh-CN" smtClean="0"/>
              <a:t>val result3 = minusxy(3)(5) // -2</a:t>
            </a:r>
          </a:p>
          <a:p>
            <a:endParaRPr lang="en-US" altLang="zh-CN" smtClean="0"/>
          </a:p>
          <a:p>
            <a:r>
              <a:rPr lang="en-US" altLang="zh-CN" smtClean="0"/>
              <a:t>    println(result3)</a:t>
            </a:r>
          </a:p>
          <a:p>
            <a:r>
              <a:rPr lang="en-US" altLang="zh-CN" smtClean="0"/>
              <a:t>    </a:t>
            </a:r>
          </a:p>
          <a:p>
            <a:r>
              <a:rPr lang="en-US" altLang="zh-CN" smtClean="0"/>
              <a:t>    //</a:t>
            </a:r>
            <a:r>
              <a:rPr lang="zh-CN" altLang="en-US" smtClean="0"/>
              <a:t>也可以分布来使用</a:t>
            </a:r>
          </a:p>
          <a:p>
            <a:r>
              <a:rPr lang="zh-CN" altLang="en-US" smtClean="0"/>
              <a:t>    </a:t>
            </a:r>
            <a:r>
              <a:rPr lang="en-US" altLang="zh-CN" smtClean="0"/>
              <a:t>val f1 = minusxy(3)</a:t>
            </a:r>
          </a:p>
          <a:p>
            <a:r>
              <a:rPr lang="en-US" altLang="zh-CN" smtClean="0"/>
              <a:t>    val res = f1(90)</a:t>
            </a:r>
          </a:p>
          <a:p>
            <a:r>
              <a:rPr lang="en-US" altLang="zh-CN" smtClean="0"/>
              <a:t>    println("res=" + res) // -87</a:t>
            </a:r>
          </a:p>
          <a:p>
            <a:r>
              <a:rPr lang="en-US" altLang="zh-CN" smtClean="0"/>
              <a:t>  }</a:t>
            </a:r>
          </a:p>
          <a:p>
            <a:r>
              <a:rPr lang="en-US" altLang="zh-CN" smtClean="0"/>
              <a:t>}</a:t>
            </a:r>
          </a:p>
          <a:p>
            <a:endParaRPr lang="en-US" altLang="zh-CN" smtClean="0"/>
          </a:p>
          <a:p>
            <a:r>
              <a:rPr lang="zh-CN" altLang="en-US" smtClean="0"/>
              <a:t>课堂练习输出的结果</a:t>
            </a:r>
            <a:endParaRPr lang="en-US" altLang="zh-CN" smtClean="0"/>
          </a:p>
          <a:p>
            <a:r>
              <a:rPr lang="en-US" altLang="zh-CN" smtClean="0"/>
              <a:t>12.0</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solidFill>
                  <a:prstClr val="black"/>
                </a:solidFill>
              </a:rPr>
              <a:pPr/>
              <a:t>26</a:t>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应用案例代码：</a:t>
            </a:r>
            <a:endParaRPr lang="en-US" altLang="zh-CN" smtClean="0"/>
          </a:p>
          <a:p>
            <a:endParaRPr lang="en-US" altLang="zh-CN" smtClean="0"/>
          </a:p>
          <a:p>
            <a:r>
              <a:rPr lang="en-US" altLang="zh-CN" smtClean="0"/>
              <a:t>package com.atguigu.base</a:t>
            </a:r>
          </a:p>
          <a:p>
            <a:endParaRPr lang="en-US" altLang="zh-CN" smtClean="0"/>
          </a:p>
          <a:p>
            <a:r>
              <a:rPr lang="en-US" altLang="zh-CN" smtClean="0"/>
              <a:t>object FunctionCurry02 {</a:t>
            </a:r>
          </a:p>
          <a:p>
            <a:r>
              <a:rPr lang="en-US" altLang="zh-CN" smtClean="0"/>
              <a:t>  def main(args: Array[String]): Unit = {</a:t>
            </a:r>
          </a:p>
          <a:p>
            <a:endParaRPr lang="en-US" altLang="zh-CN" smtClean="0"/>
          </a:p>
          <a:p>
            <a:r>
              <a:rPr lang="en-US" altLang="zh-CN" smtClean="0"/>
              <a:t>    //</a:t>
            </a:r>
            <a:r>
              <a:rPr lang="zh-CN" altLang="en-US" smtClean="0"/>
              <a:t>常规方法</a:t>
            </a:r>
          </a:p>
          <a:p>
            <a:r>
              <a:rPr lang="zh-CN" altLang="en-US" smtClean="0"/>
              <a:t>    </a:t>
            </a:r>
            <a:r>
              <a:rPr lang="en-US" altLang="zh-CN" smtClean="0"/>
              <a:t>def checkEq(s1: String, s2: String) = {</a:t>
            </a:r>
          </a:p>
          <a:p>
            <a:r>
              <a:rPr lang="en-US" altLang="zh-CN" smtClean="0"/>
              <a:t>      //1.</a:t>
            </a:r>
            <a:r>
              <a:rPr lang="zh-CN" altLang="en-US" smtClean="0"/>
              <a:t>先将其全部转成大写</a:t>
            </a:r>
            <a:r>
              <a:rPr lang="en-US" altLang="zh-CN" smtClean="0"/>
              <a:t>(</a:t>
            </a:r>
            <a:r>
              <a:rPr lang="zh-CN" altLang="en-US" smtClean="0"/>
              <a:t>或小写</a:t>
            </a:r>
            <a:r>
              <a:rPr lang="en-US" altLang="zh-CN" smtClean="0"/>
              <a:t>)</a:t>
            </a:r>
          </a:p>
          <a:p>
            <a:r>
              <a:rPr lang="en-US" altLang="zh-CN" smtClean="0"/>
              <a:t>      val s11 = s1.toLowerCase</a:t>
            </a:r>
          </a:p>
          <a:p>
            <a:r>
              <a:rPr lang="en-US" altLang="zh-CN" smtClean="0"/>
              <a:t>      val s22 = s2.toLowerCase</a:t>
            </a:r>
          </a:p>
          <a:p>
            <a:r>
              <a:rPr lang="en-US" altLang="zh-CN" smtClean="0"/>
              <a:t>      //2.</a:t>
            </a:r>
            <a:r>
              <a:rPr lang="zh-CN" altLang="en-US" smtClean="0"/>
              <a:t>比较是否相等</a:t>
            </a:r>
          </a:p>
          <a:p>
            <a:r>
              <a:rPr lang="zh-CN" altLang="en-US" smtClean="0"/>
              <a:t>      </a:t>
            </a:r>
            <a:r>
              <a:rPr lang="en-US" altLang="zh-CN" smtClean="0"/>
              <a:t>s11.equals(s22)</a:t>
            </a:r>
          </a:p>
          <a:p>
            <a:r>
              <a:rPr lang="en-US" altLang="zh-CN" smtClean="0"/>
              <a:t>    }</a:t>
            </a:r>
          </a:p>
          <a:p>
            <a:endParaRPr lang="en-US" altLang="zh-CN" smtClean="0"/>
          </a:p>
          <a:p>
            <a:r>
              <a:rPr lang="en-US" altLang="zh-CN" smtClean="0"/>
              <a:t>    val s1 = "aaBcn"</a:t>
            </a:r>
          </a:p>
          <a:p>
            <a:r>
              <a:rPr lang="en-US" altLang="zh-CN" smtClean="0"/>
              <a:t>    val s2 = "aabcN"</a:t>
            </a:r>
          </a:p>
          <a:p>
            <a:endParaRPr lang="en-US" altLang="zh-CN" smtClean="0"/>
          </a:p>
          <a:p>
            <a:r>
              <a:rPr lang="en-US" altLang="zh-CN" smtClean="0"/>
              <a:t>    println(checkEq(s1,s2))</a:t>
            </a:r>
          </a:p>
          <a:p>
            <a:endParaRPr lang="en-US" altLang="zh-CN" smtClean="0"/>
          </a:p>
          <a:p>
            <a:r>
              <a:rPr lang="en-US" altLang="zh-CN" smtClean="0"/>
              <a:t>    //</a:t>
            </a:r>
            <a:r>
              <a:rPr lang="zh-CN" altLang="en-US" smtClean="0"/>
              <a:t>使用柯里化，可以化的要求是</a:t>
            </a:r>
            <a:r>
              <a:rPr lang="en-US" altLang="zh-CN" smtClean="0"/>
              <a:t>: </a:t>
            </a:r>
            <a:r>
              <a:rPr lang="zh-CN" altLang="en-US" smtClean="0"/>
              <a:t>接受多个参数的函数都可以转化为接受单个参数的函数</a:t>
            </a:r>
          </a:p>
          <a:p>
            <a:endParaRPr lang="zh-CN" altLang="en-US" smtClean="0"/>
          </a:p>
          <a:p>
            <a:r>
              <a:rPr lang="zh-CN" altLang="en-US" smtClean="0"/>
              <a:t>    </a:t>
            </a:r>
            <a:r>
              <a:rPr lang="en-US" altLang="zh-CN" smtClean="0"/>
              <a:t>//</a:t>
            </a:r>
            <a:r>
              <a:rPr lang="zh-CN" altLang="en-US" smtClean="0"/>
              <a:t>柯里化这个题的思路</a:t>
            </a:r>
          </a:p>
          <a:p>
            <a:r>
              <a:rPr lang="zh-CN" altLang="en-US" smtClean="0"/>
              <a:t>    </a:t>
            </a:r>
            <a:r>
              <a:rPr lang="en-US" altLang="zh-CN" smtClean="0"/>
              <a:t>//1. </a:t>
            </a:r>
            <a:r>
              <a:rPr lang="zh-CN" altLang="en-US" smtClean="0"/>
              <a:t>给</a:t>
            </a:r>
            <a:r>
              <a:rPr lang="en-US" altLang="zh-CN" smtClean="0"/>
              <a:t>String</a:t>
            </a:r>
            <a:r>
              <a:rPr lang="zh-CN" altLang="en-US" smtClean="0"/>
              <a:t>的功能进行扩展</a:t>
            </a:r>
            <a:r>
              <a:rPr lang="en-US" altLang="zh-CN" smtClean="0"/>
              <a:t>(</a:t>
            </a:r>
            <a:r>
              <a:rPr lang="zh-CN" altLang="en-US" smtClean="0"/>
              <a:t>隐式类</a:t>
            </a:r>
            <a:r>
              <a:rPr lang="en-US" altLang="zh-CN" smtClean="0"/>
              <a:t>)</a:t>
            </a:r>
          </a:p>
          <a:p>
            <a:r>
              <a:rPr lang="en-US" altLang="zh-CN" smtClean="0"/>
              <a:t>    //2. </a:t>
            </a:r>
            <a:r>
              <a:rPr lang="zh-CN" altLang="en-US" smtClean="0"/>
              <a:t>编写一个</a:t>
            </a:r>
            <a:r>
              <a:rPr lang="en-US" altLang="zh-CN" smtClean="0"/>
              <a:t>checkEq( ss : String )( f: (String, String)=&gt; Boolean )</a:t>
            </a:r>
            <a:r>
              <a:rPr lang="zh-CN" altLang="en-US" smtClean="0"/>
              <a:t>的方法</a:t>
            </a:r>
          </a:p>
          <a:p>
            <a:r>
              <a:rPr lang="zh-CN" altLang="en-US" smtClean="0"/>
              <a:t>    </a:t>
            </a:r>
            <a:r>
              <a:rPr lang="en-US" altLang="zh-CN" smtClean="0"/>
              <a:t>//3. </a:t>
            </a:r>
            <a:r>
              <a:rPr lang="zh-CN" altLang="en-US" smtClean="0"/>
              <a:t>比如</a:t>
            </a:r>
            <a:r>
              <a:rPr lang="en-US" altLang="zh-CN" smtClean="0"/>
              <a:t>: s.checkEq(ss: String)//</a:t>
            </a:r>
            <a:r>
              <a:rPr lang="zh-CN" altLang="en-US" smtClean="0"/>
              <a:t>接收一个参数，完成将</a:t>
            </a:r>
            <a:r>
              <a:rPr lang="en-US" altLang="zh-CN" smtClean="0"/>
              <a:t>s </a:t>
            </a:r>
            <a:r>
              <a:rPr lang="zh-CN" altLang="en-US" smtClean="0"/>
              <a:t>和 </a:t>
            </a:r>
            <a:r>
              <a:rPr lang="en-US" altLang="zh-CN" smtClean="0"/>
              <a:t>ss</a:t>
            </a:r>
            <a:r>
              <a:rPr lang="zh-CN" altLang="en-US" smtClean="0"/>
              <a:t>转成大写</a:t>
            </a:r>
            <a:r>
              <a:rPr lang="en-US" altLang="zh-CN" smtClean="0"/>
              <a:t>/</a:t>
            </a:r>
            <a:r>
              <a:rPr lang="zh-CN" altLang="en-US" smtClean="0"/>
              <a:t>或小写的</a:t>
            </a:r>
          </a:p>
          <a:p>
            <a:r>
              <a:rPr lang="zh-CN" altLang="en-US" smtClean="0"/>
              <a:t>    </a:t>
            </a:r>
            <a:r>
              <a:rPr lang="en-US" altLang="zh-CN" smtClean="0"/>
              <a:t>//4. f: (String, String)=&gt; Boolean </a:t>
            </a:r>
            <a:r>
              <a:rPr lang="zh-CN" altLang="en-US" smtClean="0"/>
              <a:t>函数完成比较功能</a:t>
            </a:r>
          </a:p>
          <a:p>
            <a:endParaRPr lang="zh-CN" altLang="en-US" smtClean="0"/>
          </a:p>
          <a:p>
            <a:r>
              <a:rPr lang="zh-CN" altLang="en-US" smtClean="0"/>
              <a:t>    </a:t>
            </a:r>
            <a:r>
              <a:rPr lang="en-US" altLang="zh-CN" smtClean="0"/>
              <a:t>val str1 = "aaBcn"</a:t>
            </a:r>
          </a:p>
          <a:p>
            <a:r>
              <a:rPr lang="en-US" altLang="zh-CN" smtClean="0"/>
              <a:t>    val str2 = "aabcN"</a:t>
            </a:r>
          </a:p>
          <a:p>
            <a:r>
              <a:rPr lang="en-US" altLang="zh-CN" smtClean="0"/>
              <a:t>    //</a:t>
            </a:r>
            <a:r>
              <a:rPr lang="zh-CN" altLang="en-US" smtClean="0"/>
              <a:t>调用方式</a:t>
            </a:r>
            <a:r>
              <a:rPr lang="en-US" altLang="zh-CN" smtClean="0"/>
              <a:t>1</a:t>
            </a:r>
          </a:p>
          <a:p>
            <a:r>
              <a:rPr lang="en-US" altLang="zh-CN" smtClean="0"/>
              <a:t>    println(str1.checkEq(str2)(eq)) //</a:t>
            </a:r>
            <a:r>
              <a:rPr lang="zh-CN" altLang="en-US" smtClean="0"/>
              <a:t>在</a:t>
            </a:r>
            <a:r>
              <a:rPr lang="en-US" altLang="zh-CN" smtClean="0"/>
              <a:t>checkEq</a:t>
            </a:r>
            <a:r>
              <a:rPr lang="zh-CN" altLang="en-US" smtClean="0"/>
              <a:t>内部调用</a:t>
            </a:r>
            <a:r>
              <a:rPr lang="en-US" altLang="zh-CN" smtClean="0"/>
              <a:t>eq</a:t>
            </a:r>
            <a:r>
              <a:rPr lang="zh-CN" altLang="en-US" smtClean="0"/>
              <a:t>返回</a:t>
            </a:r>
            <a:r>
              <a:rPr lang="en-US" altLang="zh-CN" smtClean="0"/>
              <a:t>true or false</a:t>
            </a:r>
          </a:p>
          <a:p>
            <a:r>
              <a:rPr lang="en-US" altLang="zh-CN" smtClean="0"/>
              <a:t>    println(str1.checkEq(str2)((x:String, y:String) =&gt; x.equals(y))) //</a:t>
            </a:r>
            <a:r>
              <a:rPr lang="zh-CN" altLang="en-US" smtClean="0"/>
              <a:t>直接写匿名函数作为第二个参数值</a:t>
            </a:r>
          </a:p>
          <a:p>
            <a:r>
              <a:rPr lang="zh-CN" altLang="en-US" smtClean="0"/>
              <a:t>    </a:t>
            </a:r>
            <a:r>
              <a:rPr lang="en-US" altLang="zh-CN" smtClean="0"/>
              <a:t>//</a:t>
            </a:r>
            <a:r>
              <a:rPr lang="zh-CN" altLang="en-US" smtClean="0"/>
              <a:t>上面的简化写法</a:t>
            </a:r>
          </a:p>
          <a:p>
            <a:r>
              <a:rPr lang="zh-CN" altLang="en-US" smtClean="0"/>
              <a:t>    </a:t>
            </a:r>
            <a:r>
              <a:rPr lang="en-US" altLang="zh-CN" smtClean="0"/>
              <a:t>println(str1.checkEq(str2)((x, y) =&gt; x.equals(y)))</a:t>
            </a:r>
          </a:p>
          <a:p>
            <a:r>
              <a:rPr lang="en-US" altLang="zh-CN" smtClean="0"/>
              <a:t>    //</a:t>
            </a:r>
            <a:r>
              <a:rPr lang="zh-CN" altLang="en-US" smtClean="0"/>
              <a:t>继续简化</a:t>
            </a:r>
            <a:r>
              <a:rPr lang="en-US" altLang="zh-CN" smtClean="0"/>
              <a:t>【</a:t>
            </a:r>
            <a:r>
              <a:rPr lang="zh-CN" altLang="en-US" smtClean="0"/>
              <a:t>因为</a:t>
            </a:r>
            <a:r>
              <a:rPr lang="en-US" altLang="zh-CN" smtClean="0"/>
              <a:t>x,y</a:t>
            </a:r>
            <a:r>
              <a:rPr lang="zh-CN" altLang="en-US" smtClean="0"/>
              <a:t>在 </a:t>
            </a:r>
            <a:r>
              <a:rPr lang="en-US" altLang="zh-CN" smtClean="0"/>
              <a:t>=&gt; </a:t>
            </a:r>
            <a:r>
              <a:rPr lang="zh-CN" altLang="en-US" smtClean="0"/>
              <a:t>右边只出现过一次，因此可以去掉括号，使用 </a:t>
            </a:r>
            <a:r>
              <a:rPr lang="en-US" altLang="zh-CN" smtClean="0"/>
              <a:t>_】</a:t>
            </a:r>
          </a:p>
          <a:p>
            <a:r>
              <a:rPr lang="en-US" altLang="zh-CN" smtClean="0"/>
              <a:t>    println("-----------------------------")</a:t>
            </a:r>
          </a:p>
          <a:p>
            <a:r>
              <a:rPr lang="en-US" altLang="zh-CN" smtClean="0"/>
              <a:t>    println(str1.checkEq(str2)(_.equals(_)))</a:t>
            </a:r>
          </a:p>
          <a:p>
            <a:endParaRPr lang="en-US" altLang="zh-CN" smtClean="0"/>
          </a:p>
          <a:p>
            <a:r>
              <a:rPr lang="en-US" altLang="zh-CN" smtClean="0"/>
              <a:t>  }</a:t>
            </a:r>
          </a:p>
          <a:p>
            <a:endParaRPr lang="en-US" altLang="zh-CN" smtClean="0"/>
          </a:p>
          <a:p>
            <a:r>
              <a:rPr lang="en-US" altLang="zh-CN" smtClean="0"/>
              <a:t>  def eq( s1 : String, s2 : String ): Boolean = {</a:t>
            </a:r>
          </a:p>
          <a:p>
            <a:r>
              <a:rPr lang="en-US" altLang="zh-CN" smtClean="0"/>
              <a:t>    s1.equals(s2)}</a:t>
            </a:r>
          </a:p>
          <a:p>
            <a:r>
              <a:rPr lang="en-US" altLang="zh-CN" smtClean="0"/>
              <a:t>  implicit class TestEq( s : String ) {</a:t>
            </a:r>
          </a:p>
          <a:p>
            <a:r>
              <a:rPr lang="en-US" altLang="zh-CN" smtClean="0"/>
              <a:t>    def checkEq( ss : String )( f: (String, String)=&gt; Boolean ): Boolean = {</a:t>
            </a:r>
          </a:p>
          <a:p>
            <a:r>
              <a:rPr lang="en-US" altLang="zh-CN" smtClean="0"/>
              <a:t>      // </a:t>
            </a:r>
            <a:r>
              <a:rPr lang="zh-CN" altLang="en-US" smtClean="0"/>
              <a:t>把字符串变成小写</a:t>
            </a:r>
          </a:p>
          <a:p>
            <a:r>
              <a:rPr lang="zh-CN" altLang="en-US" smtClean="0"/>
              <a:t>      </a:t>
            </a:r>
            <a:r>
              <a:rPr lang="en-US" altLang="zh-CN" smtClean="0"/>
              <a:t>f(s.toLowerCase, ss.toLowerCase)</a:t>
            </a:r>
          </a:p>
          <a:p>
            <a:r>
              <a:rPr lang="en-US" altLang="zh-CN" smtClean="0"/>
              <a:t>    }</a:t>
            </a:r>
          </a:p>
          <a:p>
            <a:r>
              <a:rPr lang="en-US" altLang="zh-CN" smtClean="0"/>
              <a:t>  }</a:t>
            </a:r>
          </a:p>
          <a:p>
            <a:r>
              <a:rPr lang="en-US" altLang="zh-CN" smtClean="0"/>
              <a:t>}</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solidFill>
                  <a:prstClr val="black"/>
                </a:solidFill>
              </a:rPr>
              <a:pPr/>
              <a:t>29</a:t>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应用案例代码：</a:t>
            </a:r>
            <a:endParaRPr lang="en-US" altLang="zh-CN" smtClean="0"/>
          </a:p>
          <a:p>
            <a:endParaRPr lang="en-US" altLang="zh-CN" smtClean="0"/>
          </a:p>
          <a:p>
            <a:r>
              <a:rPr lang="en-US" altLang="zh-CN" smtClean="0"/>
              <a:t>package com.atguigu.base</a:t>
            </a:r>
          </a:p>
          <a:p>
            <a:endParaRPr lang="en-US" altLang="zh-CN" smtClean="0"/>
          </a:p>
          <a:p>
            <a:r>
              <a:rPr lang="en-US" altLang="zh-CN" smtClean="0"/>
              <a:t>object FunctionCurry02 {</a:t>
            </a:r>
          </a:p>
          <a:p>
            <a:r>
              <a:rPr lang="en-US" altLang="zh-CN" smtClean="0"/>
              <a:t>  def main(args: Array[String]): Unit = {</a:t>
            </a:r>
          </a:p>
          <a:p>
            <a:endParaRPr lang="en-US" altLang="zh-CN" smtClean="0"/>
          </a:p>
          <a:p>
            <a:r>
              <a:rPr lang="en-US" altLang="zh-CN" smtClean="0"/>
              <a:t>    //</a:t>
            </a:r>
            <a:r>
              <a:rPr lang="zh-CN" altLang="en-US" smtClean="0"/>
              <a:t>常规方法</a:t>
            </a:r>
          </a:p>
          <a:p>
            <a:r>
              <a:rPr lang="zh-CN" altLang="en-US" smtClean="0"/>
              <a:t>    </a:t>
            </a:r>
            <a:r>
              <a:rPr lang="en-US" altLang="zh-CN" smtClean="0"/>
              <a:t>def checkEq(s1: String, s2: String) = {</a:t>
            </a:r>
          </a:p>
          <a:p>
            <a:r>
              <a:rPr lang="en-US" altLang="zh-CN" smtClean="0"/>
              <a:t>      //1.</a:t>
            </a:r>
            <a:r>
              <a:rPr lang="zh-CN" altLang="en-US" smtClean="0"/>
              <a:t>先将其全部转成大写</a:t>
            </a:r>
            <a:r>
              <a:rPr lang="en-US" altLang="zh-CN" smtClean="0"/>
              <a:t>(</a:t>
            </a:r>
            <a:r>
              <a:rPr lang="zh-CN" altLang="en-US" smtClean="0"/>
              <a:t>或小写</a:t>
            </a:r>
            <a:r>
              <a:rPr lang="en-US" altLang="zh-CN" smtClean="0"/>
              <a:t>)</a:t>
            </a:r>
          </a:p>
          <a:p>
            <a:r>
              <a:rPr lang="en-US" altLang="zh-CN" smtClean="0"/>
              <a:t>      val s11 = s1.toLowerCase</a:t>
            </a:r>
          </a:p>
          <a:p>
            <a:r>
              <a:rPr lang="en-US" altLang="zh-CN" smtClean="0"/>
              <a:t>      val s22 = s2.toLowerCase</a:t>
            </a:r>
          </a:p>
          <a:p>
            <a:r>
              <a:rPr lang="en-US" altLang="zh-CN" smtClean="0"/>
              <a:t>      //2.</a:t>
            </a:r>
            <a:r>
              <a:rPr lang="zh-CN" altLang="en-US" smtClean="0"/>
              <a:t>比较是否相等</a:t>
            </a:r>
          </a:p>
          <a:p>
            <a:r>
              <a:rPr lang="zh-CN" altLang="en-US" smtClean="0"/>
              <a:t>      </a:t>
            </a:r>
            <a:r>
              <a:rPr lang="en-US" altLang="zh-CN" smtClean="0"/>
              <a:t>s11.equals(s22)</a:t>
            </a:r>
          </a:p>
          <a:p>
            <a:r>
              <a:rPr lang="en-US" altLang="zh-CN" smtClean="0"/>
              <a:t>    }</a:t>
            </a:r>
          </a:p>
          <a:p>
            <a:endParaRPr lang="en-US" altLang="zh-CN" smtClean="0"/>
          </a:p>
          <a:p>
            <a:r>
              <a:rPr lang="en-US" altLang="zh-CN" smtClean="0"/>
              <a:t>    val s1 = "aaBcn"</a:t>
            </a:r>
          </a:p>
          <a:p>
            <a:r>
              <a:rPr lang="en-US" altLang="zh-CN" smtClean="0"/>
              <a:t>    val s2 = "aabcN"</a:t>
            </a:r>
          </a:p>
          <a:p>
            <a:endParaRPr lang="en-US" altLang="zh-CN" smtClean="0"/>
          </a:p>
          <a:p>
            <a:r>
              <a:rPr lang="en-US" altLang="zh-CN" smtClean="0"/>
              <a:t>    println(checkEq(s1,s2))</a:t>
            </a:r>
          </a:p>
          <a:p>
            <a:endParaRPr lang="en-US" altLang="zh-CN" smtClean="0"/>
          </a:p>
          <a:p>
            <a:r>
              <a:rPr lang="en-US" altLang="zh-CN" smtClean="0"/>
              <a:t>    //</a:t>
            </a:r>
            <a:r>
              <a:rPr lang="zh-CN" altLang="en-US" smtClean="0"/>
              <a:t>使用柯里化，可以化的要求是</a:t>
            </a:r>
            <a:r>
              <a:rPr lang="en-US" altLang="zh-CN" smtClean="0"/>
              <a:t>: </a:t>
            </a:r>
            <a:r>
              <a:rPr lang="zh-CN" altLang="en-US" smtClean="0"/>
              <a:t>接受多个参数的函数都可以转化为接受单个参数的函数</a:t>
            </a:r>
          </a:p>
          <a:p>
            <a:endParaRPr lang="zh-CN" altLang="en-US" smtClean="0"/>
          </a:p>
          <a:p>
            <a:r>
              <a:rPr lang="zh-CN" altLang="en-US" smtClean="0"/>
              <a:t>    </a:t>
            </a:r>
            <a:r>
              <a:rPr lang="en-US" altLang="zh-CN" smtClean="0"/>
              <a:t>//</a:t>
            </a:r>
            <a:r>
              <a:rPr lang="zh-CN" altLang="en-US" smtClean="0"/>
              <a:t>柯里化这个题的思路</a:t>
            </a:r>
          </a:p>
          <a:p>
            <a:r>
              <a:rPr lang="zh-CN" altLang="en-US" smtClean="0"/>
              <a:t>    </a:t>
            </a:r>
            <a:r>
              <a:rPr lang="en-US" altLang="zh-CN" smtClean="0"/>
              <a:t>//1. </a:t>
            </a:r>
            <a:r>
              <a:rPr lang="zh-CN" altLang="en-US" smtClean="0"/>
              <a:t>给</a:t>
            </a:r>
            <a:r>
              <a:rPr lang="en-US" altLang="zh-CN" smtClean="0"/>
              <a:t>String</a:t>
            </a:r>
            <a:r>
              <a:rPr lang="zh-CN" altLang="en-US" smtClean="0"/>
              <a:t>的功能进行扩展</a:t>
            </a:r>
            <a:r>
              <a:rPr lang="en-US" altLang="zh-CN" smtClean="0"/>
              <a:t>(</a:t>
            </a:r>
            <a:r>
              <a:rPr lang="zh-CN" altLang="en-US" smtClean="0"/>
              <a:t>隐式类</a:t>
            </a:r>
            <a:r>
              <a:rPr lang="en-US" altLang="zh-CN" smtClean="0"/>
              <a:t>)</a:t>
            </a:r>
          </a:p>
          <a:p>
            <a:r>
              <a:rPr lang="en-US" altLang="zh-CN" smtClean="0"/>
              <a:t>    //2. </a:t>
            </a:r>
            <a:r>
              <a:rPr lang="zh-CN" altLang="en-US" smtClean="0"/>
              <a:t>编写一个</a:t>
            </a:r>
            <a:r>
              <a:rPr lang="en-US" altLang="zh-CN" smtClean="0"/>
              <a:t>checkEq( ss : String )( f: (String, String)=&gt; Boolean )</a:t>
            </a:r>
            <a:r>
              <a:rPr lang="zh-CN" altLang="en-US" smtClean="0"/>
              <a:t>的方法</a:t>
            </a:r>
          </a:p>
          <a:p>
            <a:r>
              <a:rPr lang="zh-CN" altLang="en-US" smtClean="0"/>
              <a:t>    </a:t>
            </a:r>
            <a:r>
              <a:rPr lang="en-US" altLang="zh-CN" smtClean="0"/>
              <a:t>//3. </a:t>
            </a:r>
            <a:r>
              <a:rPr lang="zh-CN" altLang="en-US" smtClean="0"/>
              <a:t>比如</a:t>
            </a:r>
            <a:r>
              <a:rPr lang="en-US" altLang="zh-CN" smtClean="0"/>
              <a:t>: s.checkEq(ss: String)//</a:t>
            </a:r>
            <a:r>
              <a:rPr lang="zh-CN" altLang="en-US" smtClean="0"/>
              <a:t>接收一个参数，完成将</a:t>
            </a:r>
            <a:r>
              <a:rPr lang="en-US" altLang="zh-CN" smtClean="0"/>
              <a:t>s </a:t>
            </a:r>
            <a:r>
              <a:rPr lang="zh-CN" altLang="en-US" smtClean="0"/>
              <a:t>和 </a:t>
            </a:r>
            <a:r>
              <a:rPr lang="en-US" altLang="zh-CN" smtClean="0"/>
              <a:t>ss</a:t>
            </a:r>
            <a:r>
              <a:rPr lang="zh-CN" altLang="en-US" smtClean="0"/>
              <a:t>转成大写</a:t>
            </a:r>
            <a:r>
              <a:rPr lang="en-US" altLang="zh-CN" smtClean="0"/>
              <a:t>/</a:t>
            </a:r>
            <a:r>
              <a:rPr lang="zh-CN" altLang="en-US" smtClean="0"/>
              <a:t>或小写的</a:t>
            </a:r>
          </a:p>
          <a:p>
            <a:r>
              <a:rPr lang="zh-CN" altLang="en-US" smtClean="0"/>
              <a:t>    </a:t>
            </a:r>
            <a:r>
              <a:rPr lang="en-US" altLang="zh-CN" smtClean="0"/>
              <a:t>//4. f: (String, String)=&gt; Boolean </a:t>
            </a:r>
            <a:r>
              <a:rPr lang="zh-CN" altLang="en-US" smtClean="0"/>
              <a:t>函数完成比较功能</a:t>
            </a:r>
          </a:p>
          <a:p>
            <a:endParaRPr lang="zh-CN" altLang="en-US" smtClean="0"/>
          </a:p>
          <a:p>
            <a:r>
              <a:rPr lang="zh-CN" altLang="en-US" smtClean="0"/>
              <a:t>    </a:t>
            </a:r>
            <a:r>
              <a:rPr lang="en-US" altLang="zh-CN" smtClean="0"/>
              <a:t>val str1 = "aaBcn"</a:t>
            </a:r>
          </a:p>
          <a:p>
            <a:r>
              <a:rPr lang="en-US" altLang="zh-CN" smtClean="0"/>
              <a:t>    val str2 = "aabcN"</a:t>
            </a:r>
          </a:p>
          <a:p>
            <a:r>
              <a:rPr lang="en-US" altLang="zh-CN" smtClean="0"/>
              <a:t>    //</a:t>
            </a:r>
            <a:r>
              <a:rPr lang="zh-CN" altLang="en-US" smtClean="0"/>
              <a:t>调用方式</a:t>
            </a:r>
            <a:r>
              <a:rPr lang="en-US" altLang="zh-CN" smtClean="0"/>
              <a:t>1</a:t>
            </a:r>
          </a:p>
          <a:p>
            <a:r>
              <a:rPr lang="en-US" altLang="zh-CN" smtClean="0"/>
              <a:t>    println(str1.checkEq(str2)(eq)) //</a:t>
            </a:r>
            <a:r>
              <a:rPr lang="zh-CN" altLang="en-US" smtClean="0"/>
              <a:t>在</a:t>
            </a:r>
            <a:r>
              <a:rPr lang="en-US" altLang="zh-CN" smtClean="0"/>
              <a:t>checkEq</a:t>
            </a:r>
            <a:r>
              <a:rPr lang="zh-CN" altLang="en-US" smtClean="0"/>
              <a:t>内部调用</a:t>
            </a:r>
            <a:r>
              <a:rPr lang="en-US" altLang="zh-CN" smtClean="0"/>
              <a:t>eq</a:t>
            </a:r>
            <a:r>
              <a:rPr lang="zh-CN" altLang="en-US" smtClean="0"/>
              <a:t>返回</a:t>
            </a:r>
            <a:r>
              <a:rPr lang="en-US" altLang="zh-CN" smtClean="0"/>
              <a:t>true or false</a:t>
            </a:r>
          </a:p>
          <a:p>
            <a:r>
              <a:rPr lang="en-US" altLang="zh-CN" smtClean="0"/>
              <a:t>    println(str1.checkEq(str2)((x:String, y:String) =&gt; x.equals(y))) //</a:t>
            </a:r>
            <a:r>
              <a:rPr lang="zh-CN" altLang="en-US" smtClean="0"/>
              <a:t>直接写匿名函数作为第二个参数值</a:t>
            </a:r>
          </a:p>
          <a:p>
            <a:r>
              <a:rPr lang="zh-CN" altLang="en-US" smtClean="0"/>
              <a:t>    </a:t>
            </a:r>
            <a:r>
              <a:rPr lang="en-US" altLang="zh-CN" smtClean="0"/>
              <a:t>//</a:t>
            </a:r>
            <a:r>
              <a:rPr lang="zh-CN" altLang="en-US" smtClean="0"/>
              <a:t>上面的简化写法</a:t>
            </a:r>
          </a:p>
          <a:p>
            <a:r>
              <a:rPr lang="zh-CN" altLang="en-US" smtClean="0"/>
              <a:t>    </a:t>
            </a:r>
            <a:r>
              <a:rPr lang="en-US" altLang="zh-CN" smtClean="0"/>
              <a:t>println(str1.checkEq(str2)((x, y) =&gt; x.equals(y)))</a:t>
            </a:r>
          </a:p>
          <a:p>
            <a:r>
              <a:rPr lang="en-US" altLang="zh-CN" smtClean="0"/>
              <a:t>    //</a:t>
            </a:r>
            <a:r>
              <a:rPr lang="zh-CN" altLang="en-US" smtClean="0"/>
              <a:t>继续简化</a:t>
            </a:r>
            <a:r>
              <a:rPr lang="en-US" altLang="zh-CN" smtClean="0"/>
              <a:t>【</a:t>
            </a:r>
            <a:r>
              <a:rPr lang="zh-CN" altLang="en-US" smtClean="0"/>
              <a:t>因为</a:t>
            </a:r>
            <a:r>
              <a:rPr lang="en-US" altLang="zh-CN" smtClean="0"/>
              <a:t>x,y</a:t>
            </a:r>
            <a:r>
              <a:rPr lang="zh-CN" altLang="en-US" smtClean="0"/>
              <a:t>在 </a:t>
            </a:r>
            <a:r>
              <a:rPr lang="en-US" altLang="zh-CN" smtClean="0"/>
              <a:t>=&gt; </a:t>
            </a:r>
            <a:r>
              <a:rPr lang="zh-CN" altLang="en-US" smtClean="0"/>
              <a:t>右边只出现过一次，因此可以去掉括号，使用 </a:t>
            </a:r>
            <a:r>
              <a:rPr lang="en-US" altLang="zh-CN" smtClean="0"/>
              <a:t>_】</a:t>
            </a:r>
          </a:p>
          <a:p>
            <a:r>
              <a:rPr lang="en-US" altLang="zh-CN" smtClean="0"/>
              <a:t>    println("-----------------------------")</a:t>
            </a:r>
          </a:p>
          <a:p>
            <a:r>
              <a:rPr lang="en-US" altLang="zh-CN" smtClean="0"/>
              <a:t>    println(str1.checkEq(str2)(_.equals(_)))</a:t>
            </a:r>
          </a:p>
          <a:p>
            <a:endParaRPr lang="en-US" altLang="zh-CN" smtClean="0"/>
          </a:p>
          <a:p>
            <a:r>
              <a:rPr lang="en-US" altLang="zh-CN" smtClean="0"/>
              <a:t>  }</a:t>
            </a:r>
          </a:p>
          <a:p>
            <a:endParaRPr lang="en-US" altLang="zh-CN" smtClean="0"/>
          </a:p>
          <a:p>
            <a:r>
              <a:rPr lang="en-US" altLang="zh-CN" smtClean="0"/>
              <a:t>  def eq( s1 : String, s2 : String ): Boolean = {</a:t>
            </a:r>
          </a:p>
          <a:p>
            <a:r>
              <a:rPr lang="en-US" altLang="zh-CN" smtClean="0"/>
              <a:t>    s1.equals(s2)}</a:t>
            </a:r>
          </a:p>
          <a:p>
            <a:r>
              <a:rPr lang="en-US" altLang="zh-CN" smtClean="0"/>
              <a:t>  implicit class TestEq( s : String ) {</a:t>
            </a:r>
          </a:p>
          <a:p>
            <a:r>
              <a:rPr lang="en-US" altLang="zh-CN" smtClean="0"/>
              <a:t>    def checkEq( ss : String )( f: (String, String)=&gt; Boolean ): Boolean = {</a:t>
            </a:r>
          </a:p>
          <a:p>
            <a:r>
              <a:rPr lang="en-US" altLang="zh-CN" smtClean="0"/>
              <a:t>      // </a:t>
            </a:r>
            <a:r>
              <a:rPr lang="zh-CN" altLang="en-US" smtClean="0"/>
              <a:t>把字符串变成小写</a:t>
            </a:r>
          </a:p>
          <a:p>
            <a:r>
              <a:rPr lang="zh-CN" altLang="en-US" smtClean="0"/>
              <a:t>      </a:t>
            </a:r>
            <a:r>
              <a:rPr lang="en-US" altLang="zh-CN" smtClean="0"/>
              <a:t>f(s.toLowerCase, ss.toLowerCase)</a:t>
            </a:r>
          </a:p>
          <a:p>
            <a:r>
              <a:rPr lang="en-US" altLang="zh-CN" smtClean="0"/>
              <a:t>    }</a:t>
            </a:r>
          </a:p>
          <a:p>
            <a:r>
              <a:rPr lang="en-US" altLang="zh-CN" smtClean="0"/>
              <a:t>  }</a:t>
            </a:r>
          </a:p>
          <a:p>
            <a:r>
              <a:rPr lang="en-US" altLang="zh-CN" smtClean="0"/>
              <a:t>}</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solidFill>
                  <a:prstClr val="black"/>
                </a:solidFill>
              </a:rPr>
              <a:pPr/>
              <a:t>30</a:t>
            </a:fld>
            <a:endParaRPr lang="zh-CN" alt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案例代码</a:t>
            </a:r>
            <a:r>
              <a:rPr lang="en-US" altLang="zh-CN" smtClean="0"/>
              <a:t>:</a:t>
            </a:r>
          </a:p>
          <a:p>
            <a:r>
              <a:rPr lang="en-US" altLang="zh-CN" smtClean="0"/>
              <a:t>package com.atguigu.base</a:t>
            </a:r>
          </a:p>
          <a:p>
            <a:endParaRPr lang="en-US" altLang="zh-CN" smtClean="0"/>
          </a:p>
          <a:p>
            <a:r>
              <a:rPr lang="en-US" altLang="zh-CN" smtClean="0"/>
              <a:t>object Functions03 {</a:t>
            </a:r>
          </a:p>
          <a:p>
            <a:r>
              <a:rPr lang="en-US" altLang="zh-CN" smtClean="0"/>
              <a:t>  def main(args: Array[String]): Unit = {</a:t>
            </a:r>
          </a:p>
          <a:p>
            <a:r>
              <a:rPr lang="en-US" altLang="zh-CN" smtClean="0"/>
              <a:t>    val list = List(1, 2, 3, 4)</a:t>
            </a:r>
          </a:p>
          <a:p>
            <a:endParaRPr lang="en-US" altLang="zh-CN" smtClean="0"/>
          </a:p>
          <a:p>
            <a:r>
              <a:rPr lang="en-US" altLang="zh-CN" smtClean="0"/>
              <a:t>    //</a:t>
            </a:r>
            <a:r>
              <a:rPr lang="zh-CN" altLang="en-US" smtClean="0"/>
              <a:t>写法</a:t>
            </a:r>
            <a:r>
              <a:rPr lang="en-US" altLang="zh-CN" smtClean="0"/>
              <a:t>1: </a:t>
            </a:r>
            <a:r>
              <a:rPr lang="zh-CN" altLang="en-US" smtClean="0"/>
              <a:t>因为</a:t>
            </a:r>
            <a:r>
              <a:rPr lang="en-US" altLang="zh-CN" smtClean="0"/>
              <a:t>map</a:t>
            </a:r>
            <a:r>
              <a:rPr lang="zh-CN" altLang="en-US" smtClean="0"/>
              <a:t>是一个高阶函数，因此也可以直接传入一个匿名函数，完成</a:t>
            </a:r>
            <a:r>
              <a:rPr lang="en-US" altLang="zh-CN" smtClean="0"/>
              <a:t>map</a:t>
            </a:r>
          </a:p>
          <a:p>
            <a:r>
              <a:rPr lang="en-US" altLang="zh-CN" smtClean="0"/>
              <a:t>    println(list.map((x:Int)=&gt;x + 1))</a:t>
            </a:r>
          </a:p>
          <a:p>
            <a:endParaRPr lang="en-US" altLang="zh-CN" smtClean="0"/>
          </a:p>
          <a:p>
            <a:r>
              <a:rPr lang="en-US" altLang="zh-CN" smtClean="0"/>
              <a:t>    //</a:t>
            </a:r>
            <a:r>
              <a:rPr lang="zh-CN" altLang="en-US" smtClean="0"/>
              <a:t>写法</a:t>
            </a:r>
            <a:r>
              <a:rPr lang="en-US" altLang="zh-CN" smtClean="0"/>
              <a:t>2: </a:t>
            </a:r>
            <a:r>
              <a:rPr lang="zh-CN" altLang="en-US" smtClean="0"/>
              <a:t>当遍历</a:t>
            </a:r>
            <a:r>
              <a:rPr lang="en-US" altLang="zh-CN" smtClean="0"/>
              <a:t>list</a:t>
            </a:r>
            <a:r>
              <a:rPr lang="zh-CN" altLang="en-US" smtClean="0"/>
              <a:t>时，参数类型是可以推断出来的，如</a:t>
            </a:r>
            <a:r>
              <a:rPr lang="en-US" altLang="zh-CN" smtClean="0"/>
              <a:t>list=(1,2,3) list.map()</a:t>
            </a:r>
          </a:p>
          <a:p>
            <a:r>
              <a:rPr lang="en-US" altLang="zh-CN" smtClean="0"/>
              <a:t>    // map</a:t>
            </a:r>
            <a:r>
              <a:rPr lang="zh-CN" altLang="en-US" smtClean="0"/>
              <a:t>中函数参数类型是可以推断的</a:t>
            </a:r>
            <a:r>
              <a:rPr lang="en-US" altLang="zh-CN" smtClean="0"/>
              <a:t>x</a:t>
            </a:r>
            <a:r>
              <a:rPr lang="zh-CN" altLang="en-US" smtClean="0"/>
              <a:t>的类型的，因此可以省略数据类型</a:t>
            </a:r>
            <a:r>
              <a:rPr lang="en-US" altLang="zh-CN" smtClean="0"/>
              <a:t>Int</a:t>
            </a:r>
          </a:p>
          <a:p>
            <a:r>
              <a:rPr lang="en-US" altLang="zh-CN" smtClean="0"/>
              <a:t>    println(list.map((x)=&gt;x + 1))</a:t>
            </a:r>
          </a:p>
          <a:p>
            <a:endParaRPr lang="en-US" altLang="zh-CN" smtClean="0"/>
          </a:p>
          <a:p>
            <a:r>
              <a:rPr lang="en-US" altLang="zh-CN" smtClean="0"/>
              <a:t>    //</a:t>
            </a:r>
            <a:r>
              <a:rPr lang="zh-CN" altLang="en-US" smtClean="0"/>
              <a:t>写法</a:t>
            </a:r>
            <a:r>
              <a:rPr lang="en-US" altLang="zh-CN" smtClean="0"/>
              <a:t>3: </a:t>
            </a:r>
            <a:r>
              <a:rPr lang="zh-CN" altLang="en-US" smtClean="0"/>
              <a:t>当传入的函数，只有单个参数时，可以省去括号</a:t>
            </a:r>
          </a:p>
          <a:p>
            <a:r>
              <a:rPr lang="zh-CN" altLang="en-US" smtClean="0"/>
              <a:t>    </a:t>
            </a:r>
            <a:r>
              <a:rPr lang="en-US" altLang="zh-CN" smtClean="0"/>
              <a:t>println(list.map(x=&gt;x + 1))</a:t>
            </a:r>
          </a:p>
          <a:p>
            <a:r>
              <a:rPr lang="en-US" altLang="zh-CN" smtClean="0"/>
              <a:t>    //</a:t>
            </a:r>
            <a:r>
              <a:rPr lang="zh-CN" altLang="en-US" smtClean="0"/>
              <a:t>写法</a:t>
            </a:r>
            <a:r>
              <a:rPr lang="en-US" altLang="zh-CN" smtClean="0"/>
              <a:t>4: </a:t>
            </a:r>
            <a:r>
              <a:rPr lang="zh-CN" altLang="en-US" smtClean="0"/>
              <a:t>如果变量只在</a:t>
            </a:r>
            <a:r>
              <a:rPr lang="en-US" altLang="zh-CN" smtClean="0"/>
              <a:t>=&gt;</a:t>
            </a:r>
            <a:r>
              <a:rPr lang="zh-CN" altLang="en-US" smtClean="0"/>
              <a:t>右边只出现一次，可以用</a:t>
            </a:r>
            <a:r>
              <a:rPr lang="en-US" altLang="zh-CN" smtClean="0"/>
              <a:t>_</a:t>
            </a:r>
            <a:r>
              <a:rPr lang="zh-CN" altLang="en-US" smtClean="0"/>
              <a:t>来代替</a:t>
            </a:r>
          </a:p>
          <a:p>
            <a:r>
              <a:rPr lang="zh-CN" altLang="en-US" smtClean="0"/>
              <a:t>    </a:t>
            </a:r>
            <a:r>
              <a:rPr lang="en-US" altLang="zh-CN" smtClean="0"/>
              <a:t>println(list.map(_ + 1))</a:t>
            </a:r>
          </a:p>
          <a:p>
            <a:r>
              <a:rPr lang="en-US" altLang="zh-CN" smtClean="0"/>
              <a:t>  }</a:t>
            </a:r>
          </a:p>
          <a:p>
            <a:r>
              <a:rPr lang="en-US" altLang="zh-CN" smtClean="0"/>
              <a:t>}</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solidFill>
                  <a:prstClr val="black"/>
                </a:solidFill>
              </a:rPr>
              <a:pPr/>
              <a:t>31</a:t>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案例代码</a:t>
            </a:r>
            <a:r>
              <a:rPr lang="en-US" altLang="zh-CN" smtClean="0"/>
              <a:t>:</a:t>
            </a:r>
          </a:p>
          <a:p>
            <a:r>
              <a:rPr lang="en-US" altLang="zh-CN" smtClean="0"/>
              <a:t>package com.atguigu.base</a:t>
            </a:r>
          </a:p>
          <a:p>
            <a:endParaRPr lang="en-US" altLang="zh-CN" smtClean="0"/>
          </a:p>
          <a:p>
            <a:r>
              <a:rPr lang="en-US" altLang="zh-CN" smtClean="0"/>
              <a:t>object Functions03 {</a:t>
            </a:r>
          </a:p>
          <a:p>
            <a:r>
              <a:rPr lang="en-US" altLang="zh-CN" smtClean="0"/>
              <a:t>  def main(args: Array[String]): Unit = {</a:t>
            </a:r>
          </a:p>
          <a:p>
            <a:r>
              <a:rPr lang="en-US" altLang="zh-CN" smtClean="0"/>
              <a:t>    val list = List(1, 2, 3, 4)</a:t>
            </a:r>
          </a:p>
          <a:p>
            <a:endParaRPr lang="en-US" altLang="zh-CN" smtClean="0"/>
          </a:p>
          <a:p>
            <a:r>
              <a:rPr lang="en-US" altLang="zh-CN" smtClean="0"/>
              <a:t>    //</a:t>
            </a:r>
            <a:r>
              <a:rPr lang="zh-CN" altLang="en-US" smtClean="0"/>
              <a:t>写法</a:t>
            </a:r>
            <a:r>
              <a:rPr lang="en-US" altLang="zh-CN" smtClean="0"/>
              <a:t>1: </a:t>
            </a:r>
            <a:r>
              <a:rPr lang="zh-CN" altLang="en-US" smtClean="0"/>
              <a:t>因为</a:t>
            </a:r>
            <a:r>
              <a:rPr lang="en-US" altLang="zh-CN" smtClean="0"/>
              <a:t>map</a:t>
            </a:r>
            <a:r>
              <a:rPr lang="zh-CN" altLang="en-US" smtClean="0"/>
              <a:t>是一个高阶函数，因此也可以直接传入一个匿名函数，完成</a:t>
            </a:r>
            <a:r>
              <a:rPr lang="en-US" altLang="zh-CN" smtClean="0"/>
              <a:t>map</a:t>
            </a:r>
          </a:p>
          <a:p>
            <a:r>
              <a:rPr lang="en-US" altLang="zh-CN" smtClean="0"/>
              <a:t>    println(list.map((x:Int)=&gt;x + 1))</a:t>
            </a:r>
          </a:p>
          <a:p>
            <a:endParaRPr lang="en-US" altLang="zh-CN" smtClean="0"/>
          </a:p>
          <a:p>
            <a:r>
              <a:rPr lang="en-US" altLang="zh-CN" smtClean="0"/>
              <a:t>    //</a:t>
            </a:r>
            <a:r>
              <a:rPr lang="zh-CN" altLang="en-US" smtClean="0"/>
              <a:t>写法</a:t>
            </a:r>
            <a:r>
              <a:rPr lang="en-US" altLang="zh-CN" smtClean="0"/>
              <a:t>2: </a:t>
            </a:r>
            <a:r>
              <a:rPr lang="zh-CN" altLang="en-US" smtClean="0"/>
              <a:t>当遍历</a:t>
            </a:r>
            <a:r>
              <a:rPr lang="en-US" altLang="zh-CN" smtClean="0"/>
              <a:t>list</a:t>
            </a:r>
            <a:r>
              <a:rPr lang="zh-CN" altLang="en-US" smtClean="0"/>
              <a:t>时，参数类型是可以推断出来的，如</a:t>
            </a:r>
            <a:r>
              <a:rPr lang="en-US" altLang="zh-CN" smtClean="0"/>
              <a:t>list=(1,2,3) list.map()</a:t>
            </a:r>
          </a:p>
          <a:p>
            <a:r>
              <a:rPr lang="en-US" altLang="zh-CN" smtClean="0"/>
              <a:t>    // map</a:t>
            </a:r>
            <a:r>
              <a:rPr lang="zh-CN" altLang="en-US" smtClean="0"/>
              <a:t>中函数参数类型是可以推断的</a:t>
            </a:r>
            <a:r>
              <a:rPr lang="en-US" altLang="zh-CN" smtClean="0"/>
              <a:t>x</a:t>
            </a:r>
            <a:r>
              <a:rPr lang="zh-CN" altLang="en-US" smtClean="0"/>
              <a:t>的类型的，因此可以省略数据类型</a:t>
            </a:r>
            <a:r>
              <a:rPr lang="en-US" altLang="zh-CN" smtClean="0"/>
              <a:t>Int</a:t>
            </a:r>
          </a:p>
          <a:p>
            <a:r>
              <a:rPr lang="en-US" altLang="zh-CN" smtClean="0"/>
              <a:t>    println(list.map((x)=&gt;x + 1))</a:t>
            </a:r>
          </a:p>
          <a:p>
            <a:endParaRPr lang="en-US" altLang="zh-CN" smtClean="0"/>
          </a:p>
          <a:p>
            <a:r>
              <a:rPr lang="en-US" altLang="zh-CN" smtClean="0"/>
              <a:t>    //</a:t>
            </a:r>
            <a:r>
              <a:rPr lang="zh-CN" altLang="en-US" smtClean="0"/>
              <a:t>写法</a:t>
            </a:r>
            <a:r>
              <a:rPr lang="en-US" altLang="zh-CN" smtClean="0"/>
              <a:t>3: </a:t>
            </a:r>
            <a:r>
              <a:rPr lang="zh-CN" altLang="en-US" smtClean="0"/>
              <a:t>当传入的函数，只有单个参数时，可以省去括号</a:t>
            </a:r>
          </a:p>
          <a:p>
            <a:r>
              <a:rPr lang="zh-CN" altLang="en-US" smtClean="0"/>
              <a:t>    </a:t>
            </a:r>
            <a:r>
              <a:rPr lang="en-US" altLang="zh-CN" smtClean="0"/>
              <a:t>println(list.map(x=&gt;x + 1))</a:t>
            </a:r>
          </a:p>
          <a:p>
            <a:r>
              <a:rPr lang="en-US" altLang="zh-CN" smtClean="0"/>
              <a:t>    //</a:t>
            </a:r>
            <a:r>
              <a:rPr lang="zh-CN" altLang="en-US" smtClean="0"/>
              <a:t>写法</a:t>
            </a:r>
            <a:r>
              <a:rPr lang="en-US" altLang="zh-CN" smtClean="0"/>
              <a:t>4: </a:t>
            </a:r>
            <a:r>
              <a:rPr lang="zh-CN" altLang="en-US" smtClean="0"/>
              <a:t>如果变量只在</a:t>
            </a:r>
            <a:r>
              <a:rPr lang="en-US" altLang="zh-CN" smtClean="0"/>
              <a:t>=&gt;</a:t>
            </a:r>
            <a:r>
              <a:rPr lang="zh-CN" altLang="en-US" smtClean="0"/>
              <a:t>右边只出现一次，可以用</a:t>
            </a:r>
            <a:r>
              <a:rPr lang="en-US" altLang="zh-CN" smtClean="0"/>
              <a:t>_</a:t>
            </a:r>
            <a:r>
              <a:rPr lang="zh-CN" altLang="en-US" smtClean="0"/>
              <a:t>来代替</a:t>
            </a:r>
          </a:p>
          <a:p>
            <a:r>
              <a:rPr lang="zh-CN" altLang="en-US" smtClean="0"/>
              <a:t>    </a:t>
            </a:r>
            <a:r>
              <a:rPr lang="en-US" altLang="zh-CN" smtClean="0"/>
              <a:t>println(list.map(_ + 1))</a:t>
            </a:r>
          </a:p>
          <a:p>
            <a:r>
              <a:rPr lang="en-US" altLang="zh-CN" smtClean="0"/>
              <a:t>  }</a:t>
            </a:r>
          </a:p>
          <a:p>
            <a:r>
              <a:rPr lang="en-US" altLang="zh-CN" smtClean="0"/>
              <a:t>}</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solidFill>
                  <a:prstClr val="black"/>
                </a:solidFill>
              </a:rPr>
              <a:pPr/>
              <a:t>32</a:t>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案例代码</a:t>
            </a:r>
            <a:r>
              <a:rPr lang="en-US" altLang="zh-CN" smtClean="0"/>
              <a:t>:</a:t>
            </a:r>
          </a:p>
          <a:p>
            <a:r>
              <a:rPr lang="en-US" altLang="zh-CN" smtClean="0"/>
              <a:t>package com.atguigu.base</a:t>
            </a:r>
          </a:p>
          <a:p>
            <a:endParaRPr lang="en-US" altLang="zh-CN" smtClean="0"/>
          </a:p>
          <a:p>
            <a:r>
              <a:rPr lang="en-US" altLang="zh-CN" smtClean="0"/>
              <a:t>object Functions03 {</a:t>
            </a:r>
          </a:p>
          <a:p>
            <a:r>
              <a:rPr lang="en-US" altLang="zh-CN" smtClean="0"/>
              <a:t>  def main(args: Array[String]): Unit = {</a:t>
            </a:r>
          </a:p>
          <a:p>
            <a:r>
              <a:rPr lang="en-US" altLang="zh-CN" smtClean="0"/>
              <a:t>    val list = List(1, 2, 3, 4)</a:t>
            </a:r>
          </a:p>
          <a:p>
            <a:endParaRPr lang="en-US" altLang="zh-CN" smtClean="0"/>
          </a:p>
          <a:p>
            <a:r>
              <a:rPr lang="en-US" altLang="zh-CN" smtClean="0"/>
              <a:t>    //</a:t>
            </a:r>
            <a:r>
              <a:rPr lang="zh-CN" altLang="en-US" smtClean="0"/>
              <a:t>写法</a:t>
            </a:r>
            <a:r>
              <a:rPr lang="en-US" altLang="zh-CN" smtClean="0"/>
              <a:t>1: </a:t>
            </a:r>
            <a:r>
              <a:rPr lang="zh-CN" altLang="en-US" smtClean="0"/>
              <a:t>因为</a:t>
            </a:r>
            <a:r>
              <a:rPr lang="en-US" altLang="zh-CN" smtClean="0"/>
              <a:t>map</a:t>
            </a:r>
            <a:r>
              <a:rPr lang="zh-CN" altLang="en-US" smtClean="0"/>
              <a:t>是一个高阶函数，因此也可以直接传入一个匿名函数，完成</a:t>
            </a:r>
            <a:r>
              <a:rPr lang="en-US" altLang="zh-CN" smtClean="0"/>
              <a:t>map</a:t>
            </a:r>
          </a:p>
          <a:p>
            <a:r>
              <a:rPr lang="en-US" altLang="zh-CN" smtClean="0"/>
              <a:t>    println(list.map((x:Int)=&gt;x + 1))</a:t>
            </a:r>
          </a:p>
          <a:p>
            <a:endParaRPr lang="en-US" altLang="zh-CN" smtClean="0"/>
          </a:p>
          <a:p>
            <a:r>
              <a:rPr lang="en-US" altLang="zh-CN" smtClean="0"/>
              <a:t>    //</a:t>
            </a:r>
            <a:r>
              <a:rPr lang="zh-CN" altLang="en-US" smtClean="0"/>
              <a:t>写法</a:t>
            </a:r>
            <a:r>
              <a:rPr lang="en-US" altLang="zh-CN" smtClean="0"/>
              <a:t>2: </a:t>
            </a:r>
            <a:r>
              <a:rPr lang="zh-CN" altLang="en-US" smtClean="0"/>
              <a:t>当遍历</a:t>
            </a:r>
            <a:r>
              <a:rPr lang="en-US" altLang="zh-CN" smtClean="0"/>
              <a:t>list</a:t>
            </a:r>
            <a:r>
              <a:rPr lang="zh-CN" altLang="en-US" smtClean="0"/>
              <a:t>时，参数类型是可以推断出来的，如</a:t>
            </a:r>
            <a:r>
              <a:rPr lang="en-US" altLang="zh-CN" smtClean="0"/>
              <a:t>list=(1,2,3) list.map()</a:t>
            </a:r>
          </a:p>
          <a:p>
            <a:r>
              <a:rPr lang="en-US" altLang="zh-CN" smtClean="0"/>
              <a:t>    // map</a:t>
            </a:r>
            <a:r>
              <a:rPr lang="zh-CN" altLang="en-US" smtClean="0"/>
              <a:t>中函数参数类型是可以推断的</a:t>
            </a:r>
            <a:r>
              <a:rPr lang="en-US" altLang="zh-CN" smtClean="0"/>
              <a:t>x</a:t>
            </a:r>
            <a:r>
              <a:rPr lang="zh-CN" altLang="en-US" smtClean="0"/>
              <a:t>的类型的，因此可以省略数据类型</a:t>
            </a:r>
            <a:r>
              <a:rPr lang="en-US" altLang="zh-CN" smtClean="0"/>
              <a:t>Int</a:t>
            </a:r>
          </a:p>
          <a:p>
            <a:r>
              <a:rPr lang="en-US" altLang="zh-CN" smtClean="0"/>
              <a:t>    println(list.map((x)=&gt;x + 1))</a:t>
            </a:r>
          </a:p>
          <a:p>
            <a:endParaRPr lang="en-US" altLang="zh-CN" smtClean="0"/>
          </a:p>
          <a:p>
            <a:r>
              <a:rPr lang="en-US" altLang="zh-CN" smtClean="0"/>
              <a:t>    //</a:t>
            </a:r>
            <a:r>
              <a:rPr lang="zh-CN" altLang="en-US" smtClean="0"/>
              <a:t>写法</a:t>
            </a:r>
            <a:r>
              <a:rPr lang="en-US" altLang="zh-CN" smtClean="0"/>
              <a:t>3: </a:t>
            </a:r>
            <a:r>
              <a:rPr lang="zh-CN" altLang="en-US" smtClean="0"/>
              <a:t>当传入的函数，只有单个参数时，可以省去括号</a:t>
            </a:r>
          </a:p>
          <a:p>
            <a:r>
              <a:rPr lang="zh-CN" altLang="en-US" smtClean="0"/>
              <a:t>    </a:t>
            </a:r>
            <a:r>
              <a:rPr lang="en-US" altLang="zh-CN" smtClean="0"/>
              <a:t>println(list.map(x=&gt;x + 1))</a:t>
            </a:r>
          </a:p>
          <a:p>
            <a:r>
              <a:rPr lang="en-US" altLang="zh-CN" smtClean="0"/>
              <a:t>    //</a:t>
            </a:r>
            <a:r>
              <a:rPr lang="zh-CN" altLang="en-US" smtClean="0"/>
              <a:t>写法</a:t>
            </a:r>
            <a:r>
              <a:rPr lang="en-US" altLang="zh-CN" smtClean="0"/>
              <a:t>4: </a:t>
            </a:r>
            <a:r>
              <a:rPr lang="zh-CN" altLang="en-US" smtClean="0"/>
              <a:t>如果变量只在</a:t>
            </a:r>
            <a:r>
              <a:rPr lang="en-US" altLang="zh-CN" smtClean="0"/>
              <a:t>=&gt;</a:t>
            </a:r>
            <a:r>
              <a:rPr lang="zh-CN" altLang="en-US" smtClean="0"/>
              <a:t>右边只出现一次，可以用</a:t>
            </a:r>
            <a:r>
              <a:rPr lang="en-US" altLang="zh-CN" smtClean="0"/>
              <a:t>_</a:t>
            </a:r>
            <a:r>
              <a:rPr lang="zh-CN" altLang="en-US" smtClean="0"/>
              <a:t>来代替</a:t>
            </a:r>
          </a:p>
          <a:p>
            <a:r>
              <a:rPr lang="zh-CN" altLang="en-US" smtClean="0"/>
              <a:t>    </a:t>
            </a:r>
            <a:r>
              <a:rPr lang="en-US" altLang="zh-CN" smtClean="0"/>
              <a:t>println(list.map(_ + 1))</a:t>
            </a:r>
          </a:p>
          <a:p>
            <a:r>
              <a:rPr lang="en-US" altLang="zh-CN" smtClean="0"/>
              <a:t>  }</a:t>
            </a:r>
          </a:p>
          <a:p>
            <a:r>
              <a:rPr lang="en-US" altLang="zh-CN" smtClean="0"/>
              <a:t>}</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solidFill>
                  <a:prstClr val="black"/>
                </a:solidFill>
              </a:rPr>
              <a:pPr/>
              <a:t>33</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案例说明</a:t>
            </a:r>
            <a:r>
              <a:rPr lang="en-US" altLang="zh-CN" smtClean="0"/>
              <a:t>:</a:t>
            </a:r>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endParaRPr lang="en-US" altLang="zh-CN" smtClean="0"/>
          </a:p>
          <a:p>
            <a:r>
              <a:rPr lang="en-US" altLang="zh-CN" smtClean="0"/>
              <a:t>    var res = f10("venassa")</a:t>
            </a:r>
          </a:p>
          <a:p>
            <a:r>
              <a:rPr lang="en-US" altLang="zh-CN" smtClean="0"/>
              <a:t>    println("res=" + res) //res=() </a:t>
            </a:r>
            <a:r>
              <a:rPr lang="zh-CN" altLang="en-US" smtClean="0"/>
              <a:t>即没有返回值</a:t>
            </a:r>
            <a:r>
              <a:rPr lang="en-US" altLang="zh-CN" smtClean="0"/>
              <a:t>.</a:t>
            </a:r>
          </a:p>
          <a:p>
            <a:r>
              <a:rPr lang="en-US" altLang="zh-CN" smtClean="0"/>
              <a:t>  }</a:t>
            </a:r>
          </a:p>
          <a:p>
            <a:endParaRPr lang="en-US" altLang="zh-CN" smtClean="0"/>
          </a:p>
          <a:p>
            <a:endParaRPr lang="en-US" altLang="zh-CN" smtClean="0"/>
          </a:p>
          <a:p>
            <a:r>
              <a:rPr lang="en-US" altLang="zh-CN" smtClean="0"/>
              <a:t>    //f10 </a:t>
            </a:r>
            <a:r>
              <a:rPr lang="zh-CN" altLang="en-US" smtClean="0"/>
              <a:t>没有返回值，可以使用</a:t>
            </a:r>
            <a:r>
              <a:rPr lang="en-US" altLang="zh-CN" smtClean="0"/>
              <a:t>Unit </a:t>
            </a:r>
            <a:r>
              <a:rPr lang="zh-CN" altLang="en-US" smtClean="0"/>
              <a:t>来说明</a:t>
            </a:r>
          </a:p>
          <a:p>
            <a:r>
              <a:rPr lang="zh-CN" altLang="en-US" smtClean="0"/>
              <a:t>    </a:t>
            </a:r>
            <a:r>
              <a:rPr lang="en-US" altLang="zh-CN" smtClean="0"/>
              <a:t>//</a:t>
            </a:r>
            <a:r>
              <a:rPr lang="zh-CN" altLang="en-US" smtClean="0"/>
              <a:t>这时，这个函数我们也叫过程</a:t>
            </a:r>
            <a:r>
              <a:rPr lang="en-US" altLang="zh-CN" smtClean="0"/>
              <a:t>(procedure)</a:t>
            </a:r>
          </a:p>
          <a:p>
            <a:r>
              <a:rPr lang="en-US" altLang="zh-CN" smtClean="0"/>
              <a:t>    def f10(name: String): Unit ={</a:t>
            </a:r>
          </a:p>
          <a:p>
            <a:r>
              <a:rPr lang="en-US" altLang="zh-CN" smtClean="0"/>
              <a:t>      name + " hello "</a:t>
            </a:r>
          </a:p>
          <a:p>
            <a:r>
              <a:rPr lang="en-US" altLang="zh-CN" smtClean="0"/>
              <a:t>    }</a:t>
            </a:r>
          </a:p>
          <a:p>
            <a:r>
              <a:rPr lang="en-US" altLang="zh-CN" smtClean="0"/>
              <a:t>    //</a:t>
            </a:r>
            <a:r>
              <a:rPr lang="zh-CN" altLang="en-US" smtClean="0"/>
              <a:t>上面的写法也可以写成</a:t>
            </a:r>
            <a:r>
              <a:rPr lang="en-US" altLang="zh-CN" smtClean="0"/>
              <a:t>, </a:t>
            </a:r>
            <a:r>
              <a:rPr lang="zh-CN" altLang="en-US" smtClean="0"/>
              <a:t>去掉 返回类型和 </a:t>
            </a:r>
            <a:r>
              <a:rPr lang="en-US" altLang="zh-CN" smtClean="0"/>
              <a:t>=</a:t>
            </a:r>
          </a:p>
          <a:p>
            <a:r>
              <a:rPr lang="en-US" altLang="zh-CN" smtClean="0"/>
              <a:t>//      def f10(name: String){</a:t>
            </a:r>
          </a:p>
          <a:p>
            <a:r>
              <a:rPr lang="en-US" altLang="zh-CN" smtClean="0"/>
              <a:t>//        name + " hello "</a:t>
            </a:r>
          </a:p>
          <a:p>
            <a:r>
              <a:rPr lang="en-US" altLang="zh-CN" smtClean="0"/>
              <a:t>//      }</a:t>
            </a:r>
          </a:p>
          <a:p>
            <a:r>
              <a:rPr lang="en-US" altLang="zh-CN" smtClean="0"/>
              <a:t>  </a:t>
            </a:r>
          </a:p>
          <a:p>
            <a:r>
              <a:rPr lang="en-US" altLang="zh-CN" smtClean="0"/>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34</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1</a:t>
            </a:r>
            <a:r>
              <a:rPr lang="zh-CN" altLang="en-US" smtClean="0"/>
              <a:t>的案例：</a:t>
            </a:r>
            <a:endParaRPr lang="en-US" altLang="zh-CN" smtClean="0"/>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endParaRPr lang="en-US" altLang="zh-CN" smtClean="0"/>
          </a:p>
          <a:p>
            <a:r>
              <a:rPr lang="en-US" altLang="zh-CN" smtClean="0"/>
              <a:t>    var res = f10("venassa")</a:t>
            </a:r>
          </a:p>
          <a:p>
            <a:r>
              <a:rPr lang="en-US" altLang="zh-CN" smtClean="0"/>
              <a:t>    println("res=" + res) //res=() </a:t>
            </a:r>
            <a:r>
              <a:rPr lang="zh-CN" altLang="en-US" smtClean="0"/>
              <a:t>即没有返回值</a:t>
            </a:r>
            <a:r>
              <a:rPr lang="en-US" altLang="zh-CN" smtClean="0"/>
              <a:t>.</a:t>
            </a:r>
          </a:p>
          <a:p>
            <a:r>
              <a:rPr lang="en-US" altLang="zh-CN" smtClean="0"/>
              <a:t>  }</a:t>
            </a:r>
          </a:p>
          <a:p>
            <a:r>
              <a:rPr lang="en-US" altLang="zh-CN" smtClean="0"/>
              <a:t>  </a:t>
            </a:r>
          </a:p>
          <a:p>
            <a:r>
              <a:rPr lang="en-US" altLang="zh-CN" smtClean="0"/>
              <a:t>    //f10 </a:t>
            </a:r>
            <a:r>
              <a:rPr lang="zh-CN" altLang="en-US" smtClean="0"/>
              <a:t>没有返回值，可以使用</a:t>
            </a:r>
            <a:r>
              <a:rPr lang="en-US" altLang="zh-CN" smtClean="0"/>
              <a:t>Unit </a:t>
            </a:r>
            <a:r>
              <a:rPr lang="zh-CN" altLang="en-US" smtClean="0"/>
              <a:t>来说明</a:t>
            </a:r>
          </a:p>
          <a:p>
            <a:r>
              <a:rPr lang="zh-CN" altLang="en-US" smtClean="0"/>
              <a:t>    </a:t>
            </a:r>
            <a:r>
              <a:rPr lang="en-US" altLang="zh-CN" smtClean="0"/>
              <a:t>//</a:t>
            </a:r>
            <a:r>
              <a:rPr lang="zh-CN" altLang="en-US" smtClean="0"/>
              <a:t>这时，这个函数我们也叫过程</a:t>
            </a:r>
            <a:r>
              <a:rPr lang="en-US" altLang="zh-CN" smtClean="0"/>
              <a:t>(procedure)</a:t>
            </a:r>
          </a:p>
          <a:p>
            <a:r>
              <a:rPr lang="en-US" altLang="zh-CN" smtClean="0"/>
              <a:t>    def f10(name: String) ={</a:t>
            </a:r>
          </a:p>
          <a:p>
            <a:r>
              <a:rPr lang="en-US" altLang="zh-CN" smtClean="0"/>
              <a:t>      name + " hello "</a:t>
            </a:r>
          </a:p>
          <a:p>
            <a:r>
              <a:rPr lang="en-US" altLang="zh-CN" smtClean="0"/>
              <a:t>    }</a:t>
            </a:r>
          </a:p>
          <a:p>
            <a:endParaRPr lang="en-US" altLang="zh-CN" smtClean="0"/>
          </a:p>
          <a:p>
            <a:r>
              <a:rPr lang="en-US" altLang="zh-CN" smtClean="0"/>
              <a:t>}</a:t>
            </a:r>
          </a:p>
          <a:p>
            <a:endParaRPr lang="en-US" altLang="zh-CN" smtClean="0"/>
          </a:p>
          <a:p>
            <a:r>
              <a:rPr lang="en-US" altLang="zh-CN" smtClean="0"/>
              <a:t>2</a:t>
            </a:r>
            <a:r>
              <a:rPr lang="zh-CN" altLang="en-US" smtClean="0"/>
              <a:t>的案例使用</a:t>
            </a:r>
            <a:r>
              <a:rPr lang="en-US" altLang="zh-CN" smtClean="0"/>
              <a:t>idea</a:t>
            </a:r>
            <a:r>
              <a:rPr lang="en-US" altLang="zh-CN" baseline="0" smtClean="0"/>
              <a:t> </a:t>
            </a:r>
            <a:r>
              <a:rPr lang="zh-CN" altLang="en-US" baseline="0" smtClean="0"/>
              <a:t>编写一个函数时，可以演示下</a:t>
            </a:r>
            <a:r>
              <a:rPr lang="en-US" altLang="zh-CN" baseline="0" smtClean="0"/>
              <a:t>(</a:t>
            </a:r>
            <a:r>
              <a:rPr lang="zh-CN" altLang="en-US" b="1" smtClean="0"/>
              <a:t>虽然会自动加上</a:t>
            </a:r>
            <a:r>
              <a:rPr lang="en-US" altLang="zh-CN" b="1" smtClean="0"/>
              <a:t>Unit</a:t>
            </a:r>
            <a:r>
              <a:rPr lang="en-US" altLang="zh-CN" baseline="0"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35</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36</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37</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在</a:t>
            </a:r>
            <a:r>
              <a:rPr lang="en-US" altLang="zh-CN" smtClean="0"/>
              <a:t>Java</a:t>
            </a:r>
            <a:r>
              <a:rPr lang="zh-CN" altLang="en-US" smtClean="0"/>
              <a:t>的某些框架代码中称之为懒加载</a:t>
            </a:r>
            <a:r>
              <a:rPr lang="en-US" altLang="zh-CN" smtClean="0"/>
              <a:t>(</a:t>
            </a:r>
            <a:r>
              <a:rPr lang="zh-CN" altLang="en-US" smtClean="0"/>
              <a:t>延迟加载</a:t>
            </a:r>
            <a:r>
              <a:rPr lang="en-US" altLang="zh-CN" smtClean="0"/>
              <a:t>)</a:t>
            </a:r>
            <a:r>
              <a:rPr lang="zh-CN" altLang="en-US" smtClean="0"/>
              <a:t>。</a:t>
            </a:r>
            <a:r>
              <a:rPr lang="en-US" altLang="zh-CN" smtClean="0"/>
              <a:t>[</a:t>
            </a:r>
            <a:r>
              <a:rPr lang="zh-CN" altLang="en-US" smtClean="0"/>
              <a:t>比如</a:t>
            </a:r>
            <a:r>
              <a:rPr lang="en-US" altLang="zh-CN" smtClean="0"/>
              <a:t>hibernate </a:t>
            </a:r>
            <a:r>
              <a:rPr lang="zh-CN" altLang="en-US" smtClean="0"/>
              <a:t>中就存在</a:t>
            </a:r>
            <a:r>
              <a:rPr lang="zh-CN" altLang="en-US" baseline="0" smtClean="0"/>
              <a:t> 懒加载</a:t>
            </a:r>
            <a:r>
              <a:rPr lang="en-US" altLang="zh-CN" baseline="0" smtClean="0"/>
              <a:t>.</a:t>
            </a:r>
            <a:r>
              <a:rPr lang="en-US" altLang="zh-CN" smtClean="0"/>
              <a:t>]</a:t>
            </a:r>
          </a:p>
          <a:p>
            <a:endParaRPr lang="en-US" altLang="zh-CN" smtClean="0"/>
          </a:p>
          <a:p>
            <a:r>
              <a:rPr lang="zh-CN" altLang="en-US" smtClean="0"/>
              <a:t>案例</a:t>
            </a:r>
            <a:endParaRPr lang="en-US" altLang="zh-CN" smtClean="0"/>
          </a:p>
          <a:p>
            <a:endParaRPr lang="en-US" altLang="zh-CN" smtClean="0"/>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endParaRPr lang="en-US" altLang="zh-CN" smtClean="0"/>
          </a:p>
          <a:p>
            <a:r>
              <a:rPr lang="en-US" altLang="zh-CN" smtClean="0"/>
              <a:t>    lazy val res = sum(10, 20)</a:t>
            </a:r>
          </a:p>
          <a:p>
            <a:r>
              <a:rPr lang="en-US" altLang="zh-CN" smtClean="0"/>
              <a:t>    println("-----------------")</a:t>
            </a:r>
          </a:p>
          <a:p>
            <a:r>
              <a:rPr lang="en-US" altLang="zh-CN" smtClean="0"/>
              <a:t>    println("res=" + res) //</a:t>
            </a:r>
            <a:r>
              <a:rPr lang="zh-CN" altLang="en-US" smtClean="0"/>
              <a:t>在要使用</a:t>
            </a:r>
            <a:r>
              <a:rPr lang="en-US" altLang="zh-CN" smtClean="0"/>
              <a:t>res </a:t>
            </a:r>
            <a:r>
              <a:rPr lang="zh-CN" altLang="en-US" smtClean="0"/>
              <a:t>前，才执行</a:t>
            </a:r>
          </a:p>
          <a:p>
            <a:endParaRPr lang="zh-CN" altLang="en-US" smtClean="0"/>
          </a:p>
          <a:p>
            <a:r>
              <a:rPr lang="zh-CN" altLang="en-US" smtClean="0"/>
              <a:t>  </a:t>
            </a:r>
            <a:r>
              <a:rPr lang="en-US" altLang="zh-CN" smtClean="0"/>
              <a:t>}</a:t>
            </a:r>
          </a:p>
          <a:p>
            <a:r>
              <a:rPr lang="en-US" altLang="zh-CN" smtClean="0"/>
              <a:t>  def sum(n1 : Int, n2 : Int): Int = {</a:t>
            </a:r>
          </a:p>
          <a:p>
            <a:r>
              <a:rPr lang="en-US" altLang="zh-CN" smtClean="0"/>
              <a:t>    println("sum() </a:t>
            </a:r>
            <a:r>
              <a:rPr lang="zh-CN" altLang="en-US" smtClean="0"/>
              <a:t>执行了</a:t>
            </a:r>
            <a:r>
              <a:rPr lang="en-US" altLang="zh-CN" smtClean="0"/>
              <a:t>..")</a:t>
            </a:r>
          </a:p>
          <a:p>
            <a:r>
              <a:rPr lang="en-US" altLang="zh-CN" smtClean="0"/>
              <a:t>    return  n1 + n2</a:t>
            </a:r>
          </a:p>
          <a:p>
            <a:r>
              <a:rPr lang="en-US" altLang="zh-CN" smtClean="0"/>
              <a:t>  }</a:t>
            </a:r>
          </a:p>
          <a:p>
            <a:r>
              <a:rPr lang="en-US" altLang="zh-CN" smtClean="0"/>
              <a:t>}</a:t>
            </a:r>
          </a:p>
          <a:p>
            <a:endParaRPr lang="en-US" altLang="zh-CN" smtClean="0"/>
          </a:p>
          <a:p>
            <a:endParaRPr lang="en-US" altLang="zh-CN" smtClean="0"/>
          </a:p>
          <a:p>
            <a:r>
              <a:rPr lang="en-US" altLang="zh-CN" smtClean="0"/>
              <a:t>1</a:t>
            </a:r>
            <a:r>
              <a:rPr lang="zh-CN" altLang="en-US" smtClean="0"/>
              <a:t>的案例</a:t>
            </a:r>
            <a:endParaRPr lang="en-US" altLang="zh-CN" smtClean="0"/>
          </a:p>
          <a:p>
            <a:r>
              <a:rPr lang="en-US" altLang="zh-CN" smtClean="0"/>
              <a:t>//</a:t>
            </a:r>
            <a:r>
              <a:rPr lang="zh-CN" altLang="en-US" smtClean="0"/>
              <a:t>错误信息：</a:t>
            </a:r>
            <a:r>
              <a:rPr lang="en-US" altLang="zh-CN" smtClean="0"/>
              <a:t>'lazy' modifier allowed only with value definition</a:t>
            </a:r>
          </a:p>
          <a:p>
            <a:r>
              <a:rPr lang="en-US" altLang="zh-CN" smtClean="0"/>
              <a:t>    lazy var res = sum(10, 20)</a:t>
            </a:r>
          </a:p>
          <a:p>
            <a:r>
              <a:rPr lang="en-US" altLang="zh-CN" smtClean="0"/>
              <a:t>    lazy var num = 10</a:t>
            </a:r>
          </a:p>
          <a:p>
            <a:endParaRPr lang="en-US" altLang="zh-CN" smtClean="0"/>
          </a:p>
          <a:p>
            <a:r>
              <a:rPr lang="en-US" altLang="zh-CN" smtClean="0"/>
              <a:t>2</a:t>
            </a:r>
            <a:r>
              <a:rPr lang="zh-CN" altLang="en-US" smtClean="0"/>
              <a:t>的案例</a:t>
            </a:r>
            <a:endParaRPr lang="en-US" altLang="zh-CN" smtClean="0"/>
          </a:p>
          <a:p>
            <a:r>
              <a:rPr lang="en-US" altLang="zh-CN" baseline="0" smtClean="0"/>
              <a:t>scala&gt; lazy val i = 10</a:t>
            </a:r>
          </a:p>
          <a:p>
            <a:r>
              <a:rPr lang="en-US" altLang="zh-CN" baseline="0" smtClean="0"/>
              <a:t>i: Int = &lt;lazy&gt; //</a:t>
            </a:r>
            <a:r>
              <a:rPr lang="zh-CN" altLang="en-US" baseline="0" smtClean="0"/>
              <a:t>从这里可以看到 </a:t>
            </a:r>
            <a:r>
              <a:rPr lang="en-US" altLang="zh-CN" baseline="0" smtClean="0"/>
              <a:t>i </a:t>
            </a:r>
            <a:r>
              <a:rPr lang="zh-CN" altLang="en-US" baseline="0" smtClean="0"/>
              <a:t>并没有赋值</a:t>
            </a:r>
            <a:endParaRPr lang="en-US" altLang="zh-CN" baseline="0" smtClean="0"/>
          </a:p>
          <a:p>
            <a:endParaRPr lang="en-US" altLang="zh-CN" baseline="0" smtClean="0"/>
          </a:p>
          <a:p>
            <a:r>
              <a:rPr lang="en-US" altLang="zh-CN" baseline="0" smtClean="0"/>
              <a:t>scala&gt; i</a:t>
            </a:r>
          </a:p>
          <a:p>
            <a:r>
              <a:rPr lang="en-US" altLang="zh-CN" baseline="0" smtClean="0"/>
              <a:t>res2: Int = 10</a:t>
            </a:r>
          </a:p>
          <a:p>
            <a:endParaRPr lang="en-US" altLang="zh-CN" baseline="0" smtClean="0"/>
          </a:p>
          <a:p>
            <a:r>
              <a:rPr lang="en-US" altLang="zh-CN" baseline="0" smtClean="0"/>
              <a:t>scala&gt; val i = 20</a:t>
            </a:r>
          </a:p>
          <a:p>
            <a:r>
              <a:rPr lang="en-US" altLang="zh-CN" baseline="0" smtClean="0"/>
              <a:t>i: Int = 20</a:t>
            </a:r>
          </a:p>
          <a:p>
            <a:endParaRPr lang="en-US" altLang="zh-CN" baseline="0" smtClean="0"/>
          </a:p>
          <a:p>
            <a:endParaRPr lang="en-US" altLang="zh-CN" baseline="0" smtClean="0"/>
          </a:p>
          <a:p>
            <a:endParaRPr lang="en-US" altLang="zh-CN" baseline="0"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38</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z="1200" b="1" kern="1200" smtClean="0">
                <a:solidFill>
                  <a:schemeClr val="tx1"/>
                </a:solidFill>
                <a:effectLst/>
                <a:latin typeface="+mn-lt"/>
                <a:ea typeface="+mn-ea"/>
                <a:cs typeface="+mn-cs"/>
              </a:rPr>
              <a:t>val </a:t>
            </a:r>
            <a:r>
              <a:rPr lang="en-US" altLang="zh-CN" smtClean="0"/>
              <a:t>f1 = (n1:Int,n2:Int) =&gt; n1 + n2</a:t>
            </a:r>
          </a:p>
          <a:p>
            <a:r>
              <a:rPr lang="zh-CN" altLang="en-US" smtClean="0"/>
              <a:t>说明：有些编程语言的方法和函数从定义上就有区别</a:t>
            </a:r>
            <a:r>
              <a:rPr lang="en-US" altLang="zh-CN" smtClean="0"/>
              <a:t>.</a:t>
            </a:r>
            <a:r>
              <a:rPr lang="zh-CN" altLang="en-US" smtClean="0"/>
              <a:t>比如</a:t>
            </a:r>
            <a:r>
              <a:rPr lang="en-US" altLang="zh-CN" smtClean="0"/>
              <a:t>go</a:t>
            </a:r>
            <a:r>
              <a:rPr lang="en-US" altLang="zh-CN" baseline="0" smtClean="0"/>
              <a:t> </a:t>
            </a:r>
            <a:r>
              <a:rPr lang="zh-CN" altLang="en-US" baseline="0" smtClean="0"/>
              <a:t>中的</a:t>
            </a:r>
            <a:r>
              <a:rPr lang="en-US" altLang="zh-CN" baseline="0" smtClean="0"/>
              <a:t>function</a:t>
            </a:r>
          </a:p>
          <a:p>
            <a:endParaRPr lang="en-US" altLang="zh-CN" baseline="0" smtClean="0"/>
          </a:p>
          <a:p>
            <a:r>
              <a:rPr lang="en-US" altLang="zh-CN" baseline="0" smtClean="0"/>
              <a:t>//</a:t>
            </a:r>
            <a:r>
              <a:rPr lang="zh-CN" altLang="en-US" baseline="0" smtClean="0"/>
              <a:t>函数式编程的举例说明</a:t>
            </a:r>
            <a:endParaRPr lang="en-US" altLang="zh-CN" baseline="0" smtClean="0"/>
          </a:p>
          <a:p>
            <a:r>
              <a:rPr lang="en-US" altLang="zh-CN" smtClean="0"/>
              <a:t>object Test01 {</a:t>
            </a:r>
          </a:p>
          <a:p>
            <a:r>
              <a:rPr lang="en-US" altLang="zh-CN" smtClean="0"/>
              <a:t>  def main(args: Array[String]): Unit = {</a:t>
            </a:r>
          </a:p>
          <a:p>
            <a:r>
              <a:rPr lang="en-US" altLang="zh-CN" smtClean="0"/>
              <a:t>    val f1 = sayHello _</a:t>
            </a:r>
          </a:p>
          <a:p>
            <a:r>
              <a:rPr lang="en-US" altLang="zh-CN" smtClean="0"/>
              <a:t>    f1()</a:t>
            </a:r>
          </a:p>
          <a:p>
            <a:r>
              <a:rPr lang="en-US" altLang="zh-CN" smtClean="0"/>
              <a:t>  }</a:t>
            </a:r>
          </a:p>
          <a:p>
            <a:r>
              <a:rPr lang="en-US" altLang="zh-CN" smtClean="0"/>
              <a:t>  def sayHello(): Unit = {</a:t>
            </a:r>
          </a:p>
          <a:p>
            <a:r>
              <a:rPr lang="en-US" altLang="zh-CN" smtClean="0"/>
              <a:t>    println("say hello~")</a:t>
            </a:r>
          </a:p>
          <a:p>
            <a:r>
              <a:rPr lang="en-US" altLang="zh-CN" smtClean="0"/>
              <a:t>  }</a:t>
            </a:r>
          </a:p>
          <a:p>
            <a:r>
              <a:rPr lang="en-US" altLang="zh-CN"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Java</a:t>
            </a:r>
            <a:r>
              <a:rPr lang="zh-CN" altLang="en-US" smtClean="0"/>
              <a:t>异常的回顾</a:t>
            </a:r>
            <a:r>
              <a:rPr lang="en-US" altLang="zh-CN" smtClean="0"/>
              <a:t>:</a:t>
            </a:r>
          </a:p>
          <a:p>
            <a:endParaRPr lang="en-US" altLang="zh-CN" smtClean="0"/>
          </a:p>
          <a:p>
            <a:r>
              <a:rPr lang="en-US" altLang="zh-CN" smtClean="0"/>
              <a:t>package com.atguigu.chapter02;</a:t>
            </a:r>
          </a:p>
          <a:p>
            <a:r>
              <a:rPr lang="en-US" altLang="zh-CN" smtClean="0"/>
              <a:t>public class Test {</a:t>
            </a:r>
          </a:p>
          <a:p>
            <a:r>
              <a:rPr lang="en-US" altLang="zh-CN" smtClean="0"/>
              <a:t>    public  static void main(String[] args) {</a:t>
            </a:r>
          </a:p>
          <a:p>
            <a:r>
              <a:rPr lang="en-US" altLang="zh-CN" smtClean="0"/>
              <a:t>        try {</a:t>
            </a:r>
          </a:p>
          <a:p>
            <a:r>
              <a:rPr lang="en-US" altLang="zh-CN" smtClean="0"/>
              <a:t>            // </a:t>
            </a:r>
            <a:r>
              <a:rPr lang="zh-CN" altLang="en-US" smtClean="0"/>
              <a:t>可疑代码</a:t>
            </a:r>
          </a:p>
          <a:p>
            <a:r>
              <a:rPr lang="zh-CN" altLang="en-US" smtClean="0"/>
              <a:t>            </a:t>
            </a:r>
            <a:r>
              <a:rPr lang="en-US" altLang="zh-CN" smtClean="0"/>
              <a:t>int i = 0;</a:t>
            </a:r>
          </a:p>
          <a:p>
            <a:r>
              <a:rPr lang="en-US" altLang="zh-CN" smtClean="0"/>
              <a:t>            int b = 10;</a:t>
            </a:r>
          </a:p>
          <a:p>
            <a:r>
              <a:rPr lang="en-US" altLang="zh-CN" smtClean="0"/>
              <a:t>            int c = b / i; // </a:t>
            </a:r>
            <a:r>
              <a:rPr lang="zh-CN" altLang="en-US" smtClean="0"/>
              <a:t>执行代码时，会抛出</a:t>
            </a:r>
            <a:r>
              <a:rPr lang="en-US" altLang="zh-CN" smtClean="0"/>
              <a:t>ArithmeticException</a:t>
            </a:r>
            <a:r>
              <a:rPr lang="zh-CN" altLang="en-US" smtClean="0"/>
              <a:t>异常</a:t>
            </a:r>
          </a:p>
          <a:p>
            <a:r>
              <a:rPr lang="zh-CN" altLang="en-US" smtClean="0"/>
              <a:t>        </a:t>
            </a:r>
            <a:r>
              <a:rPr lang="en-US" altLang="zh-CN" smtClean="0"/>
              <a:t>} catch(Exception e)  {</a:t>
            </a:r>
          </a:p>
          <a:p>
            <a:r>
              <a:rPr lang="en-US" altLang="zh-CN" smtClean="0"/>
              <a:t>            e.printStackTrace();</a:t>
            </a:r>
          </a:p>
          <a:p>
            <a:r>
              <a:rPr lang="en-US" altLang="zh-CN" smtClean="0"/>
              <a:t>        }finally {</a:t>
            </a:r>
          </a:p>
          <a:p>
            <a:r>
              <a:rPr lang="en-US" altLang="zh-CN" smtClean="0"/>
              <a:t>            // </a:t>
            </a:r>
            <a:r>
              <a:rPr lang="zh-CN" altLang="en-US" smtClean="0"/>
              <a:t>最终要执行的代码</a:t>
            </a:r>
          </a:p>
          <a:p>
            <a:r>
              <a:rPr lang="zh-CN" altLang="en-US" smtClean="0"/>
              <a:t>            </a:t>
            </a:r>
            <a:r>
              <a:rPr lang="en-US" altLang="zh-CN" smtClean="0"/>
              <a:t>System.out.println("java finally");</a:t>
            </a:r>
          </a:p>
          <a:p>
            <a:r>
              <a:rPr lang="en-US" altLang="zh-CN" smtClean="0"/>
              <a:t>        }</a:t>
            </a:r>
          </a:p>
          <a:p>
            <a:r>
              <a:rPr lang="en-US" altLang="zh-CN" smtClean="0"/>
              <a:t>    }</a:t>
            </a:r>
          </a:p>
          <a:p>
            <a:r>
              <a:rPr lang="en-US" altLang="zh-CN" smtClean="0"/>
              <a:t>}</a:t>
            </a:r>
          </a:p>
          <a:p>
            <a:endParaRPr lang="en-US" altLang="zh-CN" smtClean="0"/>
          </a:p>
          <a:p>
            <a:r>
              <a:rPr lang="en-US" altLang="zh-CN" smtClean="0"/>
              <a:t>Exception </a:t>
            </a:r>
            <a:r>
              <a:rPr lang="zh-CN" altLang="en-US" smtClean="0"/>
              <a:t>这种异常分两大类运行时异常和非运行时异常</a:t>
            </a:r>
            <a:r>
              <a:rPr lang="en-US" altLang="zh-CN" smtClean="0"/>
              <a:t>(</a:t>
            </a:r>
            <a:r>
              <a:rPr lang="zh-CN" altLang="en-US" smtClean="0"/>
              <a:t>编译异常</a:t>
            </a:r>
            <a:r>
              <a:rPr lang="en-US" altLang="zh-CN" smtClean="0"/>
              <a:t>)</a:t>
            </a:r>
            <a:r>
              <a:rPr lang="zh-CN" altLang="en-US" smtClean="0"/>
              <a:t>。程序中应当尽可能去处理这些异常。</a:t>
            </a:r>
          </a:p>
          <a:p>
            <a:r>
              <a:rPr lang="zh-CN" altLang="en-US" smtClean="0"/>
              <a:t>       </a:t>
            </a:r>
            <a:r>
              <a:rPr lang="zh-CN" altLang="en-US" b="1" smtClean="0"/>
              <a:t>运行时异常：</a:t>
            </a:r>
            <a:r>
              <a:rPr lang="zh-CN" altLang="en-US" smtClean="0"/>
              <a:t>都是</a:t>
            </a:r>
            <a:r>
              <a:rPr lang="en-US" altLang="zh-CN" smtClean="0"/>
              <a:t>RuntimeException</a:t>
            </a:r>
            <a:r>
              <a:rPr lang="zh-CN" altLang="en-US" smtClean="0"/>
              <a:t>类及其子类异常，如</a:t>
            </a:r>
            <a:r>
              <a:rPr lang="en-US" altLang="zh-CN" smtClean="0"/>
              <a:t>NullPointerException(</a:t>
            </a:r>
            <a:r>
              <a:rPr lang="zh-CN" altLang="en-US" smtClean="0"/>
              <a:t>空指针异常</a:t>
            </a:r>
            <a:r>
              <a:rPr lang="en-US" altLang="zh-CN" smtClean="0"/>
              <a:t>)</a:t>
            </a:r>
            <a:r>
              <a:rPr lang="zh-CN" altLang="en-US" smtClean="0"/>
              <a:t>、</a:t>
            </a:r>
            <a:r>
              <a:rPr lang="en-US" altLang="zh-CN" smtClean="0"/>
              <a:t>IndexOutOfBoundsException(</a:t>
            </a:r>
            <a:r>
              <a:rPr lang="zh-CN" altLang="en-US" smtClean="0"/>
              <a:t>下标越界异常</a:t>
            </a:r>
            <a:r>
              <a:rPr lang="en-US" altLang="zh-CN" smtClean="0"/>
              <a:t>)</a:t>
            </a:r>
            <a:r>
              <a:rPr lang="zh-CN" altLang="en-US" smtClean="0"/>
              <a:t>等，这些异常是不检查异常，程序中可以选择捕获处理，也可以不处理。这些异常一般是由程序逻辑错误引起的，程序应该从逻辑角度尽可能避免这类异常的发生。</a:t>
            </a:r>
          </a:p>
          <a:p>
            <a:r>
              <a:rPr lang="zh-CN" altLang="en-US" smtClean="0"/>
              <a:t>      运行时异常的特点是</a:t>
            </a:r>
            <a:r>
              <a:rPr lang="en-US" altLang="zh-CN" smtClean="0"/>
              <a:t>Java</a:t>
            </a:r>
            <a:r>
              <a:rPr lang="zh-CN" altLang="en-US" smtClean="0"/>
              <a:t>编译器不会检查它，也就是说，当程序中可能出现这类异常，即使没有用</a:t>
            </a:r>
            <a:r>
              <a:rPr lang="en-US" altLang="zh-CN" smtClean="0"/>
              <a:t>try-catch</a:t>
            </a:r>
            <a:r>
              <a:rPr lang="zh-CN" altLang="en-US" smtClean="0"/>
              <a:t>语句捕获它，也没有用</a:t>
            </a:r>
            <a:r>
              <a:rPr lang="en-US" altLang="zh-CN" smtClean="0"/>
              <a:t>throws</a:t>
            </a:r>
            <a:r>
              <a:rPr lang="zh-CN" altLang="en-US" smtClean="0"/>
              <a:t>子句声明抛出它，也会编译通过。</a:t>
            </a:r>
            <a:br>
              <a:rPr lang="zh-CN" altLang="en-US" smtClean="0"/>
            </a:br>
            <a:r>
              <a:rPr lang="zh-CN" altLang="en-US" smtClean="0"/>
              <a:t>       </a:t>
            </a:r>
            <a:r>
              <a:rPr lang="zh-CN" altLang="en-US" b="1" smtClean="0"/>
              <a:t>非运行时异常 （编译异常）：</a:t>
            </a:r>
            <a:r>
              <a:rPr lang="zh-CN" altLang="en-US" smtClean="0"/>
              <a:t>是</a:t>
            </a:r>
            <a:r>
              <a:rPr lang="en-US" altLang="zh-CN" smtClean="0"/>
              <a:t>RuntimeException</a:t>
            </a:r>
            <a:r>
              <a:rPr lang="zh-CN" altLang="en-US" smtClean="0"/>
              <a:t>以外的异常，类型上都属于</a:t>
            </a:r>
            <a:r>
              <a:rPr lang="en-US" altLang="zh-CN" smtClean="0"/>
              <a:t>Exception</a:t>
            </a:r>
            <a:r>
              <a:rPr lang="zh-CN" altLang="en-US" smtClean="0"/>
              <a:t>类及其子类。从程序语法角度讲是必须进行处理的异常，如果不处理，程序就不能编译通过。如</a:t>
            </a:r>
            <a:r>
              <a:rPr lang="en-US" altLang="zh-CN" smtClean="0"/>
              <a:t>IOException</a:t>
            </a:r>
            <a:r>
              <a:rPr lang="zh-CN" altLang="en-US" smtClean="0"/>
              <a:t>、</a:t>
            </a:r>
            <a:r>
              <a:rPr lang="en-US" altLang="zh-CN" smtClean="0"/>
              <a:t>SQLException</a:t>
            </a:r>
            <a:r>
              <a:rPr lang="zh-CN" altLang="en-US" smtClean="0"/>
              <a:t>等以及用户自定义的</a:t>
            </a:r>
            <a:r>
              <a:rPr lang="en-US" altLang="zh-CN" smtClean="0"/>
              <a:t>Exception</a:t>
            </a:r>
            <a:r>
              <a:rPr lang="zh-CN" altLang="en-US" smtClean="0"/>
              <a:t>异常，一般情况下不自定义检查异常。</a:t>
            </a:r>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39</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3</a:t>
            </a:r>
            <a:r>
              <a:rPr lang="zh-CN" altLang="en-US" smtClean="0"/>
              <a:t>的案例</a:t>
            </a:r>
            <a:r>
              <a:rPr lang="en-US" altLang="zh-CN" smtClean="0"/>
              <a:t>:</a:t>
            </a:r>
          </a:p>
          <a:p>
            <a:endParaRPr lang="en-US" altLang="zh-CN" smtClean="0"/>
          </a:p>
          <a:p>
            <a:r>
              <a:rPr lang="zh-CN" altLang="en-US" smtClean="0"/>
              <a:t>下面的写法是</a:t>
            </a:r>
            <a:r>
              <a:rPr lang="en-US" altLang="zh-CN" smtClean="0"/>
              <a:t>OK</a:t>
            </a:r>
            <a:r>
              <a:rPr lang="zh-CN" altLang="en-US" smtClean="0"/>
              <a:t>的</a:t>
            </a:r>
            <a:r>
              <a:rPr lang="en-US" altLang="zh-CN" smtClean="0"/>
              <a:t>.</a:t>
            </a:r>
          </a:p>
          <a:p>
            <a:endParaRPr lang="en-US" altLang="zh-CN" smtClean="0"/>
          </a:p>
          <a:p>
            <a:r>
              <a:rPr lang="en-US" altLang="zh-CN" smtClean="0"/>
              <a:t>package com.atguigu.chapter02;</a:t>
            </a:r>
          </a:p>
          <a:p>
            <a:r>
              <a:rPr lang="en-US" altLang="zh-CN" smtClean="0"/>
              <a:t>public class Test {</a:t>
            </a:r>
          </a:p>
          <a:p>
            <a:endParaRPr lang="en-US" altLang="zh-CN" smtClean="0"/>
          </a:p>
          <a:p>
            <a:r>
              <a:rPr lang="en-US" altLang="zh-CN" smtClean="0"/>
              <a:t>    public  static void main(String[] args) {</a:t>
            </a:r>
          </a:p>
          <a:p>
            <a:r>
              <a:rPr lang="en-US" altLang="zh-CN" smtClean="0"/>
              <a:t>        try {</a:t>
            </a:r>
          </a:p>
          <a:p>
            <a:r>
              <a:rPr lang="en-US" altLang="zh-CN" smtClean="0"/>
              <a:t>            // </a:t>
            </a:r>
            <a:r>
              <a:rPr lang="zh-CN" altLang="en-US" smtClean="0"/>
              <a:t>可疑代码</a:t>
            </a:r>
          </a:p>
          <a:p>
            <a:r>
              <a:rPr lang="zh-CN" altLang="en-US" smtClean="0"/>
              <a:t>            </a:t>
            </a:r>
            <a:r>
              <a:rPr lang="en-US" altLang="zh-CN" smtClean="0"/>
              <a:t>int i = 0;</a:t>
            </a:r>
          </a:p>
          <a:p>
            <a:r>
              <a:rPr lang="en-US" altLang="zh-CN" smtClean="0"/>
              <a:t>            int b = 10;</a:t>
            </a:r>
          </a:p>
          <a:p>
            <a:r>
              <a:rPr lang="en-US" altLang="zh-CN" smtClean="0"/>
              <a:t>            int c = b / 3; // </a:t>
            </a:r>
            <a:r>
              <a:rPr lang="zh-CN" altLang="en-US" smtClean="0"/>
              <a:t>执行代码时，会抛出</a:t>
            </a:r>
            <a:r>
              <a:rPr lang="en-US" altLang="zh-CN" smtClean="0"/>
              <a:t>ArithmeticException</a:t>
            </a:r>
            <a:r>
              <a:rPr lang="zh-CN" altLang="en-US" smtClean="0"/>
              <a:t>异常</a:t>
            </a:r>
          </a:p>
          <a:p>
            <a:r>
              <a:rPr lang="zh-CN" altLang="en-US" smtClean="0"/>
              <a:t>        </a:t>
            </a:r>
            <a:r>
              <a:rPr lang="en-US" altLang="zh-CN" smtClean="0"/>
              <a:t>} catch(ArithmeticException e)  { //ok</a:t>
            </a:r>
          </a:p>
          <a:p>
            <a:r>
              <a:rPr lang="en-US" altLang="zh-CN" smtClean="0"/>
              <a:t>            e.printStackTrace();</a:t>
            </a:r>
          </a:p>
          <a:p>
            <a:r>
              <a:rPr lang="en-US" altLang="zh-CN" smtClean="0"/>
              <a:t>        } catch(Exception e)  {</a:t>
            </a:r>
          </a:p>
          <a:p>
            <a:r>
              <a:rPr lang="en-US" altLang="zh-CN" smtClean="0"/>
              <a:t>            e.printStackTrace();</a:t>
            </a:r>
          </a:p>
          <a:p>
            <a:r>
              <a:rPr lang="en-US" altLang="zh-CN" smtClean="0"/>
              <a:t>        }finally {</a:t>
            </a:r>
          </a:p>
          <a:p>
            <a:r>
              <a:rPr lang="en-US" altLang="zh-CN" smtClean="0"/>
              <a:t>            // </a:t>
            </a:r>
            <a:r>
              <a:rPr lang="zh-CN" altLang="en-US" smtClean="0"/>
              <a:t>最终要执行的代码</a:t>
            </a:r>
          </a:p>
          <a:p>
            <a:r>
              <a:rPr lang="zh-CN" altLang="en-US" smtClean="0"/>
              <a:t>            </a:t>
            </a:r>
            <a:r>
              <a:rPr lang="en-US" altLang="zh-CN" smtClean="0"/>
              <a:t>System.out.println("java finally");</a:t>
            </a:r>
          </a:p>
          <a:p>
            <a:r>
              <a:rPr lang="en-US" altLang="zh-CN" smtClean="0"/>
              <a:t>        }</a:t>
            </a:r>
          </a:p>
          <a:p>
            <a:r>
              <a:rPr lang="en-US" altLang="zh-CN" smtClean="0"/>
              <a:t>    }</a:t>
            </a:r>
          </a:p>
          <a:p>
            <a:r>
              <a:rPr lang="en-US" altLang="zh-CN" smtClean="0"/>
              <a:t>}</a:t>
            </a:r>
          </a:p>
          <a:p>
            <a:endParaRPr lang="en-US" altLang="zh-CN" smtClean="0"/>
          </a:p>
          <a:p>
            <a:r>
              <a:rPr lang="zh-CN" altLang="en-US" smtClean="0"/>
              <a:t>下面的写法是错误的</a:t>
            </a:r>
            <a:r>
              <a:rPr lang="en-US" altLang="zh-CN" smtClean="0"/>
              <a:t>.</a:t>
            </a:r>
          </a:p>
          <a:p>
            <a:r>
              <a:rPr lang="en-US" altLang="zh-CN" smtClean="0"/>
              <a:t>package com.atguigu.chapter02;</a:t>
            </a:r>
          </a:p>
          <a:p>
            <a:r>
              <a:rPr lang="en-US" altLang="zh-CN" smtClean="0"/>
              <a:t>public class Test {</a:t>
            </a:r>
          </a:p>
          <a:p>
            <a:endParaRPr lang="en-US" altLang="zh-CN" smtClean="0"/>
          </a:p>
          <a:p>
            <a:r>
              <a:rPr lang="en-US" altLang="zh-CN" smtClean="0"/>
              <a:t>    public  static void main(String[] args) {</a:t>
            </a:r>
          </a:p>
          <a:p>
            <a:r>
              <a:rPr lang="en-US" altLang="zh-CN" smtClean="0"/>
              <a:t>        try {</a:t>
            </a:r>
          </a:p>
          <a:p>
            <a:r>
              <a:rPr lang="en-US" altLang="zh-CN" smtClean="0"/>
              <a:t>            // </a:t>
            </a:r>
            <a:r>
              <a:rPr lang="zh-CN" altLang="en-US" smtClean="0"/>
              <a:t>可疑代码</a:t>
            </a:r>
          </a:p>
          <a:p>
            <a:r>
              <a:rPr lang="zh-CN" altLang="en-US" smtClean="0"/>
              <a:t>            </a:t>
            </a:r>
            <a:r>
              <a:rPr lang="en-US" altLang="zh-CN" smtClean="0"/>
              <a:t>int i = 0;</a:t>
            </a:r>
          </a:p>
          <a:p>
            <a:r>
              <a:rPr lang="en-US" altLang="zh-CN" smtClean="0"/>
              <a:t>            int b = 10;</a:t>
            </a:r>
          </a:p>
          <a:p>
            <a:r>
              <a:rPr lang="en-US" altLang="zh-CN" smtClean="0"/>
              <a:t>            int c = b / 3; // </a:t>
            </a:r>
            <a:r>
              <a:rPr lang="zh-CN" altLang="en-US" smtClean="0"/>
              <a:t>执行代码时，会抛出</a:t>
            </a:r>
            <a:r>
              <a:rPr lang="en-US" altLang="zh-CN" smtClean="0"/>
              <a:t>ArithmeticException</a:t>
            </a:r>
            <a:r>
              <a:rPr lang="zh-CN" altLang="en-US" smtClean="0"/>
              <a:t>异常</a:t>
            </a:r>
          </a:p>
          <a:p>
            <a:r>
              <a:rPr lang="zh-CN" altLang="en-US" smtClean="0"/>
              <a:t>        </a:t>
            </a:r>
            <a:r>
              <a:rPr lang="en-US" altLang="zh-CN" smtClean="0"/>
              <a:t>} catch(Exception e)  { //</a:t>
            </a:r>
            <a:r>
              <a:rPr lang="zh-CN" altLang="en-US" smtClean="0"/>
              <a:t>错误</a:t>
            </a:r>
          </a:p>
          <a:p>
            <a:r>
              <a:rPr lang="zh-CN" altLang="en-US" smtClean="0"/>
              <a:t>            </a:t>
            </a:r>
            <a:r>
              <a:rPr lang="en-US" altLang="zh-CN" smtClean="0"/>
              <a:t>e.printStackTrace();</a:t>
            </a:r>
          </a:p>
          <a:p>
            <a:r>
              <a:rPr lang="en-US" altLang="zh-CN" smtClean="0"/>
              <a:t>        } catch(ArithmeticException e)  { //Exception 'java.lang.ArithmeticException' has already been caught</a:t>
            </a:r>
          </a:p>
          <a:p>
            <a:r>
              <a:rPr lang="en-US" altLang="zh-CN" smtClean="0"/>
              <a:t>            e.printStackTrace();</a:t>
            </a:r>
          </a:p>
          <a:p>
            <a:r>
              <a:rPr lang="en-US" altLang="zh-CN" smtClean="0"/>
              <a:t>        }finally {</a:t>
            </a:r>
          </a:p>
          <a:p>
            <a:r>
              <a:rPr lang="en-US" altLang="zh-CN" smtClean="0"/>
              <a:t>            // </a:t>
            </a:r>
            <a:r>
              <a:rPr lang="zh-CN" altLang="en-US" smtClean="0"/>
              <a:t>最终要执行的代码</a:t>
            </a:r>
          </a:p>
          <a:p>
            <a:r>
              <a:rPr lang="zh-CN" altLang="en-US" smtClean="0"/>
              <a:t>            </a:t>
            </a:r>
            <a:r>
              <a:rPr lang="en-US" altLang="zh-CN" smtClean="0"/>
              <a:t>System.out.println("java finally");</a:t>
            </a:r>
          </a:p>
          <a:p>
            <a:r>
              <a:rPr lang="en-US" altLang="zh-CN" smtClean="0"/>
              <a:t>        }</a:t>
            </a:r>
          </a:p>
          <a:p>
            <a:r>
              <a:rPr lang="en-US" altLang="zh-CN" smtClean="0"/>
              <a:t>    }</a:t>
            </a:r>
          </a:p>
          <a:p>
            <a:r>
              <a:rPr lang="en-US" altLang="zh-CN" smtClean="0"/>
              <a:t>}</a:t>
            </a:r>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40</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r>
              <a:rPr lang="en-US" altLang="zh-CN" smtClean="0"/>
              <a:t>    try {</a:t>
            </a:r>
          </a:p>
          <a:p>
            <a:r>
              <a:rPr lang="en-US" altLang="zh-CN" smtClean="0"/>
              <a:t>      val r = 10 / 0</a:t>
            </a:r>
          </a:p>
          <a:p>
            <a:r>
              <a:rPr lang="en-US" altLang="zh-CN" smtClean="0"/>
              <a:t>    } catch {</a:t>
            </a:r>
          </a:p>
          <a:p>
            <a:r>
              <a:rPr lang="en-US" altLang="zh-CN" smtClean="0"/>
              <a:t>      case ex: ArithmeticException=&gt; println("</a:t>
            </a:r>
            <a:r>
              <a:rPr lang="zh-CN" altLang="en-US" smtClean="0"/>
              <a:t>捕获了除数为零的算数异常</a:t>
            </a:r>
            <a:r>
              <a:rPr lang="en-US" altLang="zh-CN" smtClean="0"/>
              <a:t>")</a:t>
            </a:r>
          </a:p>
          <a:p>
            <a:r>
              <a:rPr lang="en-US" altLang="zh-CN" smtClean="0"/>
              <a:t>      case ex: Exception =&gt; println("</a:t>
            </a:r>
            <a:r>
              <a:rPr lang="zh-CN" altLang="en-US" smtClean="0"/>
              <a:t>捕获了异常</a:t>
            </a:r>
            <a:r>
              <a:rPr lang="en-US" altLang="zh-CN" smtClean="0"/>
              <a:t>")</a:t>
            </a:r>
          </a:p>
          <a:p>
            <a:r>
              <a:rPr lang="en-US" altLang="zh-CN" smtClean="0"/>
              <a:t>    } finally {</a:t>
            </a:r>
          </a:p>
          <a:p>
            <a:r>
              <a:rPr lang="en-US" altLang="zh-CN" smtClean="0"/>
              <a:t>      // </a:t>
            </a:r>
            <a:r>
              <a:rPr lang="zh-CN" altLang="en-US" smtClean="0"/>
              <a:t>最终要执行的代码</a:t>
            </a:r>
          </a:p>
          <a:p>
            <a:r>
              <a:rPr lang="zh-CN" altLang="en-US" smtClean="0"/>
              <a:t>      </a:t>
            </a:r>
            <a:r>
              <a:rPr lang="en-US" altLang="zh-CN" smtClean="0"/>
              <a:t>println("scala finally...")</a:t>
            </a:r>
          </a:p>
          <a:p>
            <a:r>
              <a:rPr lang="en-US" altLang="zh-CN" smtClean="0"/>
              <a:t>    }</a:t>
            </a:r>
          </a:p>
          <a:p>
            <a:r>
              <a:rPr lang="en-US" altLang="zh-CN" smtClean="0"/>
              <a:t>  }</a:t>
            </a:r>
          </a:p>
          <a:p>
            <a:r>
              <a:rPr lang="en-US" altLang="zh-CN" smtClean="0"/>
              <a:t>}</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41</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3</a:t>
            </a:r>
            <a:r>
              <a:rPr lang="zh-CN" altLang="en-US" smtClean="0"/>
              <a:t>的案例</a:t>
            </a:r>
            <a:endParaRPr lang="en-US" altLang="zh-CN" smtClean="0"/>
          </a:p>
          <a:p>
            <a:r>
              <a:rPr lang="en-US" altLang="zh-CN" sz="1200" b="1" kern="1200" smtClean="0">
                <a:solidFill>
                  <a:schemeClr val="tx1"/>
                </a:solidFill>
                <a:effectLst/>
                <a:latin typeface="+mn-lt"/>
                <a:ea typeface="+mn-ea"/>
                <a:cs typeface="+mn-cs"/>
              </a:rPr>
              <a:t>object </a:t>
            </a:r>
            <a:r>
              <a:rPr lang="en-US" altLang="zh-CN" smtClean="0"/>
              <a:t>Base01 {</a:t>
            </a:r>
            <a:br>
              <a:rPr lang="en-US" altLang="zh-CN" smtClean="0"/>
            </a:br>
            <a:r>
              <a:rPr lang="en-US" altLang="zh-CN" smtClean="0"/>
              <a:t>  </a:t>
            </a:r>
            <a:r>
              <a:rPr lang="en-US" altLang="zh-CN" sz="1200" b="1" kern="1200" smtClean="0">
                <a:solidFill>
                  <a:schemeClr val="tx1"/>
                </a:solidFill>
                <a:effectLst/>
                <a:latin typeface="+mn-lt"/>
                <a:ea typeface="+mn-ea"/>
                <a:cs typeface="+mn-cs"/>
              </a:rPr>
              <a:t>def </a:t>
            </a:r>
            <a:r>
              <a:rPr lang="en-US" altLang="zh-CN" smtClean="0"/>
              <a:t>main(args: Array[</a:t>
            </a:r>
            <a:r>
              <a:rPr lang="en-US" altLang="zh-CN" sz="1200" kern="1200" smtClean="0">
                <a:solidFill>
                  <a:schemeClr val="tx1"/>
                </a:solidFill>
                <a:effectLst/>
                <a:latin typeface="+mn-lt"/>
                <a:ea typeface="+mn-ea"/>
                <a:cs typeface="+mn-cs"/>
              </a:rPr>
              <a:t>String</a:t>
            </a:r>
            <a:r>
              <a:rPr lang="en-US" altLang="zh-CN" smtClean="0"/>
              <a:t>]): Unit = {</a:t>
            </a:r>
            <a:br>
              <a:rPr lang="en-US" altLang="zh-CN" smtClean="0"/>
            </a:br>
            <a:r>
              <a:rPr lang="en-US" altLang="zh-CN" smtClean="0"/>
              <a:t>      </a:t>
            </a:r>
            <a:r>
              <a:rPr lang="en-US" altLang="zh-CN" sz="1200" b="1" kern="1200" smtClean="0">
                <a:solidFill>
                  <a:schemeClr val="tx1"/>
                </a:solidFill>
                <a:effectLst/>
                <a:latin typeface="+mn-lt"/>
                <a:ea typeface="+mn-ea"/>
                <a:cs typeface="+mn-cs"/>
              </a:rPr>
              <a:t>val </a:t>
            </a:r>
            <a:r>
              <a:rPr lang="en-US" altLang="zh-CN" smtClean="0"/>
              <a:t>res = </a:t>
            </a:r>
            <a:r>
              <a:rPr lang="en-US" altLang="zh-CN" i="1" smtClean="0">
                <a:effectLst/>
              </a:rPr>
              <a:t>test</a:t>
            </a:r>
            <a:r>
              <a:rPr lang="en-US" altLang="zh-CN" smtClean="0"/>
              <a:t>()</a:t>
            </a:r>
            <a:br>
              <a:rPr lang="en-US" altLang="zh-CN" smtClean="0"/>
            </a:br>
            <a:r>
              <a:rPr lang="en-US" altLang="zh-CN" smtClean="0"/>
              <a:t>      </a:t>
            </a:r>
            <a:r>
              <a:rPr lang="en-US" altLang="zh-CN" i="1" smtClean="0">
                <a:effectLst/>
              </a:rPr>
              <a:t>println</a:t>
            </a:r>
            <a:r>
              <a:rPr lang="en-US" altLang="zh-CN" smtClean="0"/>
              <a:t>(res.toString)</a:t>
            </a:r>
            <a:br>
              <a:rPr lang="en-US" altLang="zh-CN" smtClean="0"/>
            </a:br>
            <a:r>
              <a:rPr lang="en-US" altLang="zh-CN" smtClean="0"/>
              <a:t>  }</a:t>
            </a:r>
            <a:br>
              <a:rPr lang="en-US" altLang="zh-CN" smtClean="0"/>
            </a:br>
            <a:r>
              <a:rPr lang="en-US" altLang="zh-CN" smtClean="0"/>
              <a:t>  </a:t>
            </a:r>
            <a:r>
              <a:rPr lang="en-US" altLang="zh-CN" sz="1200" b="1" kern="1200" smtClean="0">
                <a:solidFill>
                  <a:schemeClr val="tx1"/>
                </a:solidFill>
                <a:effectLst/>
                <a:latin typeface="+mn-lt"/>
                <a:ea typeface="+mn-ea"/>
                <a:cs typeface="+mn-cs"/>
              </a:rPr>
              <a:t>def </a:t>
            </a:r>
            <a:r>
              <a:rPr lang="en-US" altLang="zh-CN" smtClean="0"/>
              <a:t>test(): Nothing = {</a:t>
            </a:r>
            <a:br>
              <a:rPr lang="en-US" altLang="zh-CN" smtClean="0"/>
            </a:br>
            <a:r>
              <a:rPr lang="en-US" altLang="zh-CN" smtClean="0"/>
              <a:t>   </a:t>
            </a:r>
            <a:r>
              <a:rPr lang="en-US" altLang="zh-CN" sz="1200" b="1" kern="1200" smtClean="0">
                <a:solidFill>
                  <a:schemeClr val="tx1"/>
                </a:solidFill>
                <a:effectLst/>
                <a:latin typeface="+mn-lt"/>
                <a:ea typeface="+mn-ea"/>
                <a:cs typeface="+mn-cs"/>
              </a:rPr>
              <a:t>throw new </a:t>
            </a:r>
            <a:r>
              <a:rPr lang="en-US" altLang="zh-CN" smtClean="0"/>
              <a:t>Exception(</a:t>
            </a:r>
            <a:r>
              <a:rPr lang="en-US" altLang="zh-CN" sz="1200" b="1" kern="1200" smtClean="0">
                <a:solidFill>
                  <a:schemeClr val="tx1"/>
                </a:solidFill>
                <a:effectLst/>
                <a:latin typeface="+mn-lt"/>
                <a:ea typeface="+mn-ea"/>
                <a:cs typeface="+mn-cs"/>
              </a:rPr>
              <a:t>"</a:t>
            </a:r>
            <a:r>
              <a:rPr lang="zh-CN" altLang="en-US" sz="1200" b="1" kern="1200" smtClean="0">
                <a:solidFill>
                  <a:schemeClr val="tx1"/>
                </a:solidFill>
                <a:effectLst/>
                <a:latin typeface="+mn-lt"/>
                <a:ea typeface="+mn-ea"/>
                <a:cs typeface="+mn-cs"/>
              </a:rPr>
              <a:t>不对</a:t>
            </a:r>
            <a:r>
              <a:rPr lang="en-US" altLang="zh-CN" sz="1200" b="1" kern="1200" smtClean="0">
                <a:solidFill>
                  <a:schemeClr val="tx1"/>
                </a:solidFill>
                <a:effectLst/>
                <a:latin typeface="+mn-lt"/>
                <a:ea typeface="+mn-ea"/>
                <a:cs typeface="+mn-cs"/>
              </a:rPr>
              <a:t>"</a:t>
            </a:r>
            <a:r>
              <a:rPr lang="en-US" altLang="zh-CN" smtClean="0"/>
              <a:t>)</a:t>
            </a:r>
            <a:br>
              <a:rPr lang="en-US" altLang="zh-CN" smtClean="0"/>
            </a:br>
            <a:r>
              <a:rPr lang="en-US" altLang="zh-CN" smtClean="0"/>
              <a:t>  }</a:t>
            </a:r>
            <a:br>
              <a:rPr lang="en-US" altLang="zh-CN" smtClean="0"/>
            </a:br>
            <a:r>
              <a:rPr lang="en-US" altLang="zh-CN" smtClean="0"/>
              <a:t>}</a:t>
            </a:r>
          </a:p>
          <a:p>
            <a:endParaRPr lang="en-US" altLang="zh-CN" smtClean="0"/>
          </a:p>
          <a:p>
            <a:endParaRPr lang="en-US" altLang="zh-CN" smtClean="0"/>
          </a:p>
          <a:p>
            <a:r>
              <a:rPr lang="en-US" altLang="zh-CN" smtClean="0"/>
              <a:t>4</a:t>
            </a:r>
            <a:r>
              <a:rPr lang="zh-CN" altLang="en-US" smtClean="0"/>
              <a:t>的案例</a:t>
            </a:r>
            <a:r>
              <a:rPr lang="en-US" altLang="zh-CN" smtClean="0"/>
              <a:t>1</a:t>
            </a:r>
            <a:r>
              <a:rPr lang="zh-CN" altLang="en-US" smtClean="0"/>
              <a:t>：</a:t>
            </a:r>
            <a:endParaRPr lang="en-US" altLang="zh-CN" smtClean="0"/>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r>
              <a:rPr lang="en-US" altLang="zh-CN" smtClean="0"/>
              <a:t>    try {</a:t>
            </a:r>
          </a:p>
          <a:p>
            <a:r>
              <a:rPr lang="en-US" altLang="zh-CN" smtClean="0"/>
              <a:t>      val r = 10 / 0</a:t>
            </a:r>
          </a:p>
          <a:p>
            <a:r>
              <a:rPr lang="en-US" altLang="zh-CN" smtClean="0"/>
              <a:t>    } catch {</a:t>
            </a:r>
          </a:p>
          <a:p>
            <a:r>
              <a:rPr lang="en-US" altLang="zh-CN" baseline="0" smtClean="0"/>
              <a:t>      </a:t>
            </a:r>
            <a:r>
              <a:rPr lang="en-US" altLang="zh-CN" smtClean="0"/>
              <a:t> case ex: ArithmeticException=&gt; println("</a:t>
            </a:r>
            <a:r>
              <a:rPr lang="zh-CN" altLang="en-US" smtClean="0"/>
              <a:t>捕获了除数为零的算数异常</a:t>
            </a:r>
            <a:r>
              <a:rPr lang="en-US" altLang="zh-CN" smtClean="0"/>
              <a:t>")</a:t>
            </a:r>
          </a:p>
          <a:p>
            <a:r>
              <a:rPr lang="en-US" altLang="zh-CN" smtClean="0"/>
              <a:t>      case ex: Exception =&gt; println("</a:t>
            </a:r>
            <a:r>
              <a:rPr lang="zh-CN" altLang="en-US" smtClean="0"/>
              <a:t>捕获了异常</a:t>
            </a:r>
            <a:r>
              <a:rPr lang="en-US" altLang="zh-CN" smtClean="0"/>
              <a:t>")</a:t>
            </a:r>
          </a:p>
          <a:p>
            <a:r>
              <a:rPr lang="en-US" altLang="zh-CN" baseline="0" smtClean="0"/>
              <a:t>    </a:t>
            </a:r>
            <a:r>
              <a:rPr lang="en-US" altLang="zh-CN" smtClean="0"/>
              <a:t>} finally {</a:t>
            </a:r>
          </a:p>
          <a:p>
            <a:r>
              <a:rPr lang="en-US" altLang="zh-CN" smtClean="0"/>
              <a:t>      // </a:t>
            </a:r>
            <a:r>
              <a:rPr lang="zh-CN" altLang="en-US" smtClean="0"/>
              <a:t>最终要执行的代码</a:t>
            </a:r>
          </a:p>
          <a:p>
            <a:r>
              <a:rPr lang="zh-CN" altLang="en-US" smtClean="0"/>
              <a:t>      </a:t>
            </a:r>
            <a:r>
              <a:rPr lang="en-US" altLang="zh-CN" smtClean="0"/>
              <a:t>println("scala finally...")</a:t>
            </a:r>
          </a:p>
          <a:p>
            <a:r>
              <a:rPr lang="en-US" altLang="zh-CN" smtClean="0"/>
              <a:t>    }</a:t>
            </a:r>
          </a:p>
          <a:p>
            <a:r>
              <a:rPr lang="en-US" altLang="zh-CN" smtClean="0"/>
              <a:t>  }</a:t>
            </a:r>
          </a:p>
          <a:p>
            <a:r>
              <a:rPr lang="en-US" altLang="zh-CN" smtClean="0"/>
              <a:t>}</a:t>
            </a:r>
          </a:p>
          <a:p>
            <a:endParaRPr lang="en-US" altLang="zh-CN" smtClean="0"/>
          </a:p>
          <a:p>
            <a:r>
              <a:rPr lang="en-US" altLang="zh-CN" smtClean="0"/>
              <a:t>4</a:t>
            </a:r>
            <a:r>
              <a:rPr lang="zh-CN" altLang="en-US" smtClean="0"/>
              <a:t>的案例</a:t>
            </a:r>
            <a:r>
              <a:rPr lang="en-US" altLang="zh-CN" smtClean="0"/>
              <a:t>2</a:t>
            </a:r>
          </a:p>
          <a:p>
            <a:endParaRPr lang="en-US" altLang="zh-CN" smtClean="0"/>
          </a:p>
          <a:p>
            <a:r>
              <a:rPr lang="en-US" altLang="zh-CN" sz="1200" b="1" kern="1200" smtClean="0">
                <a:solidFill>
                  <a:schemeClr val="tx1"/>
                </a:solidFill>
                <a:effectLst/>
                <a:latin typeface="+mn-lt"/>
                <a:ea typeface="+mn-ea"/>
                <a:cs typeface="+mn-cs"/>
              </a:rPr>
              <a:t>package com.atguigu.chapter02</a:t>
            </a:r>
          </a:p>
          <a:p>
            <a:endParaRPr lang="en-US" altLang="zh-CN" sz="1200" b="1" kern="1200" smtClean="0">
              <a:solidFill>
                <a:schemeClr val="tx1"/>
              </a:solidFill>
              <a:effectLst/>
              <a:latin typeface="+mn-lt"/>
              <a:ea typeface="+mn-ea"/>
              <a:cs typeface="+mn-cs"/>
            </a:endParaRPr>
          </a:p>
          <a:p>
            <a:r>
              <a:rPr lang="en-US" altLang="zh-CN" sz="1200" b="1" kern="1200" smtClean="0">
                <a:solidFill>
                  <a:schemeClr val="tx1"/>
                </a:solidFill>
                <a:effectLst/>
                <a:latin typeface="+mn-lt"/>
                <a:ea typeface="+mn-ea"/>
                <a:cs typeface="+mn-cs"/>
              </a:rPr>
              <a:t>object Hello01 {</a:t>
            </a:r>
          </a:p>
          <a:p>
            <a:r>
              <a:rPr lang="en-US" altLang="zh-CN" sz="1200" b="1" kern="1200" smtClean="0">
                <a:solidFill>
                  <a:schemeClr val="tx1"/>
                </a:solidFill>
                <a:effectLst/>
                <a:latin typeface="+mn-lt"/>
                <a:ea typeface="+mn-ea"/>
                <a:cs typeface="+mn-cs"/>
              </a:rPr>
              <a:t>  def main(args: Array[String]): Unit = {</a:t>
            </a:r>
          </a:p>
          <a:p>
            <a:r>
              <a:rPr lang="en-US" altLang="zh-CN" sz="1200" b="1" kern="1200" smtClean="0">
                <a:solidFill>
                  <a:schemeClr val="tx1"/>
                </a:solidFill>
                <a:effectLst/>
                <a:latin typeface="+mn-lt"/>
                <a:ea typeface="+mn-ea"/>
                <a:cs typeface="+mn-cs"/>
              </a:rPr>
              <a:t>    try {</a:t>
            </a:r>
          </a:p>
          <a:p>
            <a:r>
              <a:rPr lang="en-US" altLang="zh-CN" sz="1200" b="1" kern="1200" smtClean="0">
                <a:solidFill>
                  <a:schemeClr val="tx1"/>
                </a:solidFill>
                <a:effectLst/>
                <a:latin typeface="+mn-lt"/>
                <a:ea typeface="+mn-ea"/>
                <a:cs typeface="+mn-cs"/>
              </a:rPr>
              <a:t>      val r = 10 / 0</a:t>
            </a:r>
          </a:p>
          <a:p>
            <a:r>
              <a:rPr lang="en-US" altLang="zh-CN" sz="1200" b="1" kern="1200" smtClean="0">
                <a:solidFill>
                  <a:schemeClr val="tx1"/>
                </a:solidFill>
                <a:effectLst/>
                <a:latin typeface="+mn-lt"/>
                <a:ea typeface="+mn-ea"/>
                <a:cs typeface="+mn-cs"/>
              </a:rPr>
              <a:t>    } catch {</a:t>
            </a:r>
          </a:p>
          <a:p>
            <a:r>
              <a:rPr lang="en-US" altLang="zh-CN" sz="1200" b="1" kern="1200" smtClean="0">
                <a:solidFill>
                  <a:schemeClr val="tx1"/>
                </a:solidFill>
                <a:effectLst/>
                <a:latin typeface="+mn-lt"/>
                <a:ea typeface="+mn-ea"/>
                <a:cs typeface="+mn-cs"/>
              </a:rPr>
              <a:t>      case ex: ArithmeticException =&gt;</a:t>
            </a:r>
          </a:p>
          <a:p>
            <a:r>
              <a:rPr lang="en-US" altLang="zh-CN" sz="1200" b="1" kern="1200" smtClean="0">
                <a:solidFill>
                  <a:schemeClr val="tx1"/>
                </a:solidFill>
                <a:effectLst/>
                <a:latin typeface="+mn-lt"/>
                <a:ea typeface="+mn-ea"/>
                <a:cs typeface="+mn-cs"/>
              </a:rPr>
              <a:t>        println("</a:t>
            </a:r>
            <a:r>
              <a:rPr lang="zh-CN" altLang="en-US" sz="1200" b="1" kern="1200" smtClean="0">
                <a:solidFill>
                  <a:schemeClr val="tx1"/>
                </a:solidFill>
                <a:effectLst/>
                <a:latin typeface="+mn-lt"/>
                <a:ea typeface="+mn-ea"/>
                <a:cs typeface="+mn-cs"/>
              </a:rPr>
              <a:t>捕获了除数为零的算数异常</a:t>
            </a:r>
            <a:r>
              <a:rPr lang="en-US" altLang="zh-CN" sz="1200" b="1" kern="1200" smtClean="0">
                <a:solidFill>
                  <a:schemeClr val="tx1"/>
                </a:solidFill>
                <a:effectLst/>
                <a:latin typeface="+mn-lt"/>
                <a:ea typeface="+mn-ea"/>
                <a:cs typeface="+mn-cs"/>
              </a:rPr>
              <a:t>")</a:t>
            </a:r>
          </a:p>
          <a:p>
            <a:r>
              <a:rPr lang="en-US" altLang="zh-CN" sz="1200" b="1" kern="1200" smtClean="0">
                <a:solidFill>
                  <a:schemeClr val="tx1"/>
                </a:solidFill>
                <a:effectLst/>
                <a:latin typeface="+mn-lt"/>
                <a:ea typeface="+mn-ea"/>
                <a:cs typeface="+mn-cs"/>
              </a:rPr>
              <a:t>        println("ok1")</a:t>
            </a:r>
          </a:p>
          <a:p>
            <a:r>
              <a:rPr lang="en-US" altLang="zh-CN" sz="1200" b="1" kern="1200" smtClean="0">
                <a:solidFill>
                  <a:schemeClr val="tx1"/>
                </a:solidFill>
                <a:effectLst/>
                <a:latin typeface="+mn-lt"/>
                <a:ea typeface="+mn-ea"/>
                <a:cs typeface="+mn-cs"/>
              </a:rPr>
              <a:t>        println("ok2")</a:t>
            </a:r>
          </a:p>
          <a:p>
            <a:r>
              <a:rPr lang="en-US" altLang="zh-CN" sz="1200" b="1" kern="1200" smtClean="0">
                <a:solidFill>
                  <a:schemeClr val="tx1"/>
                </a:solidFill>
                <a:effectLst/>
                <a:latin typeface="+mn-lt"/>
                <a:ea typeface="+mn-ea"/>
                <a:cs typeface="+mn-cs"/>
              </a:rPr>
              <a:t>        println("ok3")</a:t>
            </a:r>
          </a:p>
          <a:p>
            <a:r>
              <a:rPr lang="en-US" altLang="zh-CN" sz="1200" b="1" kern="1200" smtClean="0">
                <a:solidFill>
                  <a:schemeClr val="tx1"/>
                </a:solidFill>
                <a:effectLst/>
                <a:latin typeface="+mn-lt"/>
                <a:ea typeface="+mn-ea"/>
                <a:cs typeface="+mn-cs"/>
              </a:rPr>
              <a:t>      case ex: Exception=&gt;</a:t>
            </a:r>
          </a:p>
          <a:p>
            <a:r>
              <a:rPr lang="en-US" altLang="zh-CN" sz="1200" b="1" kern="1200" smtClean="0">
                <a:solidFill>
                  <a:schemeClr val="tx1"/>
                </a:solidFill>
                <a:effectLst/>
                <a:latin typeface="+mn-lt"/>
                <a:ea typeface="+mn-ea"/>
                <a:cs typeface="+mn-cs"/>
              </a:rPr>
              <a:t>        println("</a:t>
            </a:r>
            <a:r>
              <a:rPr lang="zh-CN" altLang="en-US" sz="1200" b="1" kern="1200" smtClean="0">
                <a:solidFill>
                  <a:schemeClr val="tx1"/>
                </a:solidFill>
                <a:effectLst/>
                <a:latin typeface="+mn-lt"/>
                <a:ea typeface="+mn-ea"/>
                <a:cs typeface="+mn-cs"/>
              </a:rPr>
              <a:t>捕获了异常</a:t>
            </a:r>
            <a:r>
              <a:rPr lang="en-US" altLang="zh-CN" sz="1200" b="1" kern="1200" smtClean="0">
                <a:solidFill>
                  <a:schemeClr val="tx1"/>
                </a:solidFill>
                <a:effectLst/>
                <a:latin typeface="+mn-lt"/>
                <a:ea typeface="+mn-ea"/>
                <a:cs typeface="+mn-cs"/>
              </a:rPr>
              <a:t>")</a:t>
            </a:r>
          </a:p>
          <a:p>
            <a:r>
              <a:rPr lang="en-US" altLang="zh-CN" sz="1200" b="1" kern="1200" smtClean="0">
                <a:solidFill>
                  <a:schemeClr val="tx1"/>
                </a:solidFill>
                <a:effectLst/>
                <a:latin typeface="+mn-lt"/>
                <a:ea typeface="+mn-ea"/>
                <a:cs typeface="+mn-cs"/>
              </a:rPr>
              <a:t>    } finally {</a:t>
            </a:r>
          </a:p>
          <a:p>
            <a:r>
              <a:rPr lang="en-US" altLang="zh-CN" sz="1200" b="1" kern="1200" smtClean="0">
                <a:solidFill>
                  <a:schemeClr val="tx1"/>
                </a:solidFill>
                <a:effectLst/>
                <a:latin typeface="+mn-lt"/>
                <a:ea typeface="+mn-ea"/>
                <a:cs typeface="+mn-cs"/>
              </a:rPr>
              <a:t>      // </a:t>
            </a:r>
            <a:r>
              <a:rPr lang="zh-CN" altLang="en-US" sz="1200" b="1" kern="1200" smtClean="0">
                <a:solidFill>
                  <a:schemeClr val="tx1"/>
                </a:solidFill>
                <a:effectLst/>
                <a:latin typeface="+mn-lt"/>
                <a:ea typeface="+mn-ea"/>
                <a:cs typeface="+mn-cs"/>
              </a:rPr>
              <a:t>最终要执行的代码</a:t>
            </a:r>
          </a:p>
          <a:p>
            <a:r>
              <a:rPr lang="zh-CN" altLang="en-US" sz="1200" b="1" kern="1200" smtClean="0">
                <a:solidFill>
                  <a:schemeClr val="tx1"/>
                </a:solidFill>
                <a:effectLst/>
                <a:latin typeface="+mn-lt"/>
                <a:ea typeface="+mn-ea"/>
                <a:cs typeface="+mn-cs"/>
              </a:rPr>
              <a:t>      </a:t>
            </a:r>
            <a:r>
              <a:rPr lang="en-US" altLang="zh-CN" sz="1200" b="1" kern="1200" smtClean="0">
                <a:solidFill>
                  <a:schemeClr val="tx1"/>
                </a:solidFill>
                <a:effectLst/>
                <a:latin typeface="+mn-lt"/>
                <a:ea typeface="+mn-ea"/>
                <a:cs typeface="+mn-cs"/>
              </a:rPr>
              <a:t>println("scala finally...")</a:t>
            </a:r>
          </a:p>
          <a:p>
            <a:r>
              <a:rPr lang="en-US" altLang="zh-CN" sz="1200" b="1" kern="1200" smtClean="0">
                <a:solidFill>
                  <a:schemeClr val="tx1"/>
                </a:solidFill>
                <a:effectLst/>
                <a:latin typeface="+mn-lt"/>
                <a:ea typeface="+mn-ea"/>
                <a:cs typeface="+mn-cs"/>
              </a:rPr>
              <a:t>    }</a:t>
            </a:r>
          </a:p>
          <a:p>
            <a:r>
              <a:rPr lang="en-US" altLang="zh-CN" sz="1200" b="1" kern="1200" smtClean="0">
                <a:solidFill>
                  <a:schemeClr val="tx1"/>
                </a:solidFill>
                <a:effectLst/>
                <a:latin typeface="+mn-lt"/>
                <a:ea typeface="+mn-ea"/>
                <a:cs typeface="+mn-cs"/>
              </a:rPr>
              <a:t>  }</a:t>
            </a:r>
          </a:p>
          <a:p>
            <a:r>
              <a:rPr lang="en-US" altLang="zh-CN" sz="1200" b="1" kern="1200" smtClean="0">
                <a:solidFill>
                  <a:schemeClr val="tx1"/>
                </a:solidFill>
                <a:effectLst/>
                <a:latin typeface="+mn-lt"/>
                <a:ea typeface="+mn-ea"/>
                <a:cs typeface="+mn-cs"/>
              </a:rPr>
              <a:t>}</a:t>
            </a:r>
          </a:p>
          <a:p>
            <a:endParaRPr lang="en-US" altLang="zh-CN" sz="1200" b="1" kern="1200" smtClean="0">
              <a:solidFill>
                <a:schemeClr val="tx1"/>
              </a:solidFill>
              <a:effectLst/>
              <a:latin typeface="+mn-lt"/>
              <a:ea typeface="+mn-ea"/>
              <a:cs typeface="+mn-cs"/>
            </a:endParaRPr>
          </a:p>
          <a:p>
            <a:r>
              <a:rPr lang="zh-CN" altLang="en-US" smtClean="0"/>
              <a:t>输出结果</a:t>
            </a:r>
            <a:r>
              <a:rPr lang="en-US" altLang="zh-CN" smtClean="0"/>
              <a:t>:</a:t>
            </a:r>
          </a:p>
          <a:p>
            <a:endParaRPr lang="en-US" altLang="zh-CN" smtClean="0"/>
          </a:p>
          <a:p>
            <a:r>
              <a:rPr lang="zh-CN" altLang="en-US" smtClean="0"/>
              <a:t>捕获了除数为零的算数异常</a:t>
            </a:r>
          </a:p>
          <a:p>
            <a:r>
              <a:rPr lang="en-US" altLang="zh-CN" smtClean="0"/>
              <a:t>ok1</a:t>
            </a:r>
          </a:p>
          <a:p>
            <a:r>
              <a:rPr lang="en-US" altLang="zh-CN" smtClean="0"/>
              <a:t>ok2</a:t>
            </a:r>
          </a:p>
          <a:p>
            <a:r>
              <a:rPr lang="en-US" altLang="zh-CN" smtClean="0"/>
              <a:t>ok3</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42</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en-US" altLang="zh-CN" smtClean="0"/>
              <a:t>4</a:t>
            </a:r>
            <a:r>
              <a:rPr lang="zh-CN" altLang="en-US" smtClean="0"/>
              <a:t>的案例</a:t>
            </a:r>
            <a:r>
              <a:rPr lang="en-US" altLang="zh-CN" smtClean="0"/>
              <a:t>1</a:t>
            </a:r>
            <a:r>
              <a:rPr lang="zh-CN" altLang="en-US" smtClean="0"/>
              <a:t>：</a:t>
            </a:r>
            <a:endParaRPr lang="en-US" altLang="zh-CN" smtClean="0"/>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r>
              <a:rPr lang="en-US" altLang="zh-CN" smtClean="0"/>
              <a:t>    try {</a:t>
            </a:r>
          </a:p>
          <a:p>
            <a:r>
              <a:rPr lang="en-US" altLang="zh-CN" smtClean="0"/>
              <a:t>      val r = 10 / 0</a:t>
            </a:r>
          </a:p>
          <a:p>
            <a:r>
              <a:rPr lang="en-US" altLang="zh-CN" smtClean="0"/>
              <a:t>    } catch {</a:t>
            </a:r>
          </a:p>
          <a:p>
            <a:r>
              <a:rPr lang="en-US" altLang="zh-CN" baseline="0" smtClean="0"/>
              <a:t>      </a:t>
            </a:r>
            <a:r>
              <a:rPr lang="en-US" altLang="zh-CN" smtClean="0"/>
              <a:t> case ex: ArithmeticException=&gt; println("</a:t>
            </a:r>
            <a:r>
              <a:rPr lang="zh-CN" altLang="en-US" smtClean="0"/>
              <a:t>捕获了除数为零的算数异常</a:t>
            </a:r>
            <a:r>
              <a:rPr lang="en-US" altLang="zh-CN" smtClean="0"/>
              <a:t>")</a:t>
            </a:r>
          </a:p>
          <a:p>
            <a:r>
              <a:rPr lang="en-US" altLang="zh-CN" smtClean="0"/>
              <a:t>      case ex: Exception =&gt; println("</a:t>
            </a:r>
            <a:r>
              <a:rPr lang="zh-CN" altLang="en-US" smtClean="0"/>
              <a:t>捕获了异常</a:t>
            </a:r>
            <a:r>
              <a:rPr lang="en-US" altLang="zh-CN" smtClean="0"/>
              <a:t>")</a:t>
            </a:r>
          </a:p>
          <a:p>
            <a:r>
              <a:rPr lang="en-US" altLang="zh-CN" baseline="0" smtClean="0"/>
              <a:t>    </a:t>
            </a:r>
            <a:r>
              <a:rPr lang="en-US" altLang="zh-CN" smtClean="0"/>
              <a:t>} finally {</a:t>
            </a:r>
          </a:p>
          <a:p>
            <a:r>
              <a:rPr lang="en-US" altLang="zh-CN" smtClean="0"/>
              <a:t>      // </a:t>
            </a:r>
            <a:r>
              <a:rPr lang="zh-CN" altLang="en-US" smtClean="0"/>
              <a:t>最终要执行的代码</a:t>
            </a:r>
          </a:p>
          <a:p>
            <a:r>
              <a:rPr lang="zh-CN" altLang="en-US" smtClean="0"/>
              <a:t>      </a:t>
            </a:r>
            <a:r>
              <a:rPr lang="en-US" altLang="zh-CN" smtClean="0"/>
              <a:t>println("scala finally...")</a:t>
            </a:r>
          </a:p>
          <a:p>
            <a:r>
              <a:rPr lang="en-US" altLang="zh-CN" smtClean="0"/>
              <a:t>    }</a:t>
            </a:r>
          </a:p>
          <a:p>
            <a:r>
              <a:rPr lang="en-US" altLang="zh-CN" smtClean="0"/>
              <a:t>  }</a:t>
            </a:r>
          </a:p>
          <a:p>
            <a:r>
              <a:rPr lang="en-US" altLang="zh-CN" smtClean="0"/>
              <a:t>}</a:t>
            </a:r>
          </a:p>
          <a:p>
            <a:endParaRPr lang="en-US" altLang="zh-CN" smtClean="0"/>
          </a:p>
          <a:p>
            <a:r>
              <a:rPr lang="en-US" altLang="zh-CN" smtClean="0"/>
              <a:t>4</a:t>
            </a:r>
            <a:r>
              <a:rPr lang="zh-CN" altLang="en-US" smtClean="0"/>
              <a:t>的案例</a:t>
            </a:r>
            <a:r>
              <a:rPr lang="en-US" altLang="zh-CN" smtClean="0"/>
              <a:t>2</a:t>
            </a:r>
          </a:p>
          <a:p>
            <a:endParaRPr lang="en-US" altLang="zh-CN" smtClean="0"/>
          </a:p>
          <a:p>
            <a:r>
              <a:rPr lang="en-US" altLang="zh-CN" sz="1200" b="1" kern="1200" smtClean="0">
                <a:solidFill>
                  <a:schemeClr val="tx1"/>
                </a:solidFill>
                <a:effectLst/>
                <a:latin typeface="+mn-lt"/>
                <a:ea typeface="+mn-ea"/>
                <a:cs typeface="+mn-cs"/>
              </a:rPr>
              <a:t>package com.atguigu.chapter02</a:t>
            </a:r>
          </a:p>
          <a:p>
            <a:endParaRPr lang="en-US" altLang="zh-CN" sz="1200" b="1" kern="1200" smtClean="0">
              <a:solidFill>
                <a:schemeClr val="tx1"/>
              </a:solidFill>
              <a:effectLst/>
              <a:latin typeface="+mn-lt"/>
              <a:ea typeface="+mn-ea"/>
              <a:cs typeface="+mn-cs"/>
            </a:endParaRPr>
          </a:p>
          <a:p>
            <a:r>
              <a:rPr lang="en-US" altLang="zh-CN" sz="1200" b="1" kern="1200" smtClean="0">
                <a:solidFill>
                  <a:schemeClr val="tx1"/>
                </a:solidFill>
                <a:effectLst/>
                <a:latin typeface="+mn-lt"/>
                <a:ea typeface="+mn-ea"/>
                <a:cs typeface="+mn-cs"/>
              </a:rPr>
              <a:t>object Hello01 {</a:t>
            </a:r>
          </a:p>
          <a:p>
            <a:r>
              <a:rPr lang="en-US" altLang="zh-CN" sz="1200" b="1" kern="1200" smtClean="0">
                <a:solidFill>
                  <a:schemeClr val="tx1"/>
                </a:solidFill>
                <a:effectLst/>
                <a:latin typeface="+mn-lt"/>
                <a:ea typeface="+mn-ea"/>
                <a:cs typeface="+mn-cs"/>
              </a:rPr>
              <a:t>  def main(args: Array[String]): Unit = {</a:t>
            </a:r>
          </a:p>
          <a:p>
            <a:r>
              <a:rPr lang="en-US" altLang="zh-CN" sz="1200" b="1" kern="1200" smtClean="0">
                <a:solidFill>
                  <a:schemeClr val="tx1"/>
                </a:solidFill>
                <a:effectLst/>
                <a:latin typeface="+mn-lt"/>
                <a:ea typeface="+mn-ea"/>
                <a:cs typeface="+mn-cs"/>
              </a:rPr>
              <a:t>    try {</a:t>
            </a:r>
          </a:p>
          <a:p>
            <a:r>
              <a:rPr lang="en-US" altLang="zh-CN" sz="1200" b="1" kern="1200" smtClean="0">
                <a:solidFill>
                  <a:schemeClr val="tx1"/>
                </a:solidFill>
                <a:effectLst/>
                <a:latin typeface="+mn-lt"/>
                <a:ea typeface="+mn-ea"/>
                <a:cs typeface="+mn-cs"/>
              </a:rPr>
              <a:t>      val r = 10 / 0</a:t>
            </a:r>
          </a:p>
          <a:p>
            <a:r>
              <a:rPr lang="en-US" altLang="zh-CN" sz="1200" b="1" kern="1200" smtClean="0">
                <a:solidFill>
                  <a:schemeClr val="tx1"/>
                </a:solidFill>
                <a:effectLst/>
                <a:latin typeface="+mn-lt"/>
                <a:ea typeface="+mn-ea"/>
                <a:cs typeface="+mn-cs"/>
              </a:rPr>
              <a:t>    } catch {</a:t>
            </a:r>
          </a:p>
          <a:p>
            <a:r>
              <a:rPr lang="en-US" altLang="zh-CN" sz="1200" b="1" kern="1200" smtClean="0">
                <a:solidFill>
                  <a:schemeClr val="tx1"/>
                </a:solidFill>
                <a:effectLst/>
                <a:latin typeface="+mn-lt"/>
                <a:ea typeface="+mn-ea"/>
                <a:cs typeface="+mn-cs"/>
              </a:rPr>
              <a:t>      case ex: ArithmeticException =&gt;</a:t>
            </a:r>
          </a:p>
          <a:p>
            <a:r>
              <a:rPr lang="en-US" altLang="zh-CN" sz="1200" b="1" kern="1200" smtClean="0">
                <a:solidFill>
                  <a:schemeClr val="tx1"/>
                </a:solidFill>
                <a:effectLst/>
                <a:latin typeface="+mn-lt"/>
                <a:ea typeface="+mn-ea"/>
                <a:cs typeface="+mn-cs"/>
              </a:rPr>
              <a:t>        println("</a:t>
            </a:r>
            <a:r>
              <a:rPr lang="zh-CN" altLang="en-US" sz="1200" b="1" kern="1200" smtClean="0">
                <a:solidFill>
                  <a:schemeClr val="tx1"/>
                </a:solidFill>
                <a:effectLst/>
                <a:latin typeface="+mn-lt"/>
                <a:ea typeface="+mn-ea"/>
                <a:cs typeface="+mn-cs"/>
              </a:rPr>
              <a:t>捕获了除数为零的算数异常</a:t>
            </a:r>
            <a:r>
              <a:rPr lang="en-US" altLang="zh-CN" sz="1200" b="1" kern="1200" smtClean="0">
                <a:solidFill>
                  <a:schemeClr val="tx1"/>
                </a:solidFill>
                <a:effectLst/>
                <a:latin typeface="+mn-lt"/>
                <a:ea typeface="+mn-ea"/>
                <a:cs typeface="+mn-cs"/>
              </a:rPr>
              <a:t>")</a:t>
            </a:r>
          </a:p>
          <a:p>
            <a:r>
              <a:rPr lang="en-US" altLang="zh-CN" sz="1200" b="1" kern="1200" smtClean="0">
                <a:solidFill>
                  <a:schemeClr val="tx1"/>
                </a:solidFill>
                <a:effectLst/>
                <a:latin typeface="+mn-lt"/>
                <a:ea typeface="+mn-ea"/>
                <a:cs typeface="+mn-cs"/>
              </a:rPr>
              <a:t>        println("ok1")</a:t>
            </a:r>
          </a:p>
          <a:p>
            <a:r>
              <a:rPr lang="en-US" altLang="zh-CN" sz="1200" b="1" kern="1200" smtClean="0">
                <a:solidFill>
                  <a:schemeClr val="tx1"/>
                </a:solidFill>
                <a:effectLst/>
                <a:latin typeface="+mn-lt"/>
                <a:ea typeface="+mn-ea"/>
                <a:cs typeface="+mn-cs"/>
              </a:rPr>
              <a:t>        println("ok2")</a:t>
            </a:r>
          </a:p>
          <a:p>
            <a:r>
              <a:rPr lang="en-US" altLang="zh-CN" sz="1200" b="1" kern="1200" smtClean="0">
                <a:solidFill>
                  <a:schemeClr val="tx1"/>
                </a:solidFill>
                <a:effectLst/>
                <a:latin typeface="+mn-lt"/>
                <a:ea typeface="+mn-ea"/>
                <a:cs typeface="+mn-cs"/>
              </a:rPr>
              <a:t>        println("ok3")</a:t>
            </a:r>
          </a:p>
          <a:p>
            <a:r>
              <a:rPr lang="en-US" altLang="zh-CN" sz="1200" b="1" kern="1200" smtClean="0">
                <a:solidFill>
                  <a:schemeClr val="tx1"/>
                </a:solidFill>
                <a:effectLst/>
                <a:latin typeface="+mn-lt"/>
                <a:ea typeface="+mn-ea"/>
                <a:cs typeface="+mn-cs"/>
              </a:rPr>
              <a:t>      case ex: Exception=&gt;</a:t>
            </a:r>
          </a:p>
          <a:p>
            <a:r>
              <a:rPr lang="en-US" altLang="zh-CN" sz="1200" b="1" kern="1200" smtClean="0">
                <a:solidFill>
                  <a:schemeClr val="tx1"/>
                </a:solidFill>
                <a:effectLst/>
                <a:latin typeface="+mn-lt"/>
                <a:ea typeface="+mn-ea"/>
                <a:cs typeface="+mn-cs"/>
              </a:rPr>
              <a:t>        println("</a:t>
            </a:r>
            <a:r>
              <a:rPr lang="zh-CN" altLang="en-US" sz="1200" b="1" kern="1200" smtClean="0">
                <a:solidFill>
                  <a:schemeClr val="tx1"/>
                </a:solidFill>
                <a:effectLst/>
                <a:latin typeface="+mn-lt"/>
                <a:ea typeface="+mn-ea"/>
                <a:cs typeface="+mn-cs"/>
              </a:rPr>
              <a:t>捕获了异常</a:t>
            </a:r>
            <a:r>
              <a:rPr lang="en-US" altLang="zh-CN" sz="1200" b="1" kern="1200" smtClean="0">
                <a:solidFill>
                  <a:schemeClr val="tx1"/>
                </a:solidFill>
                <a:effectLst/>
                <a:latin typeface="+mn-lt"/>
                <a:ea typeface="+mn-ea"/>
                <a:cs typeface="+mn-cs"/>
              </a:rPr>
              <a:t>")</a:t>
            </a:r>
          </a:p>
          <a:p>
            <a:r>
              <a:rPr lang="en-US" altLang="zh-CN" sz="1200" b="1" kern="1200" smtClean="0">
                <a:solidFill>
                  <a:schemeClr val="tx1"/>
                </a:solidFill>
                <a:effectLst/>
                <a:latin typeface="+mn-lt"/>
                <a:ea typeface="+mn-ea"/>
                <a:cs typeface="+mn-cs"/>
              </a:rPr>
              <a:t>    } finally {</a:t>
            </a:r>
          </a:p>
          <a:p>
            <a:r>
              <a:rPr lang="en-US" altLang="zh-CN" sz="1200" b="1" kern="1200" smtClean="0">
                <a:solidFill>
                  <a:schemeClr val="tx1"/>
                </a:solidFill>
                <a:effectLst/>
                <a:latin typeface="+mn-lt"/>
                <a:ea typeface="+mn-ea"/>
                <a:cs typeface="+mn-cs"/>
              </a:rPr>
              <a:t>      // </a:t>
            </a:r>
            <a:r>
              <a:rPr lang="zh-CN" altLang="en-US" sz="1200" b="1" kern="1200" smtClean="0">
                <a:solidFill>
                  <a:schemeClr val="tx1"/>
                </a:solidFill>
                <a:effectLst/>
                <a:latin typeface="+mn-lt"/>
                <a:ea typeface="+mn-ea"/>
                <a:cs typeface="+mn-cs"/>
              </a:rPr>
              <a:t>最终要执行的代码</a:t>
            </a:r>
          </a:p>
          <a:p>
            <a:r>
              <a:rPr lang="zh-CN" altLang="en-US" sz="1200" b="1" kern="1200" smtClean="0">
                <a:solidFill>
                  <a:schemeClr val="tx1"/>
                </a:solidFill>
                <a:effectLst/>
                <a:latin typeface="+mn-lt"/>
                <a:ea typeface="+mn-ea"/>
                <a:cs typeface="+mn-cs"/>
              </a:rPr>
              <a:t>      </a:t>
            </a:r>
            <a:r>
              <a:rPr lang="en-US" altLang="zh-CN" sz="1200" b="1" kern="1200" smtClean="0">
                <a:solidFill>
                  <a:schemeClr val="tx1"/>
                </a:solidFill>
                <a:effectLst/>
                <a:latin typeface="+mn-lt"/>
                <a:ea typeface="+mn-ea"/>
                <a:cs typeface="+mn-cs"/>
              </a:rPr>
              <a:t>println("scala finally...")</a:t>
            </a:r>
          </a:p>
          <a:p>
            <a:r>
              <a:rPr lang="en-US" altLang="zh-CN" sz="1200" b="1" kern="1200" smtClean="0">
                <a:solidFill>
                  <a:schemeClr val="tx1"/>
                </a:solidFill>
                <a:effectLst/>
                <a:latin typeface="+mn-lt"/>
                <a:ea typeface="+mn-ea"/>
                <a:cs typeface="+mn-cs"/>
              </a:rPr>
              <a:t>    }</a:t>
            </a:r>
          </a:p>
          <a:p>
            <a:r>
              <a:rPr lang="en-US" altLang="zh-CN" sz="1200" b="1" kern="1200" smtClean="0">
                <a:solidFill>
                  <a:schemeClr val="tx1"/>
                </a:solidFill>
                <a:effectLst/>
                <a:latin typeface="+mn-lt"/>
                <a:ea typeface="+mn-ea"/>
                <a:cs typeface="+mn-cs"/>
              </a:rPr>
              <a:t>  }</a:t>
            </a:r>
          </a:p>
          <a:p>
            <a:r>
              <a:rPr lang="en-US" altLang="zh-CN" sz="1200" b="1" kern="1200" smtClean="0">
                <a:solidFill>
                  <a:schemeClr val="tx1"/>
                </a:solidFill>
                <a:effectLst/>
                <a:latin typeface="+mn-lt"/>
                <a:ea typeface="+mn-ea"/>
                <a:cs typeface="+mn-cs"/>
              </a:rPr>
              <a:t>}</a:t>
            </a:r>
          </a:p>
          <a:p>
            <a:endParaRPr lang="en-US" altLang="zh-CN" sz="1200" b="1" kern="1200" smtClean="0">
              <a:solidFill>
                <a:schemeClr val="tx1"/>
              </a:solidFill>
              <a:effectLst/>
              <a:latin typeface="+mn-lt"/>
              <a:ea typeface="+mn-ea"/>
              <a:cs typeface="+mn-cs"/>
            </a:endParaRPr>
          </a:p>
          <a:p>
            <a:r>
              <a:rPr lang="zh-CN" altLang="en-US" smtClean="0"/>
              <a:t>输出结果</a:t>
            </a:r>
            <a:r>
              <a:rPr lang="en-US" altLang="zh-CN" smtClean="0"/>
              <a:t>:</a:t>
            </a:r>
          </a:p>
          <a:p>
            <a:endParaRPr lang="en-US" altLang="zh-CN" smtClean="0"/>
          </a:p>
          <a:p>
            <a:r>
              <a:rPr lang="zh-CN" altLang="en-US" smtClean="0"/>
              <a:t>捕获了除数为零的算数异常</a:t>
            </a:r>
          </a:p>
          <a:p>
            <a:r>
              <a:rPr lang="en-US" altLang="zh-CN" smtClean="0"/>
              <a:t>ok1</a:t>
            </a:r>
          </a:p>
          <a:p>
            <a:r>
              <a:rPr lang="en-US" altLang="zh-CN" smtClean="0"/>
              <a:t>ok2</a:t>
            </a:r>
          </a:p>
          <a:p>
            <a:r>
              <a:rPr lang="en-US" altLang="zh-CN" smtClean="0"/>
              <a:t>ok3</a:t>
            </a:r>
          </a:p>
          <a:p>
            <a:endParaRPr lang="en-US" altLang="zh-CN" smtClean="0"/>
          </a:p>
          <a:p>
            <a:endParaRPr lang="en-US" altLang="zh-CN" smtClean="0"/>
          </a:p>
          <a:p>
            <a:r>
              <a:rPr lang="en-US" altLang="zh-CN" smtClean="0"/>
              <a:t>5</a:t>
            </a:r>
            <a:r>
              <a:rPr lang="zh-CN" altLang="en-US" smtClean="0"/>
              <a:t>的案例</a:t>
            </a:r>
            <a:endParaRPr lang="en-US" altLang="zh-CN" smtClean="0"/>
          </a:p>
          <a:p>
            <a:endParaRPr lang="en-US" altLang="zh-CN" smtClean="0"/>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r>
              <a:rPr lang="en-US" altLang="zh-CN" smtClean="0"/>
              <a:t>    try {</a:t>
            </a:r>
          </a:p>
          <a:p>
            <a:r>
              <a:rPr lang="en-US" altLang="zh-CN" smtClean="0"/>
              <a:t>      val r = 10 / 0</a:t>
            </a:r>
          </a:p>
          <a:p>
            <a:r>
              <a:rPr lang="en-US" altLang="zh-CN" smtClean="0"/>
              <a:t>    } catch {</a:t>
            </a:r>
          </a:p>
          <a:p>
            <a:r>
              <a:rPr lang="en-US" altLang="zh-CN" smtClean="0"/>
              <a:t>      case ex: Exception =&gt; println("</a:t>
            </a:r>
            <a:r>
              <a:rPr lang="zh-CN" altLang="en-US" smtClean="0"/>
              <a:t>捕获了异常</a:t>
            </a:r>
            <a:r>
              <a:rPr lang="en-US" altLang="zh-CN" smtClean="0"/>
              <a:t>")</a:t>
            </a:r>
          </a:p>
          <a:p>
            <a:r>
              <a:rPr lang="en-US" altLang="zh-CN" smtClean="0"/>
              <a:t>      case ex: ArithmeticException=&gt; println("</a:t>
            </a:r>
            <a:r>
              <a:rPr lang="zh-CN" altLang="en-US" smtClean="0"/>
              <a:t>捕获了除数为零的算数异常</a:t>
            </a:r>
            <a:r>
              <a:rPr lang="en-US" altLang="zh-CN" smtClean="0"/>
              <a:t>")</a:t>
            </a:r>
          </a:p>
          <a:p>
            <a:r>
              <a:rPr lang="en-US" altLang="zh-CN" smtClean="0"/>
              <a:t>    } finally {</a:t>
            </a:r>
          </a:p>
          <a:p>
            <a:r>
              <a:rPr lang="en-US" altLang="zh-CN" smtClean="0"/>
              <a:t>      // </a:t>
            </a:r>
            <a:r>
              <a:rPr lang="zh-CN" altLang="en-US" smtClean="0"/>
              <a:t>最终要执行的代码</a:t>
            </a:r>
          </a:p>
          <a:p>
            <a:r>
              <a:rPr lang="zh-CN" altLang="en-US" smtClean="0"/>
              <a:t>      </a:t>
            </a:r>
            <a:r>
              <a:rPr lang="en-US" altLang="zh-CN" smtClean="0"/>
              <a:t>println("scala finally...")</a:t>
            </a:r>
          </a:p>
          <a:p>
            <a:r>
              <a:rPr lang="en-US" altLang="zh-CN" smtClean="0"/>
              <a:t>    }</a:t>
            </a:r>
          </a:p>
          <a:p>
            <a:r>
              <a:rPr lang="en-US" altLang="zh-CN" smtClean="0"/>
              <a:t>  }</a:t>
            </a:r>
          </a:p>
          <a:p>
            <a:r>
              <a:rPr lang="en-US" altLang="zh-CN" smtClean="0"/>
              <a:t>}</a:t>
            </a:r>
          </a:p>
          <a:p>
            <a:endParaRPr lang="en-US" altLang="zh-CN" smtClean="0"/>
          </a:p>
          <a:p>
            <a:r>
              <a:rPr lang="zh-CN" altLang="en-US" smtClean="0"/>
              <a:t>虽然没有报错，也能运行，但是还是应该写成</a:t>
            </a:r>
            <a:r>
              <a:rPr lang="en-US" altLang="zh-CN" smtClean="0"/>
              <a:t>:</a:t>
            </a:r>
          </a:p>
          <a:p>
            <a:r>
              <a:rPr lang="en-US" altLang="zh-CN" smtClean="0"/>
              <a:t>case ex: ArithmeticException=&gt; println("</a:t>
            </a:r>
            <a:r>
              <a:rPr lang="zh-CN" altLang="en-US" smtClean="0"/>
              <a:t>捕获了除数为零的算数异常</a:t>
            </a:r>
            <a:r>
              <a:rPr lang="en-US" altLang="zh-CN" smtClean="0"/>
              <a:t>")</a:t>
            </a:r>
          </a:p>
          <a:p>
            <a:r>
              <a:rPr lang="en-US" altLang="zh-CN" smtClean="0"/>
              <a:t>case ex: Exception =&gt; println("</a:t>
            </a:r>
            <a:r>
              <a:rPr lang="zh-CN" altLang="en-US" smtClean="0"/>
              <a:t>捕获了异常</a:t>
            </a:r>
            <a:r>
              <a:rPr lang="en-US" altLang="zh-CN" smtClean="0"/>
              <a:t>")</a:t>
            </a:r>
          </a:p>
          <a:p>
            <a:endParaRPr lang="en-US" altLang="zh-CN" smtClean="0"/>
          </a:p>
          <a:p>
            <a:endParaRPr lang="en-US" altLang="zh-CN" smtClean="0"/>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43</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a:p>
            <a:r>
              <a:rPr lang="en-US" altLang="zh-CN" smtClean="0"/>
              <a:t>8</a:t>
            </a:r>
            <a:r>
              <a:rPr lang="zh-CN" altLang="en-US" smtClean="0"/>
              <a:t>的案例</a:t>
            </a:r>
            <a:r>
              <a:rPr lang="en-US" altLang="zh-CN" smtClean="0"/>
              <a:t>:</a:t>
            </a:r>
          </a:p>
          <a:p>
            <a:endParaRPr lang="en-US" altLang="zh-CN" smtClean="0"/>
          </a:p>
          <a:p>
            <a:r>
              <a:rPr lang="en-US" altLang="zh-CN" smtClean="0"/>
              <a:t>package com.atguigu.chapter02</a:t>
            </a:r>
          </a:p>
          <a:p>
            <a:endParaRPr lang="en-US" altLang="zh-CN" smtClean="0"/>
          </a:p>
          <a:p>
            <a:r>
              <a:rPr lang="en-US" altLang="zh-CN" smtClean="0"/>
              <a:t>object Hello01 {</a:t>
            </a:r>
          </a:p>
          <a:p>
            <a:r>
              <a:rPr lang="en-US" altLang="zh-CN" smtClean="0"/>
              <a:t>  def main(args: Array[String]): Unit = {</a:t>
            </a:r>
          </a:p>
          <a:p>
            <a:r>
              <a:rPr lang="en-US" altLang="zh-CN" smtClean="0"/>
              <a:t>    f11()</a:t>
            </a:r>
          </a:p>
          <a:p>
            <a:r>
              <a:rPr lang="en-US" altLang="zh-CN" smtClean="0"/>
              <a:t>  }</a:t>
            </a:r>
          </a:p>
          <a:p>
            <a:r>
              <a:rPr lang="en-US" altLang="zh-CN" smtClean="0"/>
              <a:t>  @throws(classOf[NumberFormatException])//</a:t>
            </a:r>
            <a:r>
              <a:rPr lang="zh-CN" altLang="en-US" smtClean="0"/>
              <a:t>等同于</a:t>
            </a:r>
            <a:r>
              <a:rPr lang="en-US" altLang="zh-CN" smtClean="0"/>
              <a:t>NumberFormatException.class</a:t>
            </a:r>
          </a:p>
          <a:p>
            <a:r>
              <a:rPr lang="en-US" altLang="zh-CN" smtClean="0"/>
              <a:t>  def f11()  = {</a:t>
            </a:r>
          </a:p>
          <a:p>
            <a:r>
              <a:rPr lang="en-US" altLang="zh-CN" smtClean="0"/>
              <a:t>    "abc".toInt</a:t>
            </a:r>
          </a:p>
          <a:p>
            <a:r>
              <a:rPr lang="en-US" altLang="zh-CN" smtClean="0"/>
              <a:t>  }</a:t>
            </a:r>
          </a:p>
          <a:p>
            <a:r>
              <a:rPr lang="en-US" altLang="zh-CN" smtClean="0"/>
              <a:t>}</a:t>
            </a:r>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44</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再演示或说明一下韩</a:t>
            </a:r>
            <a:r>
              <a:rPr lang="en-US" altLang="zh-CN" smtClean="0"/>
              <a:t>-》</a:t>
            </a:r>
            <a:r>
              <a:rPr lang="zh-CN" altLang="en-US" smtClean="0"/>
              <a:t>教室</a:t>
            </a:r>
            <a:r>
              <a:rPr lang="zh-CN" altLang="en-US" baseline="0" smtClean="0"/>
              <a:t> 韩</a:t>
            </a:r>
            <a:r>
              <a:rPr lang="en-US" altLang="zh-CN" baseline="0" smtClean="0"/>
              <a:t>-&gt;</a:t>
            </a:r>
            <a:r>
              <a:rPr lang="zh-CN" altLang="en-US" baseline="0" smtClean="0"/>
              <a:t>家庭</a:t>
            </a:r>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5</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6</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en-US" altLang="zh-CN" smtClean="0"/>
          </a:p>
          <a:p>
            <a:r>
              <a:rPr lang="en-US" altLang="zh-CN" smtClean="0"/>
              <a:t>//scala</a:t>
            </a:r>
            <a:r>
              <a:rPr lang="zh-CN" altLang="en-US" smtClean="0"/>
              <a:t>的案例代码</a:t>
            </a:r>
            <a:r>
              <a:rPr lang="en-US" altLang="zh-CN" smtClean="0"/>
              <a:t>:</a:t>
            </a:r>
          </a:p>
          <a:p>
            <a:r>
              <a:rPr lang="en-US" altLang="zh-CN" smtClean="0"/>
              <a:t>package com.atguigu.base</a:t>
            </a:r>
          </a:p>
          <a:p>
            <a:endParaRPr lang="en-US" altLang="zh-CN" smtClean="0"/>
          </a:p>
          <a:p>
            <a:r>
              <a:rPr lang="en-US" altLang="zh-CN" smtClean="0"/>
              <a:t>object Base01 {</a:t>
            </a:r>
          </a:p>
          <a:p>
            <a:r>
              <a:rPr lang="en-US" altLang="zh-CN" smtClean="0"/>
              <a:t>  def main(args: Array[String]): Unit = {</a:t>
            </a:r>
          </a:p>
          <a:p>
            <a:endParaRPr lang="en-US" altLang="zh-CN" smtClean="0"/>
          </a:p>
          <a:p>
            <a:r>
              <a:rPr lang="en-US" altLang="zh-CN" smtClean="0"/>
              <a:t>    //    val n1 = 10</a:t>
            </a:r>
          </a:p>
          <a:p>
            <a:r>
              <a:rPr lang="en-US" altLang="zh-CN" smtClean="0"/>
              <a:t>    //    val n2 = 20</a:t>
            </a:r>
          </a:p>
          <a:p>
            <a:r>
              <a:rPr lang="en-US" altLang="zh-CN" smtClean="0"/>
              <a:t>    //    var oper = "-"</a:t>
            </a:r>
          </a:p>
          <a:p>
            <a:r>
              <a:rPr lang="en-US" altLang="zh-CN" smtClean="0"/>
              <a:t>    //    if (oper == "+") {</a:t>
            </a:r>
          </a:p>
          <a:p>
            <a:r>
              <a:rPr lang="en-US" altLang="zh-CN" smtClean="0"/>
              <a:t>    //      println("res=" + (n1 + n2))</a:t>
            </a:r>
          </a:p>
          <a:p>
            <a:r>
              <a:rPr lang="en-US" altLang="zh-CN" smtClean="0"/>
              <a:t>    //    } else if (oper == "-") {</a:t>
            </a:r>
          </a:p>
          <a:p>
            <a:r>
              <a:rPr lang="en-US" altLang="zh-CN" smtClean="0"/>
              <a:t>    //      println("res=" + (n1 - n2))</a:t>
            </a:r>
          </a:p>
          <a:p>
            <a:r>
              <a:rPr lang="en-US" altLang="zh-CN" smtClean="0"/>
              <a:t>    //    }</a:t>
            </a:r>
          </a:p>
          <a:p>
            <a:r>
              <a:rPr lang="en-US" altLang="zh-CN" smtClean="0"/>
              <a:t>    //    println("------</a:t>
            </a:r>
            <a:r>
              <a:rPr lang="zh-CN" altLang="en-US" smtClean="0"/>
              <a:t>做了其他的工作</a:t>
            </a:r>
            <a:r>
              <a:rPr lang="en-US" altLang="zh-CN" smtClean="0"/>
              <a:t>...")</a:t>
            </a:r>
          </a:p>
          <a:p>
            <a:r>
              <a:rPr lang="en-US" altLang="zh-CN" smtClean="0"/>
              <a:t>    //    val n3 = 10</a:t>
            </a:r>
          </a:p>
          <a:p>
            <a:r>
              <a:rPr lang="en-US" altLang="zh-CN" smtClean="0"/>
              <a:t>    //    val n4 = 20</a:t>
            </a:r>
          </a:p>
          <a:p>
            <a:r>
              <a:rPr lang="en-US" altLang="zh-CN" smtClean="0"/>
              <a:t>    //    oper = "-"</a:t>
            </a:r>
          </a:p>
          <a:p>
            <a:r>
              <a:rPr lang="en-US" altLang="zh-CN" smtClean="0"/>
              <a:t>    //    if (oper == "+") {</a:t>
            </a:r>
          </a:p>
          <a:p>
            <a:r>
              <a:rPr lang="en-US" altLang="zh-CN" smtClean="0"/>
              <a:t>    //      println("res=" + (n1 + n2))</a:t>
            </a:r>
          </a:p>
          <a:p>
            <a:r>
              <a:rPr lang="en-US" altLang="zh-CN" smtClean="0"/>
              <a:t>    //    } else if (oper == "-") {</a:t>
            </a:r>
          </a:p>
          <a:p>
            <a:r>
              <a:rPr lang="en-US" altLang="zh-CN" smtClean="0"/>
              <a:t>    //      println("res=" + (n1 - n2))</a:t>
            </a:r>
          </a:p>
          <a:p>
            <a:r>
              <a:rPr lang="en-US" altLang="zh-CN" smtClean="0"/>
              <a:t>    //    }</a:t>
            </a:r>
          </a:p>
          <a:p>
            <a:endParaRPr lang="en-US" altLang="zh-CN" smtClean="0"/>
          </a:p>
          <a:p>
            <a:r>
              <a:rPr lang="en-US" altLang="zh-CN" smtClean="0"/>
              <a:t>    val n1 = 10</a:t>
            </a:r>
          </a:p>
          <a:p>
            <a:r>
              <a:rPr lang="en-US" altLang="zh-CN" smtClean="0"/>
              <a:t>    val n2 = 20</a:t>
            </a:r>
          </a:p>
          <a:p>
            <a:r>
              <a:rPr lang="en-US" altLang="zh-CN" smtClean="0"/>
              <a:t>    var oper = '+'</a:t>
            </a:r>
          </a:p>
          <a:p>
            <a:endParaRPr lang="en-US" altLang="zh-CN" smtClean="0"/>
          </a:p>
          <a:p>
            <a:r>
              <a:rPr lang="en-US" altLang="zh-CN" smtClean="0"/>
              <a:t>    println(getRes(n1, n2, oper))</a:t>
            </a:r>
          </a:p>
          <a:p>
            <a:r>
              <a:rPr lang="en-US" altLang="zh-CN" smtClean="0"/>
              <a:t>    val res = getRes(n1, n2, oper)</a:t>
            </a:r>
          </a:p>
          <a:p>
            <a:r>
              <a:rPr lang="en-US" altLang="zh-CN" smtClean="0"/>
              <a:t>    if (res != null) {</a:t>
            </a:r>
          </a:p>
          <a:p>
            <a:r>
              <a:rPr lang="en-US" altLang="zh-CN" smtClean="0"/>
              <a:t>      println("res=" + res)</a:t>
            </a:r>
          </a:p>
          <a:p>
            <a:r>
              <a:rPr lang="en-US" altLang="zh-CN" smtClean="0"/>
              <a:t>    } else {</a:t>
            </a:r>
          </a:p>
          <a:p>
            <a:r>
              <a:rPr lang="en-US" altLang="zh-CN" smtClean="0"/>
              <a:t>      println("</a:t>
            </a:r>
            <a:r>
              <a:rPr lang="zh-CN" altLang="en-US" smtClean="0"/>
              <a:t>没有正确的返回结果</a:t>
            </a:r>
            <a:r>
              <a:rPr lang="en-US" altLang="zh-CN" smtClean="0"/>
              <a:t>")</a:t>
            </a:r>
          </a:p>
          <a:p>
            <a:r>
              <a:rPr lang="en-US" altLang="zh-CN" smtClean="0"/>
              <a:t>    }</a:t>
            </a:r>
          </a:p>
          <a:p>
            <a:r>
              <a:rPr lang="en-US" altLang="zh-CN" smtClean="0"/>
              <a:t>  }</a:t>
            </a:r>
          </a:p>
          <a:p>
            <a:endParaRPr lang="en-US" altLang="zh-CN" smtClean="0"/>
          </a:p>
          <a:p>
            <a:r>
              <a:rPr lang="en-US" altLang="zh-CN" smtClean="0"/>
              <a:t>  def getRes(n1: Int, n2: Int, oper: Char) = {</a:t>
            </a:r>
          </a:p>
          <a:p>
            <a:endParaRPr lang="en-US" altLang="zh-CN" smtClean="0"/>
          </a:p>
          <a:p>
            <a:r>
              <a:rPr lang="en-US" altLang="zh-CN" smtClean="0"/>
              <a:t>    if (oper == '+') {</a:t>
            </a:r>
          </a:p>
          <a:p>
            <a:r>
              <a:rPr lang="en-US" altLang="zh-CN" smtClean="0"/>
              <a:t>      n1 + n2</a:t>
            </a:r>
          </a:p>
          <a:p>
            <a:r>
              <a:rPr lang="en-US" altLang="zh-CN" smtClean="0"/>
              <a:t>    } else if (oper == '-') {</a:t>
            </a:r>
          </a:p>
          <a:p>
            <a:r>
              <a:rPr lang="en-US" altLang="zh-CN" smtClean="0"/>
              <a:t>      n1 - n2</a:t>
            </a:r>
          </a:p>
          <a:p>
            <a:r>
              <a:rPr lang="en-US" altLang="zh-CN" smtClean="0"/>
              <a:t>    } else {</a:t>
            </a:r>
          </a:p>
          <a:p>
            <a:r>
              <a:rPr lang="en-US" altLang="zh-CN" smtClean="0"/>
              <a:t>      null</a:t>
            </a:r>
          </a:p>
          <a:p>
            <a:r>
              <a:rPr lang="en-US" altLang="zh-CN" smtClean="0"/>
              <a:t>    }</a:t>
            </a:r>
          </a:p>
          <a:p>
            <a:r>
              <a:rPr lang="en-US" altLang="zh-CN" smtClean="0"/>
              <a:t>  }</a:t>
            </a:r>
          </a:p>
          <a:p>
            <a:r>
              <a:rPr lang="en-US" altLang="zh-CN" smtClean="0"/>
              <a:t>}</a:t>
            </a:r>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a:t>
            </a:r>
            <a:r>
              <a:rPr lang="zh-CN" altLang="en-US" smtClean="0"/>
              <a:t>需要整理，加入</a:t>
            </a:r>
            <a:r>
              <a:rPr lang="en-US" altLang="zh-CN" smtClean="0"/>
              <a:t>Scala</a:t>
            </a:r>
            <a:r>
              <a:rPr lang="zh-CN" altLang="en-US" smtClean="0"/>
              <a:t>的代码</a:t>
            </a:r>
            <a:r>
              <a:rPr lang="en-US" altLang="zh-CN" smtClean="0"/>
              <a:t>..</a:t>
            </a:r>
          </a:p>
          <a:p>
            <a:endParaRPr lang="en-US" altLang="zh-CN" smtClean="0"/>
          </a:p>
          <a:p>
            <a:endParaRPr lang="en-US" altLang="zh-CN" smtClean="0"/>
          </a:p>
          <a:p>
            <a:r>
              <a:rPr lang="zh-CN" altLang="en-US" smtClean="0"/>
              <a:t>案例说明：</a:t>
            </a:r>
            <a:endParaRPr lang="en-US" altLang="zh-CN" smtClean="0"/>
          </a:p>
          <a:p>
            <a:r>
              <a:rPr lang="en-US" altLang="zh-CN" sz="1200" b="1" kern="1200" smtClean="0">
                <a:solidFill>
                  <a:schemeClr val="tx1"/>
                </a:solidFill>
                <a:effectLst/>
                <a:latin typeface="+mn-lt"/>
                <a:ea typeface="+mn-ea"/>
                <a:cs typeface="+mn-cs"/>
              </a:rPr>
              <a:t>func cal(num1 int, num2 int, operator string) {</a:t>
            </a:r>
          </a:p>
          <a:p>
            <a:r>
              <a:rPr lang="en-US" altLang="zh-CN" sz="1200" b="1" kern="1200" smtClean="0">
                <a:solidFill>
                  <a:schemeClr val="tx1"/>
                </a:solidFill>
                <a:effectLst/>
                <a:latin typeface="+mn-lt"/>
                <a:ea typeface="+mn-ea"/>
                <a:cs typeface="+mn-cs"/>
              </a:rPr>
              <a:t>result := 0</a:t>
            </a:r>
          </a:p>
          <a:p>
            <a:r>
              <a:rPr lang="en-US" altLang="zh-CN" sz="1200" b="1" kern="1200" smtClean="0">
                <a:solidFill>
                  <a:schemeClr val="tx1"/>
                </a:solidFill>
                <a:effectLst/>
                <a:latin typeface="+mn-lt"/>
                <a:ea typeface="+mn-ea"/>
                <a:cs typeface="+mn-cs"/>
              </a:rPr>
              <a:t>switch operator {</a:t>
            </a:r>
          </a:p>
          <a:p>
            <a:r>
              <a:rPr lang="en-US" altLang="zh-CN" sz="1200" b="1" kern="1200" smtClean="0">
                <a:solidFill>
                  <a:schemeClr val="tx1"/>
                </a:solidFill>
                <a:effectLst/>
                <a:latin typeface="+mn-lt"/>
                <a:ea typeface="+mn-ea"/>
                <a:cs typeface="+mn-cs"/>
              </a:rPr>
              <a:t>case "+":</a:t>
            </a:r>
          </a:p>
          <a:p>
            <a:r>
              <a:rPr lang="en-US" altLang="zh-CN" sz="1200" b="1" kern="1200" smtClean="0">
                <a:solidFill>
                  <a:schemeClr val="tx1"/>
                </a:solidFill>
                <a:effectLst/>
                <a:latin typeface="+mn-lt"/>
                <a:ea typeface="+mn-ea"/>
                <a:cs typeface="+mn-cs"/>
              </a:rPr>
              <a:t>result = num1 + num2</a:t>
            </a:r>
          </a:p>
          <a:p>
            <a:r>
              <a:rPr lang="en-US" altLang="zh-CN" sz="1200" b="1" kern="1200" smtClean="0">
                <a:solidFill>
                  <a:schemeClr val="tx1"/>
                </a:solidFill>
                <a:effectLst/>
                <a:latin typeface="+mn-lt"/>
                <a:ea typeface="+mn-ea"/>
                <a:cs typeface="+mn-cs"/>
              </a:rPr>
              <a:t>case "-":</a:t>
            </a:r>
          </a:p>
          <a:p>
            <a:r>
              <a:rPr lang="en-US" altLang="zh-CN" sz="1200" b="1" kern="1200" smtClean="0">
                <a:solidFill>
                  <a:schemeClr val="tx1"/>
                </a:solidFill>
                <a:effectLst/>
                <a:latin typeface="+mn-lt"/>
                <a:ea typeface="+mn-ea"/>
                <a:cs typeface="+mn-cs"/>
              </a:rPr>
              <a:t>result = num1 - num2</a:t>
            </a:r>
          </a:p>
          <a:p>
            <a:r>
              <a:rPr lang="en-US" altLang="zh-CN" sz="1200" b="1" kern="1200" smtClean="0">
                <a:solidFill>
                  <a:schemeClr val="tx1"/>
                </a:solidFill>
                <a:effectLst/>
                <a:latin typeface="+mn-lt"/>
                <a:ea typeface="+mn-ea"/>
                <a:cs typeface="+mn-cs"/>
              </a:rPr>
              <a:t>case "*":</a:t>
            </a:r>
          </a:p>
          <a:p>
            <a:r>
              <a:rPr lang="en-US" altLang="zh-CN" sz="1200" b="1" kern="1200" smtClean="0">
                <a:solidFill>
                  <a:schemeClr val="tx1"/>
                </a:solidFill>
                <a:effectLst/>
                <a:latin typeface="+mn-lt"/>
                <a:ea typeface="+mn-ea"/>
                <a:cs typeface="+mn-cs"/>
              </a:rPr>
              <a:t>result = num1 * num2</a:t>
            </a:r>
          </a:p>
          <a:p>
            <a:r>
              <a:rPr lang="en-US" altLang="zh-CN" sz="1200" b="1" kern="1200" smtClean="0">
                <a:solidFill>
                  <a:schemeClr val="tx1"/>
                </a:solidFill>
                <a:effectLst/>
                <a:latin typeface="+mn-lt"/>
                <a:ea typeface="+mn-ea"/>
                <a:cs typeface="+mn-cs"/>
              </a:rPr>
              <a:t>case "/":</a:t>
            </a:r>
          </a:p>
          <a:p>
            <a:r>
              <a:rPr lang="en-US" altLang="zh-CN" sz="1200" b="1" kern="1200" smtClean="0">
                <a:solidFill>
                  <a:schemeClr val="tx1"/>
                </a:solidFill>
                <a:effectLst/>
                <a:latin typeface="+mn-lt"/>
                <a:ea typeface="+mn-ea"/>
                <a:cs typeface="+mn-cs"/>
              </a:rPr>
              <a:t>result = num1 / num2</a:t>
            </a:r>
          </a:p>
          <a:p>
            <a:r>
              <a:rPr lang="en-US" altLang="zh-CN" sz="1200" b="1" kern="1200" smtClean="0">
                <a:solidFill>
                  <a:schemeClr val="tx1"/>
                </a:solidFill>
                <a:effectLst/>
                <a:latin typeface="+mn-lt"/>
                <a:ea typeface="+mn-ea"/>
                <a:cs typeface="+mn-cs"/>
              </a:rPr>
              <a:t>default :</a:t>
            </a:r>
          </a:p>
          <a:p>
            <a:r>
              <a:rPr lang="en-US" altLang="zh-CN" sz="1200" b="1" kern="1200" smtClean="0">
                <a:solidFill>
                  <a:schemeClr val="tx1"/>
                </a:solidFill>
                <a:effectLst/>
                <a:latin typeface="+mn-lt"/>
                <a:ea typeface="+mn-ea"/>
                <a:cs typeface="+mn-cs"/>
              </a:rPr>
              <a:t>fmt.Println("</a:t>
            </a:r>
            <a:r>
              <a:rPr lang="zh-CN" altLang="en-US" sz="1200" b="1" kern="1200" smtClean="0">
                <a:solidFill>
                  <a:schemeClr val="tx1"/>
                </a:solidFill>
                <a:effectLst/>
                <a:latin typeface="+mn-lt"/>
                <a:ea typeface="+mn-ea"/>
                <a:cs typeface="+mn-cs"/>
              </a:rPr>
              <a:t>你的输入有误</a:t>
            </a:r>
            <a:r>
              <a:rPr lang="en-US" altLang="zh-CN" sz="1200" b="1" kern="1200" smtClean="0">
                <a:solidFill>
                  <a:schemeClr val="tx1"/>
                </a:solidFill>
                <a:effectLst/>
                <a:latin typeface="+mn-lt"/>
                <a:ea typeface="+mn-ea"/>
                <a:cs typeface="+mn-cs"/>
              </a:rPr>
              <a:t>...") </a:t>
            </a:r>
          </a:p>
          <a:p>
            <a:r>
              <a:rPr lang="en-US" altLang="zh-CN" sz="1200" b="1" kern="1200" smtClean="0">
                <a:solidFill>
                  <a:schemeClr val="tx1"/>
                </a:solidFill>
                <a:effectLst/>
                <a:latin typeface="+mn-lt"/>
                <a:ea typeface="+mn-ea"/>
                <a:cs typeface="+mn-cs"/>
              </a:rPr>
              <a:t>}</a:t>
            </a:r>
          </a:p>
          <a:p>
            <a:r>
              <a:rPr lang="en-US" altLang="zh-CN" sz="1200" b="1" kern="1200" smtClean="0">
                <a:solidFill>
                  <a:schemeClr val="tx1"/>
                </a:solidFill>
                <a:effectLst/>
                <a:latin typeface="+mn-lt"/>
                <a:ea typeface="+mn-ea"/>
                <a:cs typeface="+mn-cs"/>
              </a:rPr>
              <a:t>fmt.Println("result=", result)</a:t>
            </a:r>
          </a:p>
          <a:p>
            <a:r>
              <a:rPr lang="en-US" altLang="zh-CN" sz="1200" b="1" kern="1200" smtClean="0">
                <a:solidFill>
                  <a:schemeClr val="tx1"/>
                </a:solidFill>
                <a:effectLst/>
                <a:latin typeface="+mn-lt"/>
                <a:ea typeface="+mn-ea"/>
                <a:cs typeface="+mn-cs"/>
              </a:rPr>
              <a:t>//return result</a:t>
            </a:r>
          </a:p>
          <a:p>
            <a:r>
              <a:rPr lang="en-US" altLang="zh-CN" sz="1200" b="1" kern="1200" smtClean="0">
                <a:solidFill>
                  <a:schemeClr val="tx1"/>
                </a:solidFill>
                <a:effectLst/>
                <a:latin typeface="+mn-lt"/>
                <a:ea typeface="+mn-ea"/>
                <a:cs typeface="+mn-cs"/>
              </a:rPr>
              <a:t>}</a:t>
            </a:r>
          </a:p>
          <a:p>
            <a:r>
              <a:rPr lang="en-US" altLang="zh-CN" sz="1200" b="1" kern="1200" smtClean="0">
                <a:solidFill>
                  <a:schemeClr val="tx1"/>
                </a:solidFill>
                <a:effectLst/>
                <a:latin typeface="+mn-lt"/>
                <a:ea typeface="+mn-ea"/>
                <a:cs typeface="+mn-cs"/>
              </a:rPr>
              <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a:t>
            </a:r>
            <a:r>
              <a:rPr lang="zh-CN" altLang="en-US" sz="1200" b="1" kern="1200" smtClean="0">
                <a:solidFill>
                  <a:schemeClr val="tx1"/>
                </a:solidFill>
                <a:effectLst/>
                <a:latin typeface="+mn-lt"/>
                <a:ea typeface="+mn-ea"/>
                <a:cs typeface="+mn-cs"/>
              </a:rPr>
              <a:t>函数带返回值</a:t>
            </a:r>
          </a:p>
          <a:p>
            <a:r>
              <a:rPr lang="en-US" altLang="zh-CN" sz="1200" b="1" kern="1200" smtClean="0">
                <a:solidFill>
                  <a:schemeClr val="tx1"/>
                </a:solidFill>
                <a:effectLst/>
                <a:latin typeface="+mn-lt"/>
                <a:ea typeface="+mn-ea"/>
                <a:cs typeface="+mn-cs"/>
              </a:rPr>
              <a:t>func cal2(num1 int, num2 int, operator string) int {</a:t>
            </a:r>
          </a:p>
          <a:p>
            <a:r>
              <a:rPr lang="en-US" altLang="zh-CN" sz="1200" b="1" kern="1200" smtClean="0">
                <a:solidFill>
                  <a:schemeClr val="tx1"/>
                </a:solidFill>
                <a:effectLst/>
                <a:latin typeface="+mn-lt"/>
                <a:ea typeface="+mn-ea"/>
                <a:cs typeface="+mn-cs"/>
              </a:rPr>
              <a:t>result := 0</a:t>
            </a:r>
          </a:p>
          <a:p>
            <a:r>
              <a:rPr lang="en-US" altLang="zh-CN" sz="1200" b="1" kern="1200" smtClean="0">
                <a:solidFill>
                  <a:schemeClr val="tx1"/>
                </a:solidFill>
                <a:effectLst/>
                <a:latin typeface="+mn-lt"/>
                <a:ea typeface="+mn-ea"/>
                <a:cs typeface="+mn-cs"/>
              </a:rPr>
              <a:t>switch operator {</a:t>
            </a:r>
          </a:p>
          <a:p>
            <a:r>
              <a:rPr lang="en-US" altLang="zh-CN" sz="1200" b="1" kern="1200" smtClean="0">
                <a:solidFill>
                  <a:schemeClr val="tx1"/>
                </a:solidFill>
                <a:effectLst/>
                <a:latin typeface="+mn-lt"/>
                <a:ea typeface="+mn-ea"/>
                <a:cs typeface="+mn-cs"/>
              </a:rPr>
              <a:t>case "+":</a:t>
            </a:r>
          </a:p>
          <a:p>
            <a:r>
              <a:rPr lang="en-US" altLang="zh-CN" sz="1200" b="1" kern="1200" smtClean="0">
                <a:solidFill>
                  <a:schemeClr val="tx1"/>
                </a:solidFill>
                <a:effectLst/>
                <a:latin typeface="+mn-lt"/>
                <a:ea typeface="+mn-ea"/>
                <a:cs typeface="+mn-cs"/>
              </a:rPr>
              <a:t>result = num1 + num2</a:t>
            </a:r>
          </a:p>
          <a:p>
            <a:r>
              <a:rPr lang="en-US" altLang="zh-CN" sz="1200" b="1" kern="1200" smtClean="0">
                <a:solidFill>
                  <a:schemeClr val="tx1"/>
                </a:solidFill>
                <a:effectLst/>
                <a:latin typeface="+mn-lt"/>
                <a:ea typeface="+mn-ea"/>
                <a:cs typeface="+mn-cs"/>
              </a:rPr>
              <a:t>case "-":</a:t>
            </a:r>
          </a:p>
          <a:p>
            <a:r>
              <a:rPr lang="en-US" altLang="zh-CN" sz="1200" b="1" kern="1200" smtClean="0">
                <a:solidFill>
                  <a:schemeClr val="tx1"/>
                </a:solidFill>
                <a:effectLst/>
                <a:latin typeface="+mn-lt"/>
                <a:ea typeface="+mn-ea"/>
                <a:cs typeface="+mn-cs"/>
              </a:rPr>
              <a:t>result = num1 - num2</a:t>
            </a:r>
          </a:p>
          <a:p>
            <a:r>
              <a:rPr lang="en-US" altLang="zh-CN" sz="1200" b="1" kern="1200" smtClean="0">
                <a:solidFill>
                  <a:schemeClr val="tx1"/>
                </a:solidFill>
                <a:effectLst/>
                <a:latin typeface="+mn-lt"/>
                <a:ea typeface="+mn-ea"/>
                <a:cs typeface="+mn-cs"/>
              </a:rPr>
              <a:t>case "*":</a:t>
            </a:r>
          </a:p>
          <a:p>
            <a:r>
              <a:rPr lang="en-US" altLang="zh-CN" sz="1200" b="1" kern="1200" smtClean="0">
                <a:solidFill>
                  <a:schemeClr val="tx1"/>
                </a:solidFill>
                <a:effectLst/>
                <a:latin typeface="+mn-lt"/>
                <a:ea typeface="+mn-ea"/>
                <a:cs typeface="+mn-cs"/>
              </a:rPr>
              <a:t>result = num1 * num2</a:t>
            </a:r>
          </a:p>
          <a:p>
            <a:r>
              <a:rPr lang="en-US" altLang="zh-CN" sz="1200" b="1" kern="1200" smtClean="0">
                <a:solidFill>
                  <a:schemeClr val="tx1"/>
                </a:solidFill>
                <a:effectLst/>
                <a:latin typeface="+mn-lt"/>
                <a:ea typeface="+mn-ea"/>
                <a:cs typeface="+mn-cs"/>
              </a:rPr>
              <a:t>case "/":</a:t>
            </a:r>
          </a:p>
          <a:p>
            <a:r>
              <a:rPr lang="en-US" altLang="zh-CN" sz="1200" b="1" kern="1200" smtClean="0">
                <a:solidFill>
                  <a:schemeClr val="tx1"/>
                </a:solidFill>
                <a:effectLst/>
                <a:latin typeface="+mn-lt"/>
                <a:ea typeface="+mn-ea"/>
                <a:cs typeface="+mn-cs"/>
              </a:rPr>
              <a:t>result = num1 / num2</a:t>
            </a:r>
          </a:p>
          <a:p>
            <a:r>
              <a:rPr lang="en-US" altLang="zh-CN" sz="1200" b="1" kern="1200" smtClean="0">
                <a:solidFill>
                  <a:schemeClr val="tx1"/>
                </a:solidFill>
                <a:effectLst/>
                <a:latin typeface="+mn-lt"/>
                <a:ea typeface="+mn-ea"/>
                <a:cs typeface="+mn-cs"/>
              </a:rPr>
              <a:t>default :</a:t>
            </a:r>
          </a:p>
          <a:p>
            <a:r>
              <a:rPr lang="en-US" altLang="zh-CN" sz="1200" b="1" kern="1200" smtClean="0">
                <a:solidFill>
                  <a:schemeClr val="tx1"/>
                </a:solidFill>
                <a:effectLst/>
                <a:latin typeface="+mn-lt"/>
                <a:ea typeface="+mn-ea"/>
                <a:cs typeface="+mn-cs"/>
              </a:rPr>
              <a:t>fmt.Println("</a:t>
            </a:r>
            <a:r>
              <a:rPr lang="zh-CN" altLang="en-US" sz="1200" b="1" kern="1200" smtClean="0">
                <a:solidFill>
                  <a:schemeClr val="tx1"/>
                </a:solidFill>
                <a:effectLst/>
                <a:latin typeface="+mn-lt"/>
                <a:ea typeface="+mn-ea"/>
                <a:cs typeface="+mn-cs"/>
              </a:rPr>
              <a:t>你的输入有误</a:t>
            </a:r>
            <a:r>
              <a:rPr lang="en-US" altLang="zh-CN" sz="1200" b="1" kern="1200" smtClean="0">
                <a:solidFill>
                  <a:schemeClr val="tx1"/>
                </a:solidFill>
                <a:effectLst/>
                <a:latin typeface="+mn-lt"/>
                <a:ea typeface="+mn-ea"/>
                <a:cs typeface="+mn-cs"/>
              </a:rPr>
              <a:t>...") </a:t>
            </a:r>
          </a:p>
          <a:p>
            <a:r>
              <a:rPr lang="en-US" altLang="zh-CN" sz="1200" b="1" kern="1200" smtClean="0">
                <a:solidFill>
                  <a:schemeClr val="tx1"/>
                </a:solidFill>
                <a:effectLst/>
                <a:latin typeface="+mn-lt"/>
                <a:ea typeface="+mn-ea"/>
                <a:cs typeface="+mn-cs"/>
              </a:rPr>
              <a:t>}</a:t>
            </a:r>
          </a:p>
          <a:p>
            <a:r>
              <a:rPr lang="en-US" altLang="zh-CN" sz="1200" b="1" kern="1200" smtClean="0">
                <a:solidFill>
                  <a:schemeClr val="tx1"/>
                </a:solidFill>
                <a:effectLst/>
                <a:latin typeface="+mn-lt"/>
                <a:ea typeface="+mn-ea"/>
                <a:cs typeface="+mn-cs"/>
              </a:rPr>
              <a:t>return result</a:t>
            </a:r>
          </a:p>
          <a:p>
            <a:r>
              <a:rPr lang="en-US" altLang="zh-CN" sz="1200" b="1" kern="1200" smtClean="0">
                <a:solidFill>
                  <a:schemeClr val="tx1"/>
                </a:solidFill>
                <a:effectLst/>
                <a:latin typeface="+mn-lt"/>
                <a:ea typeface="+mn-ea"/>
                <a:cs typeface="+mn-cs"/>
              </a:rPr>
              <a:t>}</a:t>
            </a:r>
          </a:p>
          <a:p>
            <a:r>
              <a:rPr lang="en-US" altLang="zh-CN" sz="1200" b="1" kern="1200" smtClean="0">
                <a:solidFill>
                  <a:schemeClr val="tx1"/>
                </a:solidFill>
                <a:effectLst/>
                <a:latin typeface="+mn-lt"/>
                <a:ea typeface="+mn-ea"/>
                <a:cs typeface="+mn-cs"/>
              </a:rPr>
              <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func main() {</a:t>
            </a:r>
          </a:p>
          <a:p>
            <a:r>
              <a:rPr lang="en-US" altLang="zh-CN" sz="1200" b="1" kern="1200" smtClean="0">
                <a:solidFill>
                  <a:schemeClr val="tx1"/>
                </a:solidFill>
                <a:effectLst/>
                <a:latin typeface="+mn-lt"/>
                <a:ea typeface="+mn-ea"/>
                <a:cs typeface="+mn-cs"/>
              </a:rPr>
              <a:t>num1 := 34</a:t>
            </a:r>
          </a:p>
          <a:p>
            <a:r>
              <a:rPr lang="en-US" altLang="zh-CN" sz="1200" b="1" kern="1200" smtClean="0">
                <a:solidFill>
                  <a:schemeClr val="tx1"/>
                </a:solidFill>
                <a:effectLst/>
                <a:latin typeface="+mn-lt"/>
                <a:ea typeface="+mn-ea"/>
                <a:cs typeface="+mn-cs"/>
              </a:rPr>
              <a:t>      num2 := 8</a:t>
            </a:r>
          </a:p>
          <a:p>
            <a:r>
              <a:rPr lang="en-US" altLang="zh-CN" sz="1200" b="1" kern="1200" smtClean="0">
                <a:solidFill>
                  <a:schemeClr val="tx1"/>
                </a:solidFill>
                <a:effectLst/>
                <a:latin typeface="+mn-lt"/>
                <a:ea typeface="+mn-ea"/>
                <a:cs typeface="+mn-cs"/>
              </a:rPr>
              <a:t>      result := 0</a:t>
            </a:r>
          </a:p>
          <a:p>
            <a:r>
              <a:rPr lang="en-US" altLang="zh-CN" sz="1200" b="1" kern="1200" smtClean="0">
                <a:solidFill>
                  <a:schemeClr val="tx1"/>
                </a:solidFill>
                <a:effectLst/>
                <a:latin typeface="+mn-lt"/>
                <a:ea typeface="+mn-ea"/>
                <a:cs typeface="+mn-cs"/>
              </a:rPr>
              <a:t>      //</a:t>
            </a:r>
            <a:r>
              <a:rPr lang="zh-CN" altLang="en-US" sz="1200" b="1" kern="1200" smtClean="0">
                <a:solidFill>
                  <a:schemeClr val="tx1"/>
                </a:solidFill>
                <a:effectLst/>
                <a:latin typeface="+mn-lt"/>
                <a:ea typeface="+mn-ea"/>
                <a:cs typeface="+mn-cs"/>
              </a:rPr>
              <a:t>求两个数的和</a:t>
            </a:r>
          </a:p>
          <a:p>
            <a:r>
              <a:rPr lang="zh-CN" altLang="en-US" sz="1200" b="1" kern="1200" smtClean="0">
                <a:solidFill>
                  <a:schemeClr val="tx1"/>
                </a:solidFill>
                <a:effectLst/>
                <a:latin typeface="+mn-lt"/>
                <a:ea typeface="+mn-ea"/>
                <a:cs typeface="+mn-cs"/>
              </a:rPr>
              <a:t>      </a:t>
            </a:r>
            <a:r>
              <a:rPr lang="en-US" altLang="zh-CN" sz="1200" b="1" kern="1200" smtClean="0">
                <a:solidFill>
                  <a:schemeClr val="tx1"/>
                </a:solidFill>
                <a:effectLst/>
                <a:latin typeface="+mn-lt"/>
                <a:ea typeface="+mn-ea"/>
                <a:cs typeface="+mn-cs"/>
              </a:rPr>
              <a:t>result = num1 + num2</a:t>
            </a:r>
          </a:p>
          <a:p>
            <a:r>
              <a:rPr lang="en-US" altLang="zh-CN" sz="1200" b="1" kern="1200" smtClean="0">
                <a:solidFill>
                  <a:schemeClr val="tx1"/>
                </a:solidFill>
                <a:effectLst/>
                <a:latin typeface="+mn-lt"/>
                <a:ea typeface="+mn-ea"/>
                <a:cs typeface="+mn-cs"/>
              </a:rPr>
              <a:t>fmt.Println("</a:t>
            </a:r>
            <a:r>
              <a:rPr lang="zh-CN" altLang="en-US" sz="1200" b="1" kern="1200" smtClean="0">
                <a:solidFill>
                  <a:schemeClr val="tx1"/>
                </a:solidFill>
                <a:effectLst/>
                <a:latin typeface="+mn-lt"/>
                <a:ea typeface="+mn-ea"/>
                <a:cs typeface="+mn-cs"/>
              </a:rPr>
              <a:t>和</a:t>
            </a:r>
            <a:r>
              <a:rPr lang="en-US" altLang="zh-CN" sz="1200" b="1" kern="1200" smtClean="0">
                <a:solidFill>
                  <a:schemeClr val="tx1"/>
                </a:solidFill>
                <a:effectLst/>
                <a:latin typeface="+mn-lt"/>
                <a:ea typeface="+mn-ea"/>
                <a:cs typeface="+mn-cs"/>
              </a:rPr>
              <a:t>=", result)</a:t>
            </a:r>
          </a:p>
          <a:p>
            <a:r>
              <a:rPr lang="en-US" altLang="zh-CN" sz="1200" b="1" kern="1200" smtClean="0">
                <a:solidFill>
                  <a:schemeClr val="tx1"/>
                </a:solidFill>
                <a:effectLst/>
                <a:latin typeface="+mn-lt"/>
                <a:ea typeface="+mn-ea"/>
                <a:cs typeface="+mn-cs"/>
              </a:rPr>
              <a:t>      //</a:t>
            </a:r>
            <a:r>
              <a:rPr lang="zh-CN" altLang="en-US" sz="1200" b="1" kern="1200" smtClean="0">
                <a:solidFill>
                  <a:schemeClr val="tx1"/>
                </a:solidFill>
                <a:effectLst/>
                <a:latin typeface="+mn-lt"/>
                <a:ea typeface="+mn-ea"/>
                <a:cs typeface="+mn-cs"/>
              </a:rPr>
              <a:t>求两个数的差</a:t>
            </a:r>
          </a:p>
          <a:p>
            <a:r>
              <a:rPr lang="zh-CN" altLang="en-US" sz="1200" b="1" kern="1200" smtClean="0">
                <a:solidFill>
                  <a:schemeClr val="tx1"/>
                </a:solidFill>
                <a:effectLst/>
                <a:latin typeface="+mn-lt"/>
                <a:ea typeface="+mn-ea"/>
                <a:cs typeface="+mn-cs"/>
              </a:rPr>
              <a:t>      </a:t>
            </a:r>
            <a:r>
              <a:rPr lang="en-US" altLang="zh-CN" sz="1200" b="1" kern="1200" smtClean="0">
                <a:solidFill>
                  <a:schemeClr val="tx1"/>
                </a:solidFill>
                <a:effectLst/>
                <a:latin typeface="+mn-lt"/>
                <a:ea typeface="+mn-ea"/>
                <a:cs typeface="+mn-cs"/>
              </a:rPr>
              <a:t>result = num1 - num2</a:t>
            </a:r>
          </a:p>
          <a:p>
            <a:r>
              <a:rPr lang="en-US" altLang="zh-CN" sz="1200" b="1" kern="1200" smtClean="0">
                <a:solidFill>
                  <a:schemeClr val="tx1"/>
                </a:solidFill>
                <a:effectLst/>
                <a:latin typeface="+mn-lt"/>
                <a:ea typeface="+mn-ea"/>
                <a:cs typeface="+mn-cs"/>
              </a:rPr>
              <a:t>fmt.Println("</a:t>
            </a:r>
            <a:r>
              <a:rPr lang="zh-CN" altLang="en-US" sz="1200" b="1" kern="1200" smtClean="0">
                <a:solidFill>
                  <a:schemeClr val="tx1"/>
                </a:solidFill>
                <a:effectLst/>
                <a:latin typeface="+mn-lt"/>
                <a:ea typeface="+mn-ea"/>
                <a:cs typeface="+mn-cs"/>
              </a:rPr>
              <a:t>差</a:t>
            </a:r>
            <a:r>
              <a:rPr lang="en-US" altLang="zh-CN" sz="1200" b="1" kern="1200" smtClean="0">
                <a:solidFill>
                  <a:schemeClr val="tx1"/>
                </a:solidFill>
                <a:effectLst/>
                <a:latin typeface="+mn-lt"/>
                <a:ea typeface="+mn-ea"/>
                <a:cs typeface="+mn-cs"/>
              </a:rPr>
              <a:t>=", result)</a:t>
            </a:r>
          </a:p>
          <a:p>
            <a:r>
              <a:rPr lang="en-US" altLang="zh-CN" sz="1200" b="1" kern="1200" smtClean="0">
                <a:solidFill>
                  <a:schemeClr val="tx1"/>
                </a:solidFill>
                <a:effectLst/>
                <a:latin typeface="+mn-lt"/>
                <a:ea typeface="+mn-ea"/>
                <a:cs typeface="+mn-cs"/>
              </a:rPr>
              <a:t>//==&gt; </a:t>
            </a:r>
            <a:r>
              <a:rPr lang="zh-CN" altLang="en-US" sz="1200" b="1" kern="1200" smtClean="0">
                <a:solidFill>
                  <a:schemeClr val="tx1"/>
                </a:solidFill>
                <a:effectLst/>
                <a:latin typeface="+mn-lt"/>
                <a:ea typeface="+mn-ea"/>
                <a:cs typeface="+mn-cs"/>
              </a:rPr>
              <a:t>把经常用的功能，的代码放在一起，这就是函数</a:t>
            </a:r>
          </a:p>
          <a:p>
            <a:r>
              <a:rPr lang="en-US" altLang="zh-CN" sz="1200" b="1" kern="1200" smtClean="0">
                <a:solidFill>
                  <a:schemeClr val="tx1"/>
                </a:solidFill>
                <a:effectLst/>
                <a:latin typeface="+mn-lt"/>
                <a:ea typeface="+mn-ea"/>
                <a:cs typeface="+mn-cs"/>
              </a:rPr>
              <a:t>//</a:t>
            </a:r>
            <a:r>
              <a:rPr lang="zh-CN" altLang="en-US" sz="1200" b="1" kern="1200" smtClean="0">
                <a:solidFill>
                  <a:schemeClr val="tx1"/>
                </a:solidFill>
                <a:effectLst/>
                <a:latin typeface="+mn-lt"/>
                <a:ea typeface="+mn-ea"/>
                <a:cs typeface="+mn-cs"/>
              </a:rPr>
              <a:t>使用函数来解决 </a:t>
            </a:r>
            <a:r>
              <a:rPr lang="en-US" altLang="zh-CN" sz="1200" b="1" kern="1200" smtClean="0">
                <a:solidFill>
                  <a:schemeClr val="tx1"/>
                </a:solidFill>
                <a:effectLst/>
                <a:latin typeface="+mn-lt"/>
                <a:ea typeface="+mn-ea"/>
                <a:cs typeface="+mn-cs"/>
              </a:rPr>
              <a:t>[</a:t>
            </a:r>
            <a:r>
              <a:rPr lang="zh-CN" altLang="en-US" sz="1200" b="1" kern="1200" smtClean="0">
                <a:solidFill>
                  <a:schemeClr val="tx1"/>
                </a:solidFill>
                <a:effectLst/>
                <a:latin typeface="+mn-lt"/>
                <a:ea typeface="+mn-ea"/>
                <a:cs typeface="+mn-cs"/>
              </a:rPr>
              <a:t>没有返回值</a:t>
            </a:r>
            <a:r>
              <a:rPr lang="en-US" altLang="zh-CN" sz="1200" b="1" kern="1200" smtClean="0">
                <a:solidFill>
                  <a:schemeClr val="tx1"/>
                </a:solidFill>
                <a:effectLst/>
                <a:latin typeface="+mn-lt"/>
                <a:ea typeface="+mn-ea"/>
                <a:cs typeface="+mn-cs"/>
              </a:rPr>
              <a:t>]</a:t>
            </a:r>
            <a:endParaRPr lang="zh-CN" altLang="en-US" sz="1200" b="1" kern="1200" smtClean="0">
              <a:solidFill>
                <a:schemeClr val="tx1"/>
              </a:solidFill>
              <a:effectLst/>
              <a:latin typeface="+mn-lt"/>
              <a:ea typeface="+mn-ea"/>
              <a:cs typeface="+mn-cs"/>
            </a:endParaRPr>
          </a:p>
          <a:p>
            <a:r>
              <a:rPr lang="en-US" altLang="zh-CN" sz="1200" b="1" kern="1200" smtClean="0">
                <a:solidFill>
                  <a:schemeClr val="tx1"/>
                </a:solidFill>
                <a:effectLst/>
                <a:latin typeface="+mn-lt"/>
                <a:ea typeface="+mn-ea"/>
                <a:cs typeface="+mn-cs"/>
              </a:rPr>
              <a:t>cal(90, 80, "+")</a:t>
            </a:r>
          </a:p>
          <a:p>
            <a:r>
              <a:rPr lang="en-US" altLang="zh-CN" sz="1200" b="1" kern="1200" smtClean="0">
                <a:solidFill>
                  <a:schemeClr val="tx1"/>
                </a:solidFill>
                <a:effectLst/>
                <a:latin typeface="+mn-lt"/>
                <a:ea typeface="+mn-ea"/>
                <a:cs typeface="+mn-cs"/>
              </a:rPr>
              <a:t>cal(90, 80, "-")</a:t>
            </a:r>
          </a:p>
          <a:p>
            <a:r>
              <a:rPr lang="en-US" altLang="zh-CN" sz="1200" b="1" kern="1200" smtClean="0">
                <a:solidFill>
                  <a:schemeClr val="tx1"/>
                </a:solidFill>
                <a:effectLst/>
                <a:latin typeface="+mn-lt"/>
                <a:ea typeface="+mn-ea"/>
                <a:cs typeface="+mn-cs"/>
              </a:rPr>
              <a:t/>
            </a:r>
            <a:br>
              <a:rPr lang="en-US" altLang="zh-CN" sz="1200" b="1" kern="1200" smtClean="0">
                <a:solidFill>
                  <a:schemeClr val="tx1"/>
                </a:solidFill>
                <a:effectLst/>
                <a:latin typeface="+mn-lt"/>
                <a:ea typeface="+mn-ea"/>
                <a:cs typeface="+mn-cs"/>
              </a:rPr>
            </a:br>
            <a:r>
              <a:rPr lang="en-US" altLang="zh-CN" sz="1200" b="1" kern="1200" smtClean="0">
                <a:solidFill>
                  <a:schemeClr val="tx1"/>
                </a:solidFill>
                <a:effectLst/>
                <a:latin typeface="+mn-lt"/>
                <a:ea typeface="+mn-ea"/>
                <a:cs typeface="+mn-cs"/>
              </a:rPr>
              <a:t>//</a:t>
            </a:r>
            <a:r>
              <a:rPr lang="zh-CN" altLang="en-US" sz="1200" b="1" kern="1200" smtClean="0">
                <a:solidFill>
                  <a:schemeClr val="tx1"/>
                </a:solidFill>
                <a:effectLst/>
                <a:latin typeface="+mn-lt"/>
                <a:ea typeface="+mn-ea"/>
                <a:cs typeface="+mn-cs"/>
              </a:rPr>
              <a:t>使用函数来解决 </a:t>
            </a:r>
            <a:r>
              <a:rPr lang="en-US" altLang="zh-CN" sz="1200" b="1" kern="1200" smtClean="0">
                <a:solidFill>
                  <a:schemeClr val="tx1"/>
                </a:solidFill>
                <a:effectLst/>
                <a:latin typeface="+mn-lt"/>
                <a:ea typeface="+mn-ea"/>
                <a:cs typeface="+mn-cs"/>
              </a:rPr>
              <a:t>[</a:t>
            </a:r>
            <a:r>
              <a:rPr lang="zh-CN" altLang="en-US" sz="1200" b="1" kern="1200" smtClean="0">
                <a:solidFill>
                  <a:schemeClr val="tx1"/>
                </a:solidFill>
                <a:effectLst/>
                <a:latin typeface="+mn-lt"/>
                <a:ea typeface="+mn-ea"/>
                <a:cs typeface="+mn-cs"/>
              </a:rPr>
              <a:t>有返回值</a:t>
            </a:r>
            <a:r>
              <a:rPr lang="en-US" altLang="zh-CN" sz="1200" b="1" kern="1200" smtClean="0">
                <a:solidFill>
                  <a:schemeClr val="tx1"/>
                </a:solidFill>
                <a:effectLst/>
                <a:latin typeface="+mn-lt"/>
                <a:ea typeface="+mn-ea"/>
                <a:cs typeface="+mn-cs"/>
              </a:rPr>
              <a:t>]</a:t>
            </a:r>
            <a:endParaRPr lang="zh-CN" altLang="en-US" sz="1200" b="1" kern="1200" smtClean="0">
              <a:solidFill>
                <a:schemeClr val="tx1"/>
              </a:solidFill>
              <a:effectLst/>
              <a:latin typeface="+mn-lt"/>
              <a:ea typeface="+mn-ea"/>
              <a:cs typeface="+mn-cs"/>
            </a:endParaRPr>
          </a:p>
          <a:p>
            <a:r>
              <a:rPr lang="en-US" altLang="zh-CN" sz="1200" b="1" kern="1200" smtClean="0">
                <a:solidFill>
                  <a:schemeClr val="tx1"/>
                </a:solidFill>
                <a:effectLst/>
                <a:latin typeface="+mn-lt"/>
                <a:ea typeface="+mn-ea"/>
                <a:cs typeface="+mn-cs"/>
              </a:rPr>
              <a:t>result = cal2(90, 80, "*")</a:t>
            </a:r>
          </a:p>
          <a:p>
            <a:r>
              <a:rPr lang="en-US" altLang="zh-CN" sz="1200" b="1" kern="1200" smtClean="0">
                <a:solidFill>
                  <a:schemeClr val="tx1"/>
                </a:solidFill>
                <a:effectLst/>
                <a:latin typeface="+mn-lt"/>
                <a:ea typeface="+mn-ea"/>
                <a:cs typeface="+mn-cs"/>
              </a:rPr>
              <a:t>fmt.Println(" </a:t>
            </a:r>
            <a:r>
              <a:rPr lang="zh-CN" altLang="en-US" sz="1200" b="1" kern="1200" smtClean="0">
                <a:solidFill>
                  <a:schemeClr val="tx1"/>
                </a:solidFill>
                <a:effectLst/>
                <a:latin typeface="+mn-lt"/>
                <a:ea typeface="+mn-ea"/>
                <a:cs typeface="+mn-cs"/>
              </a:rPr>
              <a:t>返回的结果</a:t>
            </a:r>
            <a:r>
              <a:rPr lang="en-US" altLang="zh-CN" sz="1200" b="1" kern="1200" smtClean="0">
                <a:solidFill>
                  <a:schemeClr val="tx1"/>
                </a:solidFill>
                <a:effectLst/>
                <a:latin typeface="+mn-lt"/>
                <a:ea typeface="+mn-ea"/>
                <a:cs typeface="+mn-cs"/>
              </a:rPr>
              <a:t>result = ", result)</a:t>
            </a:r>
          </a:p>
          <a:p>
            <a:r>
              <a:rPr lang="en-US" altLang="zh-CN" sz="1200" b="1" kern="1200" smtClean="0">
                <a:solidFill>
                  <a:schemeClr val="tx1"/>
                </a:solidFill>
                <a:effectLst/>
                <a:latin typeface="+mn-lt"/>
                <a:ea typeface="+mn-ea"/>
                <a:cs typeface="+mn-cs"/>
              </a:rPr>
              <a:t>      </a:t>
            </a:r>
          </a:p>
          <a:p>
            <a:r>
              <a:rPr lang="en-US" altLang="zh-CN" sz="1200" b="1" kern="1200" smtClean="0">
                <a:solidFill>
                  <a:schemeClr val="tx1"/>
                </a:solidFill>
                <a:effectLst/>
                <a:latin typeface="+mn-lt"/>
                <a:ea typeface="+mn-ea"/>
                <a:cs typeface="+mn-cs"/>
              </a:rPr>
              <a:t>}</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7</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使用函数解决问题的代码</a:t>
            </a:r>
            <a:r>
              <a:rPr lang="en-US" altLang="zh-CN" smtClean="0"/>
              <a:t>:</a:t>
            </a:r>
          </a:p>
          <a:p>
            <a:r>
              <a:rPr lang="en-US" altLang="zh-CN" smtClean="0"/>
              <a:t>def getRes(n1: Int, n2: Int, oper: Char) = {</a:t>
            </a:r>
          </a:p>
          <a:p>
            <a:endParaRPr lang="en-US" altLang="zh-CN" smtClean="0"/>
          </a:p>
          <a:p>
            <a:r>
              <a:rPr lang="en-US" altLang="zh-CN" smtClean="0"/>
              <a:t>    if (oper == '+') {</a:t>
            </a:r>
          </a:p>
          <a:p>
            <a:r>
              <a:rPr lang="en-US" altLang="zh-CN" smtClean="0"/>
              <a:t>      n1 + n2</a:t>
            </a:r>
          </a:p>
          <a:p>
            <a:r>
              <a:rPr lang="en-US" altLang="zh-CN" smtClean="0"/>
              <a:t>    } else if (oper == '-') {</a:t>
            </a:r>
          </a:p>
          <a:p>
            <a:r>
              <a:rPr lang="en-US" altLang="zh-CN" smtClean="0"/>
              <a:t>      n1 - n2</a:t>
            </a:r>
          </a:p>
          <a:p>
            <a:r>
              <a:rPr lang="en-US" altLang="zh-CN" smtClean="0"/>
              <a:t>    } else {</a:t>
            </a:r>
          </a:p>
          <a:p>
            <a:r>
              <a:rPr lang="en-US" altLang="zh-CN" smtClean="0"/>
              <a:t>      null</a:t>
            </a:r>
          </a:p>
          <a:p>
            <a:r>
              <a:rPr lang="en-US" altLang="zh-CN" smtClean="0"/>
              <a:t>    }</a:t>
            </a:r>
          </a:p>
          <a:p>
            <a:r>
              <a:rPr lang="en-US" altLang="zh-CN" smtClean="0"/>
              <a:t>  }</a:t>
            </a:r>
          </a:p>
          <a:p>
            <a:endParaRPr lang="en-US" altLang="zh-CN" smtClean="0"/>
          </a:p>
          <a:p>
            <a:endParaRPr lang="en-US" altLang="zh-CN" smtClean="0"/>
          </a:p>
          <a:p>
            <a:r>
              <a:rPr lang="zh-CN" altLang="en-US" smtClean="0"/>
              <a:t>案例说明</a:t>
            </a:r>
            <a:r>
              <a:rPr lang="en-US" altLang="zh-CN" smtClean="0"/>
              <a:t>:</a:t>
            </a:r>
          </a:p>
          <a:p>
            <a:r>
              <a:rPr lang="en-US" altLang="zh-CN" smtClean="0"/>
              <a:t>//scala</a:t>
            </a:r>
            <a:r>
              <a:rPr lang="zh-CN" altLang="en-US" smtClean="0"/>
              <a:t>的案例代码</a:t>
            </a:r>
            <a:r>
              <a:rPr lang="en-US" altLang="zh-CN" smtClean="0"/>
              <a:t>:</a:t>
            </a:r>
          </a:p>
          <a:p>
            <a:r>
              <a:rPr lang="en-US" altLang="zh-CN" smtClean="0"/>
              <a:t>package com.atguigu.base</a:t>
            </a:r>
          </a:p>
          <a:p>
            <a:endParaRPr lang="en-US" altLang="zh-CN" smtClean="0"/>
          </a:p>
          <a:p>
            <a:r>
              <a:rPr lang="en-US" altLang="zh-CN" smtClean="0"/>
              <a:t>object Base01 {</a:t>
            </a:r>
          </a:p>
          <a:p>
            <a:r>
              <a:rPr lang="en-US" altLang="zh-CN" smtClean="0"/>
              <a:t>  def main(args: Array[String]): Unit = {</a:t>
            </a:r>
          </a:p>
          <a:p>
            <a:endParaRPr lang="en-US" altLang="zh-CN" smtClean="0"/>
          </a:p>
          <a:p>
            <a:r>
              <a:rPr lang="en-US" altLang="zh-CN" smtClean="0"/>
              <a:t>    //    val n1 = 10</a:t>
            </a:r>
          </a:p>
          <a:p>
            <a:r>
              <a:rPr lang="en-US" altLang="zh-CN" smtClean="0"/>
              <a:t>    //    val n2 = 20</a:t>
            </a:r>
          </a:p>
          <a:p>
            <a:r>
              <a:rPr lang="en-US" altLang="zh-CN" smtClean="0"/>
              <a:t>    //    var oper = "-"</a:t>
            </a:r>
          </a:p>
          <a:p>
            <a:r>
              <a:rPr lang="en-US" altLang="zh-CN" smtClean="0"/>
              <a:t>    //    if (oper == "+") {</a:t>
            </a:r>
          </a:p>
          <a:p>
            <a:r>
              <a:rPr lang="en-US" altLang="zh-CN" smtClean="0"/>
              <a:t>    //      println("res=" + (n1 + n2))</a:t>
            </a:r>
          </a:p>
          <a:p>
            <a:r>
              <a:rPr lang="en-US" altLang="zh-CN" smtClean="0"/>
              <a:t>    //    } else if (oper == "-") {</a:t>
            </a:r>
          </a:p>
          <a:p>
            <a:r>
              <a:rPr lang="en-US" altLang="zh-CN" smtClean="0"/>
              <a:t>    //      println("res=" + (n1 - n2))</a:t>
            </a:r>
          </a:p>
          <a:p>
            <a:r>
              <a:rPr lang="en-US" altLang="zh-CN" smtClean="0"/>
              <a:t>    //    }</a:t>
            </a:r>
          </a:p>
          <a:p>
            <a:r>
              <a:rPr lang="en-US" altLang="zh-CN" smtClean="0"/>
              <a:t>    //    println("------</a:t>
            </a:r>
            <a:r>
              <a:rPr lang="zh-CN" altLang="en-US" smtClean="0"/>
              <a:t>做了其他的工作</a:t>
            </a:r>
            <a:r>
              <a:rPr lang="en-US" altLang="zh-CN" smtClean="0"/>
              <a:t>...")</a:t>
            </a:r>
          </a:p>
          <a:p>
            <a:r>
              <a:rPr lang="en-US" altLang="zh-CN" smtClean="0"/>
              <a:t>    //    val n3 = 10</a:t>
            </a:r>
          </a:p>
          <a:p>
            <a:r>
              <a:rPr lang="en-US" altLang="zh-CN" smtClean="0"/>
              <a:t>    //    val n4 = 20</a:t>
            </a:r>
          </a:p>
          <a:p>
            <a:r>
              <a:rPr lang="en-US" altLang="zh-CN" smtClean="0"/>
              <a:t>    //    oper = "-"</a:t>
            </a:r>
          </a:p>
          <a:p>
            <a:r>
              <a:rPr lang="en-US" altLang="zh-CN" smtClean="0"/>
              <a:t>    //    if (oper == "+") {</a:t>
            </a:r>
          </a:p>
          <a:p>
            <a:r>
              <a:rPr lang="en-US" altLang="zh-CN" smtClean="0"/>
              <a:t>    //      println("res=" + (n1 + n2))</a:t>
            </a:r>
          </a:p>
          <a:p>
            <a:r>
              <a:rPr lang="en-US" altLang="zh-CN" smtClean="0"/>
              <a:t>    //    } else if (oper == "-") {</a:t>
            </a:r>
          </a:p>
          <a:p>
            <a:r>
              <a:rPr lang="en-US" altLang="zh-CN" smtClean="0"/>
              <a:t>    //      println("res=" + (n1 - n2))</a:t>
            </a:r>
          </a:p>
          <a:p>
            <a:r>
              <a:rPr lang="en-US" altLang="zh-CN" smtClean="0"/>
              <a:t>    //    }</a:t>
            </a:r>
          </a:p>
          <a:p>
            <a:endParaRPr lang="en-US" altLang="zh-CN" smtClean="0"/>
          </a:p>
          <a:p>
            <a:r>
              <a:rPr lang="en-US" altLang="zh-CN" smtClean="0"/>
              <a:t>    val n1 = 10</a:t>
            </a:r>
          </a:p>
          <a:p>
            <a:r>
              <a:rPr lang="en-US" altLang="zh-CN" smtClean="0"/>
              <a:t>    val n2 = 20</a:t>
            </a:r>
          </a:p>
          <a:p>
            <a:r>
              <a:rPr lang="en-US" altLang="zh-CN" smtClean="0"/>
              <a:t>    var oper = '+'</a:t>
            </a:r>
          </a:p>
          <a:p>
            <a:endParaRPr lang="en-US" altLang="zh-CN" smtClean="0"/>
          </a:p>
          <a:p>
            <a:r>
              <a:rPr lang="en-US" altLang="zh-CN" smtClean="0"/>
              <a:t>    println(getRes(n1, n2, oper))</a:t>
            </a:r>
          </a:p>
          <a:p>
            <a:r>
              <a:rPr lang="en-US" altLang="zh-CN" smtClean="0"/>
              <a:t>    val res = getRes(n1, n2, oper)</a:t>
            </a:r>
          </a:p>
          <a:p>
            <a:r>
              <a:rPr lang="en-US" altLang="zh-CN" smtClean="0"/>
              <a:t>    if (res != null) {</a:t>
            </a:r>
          </a:p>
          <a:p>
            <a:r>
              <a:rPr lang="en-US" altLang="zh-CN" smtClean="0"/>
              <a:t>      println("res=" + res)</a:t>
            </a:r>
          </a:p>
          <a:p>
            <a:r>
              <a:rPr lang="en-US" altLang="zh-CN" smtClean="0"/>
              <a:t>    } else {</a:t>
            </a:r>
          </a:p>
          <a:p>
            <a:r>
              <a:rPr lang="en-US" altLang="zh-CN" smtClean="0"/>
              <a:t>      println("</a:t>
            </a:r>
            <a:r>
              <a:rPr lang="zh-CN" altLang="en-US" smtClean="0"/>
              <a:t>没有正确的返回结果</a:t>
            </a:r>
            <a:r>
              <a:rPr lang="en-US" altLang="zh-CN" smtClean="0"/>
              <a:t>")</a:t>
            </a:r>
          </a:p>
          <a:p>
            <a:r>
              <a:rPr lang="en-US" altLang="zh-CN" smtClean="0"/>
              <a:t>    }</a:t>
            </a:r>
          </a:p>
          <a:p>
            <a:r>
              <a:rPr lang="en-US" altLang="zh-CN" smtClean="0"/>
              <a:t>  }</a:t>
            </a:r>
          </a:p>
          <a:p>
            <a:endParaRPr lang="en-US" altLang="zh-CN" smtClean="0"/>
          </a:p>
          <a:p>
            <a:r>
              <a:rPr lang="en-US" altLang="zh-CN" smtClean="0"/>
              <a:t>  def getRes(n1: Int, n2: Int, oper: Char) = {</a:t>
            </a:r>
          </a:p>
          <a:p>
            <a:endParaRPr lang="en-US" altLang="zh-CN" smtClean="0"/>
          </a:p>
          <a:p>
            <a:r>
              <a:rPr lang="en-US" altLang="zh-CN" smtClean="0"/>
              <a:t>    if (oper == '+') {</a:t>
            </a:r>
          </a:p>
          <a:p>
            <a:r>
              <a:rPr lang="en-US" altLang="zh-CN" smtClean="0"/>
              <a:t>      n1 + n2</a:t>
            </a:r>
          </a:p>
          <a:p>
            <a:r>
              <a:rPr lang="en-US" altLang="zh-CN" smtClean="0"/>
              <a:t>    } else if (oper == '-') {</a:t>
            </a:r>
          </a:p>
          <a:p>
            <a:r>
              <a:rPr lang="en-US" altLang="zh-CN" smtClean="0"/>
              <a:t>      n1 - n2</a:t>
            </a:r>
          </a:p>
          <a:p>
            <a:r>
              <a:rPr lang="en-US" altLang="zh-CN" smtClean="0"/>
              <a:t>    } else {</a:t>
            </a:r>
          </a:p>
          <a:p>
            <a:r>
              <a:rPr lang="en-US" altLang="zh-CN" smtClean="0"/>
              <a:t>      null</a:t>
            </a:r>
          </a:p>
          <a:p>
            <a:r>
              <a:rPr lang="en-US" altLang="zh-CN" smtClean="0"/>
              <a:t>    }</a:t>
            </a:r>
          </a:p>
          <a:p>
            <a:r>
              <a:rPr lang="en-US" altLang="zh-CN" smtClean="0"/>
              <a:t>  }</a:t>
            </a:r>
          </a:p>
          <a:p>
            <a:r>
              <a:rPr lang="en-US" altLang="zh-CN" smtClean="0"/>
              <a:t>}</a:t>
            </a:r>
          </a:p>
          <a:p>
            <a:endParaRPr lang="en-US" altLang="zh-CN" smtClean="0"/>
          </a:p>
          <a:p>
            <a:endParaRPr lang="en-US" altLang="zh-CN" smtClean="0"/>
          </a:p>
          <a:p>
            <a:endParaRPr lang="en-US" altLang="zh-CN" smtClean="0"/>
          </a:p>
          <a:p>
            <a:r>
              <a:rPr lang="zh-CN" altLang="en-US" smtClean="0"/>
              <a:t>说明：</a:t>
            </a:r>
            <a:r>
              <a:rPr lang="en-US" altLang="zh-CN" smtClean="0"/>
              <a:t>[]</a:t>
            </a:r>
            <a:r>
              <a:rPr lang="en-US" altLang="zh-CN" baseline="0" smtClean="0"/>
              <a:t> </a:t>
            </a:r>
            <a:r>
              <a:rPr lang="zh-CN" altLang="en-US" baseline="0" smtClean="0"/>
              <a:t>表示可选，可以有，也可以没有。</a:t>
            </a:r>
            <a:endParaRPr lang="en-US" altLang="zh-CN" smtClean="0"/>
          </a:p>
          <a:p>
            <a:endParaRPr lang="en-US" altLang="zh-CN" smtClean="0"/>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8</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9</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7525" y="685800"/>
            <a:ext cx="5822950" cy="3429000"/>
          </a:xfrm>
          <a:prstGeom prst="rect">
            <a:avLst/>
          </a:prstGeom>
          <a:noFill/>
          <a:ln w="12700">
            <a:solidFill>
              <a:prstClr val="black"/>
            </a:solidFill>
          </a:ln>
        </p:spPr>
      </p:sp>
      <p:sp>
        <p:nvSpPr>
          <p:cNvPr id="3" name="备注占位符 2"/>
          <p:cNvSpPr>
            <a:spLocks noGrp="1"/>
          </p:cNvSpPr>
          <p:nvPr>
            <p:ph type="body" idx="1"/>
          </p:nvPr>
        </p:nvSpPr>
        <p:spPr/>
        <p:txBody>
          <a:bodyPr/>
          <a:lstStyle/>
          <a:p>
            <a:r>
              <a:rPr lang="zh-CN" altLang="en-US" smtClean="0"/>
              <a:t>运行机制按照</a:t>
            </a:r>
            <a:r>
              <a:rPr lang="en-US" altLang="zh-CN" smtClean="0"/>
              <a:t>j</a:t>
            </a:r>
          </a:p>
          <a:p>
            <a:endParaRPr lang="en-US" altLang="zh-CN" smtClean="0"/>
          </a:p>
          <a:p>
            <a:r>
              <a:rPr lang="en-US" altLang="zh-CN" smtClean="0"/>
              <a:t>package com.atguigu.base</a:t>
            </a:r>
          </a:p>
          <a:p>
            <a:endParaRPr lang="en-US" altLang="zh-CN" smtClean="0"/>
          </a:p>
          <a:p>
            <a:r>
              <a:rPr lang="en-US" altLang="zh-CN" smtClean="0"/>
              <a:t>object Base01 {</a:t>
            </a:r>
          </a:p>
          <a:p>
            <a:r>
              <a:rPr lang="en-US" altLang="zh-CN" smtClean="0"/>
              <a:t>  def main(args: Array[String]): Unit = {</a:t>
            </a:r>
          </a:p>
          <a:p>
            <a:endParaRPr lang="en-US" altLang="zh-CN" smtClean="0"/>
          </a:p>
          <a:p>
            <a:r>
              <a:rPr lang="en-US" altLang="zh-CN" smtClean="0"/>
              <a:t>    val n1 = 10</a:t>
            </a:r>
          </a:p>
          <a:p>
            <a:r>
              <a:rPr lang="en-US" altLang="zh-CN" smtClean="0"/>
              <a:t>    val n2 = 20</a:t>
            </a:r>
          </a:p>
          <a:p>
            <a:endParaRPr lang="en-US" altLang="zh-CN" smtClean="0"/>
          </a:p>
          <a:p>
            <a:r>
              <a:rPr lang="en-US" altLang="zh-CN" smtClean="0"/>
              <a:t>    val res = getSum(n1 , n2)</a:t>
            </a:r>
          </a:p>
          <a:p>
            <a:r>
              <a:rPr lang="en-US" altLang="zh-CN" smtClean="0"/>
              <a:t>    println("res=" + res)</a:t>
            </a:r>
          </a:p>
          <a:p>
            <a:r>
              <a:rPr lang="en-US" altLang="zh-CN" smtClean="0"/>
              <a:t>  }</a:t>
            </a:r>
          </a:p>
          <a:p>
            <a:r>
              <a:rPr lang="en-US" altLang="zh-CN" smtClean="0"/>
              <a:t>  def getSum(a: Int, b: Int): Int = {</a:t>
            </a:r>
          </a:p>
          <a:p>
            <a:r>
              <a:rPr lang="en-US" altLang="zh-CN" smtClean="0"/>
              <a:t>    a + b</a:t>
            </a:r>
          </a:p>
          <a:p>
            <a:r>
              <a:rPr lang="en-US" altLang="zh-CN" smtClean="0"/>
              <a:t>  }</a:t>
            </a:r>
          </a:p>
          <a:p>
            <a:r>
              <a:rPr lang="en-US" altLang="zh-CN" smtClean="0"/>
              <a:t>  </a:t>
            </a:r>
          </a:p>
          <a:p>
            <a:r>
              <a:rPr lang="en-US" altLang="zh-CN" smtClean="0"/>
              <a:t>}</a:t>
            </a:r>
          </a:p>
          <a:p>
            <a:endParaRPr lang="zh-CN" altLang="en-US"/>
          </a:p>
        </p:txBody>
      </p:sp>
      <p:sp>
        <p:nvSpPr>
          <p:cNvPr id="4" name="灯片编号占位符 3"/>
          <p:cNvSpPr>
            <a:spLocks noGrp="1"/>
          </p:cNvSpPr>
          <p:nvPr>
            <p:ph type="sldNum" sz="quarter" idx="10"/>
          </p:nvPr>
        </p:nvSpPr>
        <p:spPr/>
        <p:txBody>
          <a:bodyPr/>
          <a:lstStyle/>
          <a:p>
            <a:fld id="{50640B4E-3909-4A33-A460-3E537D343403}" type="slidenum">
              <a:rPr lang="zh-CN" altLang="en-US" smtClean="0"/>
              <a:pPr/>
              <a:t>10</a:t>
            </a:fld>
            <a:endParaRPr lang="zh-CN" altLang="en-US"/>
          </a:p>
        </p:txBody>
      </p:sp>
    </p:spTree>
    <p:extLst>
      <p:ext uri="{BB962C8B-B14F-4D97-AF65-F5344CB8AC3E}">
        <p14:creationId xmlns="" xmlns:p14="http://schemas.microsoft.com/office/powerpoint/2010/main" val="150264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15566" y="1744779"/>
            <a:ext cx="8109744" cy="1203924"/>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31131" y="3182734"/>
            <a:ext cx="6678613" cy="1435347"/>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7134" y="224943"/>
            <a:ext cx="2146697" cy="479229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7044" y="224943"/>
            <a:ext cx="6281076" cy="479229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15566" y="1744780"/>
            <a:ext cx="8109744" cy="1203924"/>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31131" y="3182727"/>
            <a:ext cx="6678613" cy="143534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032032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049489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53663" y="3609171"/>
            <a:ext cx="8109744" cy="111551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3663" y="2380560"/>
            <a:ext cx="8109744" cy="122862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442267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7044" y="1310551"/>
            <a:ext cx="4213886"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49945" y="1310551"/>
            <a:ext cx="4213886"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924041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7045" y="1257230"/>
            <a:ext cx="4215543"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77045" y="1781184"/>
            <a:ext cx="4215543"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846644" y="1257230"/>
            <a:ext cx="4217199"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846644" y="1781184"/>
            <a:ext cx="4217199"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069848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30909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971714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056" y="223623"/>
            <a:ext cx="3138882" cy="95169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730217" y="223625"/>
            <a:ext cx="5333614" cy="47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77056" y="1175322"/>
            <a:ext cx="3138882" cy="384189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36383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70078" y="3931604"/>
            <a:ext cx="5724525" cy="46414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870078" y="501868"/>
            <a:ext cx="5724525" cy="33699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870078" y="4395767"/>
            <a:ext cx="5724525" cy="6591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756491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89776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7134" y="224939"/>
            <a:ext cx="2146697" cy="479229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7044" y="224939"/>
            <a:ext cx="6281076" cy="479229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9656451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15566" y="1744780"/>
            <a:ext cx="8109744" cy="1203924"/>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31131" y="3182727"/>
            <a:ext cx="6678613" cy="143534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403516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1956477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53663" y="3609171"/>
            <a:ext cx="8109744" cy="111551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3663" y="2380554"/>
            <a:ext cx="8109744" cy="122862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450541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7044" y="1310545"/>
            <a:ext cx="4213886"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49945" y="1310545"/>
            <a:ext cx="4213886"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8067249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7045" y="1257230"/>
            <a:ext cx="4215543"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77045" y="1781184"/>
            <a:ext cx="4215543"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846641" y="1257230"/>
            <a:ext cx="4217199"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846641" y="1781184"/>
            <a:ext cx="4217199"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6631225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2436427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93500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53663" y="3609171"/>
            <a:ext cx="8109744" cy="111551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3663" y="2380562"/>
            <a:ext cx="8109744" cy="122862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053" y="223623"/>
            <a:ext cx="3138882" cy="95169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730217" y="223625"/>
            <a:ext cx="5333614" cy="47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77053" y="1175322"/>
            <a:ext cx="3138882" cy="384189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273253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70078" y="3931604"/>
            <a:ext cx="5724525" cy="46414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870078" y="501862"/>
            <a:ext cx="5724525" cy="33699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870078" y="4395761"/>
            <a:ext cx="5724525" cy="6591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172690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1768843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7134" y="224933"/>
            <a:ext cx="2146697" cy="479229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7044" y="224933"/>
            <a:ext cx="6281076" cy="479229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6585864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15566" y="1744780"/>
            <a:ext cx="8109744" cy="1203924"/>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31131" y="3182727"/>
            <a:ext cx="6678613" cy="143534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6588559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5226301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53663" y="3609171"/>
            <a:ext cx="8109744" cy="1115514"/>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3663" y="2380546"/>
            <a:ext cx="8109744" cy="122862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7759670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7044" y="1310537"/>
            <a:ext cx="4213886"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49945" y="1310537"/>
            <a:ext cx="4213886" cy="37066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1426647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7044" y="1257230"/>
            <a:ext cx="4215543"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77044" y="1781184"/>
            <a:ext cx="4215543"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846637" y="1257230"/>
            <a:ext cx="4217199"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846637" y="1781184"/>
            <a:ext cx="4217199" cy="323603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4448187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962230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77044" y="1310535"/>
            <a:ext cx="4213886" cy="37066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49945" y="1310535"/>
            <a:ext cx="4213886" cy="37066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1637074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049" y="223623"/>
            <a:ext cx="3138882" cy="95169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730217" y="223625"/>
            <a:ext cx="5333614" cy="47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77049" y="1175322"/>
            <a:ext cx="3138882" cy="384189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19140989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70078" y="3931604"/>
            <a:ext cx="5724525" cy="46414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870078" y="501854"/>
            <a:ext cx="5724525" cy="33699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870078" y="4395753"/>
            <a:ext cx="5724525" cy="65916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420609062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5545834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7134" y="224925"/>
            <a:ext cx="2146697" cy="4792291"/>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7044" y="224925"/>
            <a:ext cx="6281076" cy="479229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44847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7045" y="1257229"/>
            <a:ext cx="4215543"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77045" y="1781182"/>
            <a:ext cx="4215543" cy="32360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846644" y="1257229"/>
            <a:ext cx="4217199" cy="52395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846644" y="1781182"/>
            <a:ext cx="4217199" cy="32360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7046" y="223622"/>
            <a:ext cx="3138882" cy="95169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730217" y="223643"/>
            <a:ext cx="5333614" cy="47935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77046" y="1175322"/>
            <a:ext cx="3138882" cy="384189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70078" y="3931603"/>
            <a:ext cx="5724525" cy="46414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870078" y="501870"/>
            <a:ext cx="5724525" cy="33699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870078" y="4395750"/>
            <a:ext cx="5724525" cy="6591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7044" y="224923"/>
            <a:ext cx="8586788" cy="936096"/>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7044" y="1310535"/>
            <a:ext cx="8586788" cy="370668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77044" y="5205752"/>
            <a:ext cx="2226204" cy="29903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2019/3/29</a:t>
            </a:fld>
            <a:endParaRPr lang="zh-CN" altLang="en-US"/>
          </a:p>
        </p:txBody>
      </p:sp>
      <p:sp>
        <p:nvSpPr>
          <p:cNvPr id="5" name="页脚占位符 4"/>
          <p:cNvSpPr>
            <a:spLocks noGrp="1"/>
          </p:cNvSpPr>
          <p:nvPr>
            <p:ph type="ftr" sz="quarter" idx="3"/>
          </p:nvPr>
        </p:nvSpPr>
        <p:spPr>
          <a:xfrm>
            <a:off x="3259799" y="5205752"/>
            <a:ext cx="3021277" cy="29903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837627" y="5205752"/>
            <a:ext cx="2226204" cy="29903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7044" y="224938"/>
            <a:ext cx="8586788" cy="93609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7044" y="1310551"/>
            <a:ext cx="8586788" cy="370667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77044" y="5205749"/>
            <a:ext cx="2226204" cy="29903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3"/>
          </p:nvPr>
        </p:nvSpPr>
        <p:spPr>
          <a:xfrm>
            <a:off x="3259799" y="5205749"/>
            <a:ext cx="3021277" cy="29903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837627" y="5205749"/>
            <a:ext cx="2226204" cy="29903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2868107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7044" y="224932"/>
            <a:ext cx="8586788" cy="93609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7044" y="1310545"/>
            <a:ext cx="8586788" cy="370667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77044" y="5205743"/>
            <a:ext cx="2226204" cy="29903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3"/>
          </p:nvPr>
        </p:nvSpPr>
        <p:spPr>
          <a:xfrm>
            <a:off x="3259799" y="5205743"/>
            <a:ext cx="3021277" cy="29903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837627" y="5205743"/>
            <a:ext cx="2226204" cy="29903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4635393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77044" y="224924"/>
            <a:ext cx="8586788" cy="93609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77044" y="1310537"/>
            <a:ext cx="8586788" cy="3706679"/>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77044" y="5205735"/>
            <a:ext cx="2226204" cy="299031"/>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2019/3/29</a:t>
            </a:fld>
            <a:endParaRPr lang="zh-CN" altLang="en-US">
              <a:solidFill>
                <a:prstClr val="black">
                  <a:tint val="75000"/>
                </a:prstClr>
              </a:solidFill>
            </a:endParaRPr>
          </a:p>
        </p:txBody>
      </p:sp>
      <p:sp>
        <p:nvSpPr>
          <p:cNvPr id="5" name="页脚占位符 4"/>
          <p:cNvSpPr>
            <a:spLocks noGrp="1"/>
          </p:cNvSpPr>
          <p:nvPr>
            <p:ph type="ftr" sz="quarter" idx="3"/>
          </p:nvPr>
        </p:nvSpPr>
        <p:spPr>
          <a:xfrm>
            <a:off x="3259799" y="5205735"/>
            <a:ext cx="3021277" cy="29903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837627" y="5205735"/>
            <a:ext cx="2226204" cy="299031"/>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 xmlns:p14="http://schemas.microsoft.com/office/powerpoint/2010/main" val="3754619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1314303" y="2079057"/>
            <a:ext cx="6611735" cy="2092881"/>
          </a:xfrm>
          <a:prstGeom prst="rect">
            <a:avLst/>
          </a:prstGeom>
          <a:noFill/>
        </p:spPr>
        <p:txBody>
          <a:bodyPr wrap="square" rtlCol="0">
            <a:spAutoFit/>
          </a:bodyPr>
          <a:lstStyle/>
          <a:p>
            <a:pPr algn="ctr"/>
            <a:r>
              <a:rPr lang="en-US" altLang="zh-CN" sz="40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Scala</a:t>
            </a:r>
            <a:r>
              <a:rPr lang="zh-CN" altLang="en-US" sz="40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语言核心编程</a:t>
            </a:r>
            <a:endParaRPr lang="en-US" altLang="zh-CN" sz="40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a:p>
            <a:pPr algn="ctr"/>
            <a:r>
              <a:rPr lang="en-US" altLang="zh-CN" sz="3000" b="1" dirty="0" smtClean="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 </a:t>
            </a:r>
            <a:r>
              <a:rPr lang="zh-CN" altLang="en-US" sz="30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函数式编程</a:t>
            </a:r>
            <a:r>
              <a:rPr lang="zh-CN" altLang="en-US" sz="30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基础</a:t>
            </a:r>
            <a:endParaRPr lang="en-US" altLang="zh-CN" sz="30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endParaRPr>
          </a:p>
          <a:p>
            <a:pPr algn="ctr"/>
            <a:endParaRPr lang="en-US" altLang="zh-CN" sz="3000" b="1" dirty="0">
              <a:solidFill>
                <a:srgbClr val="FFFF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a:p>
            <a:pPr algn="ctr"/>
            <a:r>
              <a:rPr lang="zh-CN" altLang="en-US" sz="3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讲</a:t>
            </a:r>
            <a:r>
              <a:rPr lang="zh-CN" altLang="en-US" sz="30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师</a:t>
            </a:r>
            <a:r>
              <a:rPr lang="en-US" altLang="zh-CN" sz="30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30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李海波</a:t>
            </a:r>
            <a:endParaRPr lang="en-US" altLang="zh-CN" sz="30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9" name="TextBox 8"/>
          <p:cNvSpPr txBox="1"/>
          <p:nvPr/>
        </p:nvSpPr>
        <p:spPr>
          <a:xfrm>
            <a:off x="112174" y="4709956"/>
            <a:ext cx="7287935" cy="584775"/>
          </a:xfrm>
          <a:prstGeom prst="rect">
            <a:avLst/>
          </a:prstGeom>
          <a:noFill/>
        </p:spPr>
        <p:txBody>
          <a:bodyPr wrap="square" rtlCol="0">
            <a:spAutoFit/>
          </a:bodyPr>
          <a:lstStyle/>
          <a:p>
            <a:r>
              <a:rPr lang="zh-CN" altLang="en-US" sz="32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尚</a:t>
            </a:r>
            <a:r>
              <a:rPr lang="zh-CN" altLang="en-US" sz="3200" b="1" dirty="0" smtClean="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硅谷研</a:t>
            </a:r>
            <a:r>
              <a:rPr lang="zh-CN" altLang="en-US" sz="3200" b="1" dirty="0">
                <a:solidFill>
                  <a:srgbClr val="FFFF00"/>
                </a:solidFill>
                <a:effectLst>
                  <a:outerShdw blurRad="38100" dist="38100" dir="2700000" algn="tl">
                    <a:srgbClr val="000000">
                      <a:alpha val="43137"/>
                    </a:srgbClr>
                  </a:outerShdw>
                </a:effectLst>
                <a:latin typeface="微软雅黑" pitchFamily="34" charset="-122"/>
                <a:ea typeface="微软雅黑" pitchFamily="34" charset="-122"/>
              </a:rPr>
              <a:t>究院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smtClean="0">
                <a:latin typeface="微软雅黑" pitchFamily="34" charset="-122"/>
                <a:ea typeface="微软雅黑" pitchFamily="34" charset="-122"/>
              </a:rPr>
              <a:t>函数</a:t>
            </a:r>
            <a:r>
              <a:rPr lang="en-US" altLang="zh-CN" sz="2200" b="1" dirty="0" smtClean="0">
                <a:latin typeface="微软雅黑" pitchFamily="34" charset="-122"/>
                <a:ea typeface="微软雅黑" pitchFamily="34" charset="-122"/>
              </a:rPr>
              <a:t>/</a:t>
            </a:r>
            <a:r>
              <a:rPr lang="zh-CN" altLang="en-US" sz="2200" b="1" dirty="0" smtClean="0">
                <a:latin typeface="微软雅黑" pitchFamily="34" charset="-122"/>
                <a:ea typeface="微软雅黑" pitchFamily="34" charset="-122"/>
              </a:rPr>
              <a:t>方法</a:t>
            </a:r>
            <a:r>
              <a:rPr lang="en-US" altLang="zh-CN" sz="2200" b="1" dirty="0" smtClean="0">
                <a:latin typeface="微软雅黑" pitchFamily="34" charset="-122"/>
                <a:ea typeface="微软雅黑" pitchFamily="34" charset="-122"/>
              </a:rPr>
              <a:t>-</a:t>
            </a:r>
            <a:r>
              <a:rPr lang="zh-CN" altLang="en-US" sz="2200" b="1" dirty="0">
                <a:latin typeface="微软雅黑" pitchFamily="34" charset="-122"/>
                <a:ea typeface="微软雅黑" pitchFamily="34" charset="-122"/>
              </a:rPr>
              <a:t>调</a:t>
            </a:r>
            <a:r>
              <a:rPr lang="zh-CN" altLang="en-US" sz="2200" b="1" dirty="0" smtClean="0">
                <a:latin typeface="微软雅黑" pitchFamily="34" charset="-122"/>
                <a:ea typeface="微软雅黑" pitchFamily="34" charset="-122"/>
              </a:rPr>
              <a:t>用机制</a:t>
            </a:r>
            <a:endParaRPr lang="en-US" altLang="zh-CN" sz="2200" b="1" dirty="0"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latin typeface="微软雅黑" pitchFamily="34" charset="-122"/>
              <a:ea typeface="微软雅黑" pitchFamily="34" charset="-122"/>
            </a:endParaRPr>
          </a:p>
          <a:p>
            <a:pPr>
              <a:spcBef>
                <a:spcPct val="0"/>
              </a:spcBef>
            </a:pPr>
            <a:endParaRPr lang="en-US" altLang="zh-CN" sz="1600">
              <a:latin typeface="微软雅黑" pitchFamily="34" charset="-122"/>
              <a:ea typeface="微软雅黑" pitchFamily="34" charset="-122"/>
            </a:endParaRPr>
          </a:p>
        </p:txBody>
      </p:sp>
      <p:sp>
        <p:nvSpPr>
          <p:cNvPr id="3" name="TextBox 2"/>
          <p:cNvSpPr txBox="1"/>
          <p:nvPr/>
        </p:nvSpPr>
        <p:spPr>
          <a:xfrm>
            <a:off x="562971" y="1175919"/>
            <a:ext cx="8527946" cy="1908215"/>
          </a:xfrm>
          <a:prstGeom prst="rect">
            <a:avLst/>
          </a:prstGeom>
          <a:noFill/>
        </p:spPr>
        <p:txBody>
          <a:bodyPr wrap="square" rtlCol="0">
            <a:spAutoFit/>
          </a:bodyPr>
          <a:lstStyle/>
          <a:p>
            <a:r>
              <a:rPr lang="zh-CN" altLang="en-US" dirty="0" smtClean="0">
                <a:solidFill>
                  <a:srgbClr val="000000"/>
                </a:solidFill>
                <a:latin typeface="微软雅黑" pitchFamily="34" charset="-122"/>
                <a:ea typeface="微软雅黑" pitchFamily="34" charset="-122"/>
              </a:rPr>
              <a:t>计算两个数的和</a:t>
            </a:r>
            <a:r>
              <a:rPr lang="en-US" altLang="zh-CN" dirty="0" smtClean="0">
                <a:solidFill>
                  <a:srgbClr val="000000"/>
                </a:solidFill>
                <a:latin typeface="微软雅黑" pitchFamily="34" charset="-122"/>
                <a:ea typeface="微软雅黑" pitchFamily="34" charset="-122"/>
              </a:rPr>
              <a:t>,</a:t>
            </a:r>
            <a:r>
              <a:rPr lang="zh-CN" altLang="en-US" dirty="0" smtClean="0">
                <a:solidFill>
                  <a:srgbClr val="000000"/>
                </a:solidFill>
                <a:latin typeface="微软雅黑" pitchFamily="34" charset="-122"/>
                <a:ea typeface="微软雅黑" pitchFamily="34" charset="-122"/>
              </a:rPr>
              <a:t>并返回</a:t>
            </a:r>
            <a:r>
              <a:rPr lang="zh-CN" altLang="en-US" dirty="0">
                <a:solidFill>
                  <a:srgbClr val="000000"/>
                </a:solidFill>
                <a:latin typeface="微软雅黑" pitchFamily="34" charset="-122"/>
                <a:ea typeface="微软雅黑" pitchFamily="34" charset="-122"/>
              </a:rPr>
              <a:t>结</a:t>
            </a:r>
            <a:r>
              <a:rPr lang="zh-CN" altLang="en-US" dirty="0" smtClean="0">
                <a:solidFill>
                  <a:srgbClr val="000000"/>
                </a:solidFill>
                <a:latin typeface="微软雅黑" pitchFamily="34" charset="-122"/>
                <a:ea typeface="微软雅黑" pitchFamily="34" charset="-122"/>
              </a:rPr>
              <a:t>果。</a:t>
            </a:r>
            <a:r>
              <a:rPr lang="en-US" altLang="zh-CN" dirty="0" smtClean="0">
                <a:solidFill>
                  <a:srgbClr val="000000"/>
                </a:solidFill>
                <a:latin typeface="微软雅黑" pitchFamily="34" charset="-122"/>
                <a:ea typeface="微软雅黑" pitchFamily="34" charset="-122"/>
              </a:rPr>
              <a:t>	</a:t>
            </a:r>
            <a:endParaRPr lang="en-US" altLang="zh-CN" sz="2000" b="1" dirty="0" smtClean="0">
              <a:solidFill>
                <a:srgbClr val="0070C0"/>
              </a:solidFill>
              <a:latin typeface="微软雅黑" pitchFamily="34" charset="-122"/>
              <a:ea typeface="微软雅黑" pitchFamily="34" charset="-122"/>
            </a:endParaRPr>
          </a:p>
          <a:p>
            <a:endParaRPr lang="en-US" altLang="zh-CN" sz="2000" b="1" dirty="0">
              <a:solidFill>
                <a:srgbClr val="0070C0"/>
              </a:solidFill>
              <a:latin typeface="微软雅黑" pitchFamily="34" charset="-122"/>
              <a:ea typeface="微软雅黑" pitchFamily="34" charset="-122"/>
            </a:endParaRPr>
          </a:p>
          <a:p>
            <a:endParaRPr lang="en-US" altLang="zh-CN" sz="2000" b="1" dirty="0" smtClean="0">
              <a:solidFill>
                <a:srgbClr val="0070C0"/>
              </a:solidFill>
              <a:latin typeface="微软雅黑" pitchFamily="34" charset="-122"/>
              <a:ea typeface="微软雅黑" pitchFamily="34" charset="-122"/>
            </a:endParaRPr>
          </a:p>
          <a:p>
            <a:endParaRPr lang="en-US" altLang="zh-CN" sz="2000" b="1" dirty="0">
              <a:solidFill>
                <a:srgbClr val="0070C0"/>
              </a:solidFill>
              <a:latin typeface="微软雅黑" pitchFamily="34" charset="-122"/>
              <a:ea typeface="微软雅黑" pitchFamily="34" charset="-122"/>
            </a:endParaRPr>
          </a:p>
          <a:p>
            <a:endParaRPr lang="en-US" altLang="zh-CN" sz="2000" b="1" dirty="0" smtClean="0">
              <a:solidFill>
                <a:srgbClr val="0070C0"/>
              </a:solidFill>
              <a:latin typeface="微软雅黑" pitchFamily="34" charset="-122"/>
              <a:ea typeface="微软雅黑" pitchFamily="34" charset="-122"/>
            </a:endParaRPr>
          </a:p>
          <a:p>
            <a:endParaRPr lang="en-US" altLang="zh-CN" sz="2000" b="1" dirty="0" smtClean="0">
              <a:solidFill>
                <a:srgbClr val="0070C0"/>
              </a:solidFill>
              <a:latin typeface="微软雅黑" pitchFamily="34" charset="-122"/>
              <a:ea typeface="微软雅黑" pitchFamily="34" charset="-122"/>
            </a:endParaRPr>
          </a:p>
        </p:txBody>
      </p:sp>
      <p:sp>
        <p:nvSpPr>
          <p:cNvPr id="5" name="TextBox 4"/>
          <p:cNvSpPr txBox="1"/>
          <p:nvPr/>
        </p:nvSpPr>
        <p:spPr>
          <a:xfrm>
            <a:off x="665981" y="1656159"/>
            <a:ext cx="4066754" cy="3046988"/>
          </a:xfrm>
          <a:prstGeom prst="rect">
            <a:avLst/>
          </a:prstGeom>
          <a:noFill/>
        </p:spPr>
        <p:txBody>
          <a:bodyPr wrap="none" rtlCol="0">
            <a:spAutoFit/>
          </a:bodyPr>
          <a:lstStyle/>
          <a:p>
            <a:r>
              <a:rPr lang="en-US" altLang="zh-CN" sz="1600" dirty="0">
                <a:latin typeface="微软雅黑" pitchFamily="34" charset="-122"/>
                <a:ea typeface="微软雅黑" pitchFamily="34" charset="-122"/>
                <a:cs typeface="Arial" pitchFamily="34" charset="0"/>
              </a:rPr>
              <a:t>object Test01 {</a:t>
            </a:r>
          </a:p>
          <a:p>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def</a:t>
            </a:r>
            <a:r>
              <a:rPr lang="en-US" altLang="zh-CN" sz="1600" dirty="0" smtClean="0">
                <a:latin typeface="微软雅黑" pitchFamily="34" charset="-122"/>
                <a:ea typeface="微软雅黑" pitchFamily="34" charset="-122"/>
                <a:cs typeface="Arial" pitchFamily="34" charset="0"/>
              </a:rPr>
              <a:t> </a:t>
            </a:r>
            <a:r>
              <a:rPr lang="en-US" altLang="zh-CN" sz="1600" dirty="0">
                <a:latin typeface="微软雅黑" pitchFamily="34" charset="-122"/>
                <a:ea typeface="微软雅黑" pitchFamily="34" charset="-122"/>
                <a:cs typeface="Arial" pitchFamily="34" charset="0"/>
              </a:rPr>
              <a:t>main(</a:t>
            </a:r>
            <a:r>
              <a:rPr lang="en-US" altLang="zh-CN" sz="1600" dirty="0" err="1">
                <a:latin typeface="微软雅黑" pitchFamily="34" charset="-122"/>
                <a:ea typeface="微软雅黑" pitchFamily="34" charset="-122"/>
                <a:cs typeface="Arial" pitchFamily="34" charset="0"/>
              </a:rPr>
              <a:t>args</a:t>
            </a:r>
            <a:r>
              <a:rPr lang="en-US" altLang="zh-CN" sz="1600" dirty="0">
                <a:latin typeface="微软雅黑" pitchFamily="34" charset="-122"/>
                <a:ea typeface="微软雅黑" pitchFamily="34" charset="-122"/>
                <a:cs typeface="Arial" pitchFamily="34" charset="0"/>
              </a:rPr>
              <a:t>: Array[String]): Unit = {</a:t>
            </a:r>
          </a:p>
          <a:p>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val</a:t>
            </a:r>
            <a:r>
              <a:rPr lang="en-US" altLang="zh-CN" sz="1600" dirty="0" smtClean="0">
                <a:latin typeface="微软雅黑" pitchFamily="34" charset="-122"/>
                <a:ea typeface="微软雅黑" pitchFamily="34" charset="-122"/>
                <a:cs typeface="Arial" pitchFamily="34" charset="0"/>
              </a:rPr>
              <a:t> </a:t>
            </a:r>
            <a:r>
              <a:rPr lang="en-US" altLang="zh-CN" sz="1600" dirty="0">
                <a:latin typeface="微软雅黑" pitchFamily="34" charset="-122"/>
                <a:ea typeface="微软雅黑" pitchFamily="34" charset="-122"/>
                <a:cs typeface="Arial" pitchFamily="34" charset="0"/>
              </a:rPr>
              <a:t>n1 = 1</a:t>
            </a:r>
          </a:p>
          <a:p>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val</a:t>
            </a:r>
            <a:r>
              <a:rPr lang="en-US" altLang="zh-CN" sz="1600" dirty="0" smtClean="0">
                <a:latin typeface="微软雅黑" pitchFamily="34" charset="-122"/>
                <a:ea typeface="微软雅黑" pitchFamily="34" charset="-122"/>
                <a:cs typeface="Arial" pitchFamily="34" charset="0"/>
              </a:rPr>
              <a:t> </a:t>
            </a:r>
            <a:r>
              <a:rPr lang="en-US" altLang="zh-CN" sz="1600" dirty="0">
                <a:latin typeface="微软雅黑" pitchFamily="34" charset="-122"/>
                <a:ea typeface="微软雅黑" pitchFamily="34" charset="-122"/>
                <a:cs typeface="Arial" pitchFamily="34" charset="0"/>
              </a:rPr>
              <a:t>n2 = 3</a:t>
            </a:r>
          </a:p>
          <a:p>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val</a:t>
            </a:r>
            <a:r>
              <a:rPr lang="en-US" altLang="zh-CN" sz="1600" dirty="0" smtClean="0">
                <a:latin typeface="微软雅黑" pitchFamily="34" charset="-122"/>
                <a:ea typeface="微软雅黑" pitchFamily="34" charset="-122"/>
                <a:cs typeface="Arial" pitchFamily="34" charset="0"/>
              </a:rPr>
              <a:t> </a:t>
            </a:r>
            <a:r>
              <a:rPr lang="en-US" altLang="zh-CN" sz="1600" dirty="0">
                <a:latin typeface="微软雅黑" pitchFamily="34" charset="-122"/>
                <a:ea typeface="微软雅黑" pitchFamily="34" charset="-122"/>
                <a:cs typeface="Arial" pitchFamily="34" charset="0"/>
              </a:rPr>
              <a:t>res = sum(n1, n2)</a:t>
            </a:r>
          </a:p>
          <a:p>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println</a:t>
            </a:r>
            <a:r>
              <a:rPr lang="en-US" altLang="zh-CN" sz="1600" dirty="0">
                <a:latin typeface="微软雅黑" pitchFamily="34" charset="-122"/>
                <a:ea typeface="微软雅黑" pitchFamily="34" charset="-122"/>
                <a:cs typeface="Arial" pitchFamily="34" charset="0"/>
              </a:rPr>
              <a:t>("res=" + res)</a:t>
            </a:r>
          </a:p>
          <a:p>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  }</a:t>
            </a:r>
            <a:endParaRPr lang="en-US" altLang="zh-CN" sz="1600" dirty="0">
              <a:latin typeface="微软雅黑" pitchFamily="34" charset="-122"/>
              <a:ea typeface="微软雅黑" pitchFamily="34" charset="-122"/>
              <a:cs typeface="Arial" pitchFamily="34" charset="0"/>
            </a:endParaRPr>
          </a:p>
          <a:p>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  </a:t>
            </a:r>
          </a:p>
          <a:p>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def</a:t>
            </a:r>
            <a:r>
              <a:rPr lang="en-US" altLang="zh-CN" sz="1600" dirty="0" smtClean="0">
                <a:latin typeface="微软雅黑" pitchFamily="34" charset="-122"/>
                <a:ea typeface="微软雅黑" pitchFamily="34" charset="-122"/>
                <a:cs typeface="Arial" pitchFamily="34" charset="0"/>
              </a:rPr>
              <a:t> </a:t>
            </a:r>
            <a:r>
              <a:rPr lang="en-US" altLang="zh-CN" sz="1600" dirty="0">
                <a:latin typeface="微软雅黑" pitchFamily="34" charset="-122"/>
                <a:ea typeface="微软雅黑" pitchFamily="34" charset="-122"/>
                <a:cs typeface="Arial" pitchFamily="34" charset="0"/>
              </a:rPr>
              <a:t>sum(n1: </a:t>
            </a:r>
            <a:r>
              <a:rPr lang="en-US" altLang="zh-CN" sz="1600" dirty="0" err="1">
                <a:latin typeface="微软雅黑" pitchFamily="34" charset="-122"/>
                <a:ea typeface="微软雅黑" pitchFamily="34" charset="-122"/>
                <a:cs typeface="Arial" pitchFamily="34" charset="0"/>
              </a:rPr>
              <a:t>Int</a:t>
            </a:r>
            <a:r>
              <a:rPr lang="en-US" altLang="zh-CN" sz="1600" dirty="0">
                <a:latin typeface="微软雅黑" pitchFamily="34" charset="-122"/>
                <a:ea typeface="微软雅黑" pitchFamily="34" charset="-122"/>
                <a:cs typeface="Arial" pitchFamily="34" charset="0"/>
              </a:rPr>
              <a:t>, n2: </a:t>
            </a:r>
            <a:r>
              <a:rPr lang="en-US" altLang="zh-CN" sz="1600" dirty="0" err="1">
                <a:latin typeface="微软雅黑" pitchFamily="34" charset="-122"/>
                <a:ea typeface="微软雅黑" pitchFamily="34" charset="-122"/>
                <a:cs typeface="Arial" pitchFamily="34" charset="0"/>
              </a:rPr>
              <a:t>Int</a:t>
            </a:r>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Int</a:t>
            </a:r>
            <a:r>
              <a:rPr lang="en-US" altLang="zh-CN" sz="1600" dirty="0">
                <a:latin typeface="微软雅黑" pitchFamily="34" charset="-122"/>
                <a:ea typeface="微软雅黑" pitchFamily="34" charset="-122"/>
                <a:cs typeface="Arial" pitchFamily="34" charset="0"/>
              </a:rPr>
              <a:t> = {</a:t>
            </a:r>
          </a:p>
          <a:p>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    return </a:t>
            </a:r>
            <a:r>
              <a:rPr lang="en-US" altLang="zh-CN" sz="1600" dirty="0">
                <a:latin typeface="微软雅黑" pitchFamily="34" charset="-122"/>
                <a:ea typeface="微软雅黑" pitchFamily="34" charset="-122"/>
                <a:cs typeface="Arial" pitchFamily="34" charset="0"/>
              </a:rPr>
              <a:t>n1 + n2</a:t>
            </a:r>
          </a:p>
          <a:p>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  }</a:t>
            </a:r>
            <a:endParaRPr lang="en-US" altLang="zh-CN" sz="1600" dirty="0">
              <a:latin typeface="微软雅黑" pitchFamily="34" charset="-122"/>
              <a:ea typeface="微软雅黑" pitchFamily="34" charset="-122"/>
              <a:cs typeface="Arial" pitchFamily="34" charset="0"/>
            </a:endParaRPr>
          </a:p>
          <a:p>
            <a:r>
              <a:rPr lang="en-US" altLang="zh-CN" sz="1600" dirty="0">
                <a:latin typeface="微软雅黑" pitchFamily="34" charset="-122"/>
                <a:ea typeface="微软雅黑" pitchFamily="34" charset="-122"/>
                <a:cs typeface="Arial" pitchFamily="34" charset="0"/>
              </a:rPr>
              <a:t>}</a:t>
            </a:r>
            <a:endParaRPr lang="zh-CN" altLang="en-US" sz="1600" dirty="0">
              <a:latin typeface="微软雅黑" pitchFamily="34" charset="-122"/>
              <a:ea typeface="微软雅黑" pitchFamily="34" charset="-122"/>
              <a:cs typeface="Arial" pitchFamily="34" charset="0"/>
            </a:endParaRPr>
          </a:p>
        </p:txBody>
      </p:sp>
    </p:spTree>
    <p:extLst>
      <p:ext uri="{BB962C8B-B14F-4D97-AF65-F5344CB8AC3E}">
        <p14:creationId xmlns="" xmlns:p14="http://schemas.microsoft.com/office/powerpoint/2010/main" val="668730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smtClean="0">
                <a:latin typeface="微软雅黑" pitchFamily="34" charset="-122"/>
                <a:ea typeface="微软雅黑" pitchFamily="34" charset="-122"/>
              </a:rPr>
              <a:t>函数</a:t>
            </a:r>
            <a:r>
              <a:rPr lang="en-US" altLang="zh-CN" sz="2200" b="1" dirty="0" smtClean="0">
                <a:latin typeface="微软雅黑" pitchFamily="34" charset="-122"/>
                <a:ea typeface="微软雅黑" pitchFamily="34" charset="-122"/>
              </a:rPr>
              <a:t>/</a:t>
            </a:r>
            <a:r>
              <a:rPr lang="zh-CN" altLang="en-US" sz="2200" b="1" dirty="0" smtClean="0">
                <a:latin typeface="微软雅黑" pitchFamily="34" charset="-122"/>
                <a:ea typeface="微软雅黑" pitchFamily="34" charset="-122"/>
              </a:rPr>
              <a:t>方法</a:t>
            </a:r>
            <a:r>
              <a:rPr lang="en-US" altLang="zh-CN" sz="2200" b="1" dirty="0" smtClean="0">
                <a:latin typeface="微软雅黑" pitchFamily="34" charset="-122"/>
                <a:ea typeface="微软雅黑" pitchFamily="34" charset="-122"/>
              </a:rPr>
              <a:t>-</a:t>
            </a:r>
            <a:r>
              <a:rPr lang="zh-CN" altLang="en-US" sz="2200" b="1" dirty="0">
                <a:solidFill>
                  <a:srgbClr val="FF0000"/>
                </a:solidFill>
                <a:latin typeface="微软雅黑" pitchFamily="34" charset="-122"/>
                <a:ea typeface="微软雅黑" pitchFamily="34" charset="-122"/>
              </a:rPr>
              <a:t>递</a:t>
            </a:r>
            <a:r>
              <a:rPr lang="zh-CN" altLang="en-US" sz="2200" b="1" dirty="0" smtClean="0">
                <a:solidFill>
                  <a:srgbClr val="FF0000"/>
                </a:solidFill>
                <a:latin typeface="微软雅黑" pitchFamily="34" charset="-122"/>
                <a:ea typeface="微软雅黑" pitchFamily="34" charset="-122"/>
              </a:rPr>
              <a:t>归</a:t>
            </a:r>
            <a:r>
              <a:rPr lang="zh-CN" altLang="en-US" sz="2200" b="1" dirty="0" smtClean="0">
                <a:latin typeface="微软雅黑" pitchFamily="34" charset="-122"/>
                <a:ea typeface="微软雅黑" pitchFamily="34" charset="-122"/>
              </a:rPr>
              <a:t>调用</a:t>
            </a:r>
            <a:endParaRPr lang="en-US" altLang="zh-CN" sz="2200" b="1" dirty="0"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p>
          <a:p>
            <a:pPr>
              <a:spcBef>
                <a:spcPct val="0"/>
              </a:spcBef>
            </a:pPr>
            <a:endParaRPr lang="en-US" altLang="zh-CN" sz="1600"/>
          </a:p>
        </p:txBody>
      </p:sp>
      <p:sp>
        <p:nvSpPr>
          <p:cNvPr id="3" name="TextBox 2"/>
          <p:cNvSpPr txBox="1"/>
          <p:nvPr/>
        </p:nvSpPr>
        <p:spPr>
          <a:xfrm>
            <a:off x="562971" y="1175913"/>
            <a:ext cx="8527946" cy="3477875"/>
          </a:xfrm>
          <a:prstGeom prst="rect">
            <a:avLst/>
          </a:prstGeom>
          <a:noFill/>
        </p:spPr>
        <p:txBody>
          <a:bodyPr wrap="square" rtlCol="0">
            <a:spAutoFit/>
          </a:bodyPr>
          <a:lstStyle/>
          <a:p>
            <a:r>
              <a:rPr lang="zh-CN" altLang="en-US" dirty="0" smtClean="0">
                <a:solidFill>
                  <a:srgbClr val="000000"/>
                </a:solidFill>
                <a:latin typeface="微软雅黑" pitchFamily="34" charset="-122"/>
                <a:ea typeface="微软雅黑" pitchFamily="34" charset="-122"/>
              </a:rPr>
              <a:t>一个函数</a:t>
            </a:r>
            <a:r>
              <a:rPr lang="en-US" altLang="zh-CN" dirty="0" smtClean="0">
                <a:solidFill>
                  <a:srgbClr val="000000"/>
                </a:solidFill>
                <a:latin typeface="微软雅黑" pitchFamily="34" charset="-122"/>
                <a:ea typeface="微软雅黑" pitchFamily="34" charset="-122"/>
              </a:rPr>
              <a:t>/</a:t>
            </a:r>
            <a:r>
              <a:rPr lang="zh-CN" altLang="en-US" dirty="0" smtClean="0">
                <a:solidFill>
                  <a:srgbClr val="000000"/>
                </a:solidFill>
                <a:latin typeface="微软雅黑" pitchFamily="34" charset="-122"/>
                <a:ea typeface="微软雅黑" pitchFamily="34" charset="-122"/>
              </a:rPr>
              <a:t>方法在</a:t>
            </a:r>
            <a:r>
              <a:rPr lang="zh-CN" altLang="en-US" b="1" dirty="0" smtClean="0">
                <a:solidFill>
                  <a:srgbClr val="000000"/>
                </a:solidFill>
                <a:latin typeface="微软雅黑" pitchFamily="34" charset="-122"/>
                <a:ea typeface="微软雅黑" pitchFamily="34" charset="-122"/>
              </a:rPr>
              <a:t>函数</a:t>
            </a:r>
            <a:r>
              <a:rPr lang="en-US" altLang="zh-CN" b="1" dirty="0" smtClean="0">
                <a:solidFill>
                  <a:srgbClr val="000000"/>
                </a:solidFill>
                <a:latin typeface="微软雅黑" pitchFamily="34" charset="-122"/>
                <a:ea typeface="微软雅黑" pitchFamily="34" charset="-122"/>
              </a:rPr>
              <a:t>/</a:t>
            </a:r>
            <a:r>
              <a:rPr lang="zh-CN" altLang="en-US" b="1" dirty="0" smtClean="0">
                <a:solidFill>
                  <a:srgbClr val="000000"/>
                </a:solidFill>
                <a:latin typeface="微软雅黑" pitchFamily="34" charset="-122"/>
                <a:ea typeface="微软雅黑" pitchFamily="34" charset="-122"/>
              </a:rPr>
              <a:t>方法体内</a:t>
            </a:r>
            <a:r>
              <a:rPr lang="zh-CN" altLang="en-US" dirty="0" smtClean="0">
                <a:solidFill>
                  <a:srgbClr val="000000"/>
                </a:solidFill>
                <a:latin typeface="微软雅黑" pitchFamily="34" charset="-122"/>
                <a:ea typeface="微软雅黑" pitchFamily="34" charset="-122"/>
              </a:rPr>
              <a:t>又</a:t>
            </a:r>
            <a:r>
              <a:rPr lang="zh-CN" altLang="en-US" b="1" dirty="0" smtClean="0">
                <a:solidFill>
                  <a:srgbClr val="000000"/>
                </a:solidFill>
                <a:latin typeface="微软雅黑" pitchFamily="34" charset="-122"/>
                <a:ea typeface="微软雅黑" pitchFamily="34" charset="-122"/>
              </a:rPr>
              <a:t>调用了本身</a:t>
            </a:r>
            <a:r>
              <a:rPr lang="zh-CN" altLang="en-US" dirty="0" smtClean="0">
                <a:solidFill>
                  <a:srgbClr val="000000"/>
                </a:solidFill>
                <a:latin typeface="微软雅黑" pitchFamily="34" charset="-122"/>
                <a:ea typeface="微软雅黑" pitchFamily="34" charset="-122"/>
              </a:rPr>
              <a:t>，我们称为递归调用</a:t>
            </a:r>
            <a:endParaRPr lang="en-US" altLang="zh-CN" dirty="0" smtClean="0">
              <a:solidFill>
                <a:srgbClr val="000000"/>
              </a:solidFill>
              <a:latin typeface="微软雅黑" pitchFamily="34" charset="-122"/>
              <a:ea typeface="微软雅黑" pitchFamily="34" charset="-122"/>
            </a:endParaRPr>
          </a:p>
          <a:p>
            <a:endParaRPr lang="en-US" altLang="zh-CN" sz="2000" b="1" dirty="0" smtClean="0">
              <a:solidFill>
                <a:srgbClr val="0070C0"/>
              </a:solidFill>
              <a:latin typeface="微软雅黑" pitchFamily="34" charset="-122"/>
              <a:ea typeface="微软雅黑" pitchFamily="34" charset="-122"/>
            </a:endParaRPr>
          </a:p>
          <a:p>
            <a:endParaRPr lang="en-US" altLang="zh-CN" sz="2000" b="1" dirty="0">
              <a:solidFill>
                <a:srgbClr val="0070C0"/>
              </a:solidFill>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r>
              <a:rPr lang="zh-CN" altLang="en-US" dirty="0" smtClean="0">
                <a:latin typeface="微软雅黑" pitchFamily="34" charset="-122"/>
                <a:ea typeface="微软雅黑" pitchFamily="34" charset="-122"/>
              </a:rPr>
              <a:t>当调用</a:t>
            </a:r>
            <a:r>
              <a:rPr lang="en-US" altLang="zh-CN" dirty="0" smtClean="0">
                <a:latin typeface="微软雅黑" pitchFamily="34" charset="-122"/>
                <a:ea typeface="微软雅黑" pitchFamily="34" charset="-122"/>
              </a:rPr>
              <a:t>test(4)   </a:t>
            </a:r>
            <a:r>
              <a:rPr lang="zh-CN" altLang="en-US" dirty="0" smtClean="0">
                <a:latin typeface="微软雅黑" pitchFamily="34" charset="-122"/>
                <a:ea typeface="微软雅黑" pitchFamily="34" charset="-122"/>
              </a:rPr>
              <a:t>和 </a:t>
            </a:r>
            <a:r>
              <a:rPr lang="en-US" altLang="zh-CN" dirty="0" smtClean="0">
                <a:latin typeface="微软雅黑" pitchFamily="34" charset="-122"/>
                <a:ea typeface="微软雅黑" pitchFamily="34" charset="-122"/>
              </a:rPr>
              <a:t>test2(4)  </a:t>
            </a:r>
            <a:r>
              <a:rPr lang="en-US" altLang="zh-CN" b="1"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上面两段代码分别输出什么？</a:t>
            </a:r>
            <a:endParaRPr lang="en-US" altLang="zh-CN" dirty="0">
              <a:latin typeface="微软雅黑" pitchFamily="34" charset="-122"/>
              <a:ea typeface="微软雅黑" pitchFamily="34" charset="-122"/>
            </a:endParaRPr>
          </a:p>
          <a:p>
            <a:r>
              <a:rPr lang="zh-CN" altLang="en-US" dirty="0" smtClean="0">
                <a:latin typeface="微软雅黑" pitchFamily="34" charset="-122"/>
                <a:ea typeface="微软雅黑" pitchFamily="34" charset="-122"/>
              </a:rPr>
              <a:t>递归调用并分析原因</a:t>
            </a:r>
            <a:endParaRPr lang="en-US" altLang="zh-CN" dirty="0" smtClean="0">
              <a:latin typeface="微软雅黑" pitchFamily="34" charset="-122"/>
              <a:ea typeface="微软雅黑" pitchFamily="34" charset="-122"/>
            </a:endParaRPr>
          </a:p>
        </p:txBody>
      </p:sp>
      <p:sp>
        <p:nvSpPr>
          <p:cNvPr id="5" name="TextBox 4"/>
          <p:cNvSpPr txBox="1"/>
          <p:nvPr/>
        </p:nvSpPr>
        <p:spPr>
          <a:xfrm>
            <a:off x="521965" y="1656159"/>
            <a:ext cx="3240360" cy="2031325"/>
          </a:xfrm>
          <a:prstGeom prst="rect">
            <a:avLst/>
          </a:prstGeom>
          <a:noFill/>
        </p:spPr>
        <p:txBody>
          <a:bodyPr wrap="square" rtlCol="0">
            <a:spAutoFit/>
          </a:bodyPr>
          <a:lstStyle/>
          <a:p>
            <a:r>
              <a:rPr lang="en-US" altLang="zh-CN" dirty="0" err="1"/>
              <a:t>def</a:t>
            </a:r>
            <a:r>
              <a:rPr lang="en-US" altLang="zh-CN" dirty="0"/>
              <a:t> test (n: </a:t>
            </a:r>
            <a:r>
              <a:rPr lang="en-US" altLang="zh-CN" dirty="0" err="1"/>
              <a:t>Int</a:t>
            </a:r>
            <a:r>
              <a:rPr lang="en-US" altLang="zh-CN" dirty="0"/>
              <a:t>) {</a:t>
            </a:r>
          </a:p>
          <a:p>
            <a:r>
              <a:rPr lang="en-US" altLang="zh-CN" dirty="0"/>
              <a:t> </a:t>
            </a:r>
            <a:r>
              <a:rPr lang="en-US" altLang="zh-CN" dirty="0" smtClean="0"/>
              <a:t>   </a:t>
            </a:r>
            <a:r>
              <a:rPr lang="en-US" altLang="zh-CN" b="1" dirty="0" smtClean="0"/>
              <a:t>if </a:t>
            </a:r>
            <a:r>
              <a:rPr lang="en-US" altLang="zh-CN" b="1" dirty="0"/>
              <a:t>(n &gt; 2) {</a:t>
            </a:r>
          </a:p>
          <a:p>
            <a:r>
              <a:rPr lang="en-US" altLang="zh-CN" b="1" dirty="0"/>
              <a:t>      </a:t>
            </a:r>
            <a:r>
              <a:rPr lang="en-US" altLang="zh-CN" b="1" dirty="0" smtClean="0"/>
              <a:t>  test </a:t>
            </a:r>
            <a:r>
              <a:rPr lang="en-US" altLang="zh-CN" b="1" dirty="0"/>
              <a:t>(n - 1)</a:t>
            </a:r>
          </a:p>
          <a:p>
            <a:r>
              <a:rPr lang="en-US" altLang="zh-CN" b="1" dirty="0"/>
              <a:t>    }</a:t>
            </a:r>
          </a:p>
          <a:p>
            <a:r>
              <a:rPr lang="en-US" altLang="zh-CN" dirty="0"/>
              <a:t>    </a:t>
            </a:r>
            <a:r>
              <a:rPr lang="en-US" altLang="zh-CN" dirty="0" err="1"/>
              <a:t>println</a:t>
            </a:r>
            <a:r>
              <a:rPr lang="en-US" altLang="zh-CN" dirty="0"/>
              <a:t>("n=" + n</a:t>
            </a:r>
            <a:r>
              <a:rPr lang="en-US" altLang="zh-CN" dirty="0" smtClean="0"/>
              <a:t>)</a:t>
            </a:r>
            <a:endParaRPr lang="en-US" altLang="zh-CN" dirty="0"/>
          </a:p>
          <a:p>
            <a:r>
              <a:rPr lang="en-US" altLang="zh-CN" dirty="0" smtClean="0"/>
              <a:t>} // 2 3 4</a:t>
            </a:r>
          </a:p>
          <a:p>
            <a:endParaRPr lang="en-US" altLang="zh-CN" dirty="0"/>
          </a:p>
        </p:txBody>
      </p:sp>
      <p:sp>
        <p:nvSpPr>
          <p:cNvPr id="7" name="TextBox 6"/>
          <p:cNvSpPr txBox="1"/>
          <p:nvPr/>
        </p:nvSpPr>
        <p:spPr>
          <a:xfrm>
            <a:off x="4050357" y="1656159"/>
            <a:ext cx="3240360" cy="2031325"/>
          </a:xfrm>
          <a:prstGeom prst="rect">
            <a:avLst/>
          </a:prstGeom>
          <a:noFill/>
        </p:spPr>
        <p:txBody>
          <a:bodyPr wrap="square" rtlCol="0">
            <a:spAutoFit/>
          </a:bodyPr>
          <a:lstStyle/>
          <a:p>
            <a:r>
              <a:rPr lang="en-US" altLang="zh-CN" dirty="0" err="1"/>
              <a:t>def</a:t>
            </a:r>
            <a:r>
              <a:rPr lang="en-US" altLang="zh-CN" dirty="0"/>
              <a:t> test2 (n: </a:t>
            </a:r>
            <a:r>
              <a:rPr lang="en-US" altLang="zh-CN" dirty="0" err="1"/>
              <a:t>Int</a:t>
            </a:r>
            <a:r>
              <a:rPr lang="en-US" altLang="zh-CN" dirty="0"/>
              <a:t>) {</a:t>
            </a:r>
          </a:p>
          <a:p>
            <a:r>
              <a:rPr lang="en-US" altLang="zh-CN" dirty="0"/>
              <a:t>    if (n &gt; 2) {</a:t>
            </a:r>
          </a:p>
          <a:p>
            <a:r>
              <a:rPr lang="en-US" altLang="zh-CN" dirty="0"/>
              <a:t>      </a:t>
            </a:r>
            <a:r>
              <a:rPr lang="en-US" altLang="zh-CN" dirty="0" smtClean="0"/>
              <a:t>  test2 </a:t>
            </a:r>
            <a:r>
              <a:rPr lang="en-US" altLang="zh-CN" dirty="0"/>
              <a:t>(n - 1)</a:t>
            </a:r>
          </a:p>
          <a:p>
            <a:r>
              <a:rPr lang="en-US" altLang="zh-CN" dirty="0"/>
              <a:t>    </a:t>
            </a:r>
            <a:r>
              <a:rPr lang="en-US" altLang="zh-CN" dirty="0" smtClean="0"/>
              <a:t>} else </a:t>
            </a:r>
            <a:r>
              <a:rPr lang="en-US" altLang="zh-CN" dirty="0"/>
              <a:t>{</a:t>
            </a:r>
          </a:p>
          <a:p>
            <a:r>
              <a:rPr lang="en-US" altLang="zh-CN" dirty="0"/>
              <a:t>      </a:t>
            </a:r>
            <a:r>
              <a:rPr lang="en-US" altLang="zh-CN" dirty="0" smtClean="0"/>
              <a:t>  </a:t>
            </a:r>
            <a:r>
              <a:rPr lang="en-US" altLang="zh-CN" dirty="0" err="1" smtClean="0"/>
              <a:t>println</a:t>
            </a:r>
            <a:r>
              <a:rPr lang="en-US" altLang="zh-CN" dirty="0"/>
              <a:t>("n=" + n)</a:t>
            </a:r>
          </a:p>
          <a:p>
            <a:r>
              <a:rPr lang="en-US" altLang="zh-CN" dirty="0"/>
              <a:t>    }</a:t>
            </a:r>
          </a:p>
          <a:p>
            <a:r>
              <a:rPr lang="en-US" altLang="zh-CN" dirty="0" smtClean="0"/>
              <a:t>} // 2</a:t>
            </a:r>
            <a:endParaRPr lang="en-US" altLang="zh-CN" dirty="0"/>
          </a:p>
        </p:txBody>
      </p:sp>
    </p:spTree>
    <p:extLst>
      <p:ext uri="{BB962C8B-B14F-4D97-AF65-F5344CB8AC3E}">
        <p14:creationId xmlns="" xmlns:p14="http://schemas.microsoft.com/office/powerpoint/2010/main" val="337825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smtClean="0">
                <a:latin typeface="微软雅黑" pitchFamily="34" charset="-122"/>
                <a:ea typeface="微软雅黑" pitchFamily="34" charset="-122"/>
              </a:rPr>
              <a:t>函数</a:t>
            </a:r>
            <a:r>
              <a:rPr lang="en-US" altLang="zh-CN" sz="2200" b="1" dirty="0" smtClean="0">
                <a:latin typeface="微软雅黑" pitchFamily="34" charset="-122"/>
                <a:ea typeface="微软雅黑" pitchFamily="34" charset="-122"/>
              </a:rPr>
              <a:t>/</a:t>
            </a:r>
            <a:r>
              <a:rPr lang="zh-CN" altLang="en-US" sz="2200" b="1" dirty="0" smtClean="0">
                <a:latin typeface="微软雅黑" pitchFamily="34" charset="-122"/>
                <a:ea typeface="微软雅黑" pitchFamily="34" charset="-122"/>
              </a:rPr>
              <a:t>方法</a:t>
            </a:r>
            <a:r>
              <a:rPr lang="en-US" altLang="zh-CN" sz="2200" b="1" dirty="0" smtClean="0">
                <a:latin typeface="微软雅黑" pitchFamily="34" charset="-122"/>
                <a:ea typeface="微软雅黑" pitchFamily="34" charset="-122"/>
              </a:rPr>
              <a:t>-</a:t>
            </a:r>
            <a:r>
              <a:rPr lang="zh-CN" altLang="en-US" sz="2200" b="1" dirty="0">
                <a:latin typeface="微软雅黑" pitchFamily="34" charset="-122"/>
                <a:ea typeface="微软雅黑" pitchFamily="34" charset="-122"/>
              </a:rPr>
              <a:t>递</a:t>
            </a:r>
            <a:r>
              <a:rPr lang="zh-CN" altLang="en-US" sz="2200" b="1" dirty="0" smtClean="0">
                <a:latin typeface="微软雅黑" pitchFamily="34" charset="-122"/>
                <a:ea typeface="微软雅黑" pitchFamily="34" charset="-122"/>
              </a:rPr>
              <a:t>归调用</a:t>
            </a:r>
            <a:endParaRPr lang="en-US" altLang="zh-CN" sz="2200" b="1" dirty="0"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p>
          <a:p>
            <a:pPr>
              <a:spcBef>
                <a:spcPct val="0"/>
              </a:spcBef>
            </a:pPr>
            <a:endParaRPr lang="en-US" altLang="zh-CN" sz="1600"/>
          </a:p>
        </p:txBody>
      </p:sp>
      <p:sp>
        <p:nvSpPr>
          <p:cNvPr id="3" name="TextBox 2"/>
          <p:cNvSpPr txBox="1"/>
          <p:nvPr/>
        </p:nvSpPr>
        <p:spPr>
          <a:xfrm>
            <a:off x="562971" y="1175928"/>
            <a:ext cx="8527946" cy="3693319"/>
          </a:xfrm>
          <a:prstGeom prst="rect">
            <a:avLst/>
          </a:prstGeom>
          <a:noFill/>
        </p:spPr>
        <p:txBody>
          <a:bodyPr wrap="square" rtlCol="0">
            <a:spAutoFit/>
          </a:bodyPr>
          <a:lstStyle/>
          <a:p>
            <a:r>
              <a:rPr lang="zh-CN" altLang="en-US" sz="2000" b="1" dirty="0" smtClean="0">
                <a:solidFill>
                  <a:srgbClr val="0000CC"/>
                </a:solidFill>
                <a:latin typeface="微软雅黑" pitchFamily="34" charset="-122"/>
                <a:ea typeface="微软雅黑" pitchFamily="34" charset="-122"/>
              </a:rPr>
              <a:t>函数递归需要遵守的重要原则（</a:t>
            </a:r>
            <a:r>
              <a:rPr lang="zh-CN" altLang="en-US" sz="2000" b="1" dirty="0">
                <a:solidFill>
                  <a:srgbClr val="0000CC"/>
                </a:solidFill>
                <a:latin typeface="微软雅黑" pitchFamily="34" charset="-122"/>
                <a:ea typeface="微软雅黑" pitchFamily="34" charset="-122"/>
              </a:rPr>
              <a:t>总结</a:t>
            </a:r>
            <a:r>
              <a:rPr lang="zh-CN" altLang="en-US" sz="2000" b="1" dirty="0" smtClean="0">
                <a:solidFill>
                  <a:srgbClr val="0000CC"/>
                </a:solidFill>
                <a:latin typeface="微软雅黑" pitchFamily="34" charset="-122"/>
                <a:ea typeface="微软雅黑" pitchFamily="34" charset="-122"/>
              </a:rPr>
              <a:t>）</a:t>
            </a:r>
            <a:r>
              <a:rPr lang="en-US" altLang="zh-CN" sz="2000" b="1" dirty="0" smtClean="0">
                <a:solidFill>
                  <a:srgbClr val="0070C0"/>
                </a:solidFill>
                <a:latin typeface="微软雅黑" pitchFamily="34" charset="-122"/>
                <a:ea typeface="微软雅黑" pitchFamily="34" charset="-122"/>
              </a:rPr>
              <a:t>:</a:t>
            </a:r>
            <a:endParaRPr lang="zh-CN" altLang="en-US" sz="2000" b="1" dirty="0">
              <a:solidFill>
                <a:srgbClr val="0070C0"/>
              </a:solidFill>
              <a:latin typeface="微软雅黑" pitchFamily="34" charset="-122"/>
              <a:ea typeface="微软雅黑" pitchFamily="34" charset="-122"/>
            </a:endParaRPr>
          </a:p>
          <a:p>
            <a:endParaRPr lang="en-US" altLang="zh-CN" dirty="0" smtClean="0">
              <a:solidFill>
                <a:srgbClr val="000000"/>
              </a:solidFill>
              <a:latin typeface="微软雅黑" pitchFamily="34" charset="-122"/>
              <a:ea typeface="微软雅黑" pitchFamily="34" charset="-122"/>
            </a:endParaRPr>
          </a:p>
          <a:p>
            <a:pPr marL="342900" indent="-342900">
              <a:buAutoNum type="arabicParenR"/>
            </a:pPr>
            <a:r>
              <a:rPr lang="zh-CN" altLang="en-US" dirty="0">
                <a:solidFill>
                  <a:srgbClr val="000000"/>
                </a:solidFill>
                <a:latin typeface="微软雅黑" pitchFamily="34" charset="-122"/>
                <a:ea typeface="微软雅黑" pitchFamily="34" charset="-122"/>
              </a:rPr>
              <a:t>程序</a:t>
            </a:r>
            <a:r>
              <a:rPr lang="zh-CN" altLang="en-US" dirty="0" smtClean="0">
                <a:solidFill>
                  <a:srgbClr val="000000"/>
                </a:solidFill>
                <a:latin typeface="微软雅黑" pitchFamily="34" charset="-122"/>
                <a:ea typeface="微软雅黑" pitchFamily="34" charset="-122"/>
              </a:rPr>
              <a:t>执</a:t>
            </a:r>
            <a:r>
              <a:rPr lang="zh-CN" altLang="en-US" dirty="0">
                <a:solidFill>
                  <a:srgbClr val="000000"/>
                </a:solidFill>
                <a:latin typeface="微软雅黑" pitchFamily="34" charset="-122"/>
                <a:ea typeface="微软雅黑" pitchFamily="34" charset="-122"/>
              </a:rPr>
              <a:t>行一个函数时，</a:t>
            </a:r>
            <a:r>
              <a:rPr lang="zh-CN" altLang="en-US" dirty="0" smtClean="0">
                <a:solidFill>
                  <a:srgbClr val="000000"/>
                </a:solidFill>
                <a:latin typeface="微软雅黑" pitchFamily="34" charset="-122"/>
                <a:ea typeface="微软雅黑" pitchFamily="34" charset="-122"/>
              </a:rPr>
              <a:t>就创</a:t>
            </a:r>
            <a:r>
              <a:rPr lang="zh-CN" altLang="en-US" dirty="0">
                <a:solidFill>
                  <a:srgbClr val="000000"/>
                </a:solidFill>
                <a:latin typeface="微软雅黑" pitchFamily="34" charset="-122"/>
                <a:ea typeface="微软雅黑" pitchFamily="34" charset="-122"/>
              </a:rPr>
              <a:t>建一</a:t>
            </a:r>
            <a:r>
              <a:rPr lang="zh-CN" altLang="en-US" dirty="0" smtClean="0">
                <a:solidFill>
                  <a:srgbClr val="000000"/>
                </a:solidFill>
                <a:latin typeface="微软雅黑" pitchFamily="34" charset="-122"/>
                <a:ea typeface="微软雅黑" pitchFamily="34" charset="-122"/>
              </a:rPr>
              <a:t>个新的</a:t>
            </a:r>
            <a:r>
              <a:rPr lang="zh-CN" altLang="en-US" dirty="0">
                <a:solidFill>
                  <a:srgbClr val="000000"/>
                </a:solidFill>
                <a:latin typeface="微软雅黑" pitchFamily="34" charset="-122"/>
                <a:ea typeface="微软雅黑" pitchFamily="34" charset="-122"/>
              </a:rPr>
              <a:t>受保</a:t>
            </a:r>
            <a:r>
              <a:rPr lang="zh-CN" altLang="en-US" dirty="0" smtClean="0">
                <a:solidFill>
                  <a:srgbClr val="000000"/>
                </a:solidFill>
                <a:latin typeface="微软雅黑" pitchFamily="34" charset="-122"/>
                <a:ea typeface="微软雅黑" pitchFamily="34" charset="-122"/>
              </a:rPr>
              <a:t>护的独立空间</a:t>
            </a:r>
            <a:r>
              <a:rPr lang="en-US" altLang="zh-CN" dirty="0" smtClean="0">
                <a:solidFill>
                  <a:srgbClr val="000000"/>
                </a:solidFill>
                <a:latin typeface="微软雅黑" pitchFamily="34" charset="-122"/>
                <a:ea typeface="微软雅黑" pitchFamily="34" charset="-122"/>
              </a:rPr>
              <a:t>(</a:t>
            </a:r>
            <a:r>
              <a:rPr lang="zh-CN" altLang="en-US" dirty="0" smtClean="0">
                <a:solidFill>
                  <a:srgbClr val="000000"/>
                </a:solidFill>
                <a:latin typeface="微软雅黑" pitchFamily="34" charset="-122"/>
                <a:ea typeface="微软雅黑" pitchFamily="34" charset="-122"/>
              </a:rPr>
              <a:t>新</a:t>
            </a:r>
            <a:r>
              <a:rPr lang="zh-CN" altLang="en-US" dirty="0">
                <a:solidFill>
                  <a:srgbClr val="000000"/>
                </a:solidFill>
                <a:latin typeface="微软雅黑" pitchFamily="34" charset="-122"/>
                <a:ea typeface="微软雅黑" pitchFamily="34" charset="-122"/>
              </a:rPr>
              <a:t>函数</a:t>
            </a:r>
            <a:r>
              <a:rPr lang="zh-CN" altLang="en-US" dirty="0" smtClean="0">
                <a:solidFill>
                  <a:srgbClr val="000000"/>
                </a:solidFill>
                <a:latin typeface="微软雅黑" pitchFamily="34" charset="-122"/>
                <a:ea typeface="微软雅黑" pitchFamily="34" charset="-122"/>
              </a:rPr>
              <a:t>栈桢</a:t>
            </a:r>
            <a:r>
              <a:rPr lang="en-US" altLang="zh-CN" dirty="0" smtClean="0">
                <a:solidFill>
                  <a:srgbClr val="000000"/>
                </a:solidFill>
                <a:latin typeface="微软雅黑" pitchFamily="34" charset="-122"/>
                <a:ea typeface="微软雅黑" pitchFamily="34" charset="-122"/>
              </a:rPr>
              <a:t>)</a:t>
            </a:r>
          </a:p>
          <a:p>
            <a:pPr marL="342900" indent="-342900">
              <a:buAutoNum type="arabicParenR"/>
            </a:pPr>
            <a:endParaRPr lang="en-US" altLang="zh-CN" dirty="0" smtClean="0">
              <a:solidFill>
                <a:srgbClr val="000000"/>
              </a:solidFill>
              <a:latin typeface="微软雅黑" pitchFamily="34" charset="-122"/>
              <a:ea typeface="微软雅黑" pitchFamily="34" charset="-122"/>
            </a:endParaRPr>
          </a:p>
          <a:p>
            <a:pPr marL="342900" indent="-342900">
              <a:buAutoNum type="arabicParenR"/>
            </a:pPr>
            <a:r>
              <a:rPr lang="zh-CN" altLang="en-US" dirty="0">
                <a:solidFill>
                  <a:srgbClr val="000000"/>
                </a:solidFill>
                <a:latin typeface="微软雅黑" pitchFamily="34" charset="-122"/>
                <a:ea typeface="微软雅黑" pitchFamily="34" charset="-122"/>
              </a:rPr>
              <a:t>函数</a:t>
            </a:r>
            <a:r>
              <a:rPr lang="zh-CN" altLang="en-US" dirty="0" smtClean="0">
                <a:solidFill>
                  <a:srgbClr val="000000"/>
                </a:solidFill>
                <a:latin typeface="微软雅黑" pitchFamily="34" charset="-122"/>
                <a:ea typeface="微软雅黑" pitchFamily="34" charset="-122"/>
              </a:rPr>
              <a:t>的</a:t>
            </a:r>
            <a:r>
              <a:rPr lang="zh-CN" altLang="en-US" dirty="0">
                <a:solidFill>
                  <a:srgbClr val="000000"/>
                </a:solidFill>
                <a:latin typeface="微软雅黑" pitchFamily="34" charset="-122"/>
                <a:ea typeface="微软雅黑" pitchFamily="34" charset="-122"/>
              </a:rPr>
              <a:t>局部变量是独立</a:t>
            </a:r>
            <a:r>
              <a:rPr lang="zh-CN" altLang="en-US" dirty="0" smtClean="0">
                <a:solidFill>
                  <a:srgbClr val="000000"/>
                </a:solidFill>
                <a:latin typeface="微软雅黑" pitchFamily="34" charset="-122"/>
                <a:ea typeface="微软雅黑" pitchFamily="34" charset="-122"/>
              </a:rPr>
              <a:t>的，不会相互影响</a:t>
            </a:r>
            <a:endParaRPr lang="en-US" altLang="zh-CN" dirty="0" smtClean="0">
              <a:solidFill>
                <a:srgbClr val="000000"/>
              </a:solidFill>
              <a:latin typeface="微软雅黑" pitchFamily="34" charset="-122"/>
              <a:ea typeface="微软雅黑" pitchFamily="34" charset="-122"/>
            </a:endParaRPr>
          </a:p>
          <a:p>
            <a:pPr marL="342900" indent="-342900">
              <a:buAutoNum type="arabicParenR"/>
            </a:pPr>
            <a:endParaRPr lang="en-US" altLang="zh-CN" dirty="0" smtClean="0">
              <a:solidFill>
                <a:srgbClr val="000000"/>
              </a:solidFill>
              <a:latin typeface="微软雅黑" pitchFamily="34" charset="-122"/>
              <a:ea typeface="微软雅黑" pitchFamily="34" charset="-122"/>
            </a:endParaRPr>
          </a:p>
          <a:p>
            <a:pPr marL="342900" indent="-342900">
              <a:buAutoNum type="arabicParenR"/>
            </a:pPr>
            <a:r>
              <a:rPr lang="zh-CN" altLang="en-US" dirty="0">
                <a:latin typeface="微软雅黑" pitchFamily="34" charset="-122"/>
                <a:ea typeface="微软雅黑" pitchFamily="34" charset="-122"/>
              </a:rPr>
              <a:t>递归必须向退出递归的条件逼近，否则就</a:t>
            </a:r>
            <a:r>
              <a:rPr lang="zh-CN" altLang="en-US" dirty="0" smtClean="0">
                <a:latin typeface="微软雅黑" pitchFamily="34" charset="-122"/>
                <a:ea typeface="微软雅黑" pitchFamily="34" charset="-122"/>
              </a:rPr>
              <a:t>是无限递归，会造成死循环</a:t>
            </a:r>
            <a:endParaRPr lang="en-US" altLang="zh-CN" dirty="0" smtClean="0">
              <a:latin typeface="微软雅黑" pitchFamily="34" charset="-122"/>
              <a:ea typeface="微软雅黑" pitchFamily="34" charset="-122"/>
            </a:endParaRPr>
          </a:p>
          <a:p>
            <a:pPr marL="342900" indent="-342900">
              <a:buAutoNum type="arabicParenR"/>
            </a:pPr>
            <a:endParaRPr lang="en-US" altLang="zh-CN" dirty="0" smtClean="0">
              <a:latin typeface="微软雅黑" pitchFamily="34" charset="-122"/>
              <a:ea typeface="微软雅黑" pitchFamily="34" charset="-122"/>
            </a:endParaRPr>
          </a:p>
          <a:p>
            <a:pPr marL="342900" indent="-342900">
              <a:buAutoNum type="arabicParenR"/>
            </a:pPr>
            <a:r>
              <a:rPr lang="zh-CN" altLang="en-US" dirty="0">
                <a:latin typeface="微软雅黑" pitchFamily="34" charset="-122"/>
                <a:ea typeface="微软雅黑" pitchFamily="34" charset="-122"/>
              </a:rPr>
              <a:t>当一个函数</a:t>
            </a:r>
            <a:r>
              <a:rPr lang="zh-CN" altLang="en-US" b="1" dirty="0">
                <a:solidFill>
                  <a:srgbClr val="EA0000"/>
                </a:solidFill>
                <a:latin typeface="微软雅黑" pitchFamily="34" charset="-122"/>
                <a:ea typeface="微软雅黑" pitchFamily="34" charset="-122"/>
              </a:rPr>
              <a:t>执行完毕</a:t>
            </a:r>
            <a:r>
              <a:rPr lang="zh-CN" altLang="en-US" dirty="0">
                <a:latin typeface="微软雅黑" pitchFamily="34" charset="-122"/>
                <a:ea typeface="微软雅黑" pitchFamily="34" charset="-122"/>
              </a:rPr>
              <a:t>，</a:t>
            </a:r>
            <a:r>
              <a:rPr lang="zh-CN" altLang="en-US" b="1" dirty="0">
                <a:solidFill>
                  <a:srgbClr val="EA0000"/>
                </a:solidFill>
                <a:latin typeface="微软雅黑" pitchFamily="34" charset="-122"/>
                <a:ea typeface="微软雅黑" pitchFamily="34" charset="-122"/>
              </a:rPr>
              <a:t>或者遇到</a:t>
            </a:r>
            <a:r>
              <a:rPr lang="en-US" altLang="zh-CN" b="1" dirty="0">
                <a:solidFill>
                  <a:srgbClr val="EA0000"/>
                </a:solidFill>
                <a:latin typeface="微软雅黑" pitchFamily="34" charset="-122"/>
                <a:ea typeface="微软雅黑" pitchFamily="34" charset="-122"/>
              </a:rPr>
              <a:t>return</a:t>
            </a:r>
            <a:r>
              <a:rPr lang="zh-CN" altLang="en-US" dirty="0">
                <a:latin typeface="微软雅黑" pitchFamily="34" charset="-122"/>
                <a:ea typeface="微软雅黑" pitchFamily="34" charset="-122"/>
              </a:rPr>
              <a:t>，就会返</a:t>
            </a:r>
            <a:r>
              <a:rPr lang="zh-CN" altLang="en-US" dirty="0" smtClean="0">
                <a:latin typeface="微软雅黑" pitchFamily="34" charset="-122"/>
                <a:ea typeface="微软雅黑" pitchFamily="34" charset="-122"/>
              </a:rPr>
              <a:t>回，遵守谁调用，就将结果返回给谁</a:t>
            </a:r>
            <a:r>
              <a:rPr lang="zh-CN" altLang="en-US" dirty="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342900" indent="-342900">
              <a:buAutoNum type="arabicParenR"/>
            </a:pPr>
            <a:endParaRPr lang="en-US" altLang="zh-CN" dirty="0" smtClean="0">
              <a:solidFill>
                <a:srgbClr val="000000"/>
              </a:solidFill>
              <a:latin typeface="微软雅黑" pitchFamily="34" charset="-122"/>
              <a:ea typeface="微软雅黑" pitchFamily="34" charset="-122"/>
            </a:endParaRPr>
          </a:p>
          <a:p>
            <a:pPr marL="342900" indent="-342900">
              <a:buAutoNum type="arabicParenR"/>
            </a:pPr>
            <a:endParaRPr lang="en-US" altLang="zh-CN" dirty="0" smtClean="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p:txBody>
      </p:sp>
    </p:spTree>
    <p:extLst>
      <p:ext uri="{BB962C8B-B14F-4D97-AF65-F5344CB8AC3E}">
        <p14:creationId xmlns="" xmlns:p14="http://schemas.microsoft.com/office/powerpoint/2010/main" val="223858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smtClean="0">
                <a:latin typeface="微软雅黑" pitchFamily="34" charset="-122"/>
                <a:ea typeface="微软雅黑" pitchFamily="34" charset="-122"/>
              </a:rPr>
              <a:t>函数</a:t>
            </a:r>
            <a:r>
              <a:rPr lang="en-US" altLang="zh-CN" sz="2200" b="1" dirty="0" smtClean="0">
                <a:latin typeface="微软雅黑" pitchFamily="34" charset="-122"/>
                <a:ea typeface="微软雅黑" pitchFamily="34" charset="-122"/>
              </a:rPr>
              <a:t>/</a:t>
            </a:r>
            <a:r>
              <a:rPr lang="zh-CN" altLang="en-US" sz="2200" b="1" dirty="0" smtClean="0">
                <a:latin typeface="微软雅黑" pitchFamily="34" charset="-122"/>
                <a:ea typeface="微软雅黑" pitchFamily="34" charset="-122"/>
              </a:rPr>
              <a:t>方法</a:t>
            </a:r>
            <a:r>
              <a:rPr lang="en-US" altLang="zh-CN" sz="2200" b="1" dirty="0" smtClean="0">
                <a:latin typeface="微软雅黑" pitchFamily="34" charset="-122"/>
                <a:ea typeface="微软雅黑" pitchFamily="34" charset="-122"/>
              </a:rPr>
              <a:t>-</a:t>
            </a:r>
            <a:r>
              <a:rPr lang="zh-CN" altLang="en-US" sz="2200" b="1" dirty="0">
                <a:latin typeface="微软雅黑" pitchFamily="34" charset="-122"/>
                <a:ea typeface="微软雅黑" pitchFamily="34" charset="-122"/>
              </a:rPr>
              <a:t>递</a:t>
            </a:r>
            <a:r>
              <a:rPr lang="zh-CN" altLang="en-US" sz="2200" b="1" dirty="0" smtClean="0">
                <a:latin typeface="微软雅黑" pitchFamily="34" charset="-122"/>
                <a:ea typeface="微软雅黑" pitchFamily="34" charset="-122"/>
              </a:rPr>
              <a:t>归调用</a:t>
            </a:r>
            <a:endParaRPr lang="en-US" altLang="zh-CN" sz="2200" b="1" dirty="0"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p>
          <a:p>
            <a:pPr>
              <a:spcBef>
                <a:spcPct val="0"/>
              </a:spcBef>
            </a:pPr>
            <a:endParaRPr lang="en-US" altLang="zh-CN" sz="1600"/>
          </a:p>
        </p:txBody>
      </p:sp>
      <p:sp>
        <p:nvSpPr>
          <p:cNvPr id="3" name="TextBox 2"/>
          <p:cNvSpPr txBox="1"/>
          <p:nvPr/>
        </p:nvSpPr>
        <p:spPr>
          <a:xfrm>
            <a:off x="562971" y="1175928"/>
            <a:ext cx="8527946" cy="2215991"/>
          </a:xfrm>
          <a:prstGeom prst="rect">
            <a:avLst/>
          </a:prstGeom>
          <a:noFill/>
        </p:spPr>
        <p:txBody>
          <a:bodyPr wrap="square" rtlCol="0">
            <a:spAutoFit/>
          </a:bodyPr>
          <a:lstStyle/>
          <a:p>
            <a:r>
              <a:rPr lang="zh-CN" altLang="en-US" sz="2200" b="1" dirty="0" smtClean="0">
                <a:solidFill>
                  <a:srgbClr val="0000CC"/>
                </a:solidFill>
                <a:latin typeface="微软雅黑" pitchFamily="34" charset="-122"/>
                <a:ea typeface="微软雅黑" pitchFamily="34" charset="-122"/>
              </a:rPr>
              <a:t>递归课堂练习题</a:t>
            </a:r>
            <a:endParaRPr lang="zh-CN" altLang="en-US" sz="2200" b="1" dirty="0">
              <a:solidFill>
                <a:srgbClr val="0000CC"/>
              </a:solidFill>
              <a:latin typeface="微软雅黑" pitchFamily="34" charset="-122"/>
              <a:ea typeface="微软雅黑" pitchFamily="34" charset="-122"/>
            </a:endParaRPr>
          </a:p>
          <a:p>
            <a:endParaRPr lang="en-US" altLang="zh-CN" dirty="0" smtClean="0">
              <a:solidFill>
                <a:srgbClr val="000000"/>
              </a:solidFill>
              <a:latin typeface="微软雅黑" pitchFamily="34" charset="-122"/>
              <a:ea typeface="微软雅黑" pitchFamily="34" charset="-122"/>
            </a:endParaRPr>
          </a:p>
          <a:p>
            <a:r>
              <a:rPr lang="zh-CN" altLang="en-US" dirty="0" smtClean="0">
                <a:solidFill>
                  <a:srgbClr val="000000"/>
                </a:solidFill>
                <a:latin typeface="微软雅黑" pitchFamily="34" charset="-122"/>
                <a:ea typeface="微软雅黑" pitchFamily="34" charset="-122"/>
              </a:rPr>
              <a:t>给</a:t>
            </a:r>
            <a:r>
              <a:rPr lang="zh-CN" altLang="en-US" dirty="0">
                <a:solidFill>
                  <a:srgbClr val="000000"/>
                </a:solidFill>
                <a:latin typeface="微软雅黑" pitchFamily="34" charset="-122"/>
                <a:ea typeface="微软雅黑" pitchFamily="34" charset="-122"/>
              </a:rPr>
              <a:t>你一个整数</a:t>
            </a:r>
            <a:r>
              <a:rPr lang="en-US" altLang="zh-CN" dirty="0">
                <a:solidFill>
                  <a:srgbClr val="000000"/>
                </a:solidFill>
                <a:latin typeface="微软雅黑" pitchFamily="34" charset="-122"/>
                <a:ea typeface="微软雅黑" pitchFamily="34" charset="-122"/>
              </a:rPr>
              <a:t>n</a:t>
            </a:r>
            <a:r>
              <a:rPr lang="zh-CN" altLang="en-US" dirty="0">
                <a:solidFill>
                  <a:srgbClr val="000000"/>
                </a:solidFill>
                <a:latin typeface="微软雅黑" pitchFamily="34" charset="-122"/>
                <a:ea typeface="微软雅黑" pitchFamily="34" charset="-122"/>
              </a:rPr>
              <a:t>，求出它的斐波那契数是多少</a:t>
            </a:r>
            <a:r>
              <a:rPr lang="zh-CN" altLang="en-US" dirty="0" smtClean="0">
                <a:solidFill>
                  <a:srgbClr val="000000"/>
                </a:solidFill>
                <a:latin typeface="微软雅黑" pitchFamily="34" charset="-122"/>
                <a:ea typeface="微软雅黑" pitchFamily="34" charset="-122"/>
              </a:rPr>
              <a:t>？</a:t>
            </a:r>
            <a:r>
              <a:rPr lang="en-US" altLang="zh-CN">
                <a:solidFill>
                  <a:srgbClr val="000000"/>
                </a:solidFill>
                <a:latin typeface="微软雅黑" pitchFamily="34" charset="-122"/>
                <a:ea typeface="微软雅黑" pitchFamily="34" charset="-122"/>
              </a:rPr>
              <a:t> </a:t>
            </a:r>
            <a:r>
              <a:rPr lang="en-US" altLang="zh-CN" smtClean="0">
                <a:solidFill>
                  <a:srgbClr val="000000"/>
                </a:solidFill>
                <a:latin typeface="微软雅黑" pitchFamily="34" charset="-122"/>
                <a:ea typeface="微软雅黑" pitchFamily="34" charset="-122"/>
              </a:rPr>
              <a:t>1,1,2,3,5,8,13</a:t>
            </a:r>
            <a:r>
              <a:rPr lang="en-US" altLang="zh-CN" dirty="0" smtClean="0">
                <a:solidFill>
                  <a:srgbClr val="000000"/>
                </a:solidFill>
                <a:latin typeface="微软雅黑" pitchFamily="34" charset="-122"/>
                <a:ea typeface="微软雅黑" pitchFamily="34" charset="-122"/>
              </a:rPr>
              <a:t>..., </a:t>
            </a:r>
            <a:endParaRPr lang="zh-CN" altLang="en-US" dirty="0">
              <a:solidFill>
                <a:srgbClr val="000000"/>
              </a:solidFill>
              <a:latin typeface="微软雅黑" pitchFamily="34" charset="-122"/>
              <a:ea typeface="微软雅黑" pitchFamily="34" charset="-122"/>
            </a:endParaRPr>
          </a:p>
          <a:p>
            <a:endParaRPr lang="en-US" altLang="zh-CN" dirty="0" smtClean="0">
              <a:solidFill>
                <a:srgbClr val="000000"/>
              </a:solidFill>
              <a:latin typeface="微软雅黑" pitchFamily="34" charset="-122"/>
              <a:ea typeface="微软雅黑" pitchFamily="34" charset="-122"/>
            </a:endParaRPr>
          </a:p>
          <a:p>
            <a:pPr marL="342900" indent="-342900">
              <a:buFont typeface="Wingdings" pitchFamily="2" charset="2"/>
              <a:buChar char="Ø"/>
            </a:pPr>
            <a:r>
              <a:rPr lang="zh-CN" altLang="en-US" sz="2000" dirty="0" smtClean="0">
                <a:solidFill>
                  <a:srgbClr val="000000"/>
                </a:solidFill>
                <a:latin typeface="微软雅黑" pitchFamily="34" charset="-122"/>
                <a:ea typeface="微软雅黑" pitchFamily="34" charset="-122"/>
              </a:rPr>
              <a:t>题</a:t>
            </a:r>
            <a:r>
              <a:rPr lang="en-US" altLang="zh-CN" sz="2000" dirty="0" smtClean="0">
                <a:solidFill>
                  <a:srgbClr val="000000"/>
                </a:solidFill>
                <a:latin typeface="微软雅黑" pitchFamily="34" charset="-122"/>
                <a:ea typeface="微软雅黑" pitchFamily="34" charset="-122"/>
              </a:rPr>
              <a:t>1</a:t>
            </a:r>
            <a:r>
              <a:rPr lang="zh-CN" altLang="en-US" sz="2000" dirty="0" smtClean="0">
                <a:solidFill>
                  <a:srgbClr val="000000"/>
                </a:solidFill>
                <a:latin typeface="微软雅黑" pitchFamily="34" charset="-122"/>
                <a:ea typeface="微软雅黑" pitchFamily="34" charset="-122"/>
              </a:rPr>
              <a:t>：使用常规方式 </a:t>
            </a:r>
            <a:endParaRPr lang="en-US" altLang="zh-CN" sz="2000" dirty="0" smtClean="0">
              <a:solidFill>
                <a:srgbClr val="000000"/>
              </a:solidFill>
              <a:latin typeface="微软雅黑" pitchFamily="34" charset="-122"/>
              <a:ea typeface="微软雅黑" pitchFamily="34" charset="-122"/>
            </a:endParaRPr>
          </a:p>
          <a:p>
            <a:pPr marL="342900" indent="-342900">
              <a:buFont typeface="Wingdings" pitchFamily="2" charset="2"/>
              <a:buChar char="Ø"/>
            </a:pPr>
            <a:r>
              <a:rPr lang="zh-CN" altLang="en-US" sz="2000" dirty="0" smtClean="0">
                <a:solidFill>
                  <a:srgbClr val="000000"/>
                </a:solidFill>
                <a:latin typeface="微软雅黑" pitchFamily="34" charset="-122"/>
                <a:ea typeface="微软雅黑" pitchFamily="34" charset="-122"/>
              </a:rPr>
              <a:t>题</a:t>
            </a:r>
            <a:r>
              <a:rPr lang="en-US" altLang="zh-CN" sz="2000" dirty="0" smtClean="0">
                <a:solidFill>
                  <a:srgbClr val="000000"/>
                </a:solidFill>
                <a:latin typeface="微软雅黑" pitchFamily="34" charset="-122"/>
                <a:ea typeface="微软雅黑" pitchFamily="34" charset="-122"/>
              </a:rPr>
              <a:t>2:   </a:t>
            </a:r>
            <a:r>
              <a:rPr lang="zh-CN" altLang="en-US" sz="2000" dirty="0" smtClean="0">
                <a:solidFill>
                  <a:srgbClr val="000000"/>
                </a:solidFill>
                <a:latin typeface="微软雅黑" pitchFamily="34" charset="-122"/>
                <a:ea typeface="微软雅黑" pitchFamily="34" charset="-122"/>
              </a:rPr>
              <a:t>使用递归</a:t>
            </a:r>
            <a:endParaRPr lang="en-US" altLang="zh-CN" sz="2000" dirty="0" smtClean="0">
              <a:solidFill>
                <a:srgbClr val="000000"/>
              </a:solidFill>
              <a:latin typeface="微软雅黑" pitchFamily="34" charset="-122"/>
              <a:ea typeface="微软雅黑" pitchFamily="34" charset="-122"/>
            </a:endParaRPr>
          </a:p>
          <a:p>
            <a:pPr marL="342900" indent="-342900">
              <a:buAutoNum type="arabicParenR"/>
            </a:pPr>
            <a:endParaRPr lang="en-US" altLang="zh-CN" sz="2000" dirty="0" smtClean="0">
              <a:solidFill>
                <a:srgbClr val="0000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3877852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smtClean="0">
                <a:latin typeface="微软雅黑" pitchFamily="34" charset="-122"/>
                <a:ea typeface="微软雅黑" pitchFamily="34" charset="-122"/>
              </a:rPr>
              <a:t>函数</a:t>
            </a:r>
            <a:r>
              <a:rPr lang="en-US" altLang="zh-CN" sz="2200" b="1" dirty="0" smtClean="0">
                <a:latin typeface="微软雅黑" pitchFamily="34" charset="-122"/>
                <a:ea typeface="微软雅黑" pitchFamily="34" charset="-122"/>
              </a:rPr>
              <a:t>/</a:t>
            </a:r>
            <a:r>
              <a:rPr lang="zh-CN" altLang="en-US" sz="2200" b="1" dirty="0" smtClean="0">
                <a:latin typeface="微软雅黑" pitchFamily="34" charset="-122"/>
                <a:ea typeface="微软雅黑" pitchFamily="34" charset="-122"/>
              </a:rPr>
              <a:t>方法</a:t>
            </a:r>
            <a:r>
              <a:rPr lang="en-US" altLang="zh-CN" sz="2200" b="1" dirty="0" smtClean="0">
                <a:latin typeface="微软雅黑" pitchFamily="34" charset="-122"/>
                <a:ea typeface="微软雅黑" pitchFamily="34" charset="-122"/>
              </a:rPr>
              <a:t>-</a:t>
            </a:r>
            <a:r>
              <a:rPr lang="zh-CN" altLang="en-US" sz="2200" b="1" dirty="0">
                <a:latin typeface="微软雅黑" pitchFamily="34" charset="-122"/>
                <a:ea typeface="微软雅黑" pitchFamily="34" charset="-122"/>
              </a:rPr>
              <a:t>递</a:t>
            </a:r>
            <a:r>
              <a:rPr lang="zh-CN" altLang="en-US" sz="2200" b="1" dirty="0" smtClean="0">
                <a:latin typeface="微软雅黑" pitchFamily="34" charset="-122"/>
                <a:ea typeface="微软雅黑" pitchFamily="34" charset="-122"/>
              </a:rPr>
              <a:t>归调用</a:t>
            </a:r>
            <a:endParaRPr lang="en-US" altLang="zh-CN" sz="2200" b="1" dirty="0"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p>
          <a:p>
            <a:pPr>
              <a:spcBef>
                <a:spcPct val="0"/>
              </a:spcBef>
            </a:pPr>
            <a:endParaRPr lang="en-US" altLang="zh-CN" sz="1600"/>
          </a:p>
        </p:txBody>
      </p:sp>
      <p:sp>
        <p:nvSpPr>
          <p:cNvPr id="3" name="TextBox 2"/>
          <p:cNvSpPr txBox="1"/>
          <p:nvPr/>
        </p:nvSpPr>
        <p:spPr>
          <a:xfrm>
            <a:off x="562971" y="1175928"/>
            <a:ext cx="8527946" cy="2062103"/>
          </a:xfrm>
          <a:prstGeom prst="rect">
            <a:avLst/>
          </a:prstGeom>
          <a:noFill/>
        </p:spPr>
        <p:txBody>
          <a:bodyPr wrap="square" rtlCol="0">
            <a:spAutoFit/>
          </a:bodyPr>
          <a:lstStyle/>
          <a:p>
            <a:r>
              <a:rPr lang="zh-CN" altLang="en-US" sz="2000" b="1" dirty="0" smtClean="0">
                <a:solidFill>
                  <a:srgbClr val="0000CC"/>
                </a:solidFill>
                <a:latin typeface="微软雅黑" pitchFamily="34" charset="-122"/>
                <a:ea typeface="微软雅黑" pitchFamily="34" charset="-122"/>
              </a:rPr>
              <a:t>递归课后作业</a:t>
            </a:r>
            <a:endParaRPr lang="zh-CN" altLang="en-US" sz="2000" b="1" dirty="0">
              <a:solidFill>
                <a:srgbClr val="0000CC"/>
              </a:solidFill>
              <a:latin typeface="微软雅黑" pitchFamily="34" charset="-122"/>
              <a:ea typeface="微软雅黑" pitchFamily="34" charset="-122"/>
            </a:endParaRPr>
          </a:p>
          <a:p>
            <a:endParaRPr lang="en-US" altLang="zh-CN" dirty="0" smtClean="0">
              <a:solidFill>
                <a:srgbClr val="000000"/>
              </a:solidFill>
              <a:latin typeface="微软雅黑" pitchFamily="34" charset="-122"/>
              <a:ea typeface="微软雅黑" pitchFamily="34" charset="-122"/>
            </a:endParaRPr>
          </a:p>
          <a:p>
            <a:pPr marL="342900" indent="-342900">
              <a:buFont typeface="Wingdings" pitchFamily="2" charset="2"/>
              <a:buChar char="Ø"/>
            </a:pPr>
            <a:r>
              <a:rPr lang="zh-CN" altLang="en-US" dirty="0" smtClean="0">
                <a:solidFill>
                  <a:srgbClr val="000000"/>
                </a:solidFill>
                <a:latin typeface="微软雅黑" pitchFamily="34" charset="-122"/>
                <a:ea typeface="微软雅黑" pitchFamily="34" charset="-122"/>
              </a:rPr>
              <a:t>猴子吃桃子问题</a:t>
            </a:r>
            <a:r>
              <a:rPr lang="en-US" altLang="zh-CN" dirty="0" smtClean="0">
                <a:solidFill>
                  <a:srgbClr val="000000"/>
                </a:solidFill>
                <a:latin typeface="微软雅黑" pitchFamily="34" charset="-122"/>
                <a:ea typeface="微软雅黑" pitchFamily="34" charset="-122"/>
              </a:rPr>
              <a:t/>
            </a:r>
            <a:br>
              <a:rPr lang="en-US" altLang="zh-CN" dirty="0" smtClean="0">
                <a:solidFill>
                  <a:srgbClr val="000000"/>
                </a:solidFill>
                <a:latin typeface="微软雅黑" pitchFamily="34" charset="-122"/>
                <a:ea typeface="微软雅黑" pitchFamily="34" charset="-122"/>
              </a:rPr>
            </a:br>
            <a:r>
              <a:rPr lang="zh-CN" altLang="en-US" dirty="0">
                <a:solidFill>
                  <a:srgbClr val="000000"/>
                </a:solidFill>
                <a:latin typeface="微软雅黑" pitchFamily="34" charset="-122"/>
                <a:ea typeface="微软雅黑" pitchFamily="34" charset="-122"/>
              </a:rPr>
              <a:t>有一堆桃子，猴子第一天吃了其中的一半，并再多吃了一个</a:t>
            </a:r>
            <a:r>
              <a:rPr lang="zh-CN" altLang="en-US" dirty="0" smtClean="0">
                <a:solidFill>
                  <a:srgbClr val="000000"/>
                </a:solidFill>
                <a:latin typeface="微软雅黑" pitchFamily="34" charset="-122"/>
                <a:ea typeface="微软雅黑" pitchFamily="34" charset="-122"/>
              </a:rPr>
              <a:t>！以</a:t>
            </a:r>
            <a:r>
              <a:rPr lang="zh-CN" altLang="en-US" dirty="0">
                <a:solidFill>
                  <a:srgbClr val="000000"/>
                </a:solidFill>
                <a:latin typeface="微软雅黑" pitchFamily="34" charset="-122"/>
                <a:ea typeface="微软雅黑" pitchFamily="34" charset="-122"/>
              </a:rPr>
              <a:t>后每天猴子都吃其中的一半，然后再多吃一个</a:t>
            </a:r>
            <a:r>
              <a:rPr lang="zh-CN" altLang="en-US" dirty="0" smtClean="0">
                <a:solidFill>
                  <a:srgbClr val="000000"/>
                </a:solidFill>
                <a:latin typeface="微软雅黑" pitchFamily="34" charset="-122"/>
                <a:ea typeface="微软雅黑" pitchFamily="34" charset="-122"/>
              </a:rPr>
              <a:t>。当</a:t>
            </a:r>
            <a:r>
              <a:rPr lang="zh-CN" altLang="en-US" dirty="0">
                <a:solidFill>
                  <a:srgbClr val="000000"/>
                </a:solidFill>
                <a:latin typeface="微软雅黑" pitchFamily="34" charset="-122"/>
                <a:ea typeface="微软雅黑" pitchFamily="34" charset="-122"/>
              </a:rPr>
              <a:t>到第十天时，想再吃时</a:t>
            </a:r>
            <a:r>
              <a:rPr lang="zh-CN" altLang="en-US" dirty="0" smtClean="0">
                <a:solidFill>
                  <a:srgbClr val="000000"/>
                </a:solidFill>
                <a:latin typeface="微软雅黑" pitchFamily="34" charset="-122"/>
                <a:ea typeface="微软雅黑" pitchFamily="34" charset="-122"/>
              </a:rPr>
              <a:t>（还</a:t>
            </a:r>
            <a:r>
              <a:rPr lang="zh-CN" altLang="en-US" dirty="0">
                <a:solidFill>
                  <a:srgbClr val="000000"/>
                </a:solidFill>
                <a:latin typeface="微软雅黑" pitchFamily="34" charset="-122"/>
                <a:ea typeface="微软雅黑" pitchFamily="34" charset="-122"/>
              </a:rPr>
              <a:t>没吃），发现只有</a:t>
            </a:r>
            <a:r>
              <a:rPr lang="en-US" altLang="zh-CN" dirty="0">
                <a:solidFill>
                  <a:srgbClr val="000000"/>
                </a:solidFill>
                <a:latin typeface="微软雅黑" pitchFamily="34" charset="-122"/>
                <a:ea typeface="微软雅黑" pitchFamily="34" charset="-122"/>
              </a:rPr>
              <a:t>1</a:t>
            </a:r>
            <a:r>
              <a:rPr lang="zh-CN" altLang="en-US" dirty="0">
                <a:solidFill>
                  <a:srgbClr val="000000"/>
                </a:solidFill>
                <a:latin typeface="微软雅黑" pitchFamily="34" charset="-122"/>
                <a:ea typeface="微软雅黑" pitchFamily="34" charset="-122"/>
              </a:rPr>
              <a:t>个桃子了</a:t>
            </a:r>
            <a:r>
              <a:rPr lang="zh-CN" altLang="en-US" dirty="0" smtClean="0">
                <a:solidFill>
                  <a:srgbClr val="000000"/>
                </a:solidFill>
                <a:latin typeface="微软雅黑" pitchFamily="34" charset="-122"/>
                <a:ea typeface="微软雅黑" pitchFamily="34" charset="-122"/>
              </a:rPr>
              <a:t>。</a:t>
            </a:r>
            <a:r>
              <a:rPr lang="zh-CN" altLang="en-US" b="1" dirty="0" smtClean="0">
                <a:solidFill>
                  <a:srgbClr val="EA0000"/>
                </a:solidFill>
                <a:latin typeface="微软雅黑" pitchFamily="34" charset="-122"/>
                <a:ea typeface="微软雅黑" pitchFamily="34" charset="-122"/>
              </a:rPr>
              <a:t>问</a:t>
            </a:r>
            <a:r>
              <a:rPr lang="zh-CN" altLang="en-US" b="1" dirty="0">
                <a:solidFill>
                  <a:srgbClr val="EA0000"/>
                </a:solidFill>
                <a:latin typeface="微软雅黑" pitchFamily="34" charset="-122"/>
                <a:ea typeface="微软雅黑" pitchFamily="34" charset="-122"/>
              </a:rPr>
              <a:t>题：最初共多少个桃子</a:t>
            </a:r>
            <a:r>
              <a:rPr lang="zh-CN" altLang="en-US" dirty="0">
                <a:solidFill>
                  <a:srgbClr val="000000"/>
                </a:solidFill>
                <a:latin typeface="微软雅黑" pitchFamily="34" charset="-122"/>
                <a:ea typeface="微软雅黑" pitchFamily="34" charset="-122"/>
              </a:rPr>
              <a:t>？</a:t>
            </a:r>
          </a:p>
          <a:p>
            <a:pPr marL="342900" indent="-342900">
              <a:buFont typeface="Wingdings" pitchFamily="2" charset="2"/>
              <a:buChar char="Ø"/>
            </a:pPr>
            <a:endParaRPr lang="en-US" altLang="zh-CN" dirty="0" smtClean="0">
              <a:latin typeface="微软雅黑" pitchFamily="34" charset="-122"/>
              <a:ea typeface="微软雅黑" pitchFamily="34" charset="-122"/>
            </a:endParaRPr>
          </a:p>
        </p:txBody>
      </p:sp>
    </p:spTree>
    <p:extLst>
      <p:ext uri="{BB962C8B-B14F-4D97-AF65-F5344CB8AC3E}">
        <p14:creationId xmlns="" xmlns:p14="http://schemas.microsoft.com/office/powerpoint/2010/main" val="3063545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smtClean="0">
                <a:latin typeface="微软雅黑" pitchFamily="34" charset="-122"/>
                <a:ea typeface="微软雅黑" pitchFamily="34" charset="-122"/>
              </a:rPr>
              <a:t>函数</a:t>
            </a:r>
            <a:r>
              <a:rPr lang="en-US" altLang="zh-CN" sz="2200" b="1" dirty="0" smtClean="0">
                <a:latin typeface="微软雅黑" pitchFamily="34" charset="-122"/>
                <a:ea typeface="微软雅黑" pitchFamily="34" charset="-122"/>
              </a:rPr>
              <a:t>/</a:t>
            </a:r>
            <a:r>
              <a:rPr lang="zh-CN" altLang="en-US" sz="2200" b="1" dirty="0" smtClean="0">
                <a:latin typeface="微软雅黑" pitchFamily="34" charset="-122"/>
                <a:ea typeface="微软雅黑" pitchFamily="34" charset="-122"/>
              </a:rPr>
              <a:t>方法注意事项和细节讨论</a:t>
            </a:r>
            <a:endParaRPr lang="en-US" altLang="zh-CN" sz="2200" b="1" dirty="0"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p>
          <a:p>
            <a:pPr>
              <a:spcBef>
                <a:spcPct val="0"/>
              </a:spcBef>
            </a:pPr>
            <a:endParaRPr lang="en-US" altLang="zh-CN" sz="1600"/>
          </a:p>
        </p:txBody>
      </p:sp>
      <p:sp>
        <p:nvSpPr>
          <p:cNvPr id="3" name="TextBox 2"/>
          <p:cNvSpPr txBox="1"/>
          <p:nvPr/>
        </p:nvSpPr>
        <p:spPr>
          <a:xfrm>
            <a:off x="562971" y="1008096"/>
            <a:ext cx="8527946" cy="4524315"/>
          </a:xfrm>
          <a:prstGeom prst="rect">
            <a:avLst/>
          </a:prstGeom>
          <a:noFill/>
        </p:spPr>
        <p:txBody>
          <a:bodyPr wrap="square" rtlCol="0">
            <a:spAutoFit/>
          </a:bodyPr>
          <a:lstStyle/>
          <a:p>
            <a:endParaRPr lang="en-US" altLang="zh-CN" dirty="0" smtClean="0">
              <a:latin typeface="微软雅黑" pitchFamily="34" charset="-122"/>
              <a:ea typeface="微软雅黑" pitchFamily="34" charset="-122"/>
            </a:endParaRPr>
          </a:p>
          <a:p>
            <a:pPr marL="342900" indent="-342900">
              <a:buAutoNum type="arabicParenR"/>
            </a:pPr>
            <a:r>
              <a:rPr lang="zh-CN" altLang="en-US" dirty="0" smtClean="0">
                <a:solidFill>
                  <a:srgbClr val="000000"/>
                </a:solidFill>
                <a:latin typeface="微软雅黑" pitchFamily="34" charset="-122"/>
                <a:ea typeface="微软雅黑" pitchFamily="34" charset="-122"/>
                <a:cs typeface="Arial" pitchFamily="34" charset="0"/>
              </a:rPr>
              <a:t>函</a:t>
            </a:r>
            <a:r>
              <a:rPr lang="zh-CN" altLang="en-US" dirty="0">
                <a:solidFill>
                  <a:srgbClr val="000000"/>
                </a:solidFill>
                <a:latin typeface="微软雅黑" pitchFamily="34" charset="-122"/>
                <a:ea typeface="微软雅黑" pitchFamily="34" charset="-122"/>
                <a:cs typeface="Arial" pitchFamily="34" charset="0"/>
              </a:rPr>
              <a:t>数</a:t>
            </a:r>
            <a:r>
              <a:rPr lang="zh-CN" altLang="en-US" dirty="0" smtClean="0">
                <a:solidFill>
                  <a:srgbClr val="000000"/>
                </a:solidFill>
                <a:latin typeface="微软雅黑" pitchFamily="34" charset="-122"/>
                <a:ea typeface="微软雅黑" pitchFamily="34" charset="-122"/>
                <a:cs typeface="Arial" pitchFamily="34" charset="0"/>
              </a:rPr>
              <a:t>的形参列表可</a:t>
            </a:r>
            <a:r>
              <a:rPr lang="zh-CN" altLang="en-US" dirty="0">
                <a:solidFill>
                  <a:srgbClr val="000000"/>
                </a:solidFill>
                <a:latin typeface="微软雅黑" pitchFamily="34" charset="-122"/>
                <a:ea typeface="微软雅黑" pitchFamily="34" charset="-122"/>
                <a:cs typeface="Arial" pitchFamily="34" charset="0"/>
              </a:rPr>
              <a:t>以是多</a:t>
            </a:r>
            <a:r>
              <a:rPr lang="zh-CN" altLang="en-US" dirty="0" smtClean="0">
                <a:solidFill>
                  <a:srgbClr val="000000"/>
                </a:solidFill>
                <a:latin typeface="微软雅黑" pitchFamily="34" charset="-122"/>
                <a:ea typeface="微软雅黑" pitchFamily="34" charset="-122"/>
                <a:cs typeface="Arial" pitchFamily="34" charset="0"/>
              </a:rPr>
              <a:t>个</a:t>
            </a:r>
            <a:r>
              <a:rPr lang="en-US" altLang="zh-CN" dirty="0" smtClean="0">
                <a:solidFill>
                  <a:srgbClr val="000000"/>
                </a:solidFill>
                <a:latin typeface="微软雅黑" pitchFamily="34" charset="-122"/>
                <a:ea typeface="微软雅黑" pitchFamily="34" charset="-122"/>
                <a:cs typeface="Arial" pitchFamily="34" charset="0"/>
              </a:rPr>
              <a:t>, </a:t>
            </a:r>
            <a:r>
              <a:rPr lang="zh-CN" altLang="en-US" dirty="0" smtClean="0">
                <a:solidFill>
                  <a:srgbClr val="000000"/>
                </a:solidFill>
                <a:latin typeface="微软雅黑" pitchFamily="34" charset="-122"/>
                <a:ea typeface="微软雅黑" pitchFamily="34" charset="-122"/>
                <a:cs typeface="Arial" pitchFamily="34" charset="0"/>
              </a:rPr>
              <a:t>如果函数没有形参，调用时 </a:t>
            </a:r>
            <a:r>
              <a:rPr lang="zh-CN" altLang="en-US" b="1" dirty="0" smtClean="0">
                <a:solidFill>
                  <a:srgbClr val="EA0000"/>
                </a:solidFill>
                <a:latin typeface="微软雅黑" pitchFamily="34" charset="-122"/>
                <a:ea typeface="微软雅黑" pitchFamily="34" charset="-122"/>
                <a:cs typeface="Arial" pitchFamily="34" charset="0"/>
              </a:rPr>
              <a:t>可以不带</a:t>
            </a:r>
            <a:r>
              <a:rPr lang="en-US" altLang="zh-CN" b="1" dirty="0" smtClean="0">
                <a:solidFill>
                  <a:srgbClr val="EA0000"/>
                </a:solidFill>
                <a:latin typeface="微软雅黑" pitchFamily="34" charset="-122"/>
                <a:ea typeface="微软雅黑" pitchFamily="34" charset="-122"/>
                <a:cs typeface="Arial" pitchFamily="34" charset="0"/>
              </a:rPr>
              <a:t>()</a:t>
            </a:r>
            <a:r>
              <a:rPr lang="en-US" altLang="zh-CN" dirty="0" smtClean="0">
                <a:solidFill>
                  <a:srgbClr val="000000"/>
                </a:solidFill>
                <a:latin typeface="微软雅黑" pitchFamily="34" charset="-122"/>
                <a:ea typeface="微软雅黑" pitchFamily="34" charset="-122"/>
                <a:cs typeface="Arial" pitchFamily="34" charset="0"/>
              </a:rPr>
              <a:t> </a:t>
            </a:r>
          </a:p>
          <a:p>
            <a:pPr marL="342900" indent="-342900">
              <a:buAutoNum type="arabicParenR"/>
            </a:pPr>
            <a:endParaRPr lang="en-US" altLang="zh-CN" dirty="0" smtClean="0">
              <a:solidFill>
                <a:srgbClr val="000000"/>
              </a:solidFill>
              <a:latin typeface="微软雅黑" pitchFamily="34" charset="-122"/>
              <a:ea typeface="微软雅黑" pitchFamily="34" charset="-122"/>
              <a:cs typeface="Arial" pitchFamily="34" charset="0"/>
            </a:endParaRPr>
          </a:p>
          <a:p>
            <a:pPr marL="342900" indent="-342900">
              <a:buAutoNum type="arabicParenR"/>
            </a:pPr>
            <a:r>
              <a:rPr lang="zh-CN" altLang="en-US" dirty="0" smtClean="0">
                <a:latin typeface="微软雅黑" pitchFamily="34" charset="-122"/>
                <a:ea typeface="微软雅黑" pitchFamily="34" charset="-122"/>
                <a:cs typeface="Arial" pitchFamily="34" charset="0"/>
              </a:rPr>
              <a:t>形参列表和返回值的数</a:t>
            </a:r>
            <a:r>
              <a:rPr lang="zh-CN" altLang="en-US" dirty="0">
                <a:latin typeface="微软雅黑" pitchFamily="34" charset="-122"/>
                <a:ea typeface="微软雅黑" pitchFamily="34" charset="-122"/>
                <a:cs typeface="Arial" pitchFamily="34" charset="0"/>
              </a:rPr>
              <a:t>据类型可以</a:t>
            </a:r>
            <a:r>
              <a:rPr lang="zh-CN" altLang="en-US" dirty="0" smtClean="0">
                <a:latin typeface="微软雅黑" pitchFamily="34" charset="-122"/>
                <a:ea typeface="微软雅黑" pitchFamily="34" charset="-122"/>
                <a:cs typeface="Arial" pitchFamily="34" charset="0"/>
              </a:rPr>
              <a:t>是</a:t>
            </a:r>
            <a:r>
              <a:rPr lang="zh-CN" altLang="en-US" dirty="0">
                <a:latin typeface="微软雅黑" pitchFamily="34" charset="-122"/>
                <a:ea typeface="微软雅黑" pitchFamily="34" charset="-122"/>
                <a:cs typeface="Arial" pitchFamily="34" charset="0"/>
              </a:rPr>
              <a:t>值</a:t>
            </a:r>
            <a:r>
              <a:rPr lang="zh-CN" altLang="en-US" dirty="0" smtClean="0">
                <a:latin typeface="微软雅黑" pitchFamily="34" charset="-122"/>
                <a:ea typeface="微软雅黑" pitchFamily="34" charset="-122"/>
                <a:cs typeface="Arial" pitchFamily="34" charset="0"/>
              </a:rPr>
              <a:t>类型和引用类型。</a:t>
            </a:r>
            <a:endParaRPr lang="en-US" altLang="zh-CN" dirty="0" smtClean="0">
              <a:latin typeface="微软雅黑" pitchFamily="34" charset="-122"/>
              <a:ea typeface="微软雅黑" pitchFamily="34" charset="-122"/>
              <a:cs typeface="Arial" pitchFamily="34" charset="0"/>
            </a:endParaRPr>
          </a:p>
          <a:p>
            <a:pPr marL="342900" indent="-342900">
              <a:buAutoNum type="arabicParenR"/>
            </a:pPr>
            <a:endParaRPr lang="en-US" altLang="zh-CN" dirty="0">
              <a:latin typeface="微软雅黑" pitchFamily="34" charset="-122"/>
              <a:ea typeface="微软雅黑" pitchFamily="34" charset="-122"/>
              <a:cs typeface="Arial" pitchFamily="34" charset="0"/>
            </a:endParaRPr>
          </a:p>
          <a:p>
            <a:pPr marL="342900" indent="-342900">
              <a:buAutoNum type="arabicParenR"/>
            </a:pPr>
            <a:r>
              <a:rPr lang="en-US" altLang="zh-CN" dirty="0" smtClean="0">
                <a:latin typeface="微软雅黑" pitchFamily="34" charset="-122"/>
                <a:ea typeface="微软雅黑" pitchFamily="34" charset="-122"/>
                <a:cs typeface="Arial" pitchFamily="34" charset="0"/>
              </a:rPr>
              <a:t>Scala</a:t>
            </a:r>
            <a:r>
              <a:rPr lang="zh-CN" altLang="en-US" dirty="0">
                <a:latin typeface="微软雅黑" pitchFamily="34" charset="-122"/>
                <a:ea typeface="微软雅黑" pitchFamily="34" charset="-122"/>
                <a:cs typeface="Arial" pitchFamily="34" charset="0"/>
              </a:rPr>
              <a:t>中的函数可以根据函数体最后一行代码自行推断函数返回值类型。那么在这种情况下，</a:t>
            </a:r>
            <a:r>
              <a:rPr lang="en-US" altLang="zh-CN" dirty="0">
                <a:latin typeface="微软雅黑" pitchFamily="34" charset="-122"/>
                <a:ea typeface="微软雅黑" pitchFamily="34" charset="-122"/>
                <a:cs typeface="Arial" pitchFamily="34" charset="0"/>
              </a:rPr>
              <a:t>return</a:t>
            </a:r>
            <a:r>
              <a:rPr lang="zh-CN" altLang="en-US" dirty="0">
                <a:latin typeface="微软雅黑" pitchFamily="34" charset="-122"/>
                <a:ea typeface="微软雅黑" pitchFamily="34" charset="-122"/>
                <a:cs typeface="Arial" pitchFamily="34" charset="0"/>
              </a:rPr>
              <a:t>关键字可以省</a:t>
            </a:r>
            <a:r>
              <a:rPr lang="zh-CN" altLang="en-US" dirty="0" smtClean="0">
                <a:latin typeface="微软雅黑" pitchFamily="34" charset="-122"/>
                <a:ea typeface="微软雅黑" pitchFamily="34" charset="-122"/>
                <a:cs typeface="Arial" pitchFamily="34" charset="0"/>
              </a:rPr>
              <a:t>略</a:t>
            </a:r>
            <a:r>
              <a:rPr lang="en-US" altLang="zh-CN" dirty="0" smtClean="0">
                <a:latin typeface="微软雅黑" pitchFamily="34" charset="-122"/>
                <a:ea typeface="微软雅黑" pitchFamily="34" charset="-122"/>
                <a:cs typeface="Arial" pitchFamily="34" charset="0"/>
              </a:rPr>
              <a:t/>
            </a:r>
            <a:br>
              <a:rPr lang="en-US" altLang="zh-CN" dirty="0" smtClean="0">
                <a:latin typeface="微软雅黑" pitchFamily="34" charset="-122"/>
                <a:ea typeface="微软雅黑" pitchFamily="34" charset="-122"/>
                <a:cs typeface="Arial" pitchFamily="34" charset="0"/>
              </a:rPr>
            </a:br>
            <a:r>
              <a:rPr lang="en-US" altLang="zh-CN" dirty="0" smtClean="0">
                <a:latin typeface="微软雅黑" pitchFamily="34" charset="-122"/>
                <a:ea typeface="微软雅黑" pitchFamily="34" charset="-122"/>
                <a:cs typeface="Arial" pitchFamily="34" charset="0"/>
              </a:rPr>
              <a:t/>
            </a:r>
            <a:br>
              <a:rPr lang="en-US" altLang="zh-CN" dirty="0" smtClean="0">
                <a:latin typeface="微软雅黑" pitchFamily="34" charset="-122"/>
                <a:ea typeface="微软雅黑" pitchFamily="34" charset="-122"/>
                <a:cs typeface="Arial" pitchFamily="34" charset="0"/>
              </a:rPr>
            </a:br>
            <a:r>
              <a:rPr lang="en-US" altLang="zh-CN" dirty="0" smtClean="0">
                <a:latin typeface="微软雅黑" pitchFamily="34" charset="-122"/>
                <a:ea typeface="微软雅黑" pitchFamily="34" charset="-122"/>
                <a:cs typeface="Arial" pitchFamily="34" charset="0"/>
              </a:rPr>
              <a:t/>
            </a:r>
            <a:br>
              <a:rPr lang="en-US" altLang="zh-CN" dirty="0" smtClean="0">
                <a:latin typeface="微软雅黑" pitchFamily="34" charset="-122"/>
                <a:ea typeface="微软雅黑" pitchFamily="34" charset="-122"/>
                <a:cs typeface="Arial" pitchFamily="34" charset="0"/>
              </a:rPr>
            </a:br>
            <a:endParaRPr lang="en-US" altLang="zh-CN" dirty="0" smtClean="0">
              <a:latin typeface="微软雅黑" pitchFamily="34" charset="-122"/>
              <a:ea typeface="微软雅黑" pitchFamily="34" charset="-122"/>
              <a:cs typeface="Arial" pitchFamily="34" charset="0"/>
            </a:endParaRPr>
          </a:p>
          <a:p>
            <a:pPr marL="342900" indent="-342900">
              <a:buFontTx/>
              <a:buAutoNum type="arabicParenR"/>
            </a:pPr>
            <a:endParaRPr lang="en-US" altLang="zh-CN" dirty="0" smtClean="0">
              <a:latin typeface="微软雅黑" pitchFamily="34" charset="-122"/>
              <a:ea typeface="微软雅黑" pitchFamily="34" charset="-122"/>
              <a:cs typeface="Arial" pitchFamily="34" charset="0"/>
            </a:endParaRPr>
          </a:p>
          <a:p>
            <a:pPr marL="342900" indent="-342900">
              <a:buFontTx/>
              <a:buAutoNum type="arabicParenR"/>
            </a:pPr>
            <a:r>
              <a:rPr lang="zh-CN" altLang="en-US" dirty="0">
                <a:latin typeface="微软雅黑" pitchFamily="34" charset="-122"/>
                <a:ea typeface="微软雅黑" pitchFamily="34" charset="-122"/>
                <a:cs typeface="Arial" pitchFamily="34" charset="0"/>
              </a:rPr>
              <a:t>因为</a:t>
            </a:r>
            <a:r>
              <a:rPr lang="en-US" altLang="zh-CN" dirty="0" smtClean="0">
                <a:latin typeface="微软雅黑" pitchFamily="34" charset="-122"/>
                <a:ea typeface="微软雅黑" pitchFamily="34" charset="-122"/>
                <a:cs typeface="Arial" pitchFamily="34" charset="0"/>
              </a:rPr>
              <a:t>Scala</a:t>
            </a:r>
            <a:r>
              <a:rPr lang="zh-CN" altLang="en-US" dirty="0">
                <a:latin typeface="微软雅黑" pitchFamily="34" charset="-122"/>
                <a:ea typeface="微软雅黑" pitchFamily="34" charset="-122"/>
                <a:cs typeface="Arial" pitchFamily="34" charset="0"/>
              </a:rPr>
              <a:t>可以自行推断，所以在省略</a:t>
            </a:r>
            <a:r>
              <a:rPr lang="en-US" altLang="zh-CN" dirty="0">
                <a:latin typeface="微软雅黑" pitchFamily="34" charset="-122"/>
                <a:ea typeface="微软雅黑" pitchFamily="34" charset="-122"/>
                <a:cs typeface="Arial" pitchFamily="34" charset="0"/>
              </a:rPr>
              <a:t>return</a:t>
            </a:r>
            <a:r>
              <a:rPr lang="zh-CN" altLang="en-US" dirty="0">
                <a:latin typeface="微软雅黑" pitchFamily="34" charset="-122"/>
                <a:ea typeface="微软雅黑" pitchFamily="34" charset="-122"/>
                <a:cs typeface="Arial" pitchFamily="34" charset="0"/>
              </a:rPr>
              <a:t>关键字的场合，返回值类型也可以</a:t>
            </a:r>
            <a:r>
              <a:rPr lang="zh-CN" altLang="en-US" dirty="0" smtClean="0">
                <a:latin typeface="微软雅黑" pitchFamily="34" charset="-122"/>
                <a:ea typeface="微软雅黑" pitchFamily="34" charset="-122"/>
                <a:cs typeface="Arial" pitchFamily="34" charset="0"/>
              </a:rPr>
              <a:t>省略</a:t>
            </a:r>
            <a:endParaRPr lang="en-US" altLang="zh-CN" dirty="0" smtClean="0">
              <a:latin typeface="微软雅黑" pitchFamily="34" charset="-122"/>
              <a:ea typeface="微软雅黑" pitchFamily="34" charset="-122"/>
              <a:cs typeface="Arial" pitchFamily="34" charset="0"/>
            </a:endParaRPr>
          </a:p>
          <a:p>
            <a:pPr marL="342900" indent="-342900">
              <a:buFontTx/>
              <a:buAutoNum type="arabicParenR"/>
            </a:pPr>
            <a:endParaRPr lang="en-US" altLang="zh-CN" dirty="0" smtClean="0">
              <a:latin typeface="微软雅黑" pitchFamily="34" charset="-122"/>
              <a:ea typeface="微软雅黑" pitchFamily="34" charset="-122"/>
              <a:cs typeface="Arial" pitchFamily="34" charset="0"/>
            </a:endParaRPr>
          </a:p>
          <a:p>
            <a:pPr marL="342900" indent="-342900">
              <a:buFontTx/>
              <a:buAutoNum type="arabicParenR"/>
            </a:pPr>
            <a:r>
              <a:rPr lang="zh-CN" altLang="en-US" dirty="0">
                <a:latin typeface="微软雅黑" pitchFamily="34" charset="-122"/>
                <a:ea typeface="微软雅黑" pitchFamily="34" charset="-122"/>
                <a:cs typeface="Arial" pitchFamily="34" charset="0"/>
              </a:rPr>
              <a:t>如果函数明确使用</a:t>
            </a:r>
            <a:r>
              <a:rPr lang="en-US" altLang="zh-CN" dirty="0">
                <a:latin typeface="微软雅黑" pitchFamily="34" charset="-122"/>
                <a:ea typeface="微软雅黑" pitchFamily="34" charset="-122"/>
                <a:cs typeface="Arial" pitchFamily="34" charset="0"/>
              </a:rPr>
              <a:t>return</a:t>
            </a:r>
            <a:r>
              <a:rPr lang="zh-CN" altLang="en-US" dirty="0">
                <a:latin typeface="微软雅黑" pitchFamily="34" charset="-122"/>
                <a:ea typeface="微软雅黑" pitchFamily="34" charset="-122"/>
                <a:cs typeface="Arial" pitchFamily="34" charset="0"/>
              </a:rPr>
              <a:t>关键字，那么函</a:t>
            </a:r>
            <a:r>
              <a:rPr lang="zh-CN" altLang="en-US" dirty="0" smtClean="0">
                <a:latin typeface="微软雅黑" pitchFamily="34" charset="-122"/>
                <a:ea typeface="微软雅黑" pitchFamily="34" charset="-122"/>
                <a:cs typeface="Arial" pitchFamily="34" charset="0"/>
              </a:rPr>
              <a:t>数</a:t>
            </a:r>
            <a:r>
              <a:rPr lang="zh-CN" altLang="en-US" dirty="0">
                <a:latin typeface="微软雅黑" pitchFamily="34" charset="-122"/>
                <a:ea typeface="微软雅黑" pitchFamily="34" charset="-122"/>
                <a:cs typeface="Arial" pitchFamily="34" charset="0"/>
              </a:rPr>
              <a:t>返</a:t>
            </a:r>
            <a:r>
              <a:rPr lang="zh-CN" altLang="en-US" dirty="0" smtClean="0">
                <a:latin typeface="微软雅黑" pitchFamily="34" charset="-122"/>
                <a:ea typeface="微软雅黑" pitchFamily="34" charset="-122"/>
                <a:cs typeface="Arial" pitchFamily="34" charset="0"/>
              </a:rPr>
              <a:t>回就不能使用自行推断了</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这时要明确写成 </a:t>
            </a:r>
            <a:r>
              <a:rPr lang="en-US" altLang="zh-CN" b="1" dirty="0" smtClean="0">
                <a:solidFill>
                  <a:srgbClr val="EA0000"/>
                </a:solidFill>
                <a:latin typeface="微软雅黑" pitchFamily="34" charset="-122"/>
                <a:ea typeface="微软雅黑" pitchFamily="34" charset="-122"/>
                <a:cs typeface="Arial" pitchFamily="34" charset="0"/>
              </a:rPr>
              <a:t>: </a:t>
            </a:r>
            <a:r>
              <a:rPr lang="zh-CN" altLang="en-US" b="1" dirty="0" smtClean="0">
                <a:solidFill>
                  <a:srgbClr val="EA0000"/>
                </a:solidFill>
                <a:latin typeface="微软雅黑" pitchFamily="34" charset="-122"/>
                <a:ea typeface="微软雅黑" pitchFamily="34" charset="-122"/>
                <a:cs typeface="Arial" pitchFamily="34" charset="0"/>
              </a:rPr>
              <a:t>返回类型 </a:t>
            </a:r>
            <a:r>
              <a:rPr lang="en-US" altLang="zh-CN" b="1" dirty="0" smtClean="0">
                <a:solidFill>
                  <a:srgbClr val="EA0000"/>
                </a:solidFill>
                <a:latin typeface="微软雅黑" pitchFamily="34" charset="-122"/>
                <a:ea typeface="微软雅黑" pitchFamily="34" charset="-122"/>
                <a:cs typeface="Arial" pitchFamily="34" charset="0"/>
              </a:rPr>
              <a:t>=</a:t>
            </a:r>
            <a:r>
              <a:rPr lang="en-US" altLang="zh-CN" dirty="0" smtClean="0">
                <a:latin typeface="微软雅黑" pitchFamily="34" charset="-122"/>
                <a:ea typeface="微软雅黑" pitchFamily="34" charset="-122"/>
                <a:cs typeface="Arial" pitchFamily="34" charset="0"/>
              </a:rPr>
              <a:t>  </a:t>
            </a:r>
            <a:r>
              <a:rPr lang="zh-CN" altLang="en-US" dirty="0" smtClean="0">
                <a:latin typeface="微软雅黑" pitchFamily="34" charset="-122"/>
                <a:ea typeface="微软雅黑" pitchFamily="34" charset="-122"/>
                <a:cs typeface="Arial" pitchFamily="34" charset="0"/>
              </a:rPr>
              <a:t>，当然如果你什么都不写，即使有</a:t>
            </a:r>
            <a:r>
              <a:rPr lang="en-US" altLang="zh-CN" dirty="0" smtClean="0">
                <a:latin typeface="微软雅黑" pitchFamily="34" charset="-122"/>
                <a:ea typeface="微软雅黑" pitchFamily="34" charset="-122"/>
                <a:cs typeface="Arial" pitchFamily="34" charset="0"/>
              </a:rPr>
              <a:t>return </a:t>
            </a:r>
            <a:r>
              <a:rPr lang="zh-CN" altLang="en-US" dirty="0" smtClean="0">
                <a:latin typeface="微软雅黑" pitchFamily="34" charset="-122"/>
                <a:ea typeface="微软雅黑" pitchFamily="34" charset="-122"/>
                <a:cs typeface="Arial" pitchFamily="34" charset="0"/>
              </a:rPr>
              <a:t>返回值为</a:t>
            </a:r>
            <a:r>
              <a:rPr lang="en-US" altLang="zh-CN" dirty="0" smtClean="0">
                <a:latin typeface="微软雅黑" pitchFamily="34" charset="-122"/>
                <a:ea typeface="微软雅黑" pitchFamily="34" charset="-122"/>
                <a:cs typeface="Arial" pitchFamily="34" charset="0"/>
              </a:rPr>
              <a:t>()</a:t>
            </a:r>
          </a:p>
        </p:txBody>
      </p:sp>
      <p:sp>
        <p:nvSpPr>
          <p:cNvPr id="5" name="TextBox 4"/>
          <p:cNvSpPr txBox="1"/>
          <p:nvPr/>
        </p:nvSpPr>
        <p:spPr>
          <a:xfrm>
            <a:off x="1026021" y="3037085"/>
            <a:ext cx="3385542" cy="923330"/>
          </a:xfrm>
          <a:prstGeom prst="rect">
            <a:avLst/>
          </a:prstGeom>
          <a:noFill/>
        </p:spPr>
        <p:txBody>
          <a:bodyPr wrap="none" rtlCol="0">
            <a:spAutoFit/>
          </a:bodyPr>
          <a:lstStyle/>
          <a:p>
            <a:r>
              <a:rPr lang="en-US" altLang="zh-CN" dirty="0" err="1"/>
              <a:t>def</a:t>
            </a:r>
            <a:r>
              <a:rPr lang="en-US" altLang="zh-CN" dirty="0"/>
              <a:t> </a:t>
            </a:r>
            <a:r>
              <a:rPr lang="en-US" altLang="zh-CN" dirty="0" err="1"/>
              <a:t>getSum</a:t>
            </a:r>
            <a:r>
              <a:rPr lang="en-US" altLang="zh-CN" dirty="0"/>
              <a:t>(n1: </a:t>
            </a:r>
            <a:r>
              <a:rPr lang="en-US" altLang="zh-CN" dirty="0" err="1"/>
              <a:t>Int</a:t>
            </a:r>
            <a:r>
              <a:rPr lang="en-US" altLang="zh-CN" dirty="0"/>
              <a:t>, n2: </a:t>
            </a:r>
            <a:r>
              <a:rPr lang="en-US" altLang="zh-CN" dirty="0" err="1"/>
              <a:t>Int</a:t>
            </a:r>
            <a:r>
              <a:rPr lang="en-US" altLang="zh-CN" dirty="0"/>
              <a:t>): </a:t>
            </a:r>
            <a:r>
              <a:rPr lang="en-US" altLang="zh-CN" dirty="0" err="1"/>
              <a:t>Int</a:t>
            </a:r>
            <a:r>
              <a:rPr lang="en-US" altLang="zh-CN" dirty="0"/>
              <a:t> = {</a:t>
            </a:r>
          </a:p>
          <a:p>
            <a:r>
              <a:rPr lang="en-US" altLang="zh-CN" dirty="0"/>
              <a:t>    </a:t>
            </a:r>
            <a:r>
              <a:rPr lang="en-US" altLang="zh-CN" dirty="0" smtClean="0"/>
              <a:t> n1 </a:t>
            </a:r>
            <a:r>
              <a:rPr lang="en-US" altLang="zh-CN" dirty="0"/>
              <a:t>+ n2</a:t>
            </a:r>
          </a:p>
          <a:p>
            <a:r>
              <a:rPr lang="en-US" altLang="zh-CN" dirty="0" smtClean="0"/>
              <a:t>}</a:t>
            </a:r>
            <a:endParaRPr lang="zh-CN" altLang="en-US" dirty="0"/>
          </a:p>
        </p:txBody>
      </p:sp>
      <p:sp>
        <p:nvSpPr>
          <p:cNvPr id="7" name="TextBox 6"/>
          <p:cNvSpPr txBox="1"/>
          <p:nvPr/>
        </p:nvSpPr>
        <p:spPr>
          <a:xfrm>
            <a:off x="5202489" y="3037085"/>
            <a:ext cx="3015762" cy="923330"/>
          </a:xfrm>
          <a:prstGeom prst="rect">
            <a:avLst/>
          </a:prstGeom>
          <a:noFill/>
        </p:spPr>
        <p:txBody>
          <a:bodyPr wrap="none" rtlCol="0">
            <a:spAutoFit/>
          </a:bodyPr>
          <a:lstStyle/>
          <a:p>
            <a:r>
              <a:rPr lang="en-US" altLang="zh-CN" dirty="0" err="1"/>
              <a:t>def</a:t>
            </a:r>
            <a:r>
              <a:rPr lang="en-US" altLang="zh-CN" dirty="0"/>
              <a:t> </a:t>
            </a:r>
            <a:r>
              <a:rPr lang="en-US" altLang="zh-CN" dirty="0" err="1"/>
              <a:t>getSum</a:t>
            </a:r>
            <a:r>
              <a:rPr lang="en-US" altLang="zh-CN" dirty="0"/>
              <a:t>(n1: </a:t>
            </a:r>
            <a:r>
              <a:rPr lang="en-US" altLang="zh-CN" dirty="0" err="1"/>
              <a:t>Int</a:t>
            </a:r>
            <a:r>
              <a:rPr lang="en-US" altLang="zh-CN" dirty="0"/>
              <a:t>, n2: </a:t>
            </a:r>
            <a:r>
              <a:rPr lang="en-US" altLang="zh-CN" dirty="0" err="1"/>
              <a:t>Int</a:t>
            </a:r>
            <a:r>
              <a:rPr lang="en-US" altLang="zh-CN" dirty="0"/>
              <a:t>) = {</a:t>
            </a:r>
          </a:p>
          <a:p>
            <a:r>
              <a:rPr lang="en-US" altLang="zh-CN" dirty="0"/>
              <a:t>    n1 + n2</a:t>
            </a:r>
          </a:p>
          <a:p>
            <a:r>
              <a:rPr lang="en-US" altLang="zh-CN" dirty="0" smtClean="0"/>
              <a:t>}</a:t>
            </a:r>
            <a:endParaRPr lang="en-US" altLang="zh-CN" dirty="0"/>
          </a:p>
        </p:txBody>
      </p:sp>
    </p:spTree>
    <p:extLst>
      <p:ext uri="{BB962C8B-B14F-4D97-AF65-F5344CB8AC3E}">
        <p14:creationId xmlns="" xmlns:p14="http://schemas.microsoft.com/office/powerpoint/2010/main" val="3058436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smtClean="0">
                <a:latin typeface="微软雅黑" pitchFamily="34" charset="-122"/>
                <a:ea typeface="微软雅黑" pitchFamily="34" charset="-122"/>
              </a:rPr>
              <a:t>函数注意事项和细节讨论</a:t>
            </a:r>
            <a:endParaRPr lang="en-US" altLang="zh-CN" sz="2200" b="1" dirty="0"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p>
          <a:p>
            <a:pPr>
              <a:spcBef>
                <a:spcPct val="0"/>
              </a:spcBef>
            </a:pPr>
            <a:endParaRPr lang="en-US" altLang="zh-CN" sz="1600"/>
          </a:p>
        </p:txBody>
      </p:sp>
      <p:sp>
        <p:nvSpPr>
          <p:cNvPr id="3" name="TextBox 2"/>
          <p:cNvSpPr txBox="1"/>
          <p:nvPr/>
        </p:nvSpPr>
        <p:spPr>
          <a:xfrm>
            <a:off x="562980" y="998209"/>
            <a:ext cx="8790601" cy="3970318"/>
          </a:xfrm>
          <a:prstGeom prst="rect">
            <a:avLst/>
          </a:prstGeom>
          <a:noFill/>
        </p:spPr>
        <p:txBody>
          <a:bodyPr wrap="square" rtlCol="0">
            <a:spAutoFit/>
          </a:bodyPr>
          <a:lstStyle/>
          <a:p>
            <a:endParaRPr lang="en-US" altLang="zh-CN" dirty="0" smtClean="0">
              <a:latin typeface="微软雅黑" pitchFamily="34" charset="-122"/>
              <a:ea typeface="微软雅黑" pitchFamily="34" charset="-122"/>
            </a:endParaRPr>
          </a:p>
          <a:p>
            <a:pPr marL="342900" indent="-342900">
              <a:buAutoNum type="arabicParenR" startAt="6"/>
            </a:pPr>
            <a:r>
              <a:rPr lang="zh-CN" altLang="en-US" dirty="0" smtClean="0">
                <a:latin typeface="微软雅黑" pitchFamily="34" charset="-122"/>
                <a:ea typeface="微软雅黑" pitchFamily="34" charset="-122"/>
                <a:cs typeface="Arial" pitchFamily="34" charset="0"/>
              </a:rPr>
              <a:t>如</a:t>
            </a:r>
            <a:r>
              <a:rPr lang="zh-CN" altLang="en-US" dirty="0">
                <a:latin typeface="微软雅黑" pitchFamily="34" charset="-122"/>
                <a:ea typeface="微软雅黑" pitchFamily="34" charset="-122"/>
                <a:cs typeface="Arial" pitchFamily="34" charset="0"/>
              </a:rPr>
              <a:t>果函数明确声明无返回值（声明</a:t>
            </a:r>
            <a:r>
              <a:rPr lang="en-US" altLang="zh-CN" dirty="0">
                <a:latin typeface="微软雅黑" pitchFamily="34" charset="-122"/>
                <a:ea typeface="微软雅黑" pitchFamily="34" charset="-122"/>
                <a:cs typeface="Arial" pitchFamily="34" charset="0"/>
              </a:rPr>
              <a:t>Unit</a:t>
            </a:r>
            <a:r>
              <a:rPr lang="zh-CN" altLang="en-US" dirty="0">
                <a:latin typeface="微软雅黑" pitchFamily="34" charset="-122"/>
                <a:ea typeface="微软雅黑" pitchFamily="34" charset="-122"/>
                <a:cs typeface="Arial" pitchFamily="34" charset="0"/>
              </a:rPr>
              <a:t>），那么函数体中即使使用</a:t>
            </a:r>
            <a:r>
              <a:rPr lang="en-US" altLang="zh-CN" dirty="0">
                <a:latin typeface="微软雅黑" pitchFamily="34" charset="-122"/>
                <a:ea typeface="微软雅黑" pitchFamily="34" charset="-122"/>
                <a:cs typeface="Arial" pitchFamily="34" charset="0"/>
              </a:rPr>
              <a:t>return</a:t>
            </a:r>
            <a:r>
              <a:rPr lang="zh-CN" altLang="en-US" dirty="0">
                <a:latin typeface="微软雅黑" pitchFamily="34" charset="-122"/>
                <a:ea typeface="微软雅黑" pitchFamily="34" charset="-122"/>
                <a:cs typeface="Arial" pitchFamily="34" charset="0"/>
              </a:rPr>
              <a:t>关键字也不会有返回</a:t>
            </a:r>
            <a:r>
              <a:rPr lang="zh-CN" altLang="en-US" dirty="0" smtClean="0">
                <a:latin typeface="微软雅黑" pitchFamily="34" charset="-122"/>
                <a:ea typeface="微软雅黑" pitchFamily="34" charset="-122"/>
                <a:cs typeface="Arial" pitchFamily="34" charset="0"/>
              </a:rPr>
              <a:t>值</a:t>
            </a:r>
            <a:endParaRPr lang="en-US" altLang="zh-CN" dirty="0">
              <a:latin typeface="微软雅黑" pitchFamily="34" charset="-122"/>
              <a:ea typeface="微软雅黑" pitchFamily="34" charset="-122"/>
              <a:cs typeface="Arial" pitchFamily="34" charset="0"/>
            </a:endParaRPr>
          </a:p>
          <a:p>
            <a:pPr marL="342900" indent="-342900">
              <a:buAutoNum type="arabicParenR" startAt="6"/>
            </a:pPr>
            <a:endParaRPr lang="en-US" altLang="zh-CN" dirty="0" smtClean="0">
              <a:latin typeface="微软雅黑" pitchFamily="34" charset="-122"/>
              <a:ea typeface="微软雅黑" pitchFamily="34" charset="-122"/>
              <a:cs typeface="Arial" pitchFamily="34" charset="0"/>
            </a:endParaRPr>
          </a:p>
          <a:p>
            <a:pPr marL="342900" indent="-342900">
              <a:buAutoNum type="arabicParenR" startAt="6"/>
            </a:pPr>
            <a:r>
              <a:rPr lang="zh-CN" altLang="en-US" dirty="0" smtClean="0">
                <a:latin typeface="微软雅黑" pitchFamily="34" charset="-122"/>
                <a:ea typeface="微软雅黑" pitchFamily="34" charset="-122"/>
                <a:cs typeface="Arial" pitchFamily="34" charset="0"/>
              </a:rPr>
              <a:t>如果</a:t>
            </a:r>
            <a:r>
              <a:rPr lang="zh-CN" altLang="en-US" dirty="0">
                <a:latin typeface="微软雅黑" pitchFamily="34" charset="-122"/>
                <a:ea typeface="微软雅黑" pitchFamily="34" charset="-122"/>
                <a:cs typeface="Arial" pitchFamily="34" charset="0"/>
              </a:rPr>
              <a:t>明确函数无返回值或不确定返回值类型，那么返回值</a:t>
            </a:r>
            <a:r>
              <a:rPr lang="zh-CN" altLang="en-US" dirty="0" smtClean="0">
                <a:latin typeface="微软雅黑" pitchFamily="34" charset="-122"/>
                <a:ea typeface="微软雅黑" pitchFamily="34" charset="-122"/>
                <a:cs typeface="Arial" pitchFamily="34" charset="0"/>
              </a:rPr>
              <a:t>类</a:t>
            </a:r>
            <a:r>
              <a:rPr lang="en-US" altLang="zh-CN" dirty="0" smtClean="0">
                <a:latin typeface="微软雅黑" pitchFamily="34" charset="-122"/>
                <a:ea typeface="微软雅黑" pitchFamily="34" charset="-122"/>
                <a:cs typeface="Arial" pitchFamily="34" charset="0"/>
              </a:rPr>
              <a:t/>
            </a:r>
            <a:br>
              <a:rPr lang="en-US" altLang="zh-CN" dirty="0" smtClean="0">
                <a:latin typeface="微软雅黑" pitchFamily="34" charset="-122"/>
                <a:ea typeface="微软雅黑" pitchFamily="34" charset="-122"/>
                <a:cs typeface="Arial" pitchFamily="34" charset="0"/>
              </a:rPr>
            </a:br>
            <a:r>
              <a:rPr lang="zh-CN" altLang="en-US" dirty="0" smtClean="0">
                <a:latin typeface="微软雅黑" pitchFamily="34" charset="-122"/>
                <a:ea typeface="微软雅黑" pitchFamily="34" charset="-122"/>
                <a:cs typeface="Arial" pitchFamily="34" charset="0"/>
              </a:rPr>
              <a:t>型</a:t>
            </a:r>
            <a:r>
              <a:rPr lang="zh-CN" altLang="en-US" dirty="0">
                <a:latin typeface="微软雅黑" pitchFamily="34" charset="-122"/>
                <a:ea typeface="微软雅黑" pitchFamily="34" charset="-122"/>
                <a:cs typeface="Arial" pitchFamily="34" charset="0"/>
              </a:rPr>
              <a:t>可以省</a:t>
            </a:r>
            <a:r>
              <a:rPr lang="zh-CN" altLang="en-US" dirty="0" smtClean="0">
                <a:latin typeface="微软雅黑" pitchFamily="34" charset="-122"/>
                <a:ea typeface="微软雅黑" pitchFamily="34" charset="-122"/>
                <a:cs typeface="Arial" pitchFamily="34" charset="0"/>
              </a:rPr>
              <a:t>略</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或声明为</a:t>
            </a:r>
            <a:r>
              <a:rPr lang="en-US" altLang="zh-CN" dirty="0" smtClean="0">
                <a:latin typeface="微软雅黑" pitchFamily="34" charset="-122"/>
                <a:ea typeface="微软雅黑" pitchFamily="34" charset="-122"/>
                <a:cs typeface="Arial" pitchFamily="34" charset="0"/>
              </a:rPr>
              <a:t>Any)</a:t>
            </a:r>
            <a:endParaRPr lang="en-US" altLang="zh-CN" dirty="0">
              <a:latin typeface="微软雅黑" pitchFamily="34" charset="-122"/>
              <a:ea typeface="微软雅黑" pitchFamily="34" charset="-122"/>
              <a:cs typeface="Arial" pitchFamily="34" charset="0"/>
            </a:endParaRPr>
          </a:p>
          <a:p>
            <a:pPr marL="342900" indent="-342900">
              <a:buAutoNum type="arabicParenR" startAt="6"/>
            </a:pPr>
            <a:endParaRPr lang="en-US" altLang="zh-CN" dirty="0" smtClean="0">
              <a:latin typeface="微软雅黑" pitchFamily="34" charset="-122"/>
              <a:ea typeface="微软雅黑" pitchFamily="34" charset="-122"/>
              <a:cs typeface="Arial" pitchFamily="34" charset="0"/>
            </a:endParaRPr>
          </a:p>
          <a:p>
            <a:pPr marL="342900" indent="-342900">
              <a:buAutoNum type="arabicParenR" startAt="6"/>
            </a:pPr>
            <a:endParaRPr lang="en-US" altLang="zh-CN" dirty="0">
              <a:latin typeface="微软雅黑" pitchFamily="34" charset="-122"/>
              <a:ea typeface="微软雅黑" pitchFamily="34" charset="-122"/>
              <a:cs typeface="Arial" pitchFamily="34" charset="0"/>
            </a:endParaRPr>
          </a:p>
          <a:p>
            <a:pPr marL="342900" indent="-342900">
              <a:buAutoNum type="arabicParenR" startAt="6"/>
            </a:pPr>
            <a:endParaRPr lang="en-US" altLang="zh-CN" dirty="0" smtClean="0">
              <a:latin typeface="微软雅黑" pitchFamily="34" charset="-122"/>
              <a:ea typeface="微软雅黑" pitchFamily="34" charset="-122"/>
              <a:cs typeface="Arial" pitchFamily="34" charset="0"/>
            </a:endParaRPr>
          </a:p>
          <a:p>
            <a:pPr marL="342900" indent="-342900">
              <a:buAutoNum type="arabicParenR" startAt="6"/>
            </a:pPr>
            <a:endParaRPr lang="en-US" altLang="zh-CN" dirty="0" smtClean="0">
              <a:latin typeface="微软雅黑" pitchFamily="34" charset="-122"/>
              <a:ea typeface="微软雅黑" pitchFamily="34" charset="-122"/>
              <a:cs typeface="Arial" pitchFamily="34" charset="0"/>
            </a:endParaRPr>
          </a:p>
          <a:p>
            <a:pPr marL="342900" indent="-342900">
              <a:buAutoNum type="arabicParenR" startAt="6"/>
            </a:pPr>
            <a:endParaRPr lang="en-US" altLang="zh-CN" dirty="0" smtClean="0">
              <a:latin typeface="微软雅黑" pitchFamily="34" charset="-122"/>
              <a:ea typeface="微软雅黑" pitchFamily="34" charset="-122"/>
              <a:cs typeface="Arial" pitchFamily="34" charset="0"/>
            </a:endParaRPr>
          </a:p>
          <a:p>
            <a:pPr marL="342900" indent="-342900">
              <a:buAutoNum type="arabicParenR" startAt="6"/>
            </a:pPr>
            <a:endParaRPr lang="en-US" altLang="zh-CN" dirty="0">
              <a:latin typeface="微软雅黑" pitchFamily="34" charset="-122"/>
              <a:ea typeface="微软雅黑" pitchFamily="34" charset="-122"/>
              <a:cs typeface="Arial" pitchFamily="34" charset="0"/>
            </a:endParaRPr>
          </a:p>
          <a:p>
            <a:pPr marL="342900" indent="-342900">
              <a:buAutoNum type="arabicParenR" startAt="6"/>
            </a:pPr>
            <a:r>
              <a:rPr lang="en-US" altLang="zh-CN" dirty="0" smtClean="0">
                <a:latin typeface="微软雅黑" pitchFamily="34" charset="-122"/>
                <a:ea typeface="微软雅黑" pitchFamily="34" charset="-122"/>
                <a:cs typeface="Arial" pitchFamily="34" charset="0"/>
              </a:rPr>
              <a:t>Scala</a:t>
            </a:r>
            <a:r>
              <a:rPr lang="zh-CN" altLang="en-US" dirty="0">
                <a:latin typeface="微软雅黑" pitchFamily="34" charset="-122"/>
                <a:ea typeface="微软雅黑" pitchFamily="34" charset="-122"/>
                <a:cs typeface="Arial" pitchFamily="34" charset="0"/>
              </a:rPr>
              <a:t>语法中任何的语法结构都可以嵌套其他语法结</a:t>
            </a:r>
            <a:r>
              <a:rPr lang="zh-CN" altLang="en-US" dirty="0" smtClean="0">
                <a:latin typeface="微软雅黑" pitchFamily="34" charset="-122"/>
                <a:ea typeface="微软雅黑" pitchFamily="34" charset="-122"/>
                <a:cs typeface="Arial" pitchFamily="34" charset="0"/>
              </a:rPr>
              <a:t>构</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灵活</a:t>
            </a:r>
            <a:r>
              <a:rPr lang="en-US" altLang="zh-CN" dirty="0" smtClean="0">
                <a:latin typeface="微软雅黑" pitchFamily="34" charset="-122"/>
                <a:ea typeface="微软雅黑" pitchFamily="34" charset="-122"/>
                <a:cs typeface="Arial" pitchFamily="34" charset="0"/>
              </a:rPr>
              <a:t>)</a:t>
            </a:r>
            <a:r>
              <a:rPr lang="zh-CN" altLang="en-US" dirty="0" smtClean="0">
                <a:latin typeface="微软雅黑" pitchFamily="34" charset="-122"/>
                <a:ea typeface="微软雅黑" pitchFamily="34" charset="-122"/>
                <a:cs typeface="Arial" pitchFamily="34" charset="0"/>
              </a:rPr>
              <a:t>，即：</a:t>
            </a:r>
            <a:r>
              <a:rPr lang="zh-CN" altLang="en-US" dirty="0" smtClean="0">
                <a:solidFill>
                  <a:srgbClr val="EA0000"/>
                </a:solidFill>
                <a:latin typeface="微软雅黑" pitchFamily="34" charset="-122"/>
                <a:ea typeface="微软雅黑" pitchFamily="34" charset="-122"/>
              </a:rPr>
              <a:t>函数</a:t>
            </a:r>
            <a:r>
              <a:rPr lang="en-US" altLang="zh-CN" dirty="0" smtClean="0">
                <a:solidFill>
                  <a:srgbClr val="EA0000"/>
                </a:solidFill>
                <a:latin typeface="微软雅黑" pitchFamily="34" charset="-122"/>
                <a:ea typeface="微软雅黑" pitchFamily="34" charset="-122"/>
              </a:rPr>
              <a:t>/</a:t>
            </a:r>
            <a:r>
              <a:rPr lang="zh-CN" altLang="en-US" dirty="0" smtClean="0">
                <a:solidFill>
                  <a:srgbClr val="EA0000"/>
                </a:solidFill>
                <a:latin typeface="微软雅黑" pitchFamily="34" charset="-122"/>
                <a:ea typeface="微软雅黑" pitchFamily="34" charset="-122"/>
              </a:rPr>
              <a:t>方法中</a:t>
            </a:r>
            <a:r>
              <a:rPr lang="zh-CN" altLang="en-US" dirty="0">
                <a:solidFill>
                  <a:srgbClr val="EA0000"/>
                </a:solidFill>
                <a:latin typeface="微软雅黑" pitchFamily="34" charset="-122"/>
                <a:ea typeface="微软雅黑" pitchFamily="34" charset="-122"/>
              </a:rPr>
              <a:t>可以再声明</a:t>
            </a:r>
            <a:r>
              <a:rPr lang="en-US" altLang="zh-CN" dirty="0">
                <a:solidFill>
                  <a:srgbClr val="EA0000"/>
                </a:solidFill>
                <a:latin typeface="微软雅黑" pitchFamily="34" charset="-122"/>
                <a:ea typeface="微软雅黑" pitchFamily="34" charset="-122"/>
              </a:rPr>
              <a:t>/</a:t>
            </a:r>
            <a:r>
              <a:rPr lang="zh-CN" altLang="en-US" dirty="0">
                <a:solidFill>
                  <a:srgbClr val="EA0000"/>
                </a:solidFill>
                <a:latin typeface="微软雅黑" pitchFamily="34" charset="-122"/>
                <a:ea typeface="微软雅黑" pitchFamily="34" charset="-122"/>
              </a:rPr>
              <a:t>定义函</a:t>
            </a:r>
            <a:r>
              <a:rPr lang="zh-CN" altLang="en-US" dirty="0" smtClean="0">
                <a:solidFill>
                  <a:srgbClr val="EA0000"/>
                </a:solidFill>
                <a:latin typeface="微软雅黑" pitchFamily="34" charset="-122"/>
                <a:ea typeface="微软雅黑" pitchFamily="34" charset="-122"/>
              </a:rPr>
              <a:t>数</a:t>
            </a:r>
            <a:r>
              <a:rPr lang="en-US" altLang="zh-CN" dirty="0" smtClean="0">
                <a:solidFill>
                  <a:srgbClr val="EA0000"/>
                </a:solidFill>
                <a:latin typeface="微软雅黑" pitchFamily="34" charset="-122"/>
                <a:ea typeface="微软雅黑" pitchFamily="34" charset="-122"/>
              </a:rPr>
              <a:t>/</a:t>
            </a:r>
            <a:r>
              <a:rPr lang="zh-CN" altLang="en-US" dirty="0" smtClean="0">
                <a:solidFill>
                  <a:srgbClr val="EA0000"/>
                </a:solidFill>
                <a:latin typeface="微软雅黑" pitchFamily="34" charset="-122"/>
                <a:ea typeface="微软雅黑" pitchFamily="34" charset="-122"/>
              </a:rPr>
              <a:t>方法</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类中可以再声明</a:t>
            </a:r>
            <a:r>
              <a:rPr lang="zh-CN" altLang="en-US" dirty="0" smtClean="0">
                <a:latin typeface="微软雅黑" pitchFamily="34" charset="-122"/>
                <a:ea typeface="微软雅黑" pitchFamily="34" charset="-122"/>
              </a:rPr>
              <a:t>类。</a:t>
            </a:r>
            <a:endParaRPr lang="en-US" altLang="zh-CN" dirty="0" smtClean="0">
              <a:latin typeface="微软雅黑" pitchFamily="34" charset="-122"/>
              <a:ea typeface="微软雅黑" pitchFamily="34" charset="-122"/>
            </a:endParaRPr>
          </a:p>
        </p:txBody>
      </p:sp>
      <p:sp>
        <p:nvSpPr>
          <p:cNvPr id="5" name="TextBox 4"/>
          <p:cNvSpPr txBox="1"/>
          <p:nvPr/>
        </p:nvSpPr>
        <p:spPr>
          <a:xfrm>
            <a:off x="4055009" y="2585873"/>
            <a:ext cx="1723549" cy="1446550"/>
          </a:xfrm>
          <a:prstGeom prst="rect">
            <a:avLst/>
          </a:prstGeom>
          <a:noFill/>
        </p:spPr>
        <p:txBody>
          <a:bodyPr wrap="none" rtlCol="0">
            <a:spAutoFit/>
          </a:bodyPr>
          <a:lstStyle/>
          <a:p>
            <a:r>
              <a:rPr lang="en-US" altLang="zh-CN" dirty="0"/>
              <a:t> </a:t>
            </a:r>
            <a:r>
              <a:rPr lang="en-US" altLang="zh-CN" sz="1400" dirty="0" err="1">
                <a:latin typeface="Arial" pitchFamily="34" charset="0"/>
                <a:cs typeface="Arial" pitchFamily="34" charset="0"/>
              </a:rPr>
              <a:t>def</a:t>
            </a:r>
            <a:r>
              <a:rPr lang="en-US" altLang="zh-CN" sz="1400" dirty="0">
                <a:latin typeface="Arial" pitchFamily="34" charset="0"/>
                <a:cs typeface="Arial" pitchFamily="34" charset="0"/>
              </a:rPr>
              <a:t> f3(s: String) = {</a:t>
            </a:r>
          </a:p>
          <a:p>
            <a:r>
              <a:rPr lang="en-US" altLang="zh-CN" sz="1400" dirty="0">
                <a:latin typeface="Arial" pitchFamily="34" charset="0"/>
                <a:cs typeface="Arial" pitchFamily="34" charset="0"/>
              </a:rPr>
              <a:t>    if(</a:t>
            </a:r>
            <a:r>
              <a:rPr lang="en-US" altLang="zh-CN" sz="1400" dirty="0" err="1">
                <a:latin typeface="Arial" pitchFamily="34" charset="0"/>
                <a:cs typeface="Arial" pitchFamily="34" charset="0"/>
              </a:rPr>
              <a:t>s.length</a:t>
            </a:r>
            <a:r>
              <a:rPr lang="en-US" altLang="zh-CN" sz="1400" dirty="0">
                <a:latin typeface="Arial" pitchFamily="34" charset="0"/>
                <a:cs typeface="Arial" pitchFamily="34" charset="0"/>
              </a:rPr>
              <a:t> &gt;= 3)</a:t>
            </a:r>
          </a:p>
          <a:p>
            <a:r>
              <a:rPr lang="en-US" altLang="zh-CN" sz="1400" dirty="0">
                <a:latin typeface="Arial" pitchFamily="34" charset="0"/>
                <a:cs typeface="Arial" pitchFamily="34" charset="0"/>
              </a:rPr>
              <a:t>      </a:t>
            </a:r>
            <a:r>
              <a:rPr lang="en-US" altLang="zh-CN" sz="1400" dirty="0" smtClean="0">
                <a:latin typeface="Arial" pitchFamily="34" charset="0"/>
                <a:cs typeface="Arial" pitchFamily="34" charset="0"/>
              </a:rPr>
              <a:t> s </a:t>
            </a:r>
            <a:r>
              <a:rPr lang="en-US" altLang="zh-CN" sz="1400" dirty="0">
                <a:latin typeface="Arial" pitchFamily="34" charset="0"/>
                <a:cs typeface="Arial" pitchFamily="34" charset="0"/>
              </a:rPr>
              <a:t>+ "123"</a:t>
            </a:r>
          </a:p>
          <a:p>
            <a:r>
              <a:rPr lang="en-US" altLang="zh-CN" sz="1400" dirty="0">
                <a:latin typeface="Arial" pitchFamily="34" charset="0"/>
                <a:cs typeface="Arial" pitchFamily="34" charset="0"/>
              </a:rPr>
              <a:t>    else</a:t>
            </a:r>
          </a:p>
          <a:p>
            <a:r>
              <a:rPr lang="en-US" altLang="zh-CN" sz="1400" dirty="0">
                <a:latin typeface="Arial" pitchFamily="34" charset="0"/>
                <a:cs typeface="Arial" pitchFamily="34" charset="0"/>
              </a:rPr>
              <a:t>      </a:t>
            </a:r>
            <a:r>
              <a:rPr lang="en-US" altLang="zh-CN" sz="1400" dirty="0" smtClean="0">
                <a:latin typeface="Arial" pitchFamily="34" charset="0"/>
                <a:cs typeface="Arial" pitchFamily="34" charset="0"/>
              </a:rPr>
              <a:t> 3</a:t>
            </a:r>
          </a:p>
          <a:p>
            <a:r>
              <a:rPr lang="en-US" altLang="zh-CN" sz="1400" dirty="0" smtClean="0">
                <a:latin typeface="Arial" pitchFamily="34" charset="0"/>
                <a:cs typeface="Arial" pitchFamily="34" charset="0"/>
              </a:rPr>
              <a:t>}</a:t>
            </a:r>
            <a:endParaRPr lang="zh-CN" altLang="en-US" sz="1400" dirty="0">
              <a:latin typeface="Arial" pitchFamily="34" charset="0"/>
              <a:cs typeface="Arial" pitchFamily="34" charset="0"/>
            </a:endParaRPr>
          </a:p>
        </p:txBody>
      </p:sp>
      <p:sp>
        <p:nvSpPr>
          <p:cNvPr id="7" name="TextBox 6"/>
          <p:cNvSpPr txBox="1"/>
          <p:nvPr/>
        </p:nvSpPr>
        <p:spPr>
          <a:xfrm>
            <a:off x="6301305" y="2592274"/>
            <a:ext cx="2069541" cy="1384995"/>
          </a:xfrm>
          <a:prstGeom prst="rect">
            <a:avLst/>
          </a:prstGeom>
          <a:noFill/>
        </p:spPr>
        <p:txBody>
          <a:bodyPr wrap="none" rtlCol="0">
            <a:spAutoFit/>
          </a:bodyPr>
          <a:lstStyle/>
          <a:p>
            <a:r>
              <a:rPr lang="en-US" altLang="zh-CN" sz="1400" dirty="0" err="1">
                <a:latin typeface="Arial" pitchFamily="34" charset="0"/>
                <a:cs typeface="Arial" pitchFamily="34" charset="0"/>
              </a:rPr>
              <a:t>def</a:t>
            </a:r>
            <a:r>
              <a:rPr lang="en-US" altLang="zh-CN" sz="1400" dirty="0">
                <a:latin typeface="Arial" pitchFamily="34" charset="0"/>
                <a:cs typeface="Arial" pitchFamily="34" charset="0"/>
              </a:rPr>
              <a:t> f4(s: String): Any = {</a:t>
            </a:r>
          </a:p>
          <a:p>
            <a:r>
              <a:rPr lang="en-US" altLang="zh-CN" sz="1400" dirty="0">
                <a:latin typeface="Arial" pitchFamily="34" charset="0"/>
                <a:cs typeface="Arial" pitchFamily="34" charset="0"/>
              </a:rPr>
              <a:t>    if(</a:t>
            </a:r>
            <a:r>
              <a:rPr lang="en-US" altLang="zh-CN" sz="1400" dirty="0" err="1">
                <a:latin typeface="Arial" pitchFamily="34" charset="0"/>
                <a:cs typeface="Arial" pitchFamily="34" charset="0"/>
              </a:rPr>
              <a:t>s.length</a:t>
            </a:r>
            <a:r>
              <a:rPr lang="en-US" altLang="zh-CN" sz="1400" dirty="0">
                <a:latin typeface="Arial" pitchFamily="34" charset="0"/>
                <a:cs typeface="Arial" pitchFamily="34" charset="0"/>
              </a:rPr>
              <a:t> &gt;= 3)</a:t>
            </a:r>
          </a:p>
          <a:p>
            <a:r>
              <a:rPr lang="en-US" altLang="zh-CN" sz="1400" dirty="0">
                <a:latin typeface="Arial" pitchFamily="34" charset="0"/>
                <a:cs typeface="Arial" pitchFamily="34" charset="0"/>
              </a:rPr>
              <a:t>      </a:t>
            </a:r>
            <a:r>
              <a:rPr lang="en-US" altLang="zh-CN" sz="1400" dirty="0" smtClean="0">
                <a:latin typeface="Arial" pitchFamily="34" charset="0"/>
                <a:cs typeface="Arial" pitchFamily="34" charset="0"/>
              </a:rPr>
              <a:t> s </a:t>
            </a:r>
            <a:r>
              <a:rPr lang="en-US" altLang="zh-CN" sz="1400" dirty="0">
                <a:latin typeface="Arial" pitchFamily="34" charset="0"/>
                <a:cs typeface="Arial" pitchFamily="34" charset="0"/>
              </a:rPr>
              <a:t>+ "123"</a:t>
            </a:r>
          </a:p>
          <a:p>
            <a:r>
              <a:rPr lang="en-US" altLang="zh-CN" sz="1400" dirty="0">
                <a:latin typeface="Arial" pitchFamily="34" charset="0"/>
                <a:cs typeface="Arial" pitchFamily="34" charset="0"/>
              </a:rPr>
              <a:t>    else</a:t>
            </a:r>
          </a:p>
          <a:p>
            <a:r>
              <a:rPr lang="en-US" altLang="zh-CN" sz="1400" dirty="0">
                <a:latin typeface="Arial" pitchFamily="34" charset="0"/>
                <a:cs typeface="Arial" pitchFamily="34" charset="0"/>
              </a:rPr>
              <a:t>      </a:t>
            </a:r>
            <a:r>
              <a:rPr lang="en-US" altLang="zh-CN" sz="1400" dirty="0" smtClean="0">
                <a:latin typeface="Arial" pitchFamily="34" charset="0"/>
                <a:cs typeface="Arial" pitchFamily="34" charset="0"/>
              </a:rPr>
              <a:t> 3</a:t>
            </a:r>
          </a:p>
          <a:p>
            <a:r>
              <a:rPr lang="en-US" altLang="zh-CN" sz="1400" dirty="0" smtClean="0">
                <a:latin typeface="Arial" pitchFamily="34" charset="0"/>
                <a:cs typeface="Arial" pitchFamily="34" charset="0"/>
              </a:rPr>
              <a:t>}</a:t>
            </a:r>
            <a:endParaRPr lang="zh-CN" altLang="en-US" sz="1400" dirty="0">
              <a:latin typeface="Arial" pitchFamily="34" charset="0"/>
              <a:cs typeface="Arial" pitchFamily="34" charset="0"/>
            </a:endParaRPr>
          </a:p>
        </p:txBody>
      </p:sp>
    </p:spTree>
    <p:extLst>
      <p:ext uri="{BB962C8B-B14F-4D97-AF65-F5344CB8AC3E}">
        <p14:creationId xmlns="" xmlns:p14="http://schemas.microsoft.com/office/powerpoint/2010/main" val="340597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smtClean="0">
                <a:latin typeface="微软雅黑" pitchFamily="34" charset="-122"/>
                <a:ea typeface="微软雅黑" pitchFamily="34" charset="-122"/>
              </a:rPr>
              <a:t>函数注意事项和细节讨论</a:t>
            </a:r>
            <a:endParaRPr lang="en-US" altLang="zh-CN" sz="2200" b="1" dirty="0"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latin typeface="微软雅黑" pitchFamily="34" charset="-122"/>
              <a:ea typeface="微软雅黑" pitchFamily="34" charset="-122"/>
            </a:endParaRPr>
          </a:p>
          <a:p>
            <a:pPr>
              <a:spcBef>
                <a:spcPct val="0"/>
              </a:spcBef>
            </a:pPr>
            <a:endParaRPr lang="en-US" altLang="zh-CN" sz="1600">
              <a:latin typeface="微软雅黑" pitchFamily="34" charset="-122"/>
              <a:ea typeface="微软雅黑" pitchFamily="34" charset="-122"/>
            </a:endParaRPr>
          </a:p>
        </p:txBody>
      </p:sp>
      <p:sp>
        <p:nvSpPr>
          <p:cNvPr id="3" name="TextBox 2"/>
          <p:cNvSpPr txBox="1"/>
          <p:nvPr/>
        </p:nvSpPr>
        <p:spPr>
          <a:xfrm>
            <a:off x="562971" y="1175919"/>
            <a:ext cx="8527946" cy="3139321"/>
          </a:xfrm>
          <a:prstGeom prst="rect">
            <a:avLst/>
          </a:prstGeom>
          <a:noFill/>
        </p:spPr>
        <p:txBody>
          <a:bodyPr wrap="square" rtlCol="0">
            <a:spAutoFit/>
          </a:bodyPr>
          <a:lstStyle/>
          <a:p>
            <a:endParaRPr lang="en-US" altLang="zh-CN" dirty="0">
              <a:latin typeface="微软雅黑" pitchFamily="34" charset="-122"/>
              <a:ea typeface="微软雅黑" pitchFamily="34" charset="-122"/>
            </a:endParaRPr>
          </a:p>
          <a:p>
            <a:pPr marL="342900" indent="-342900">
              <a:buAutoNum type="arabicParenR" startAt="9"/>
            </a:pPr>
            <a:r>
              <a:rPr lang="zh-CN" altLang="en-US" dirty="0" smtClean="0">
                <a:latin typeface="微软雅黑" pitchFamily="34" charset="-122"/>
                <a:ea typeface="微软雅黑" pitchFamily="34" charset="-122"/>
                <a:cs typeface="Arial" pitchFamily="34" charset="0"/>
              </a:rPr>
              <a:t>递归函数</a:t>
            </a:r>
            <a:r>
              <a:rPr lang="zh-CN" altLang="en-US" dirty="0">
                <a:latin typeface="微软雅黑" pitchFamily="34" charset="-122"/>
                <a:ea typeface="微软雅黑" pitchFamily="34" charset="-122"/>
                <a:cs typeface="Arial" pitchFamily="34" charset="0"/>
              </a:rPr>
              <a:t>未执行之前是无法推断出来结果类型，在使用时</a:t>
            </a:r>
            <a:r>
              <a:rPr lang="zh-CN" altLang="en-US" b="1" dirty="0">
                <a:solidFill>
                  <a:srgbClr val="C00000"/>
                </a:solidFill>
                <a:latin typeface="微软雅黑" pitchFamily="34" charset="-122"/>
                <a:ea typeface="微软雅黑" pitchFamily="34" charset="-122"/>
                <a:cs typeface="Arial" pitchFamily="34" charset="0"/>
              </a:rPr>
              <a:t>必须有明确的返回</a:t>
            </a:r>
            <a:r>
              <a:rPr lang="zh-CN" altLang="en-US" b="1" dirty="0" smtClean="0">
                <a:solidFill>
                  <a:srgbClr val="C00000"/>
                </a:solidFill>
                <a:latin typeface="微软雅黑" pitchFamily="34" charset="-122"/>
                <a:ea typeface="微软雅黑" pitchFamily="34" charset="-122"/>
                <a:cs typeface="Arial" pitchFamily="34" charset="0"/>
              </a:rPr>
              <a:t>值</a:t>
            </a:r>
            <a:endParaRPr lang="en-US" altLang="zh-CN" b="1" dirty="0" smtClean="0">
              <a:solidFill>
                <a:srgbClr val="C00000"/>
              </a:solidFill>
              <a:latin typeface="微软雅黑" pitchFamily="34" charset="-122"/>
              <a:ea typeface="微软雅黑" pitchFamily="34" charset="-122"/>
              <a:cs typeface="Arial" pitchFamily="34" charset="0"/>
            </a:endParaRPr>
          </a:p>
          <a:p>
            <a:r>
              <a:rPr lang="en-US" altLang="zh-CN" b="1" dirty="0">
                <a:solidFill>
                  <a:srgbClr val="C00000"/>
                </a:solidFill>
                <a:latin typeface="微软雅黑" pitchFamily="34" charset="-122"/>
                <a:ea typeface="微软雅黑" pitchFamily="34" charset="-122"/>
                <a:cs typeface="Arial" pitchFamily="34" charset="0"/>
              </a:rPr>
              <a:t> </a:t>
            </a:r>
            <a:r>
              <a:rPr lang="en-US" altLang="zh-CN" b="1" dirty="0" smtClean="0">
                <a:solidFill>
                  <a:srgbClr val="C00000"/>
                </a:solidFill>
                <a:latin typeface="微软雅黑" pitchFamily="34" charset="-122"/>
                <a:ea typeface="微软雅黑" pitchFamily="34" charset="-122"/>
                <a:cs typeface="Arial" pitchFamily="34" charset="0"/>
              </a:rPr>
              <a:t>     </a:t>
            </a:r>
            <a:r>
              <a:rPr lang="zh-CN" altLang="en-US" b="1" dirty="0" smtClean="0">
                <a:solidFill>
                  <a:srgbClr val="C00000"/>
                </a:solidFill>
                <a:latin typeface="微软雅黑" pitchFamily="34" charset="-122"/>
                <a:ea typeface="微软雅黑" pitchFamily="34" charset="-122"/>
                <a:cs typeface="Arial" pitchFamily="34" charset="0"/>
              </a:rPr>
              <a:t>类型</a:t>
            </a:r>
            <a:endParaRPr lang="zh-CN" altLang="en-US" b="1" dirty="0">
              <a:solidFill>
                <a:srgbClr val="C00000"/>
              </a:solidFill>
              <a:latin typeface="微软雅黑" pitchFamily="34" charset="-122"/>
              <a:ea typeface="微软雅黑" pitchFamily="34" charset="-122"/>
              <a:cs typeface="Arial" pitchFamily="34" charset="0"/>
            </a:endParaRPr>
          </a:p>
          <a:p>
            <a:pPr marL="342900" indent="-342900">
              <a:buAutoNum type="arabicParenR" startAt="12"/>
            </a:pPr>
            <a:endParaRPr lang="en-US" altLang="zh-CN"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pPr marL="342900" indent="-342900">
              <a:buAutoNum type="arabicParenR" startAt="10"/>
            </a:pPr>
            <a:endParaRPr lang="en-US" altLang="zh-CN" b="1" dirty="0">
              <a:latin typeface="微软雅黑" pitchFamily="34" charset="-122"/>
              <a:ea typeface="微软雅黑" pitchFamily="34" charset="-122"/>
            </a:endParaRPr>
          </a:p>
          <a:p>
            <a:pPr marL="342900" indent="-342900">
              <a:buAutoNum type="arabicParenR" startAt="10"/>
            </a:pPr>
            <a:endParaRPr lang="en-US" altLang="zh-CN" b="1" dirty="0" smtClean="0">
              <a:latin typeface="微软雅黑" pitchFamily="34" charset="-122"/>
              <a:ea typeface="微软雅黑" pitchFamily="34" charset="-122"/>
            </a:endParaRPr>
          </a:p>
          <a:p>
            <a:pPr marL="342900" indent="-342900">
              <a:buAutoNum type="arabicParenR" startAt="10"/>
            </a:pPr>
            <a:endParaRPr lang="en-US" altLang="zh-CN" b="1" dirty="0">
              <a:latin typeface="微软雅黑" pitchFamily="34" charset="-122"/>
              <a:ea typeface="微软雅黑" pitchFamily="34" charset="-122"/>
            </a:endParaRPr>
          </a:p>
          <a:p>
            <a:pPr marL="342900" indent="-342900">
              <a:buAutoNum type="arabicParenR" startAt="10"/>
            </a:pPr>
            <a:endParaRPr lang="en-US" altLang="zh-CN" b="1" dirty="0" smtClean="0">
              <a:latin typeface="微软雅黑" pitchFamily="34" charset="-122"/>
              <a:ea typeface="微软雅黑" pitchFamily="34" charset="-122"/>
            </a:endParaRPr>
          </a:p>
          <a:p>
            <a:pPr marL="342900" indent="-342900">
              <a:buAutoNum type="arabicParenR" startAt="10"/>
            </a:pPr>
            <a:endParaRPr lang="en-US" altLang="zh-CN" b="1" dirty="0">
              <a:latin typeface="微软雅黑" pitchFamily="34" charset="-122"/>
              <a:ea typeface="微软雅黑" pitchFamily="34" charset="-122"/>
            </a:endParaRPr>
          </a:p>
          <a:p>
            <a:pPr marL="342900" indent="-342900">
              <a:buAutoNum type="arabicParenR" startAt="10"/>
            </a:pPr>
            <a:endParaRPr lang="en-US" altLang="zh-CN" b="1" dirty="0" smtClean="0">
              <a:latin typeface="微软雅黑" pitchFamily="34" charset="-122"/>
              <a:ea typeface="微软雅黑" pitchFamily="34" charset="-122"/>
            </a:endParaRPr>
          </a:p>
        </p:txBody>
      </p:sp>
      <p:sp>
        <p:nvSpPr>
          <p:cNvPr id="5" name="TextBox 4"/>
          <p:cNvSpPr txBox="1"/>
          <p:nvPr/>
        </p:nvSpPr>
        <p:spPr>
          <a:xfrm>
            <a:off x="954013" y="2448247"/>
            <a:ext cx="2664296" cy="1569660"/>
          </a:xfrm>
          <a:prstGeom prst="rect">
            <a:avLst/>
          </a:prstGeom>
          <a:solidFill>
            <a:schemeClr val="bg1">
              <a:lumMod val="95000"/>
            </a:schemeClr>
          </a:solidFill>
        </p:spPr>
        <p:txBody>
          <a:bodyPr wrap="square" rtlCol="0">
            <a:spAutoFit/>
          </a:bodyPr>
          <a:lstStyle/>
          <a:p>
            <a:r>
              <a:rPr lang="en-US" altLang="zh-CN" sz="1600" b="1" dirty="0" err="1">
                <a:latin typeface="微软雅黑" pitchFamily="34" charset="-122"/>
                <a:ea typeface="微软雅黑" pitchFamily="34" charset="-122"/>
              </a:rPr>
              <a:t>def</a:t>
            </a:r>
            <a:r>
              <a:rPr lang="en-US" altLang="zh-CN" sz="1600" b="1" dirty="0">
                <a:latin typeface="微软雅黑" pitchFamily="34" charset="-122"/>
                <a:ea typeface="微软雅黑" pitchFamily="34" charset="-122"/>
              </a:rPr>
              <a:t> </a:t>
            </a:r>
            <a:r>
              <a:rPr lang="en-US" altLang="zh-CN" sz="1600" dirty="0">
                <a:latin typeface="微软雅黑" pitchFamily="34" charset="-122"/>
                <a:ea typeface="微软雅黑" pitchFamily="34" charset="-122"/>
              </a:rPr>
              <a:t>f8(n: </a:t>
            </a:r>
            <a:r>
              <a:rPr lang="en-US" altLang="zh-CN" sz="1600" dirty="0" err="1">
                <a:latin typeface="微软雅黑" pitchFamily="34" charset="-122"/>
                <a:ea typeface="微软雅黑" pitchFamily="34" charset="-122"/>
              </a:rPr>
              <a:t>Int</a:t>
            </a:r>
            <a:r>
              <a:rPr lang="en-US" altLang="zh-CN" sz="1600" dirty="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Int</a:t>
            </a:r>
            <a:r>
              <a:rPr lang="en-US" altLang="zh-CN" sz="1600" dirty="0" smtClean="0">
                <a:latin typeface="微软雅黑" pitchFamily="34" charset="-122"/>
                <a:ea typeface="微软雅黑" pitchFamily="34" charset="-122"/>
              </a:rPr>
              <a:t> = { </a:t>
            </a:r>
            <a:r>
              <a:rPr lang="en-US" altLang="zh-CN" sz="1600" dirty="0">
                <a:latin typeface="微软雅黑" pitchFamily="34" charset="-122"/>
                <a:ea typeface="微软雅黑" pitchFamily="34" charset="-122"/>
              </a:rPr>
              <a:t/>
            </a:r>
            <a:br>
              <a:rPr lang="en-US" altLang="zh-CN" sz="1600" dirty="0">
                <a:latin typeface="微软雅黑" pitchFamily="34" charset="-122"/>
                <a:ea typeface="微软雅黑" pitchFamily="34" charset="-122"/>
              </a:rPr>
            </a:br>
            <a:r>
              <a:rPr lang="en-US" altLang="zh-CN" sz="1600"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if</a:t>
            </a:r>
            <a:r>
              <a:rPr lang="en-US" altLang="zh-CN" sz="1600" dirty="0">
                <a:latin typeface="微软雅黑" pitchFamily="34" charset="-122"/>
                <a:ea typeface="微软雅黑" pitchFamily="34" charset="-122"/>
              </a:rPr>
              <a:t>(n &lt;= 0)</a:t>
            </a:r>
            <a:br>
              <a:rPr lang="en-US" altLang="zh-CN" sz="1600" dirty="0">
                <a:latin typeface="微软雅黑" pitchFamily="34" charset="-122"/>
                <a:ea typeface="微软雅黑" pitchFamily="34" charset="-122"/>
              </a:rPr>
            </a:br>
            <a:r>
              <a:rPr lang="en-US" altLang="zh-CN" sz="1600" dirty="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  1</a:t>
            </a:r>
            <a:r>
              <a:rPr lang="en-US" altLang="zh-CN" sz="1600" dirty="0">
                <a:latin typeface="微软雅黑" pitchFamily="34" charset="-122"/>
                <a:ea typeface="微软雅黑" pitchFamily="34" charset="-122"/>
              </a:rPr>
              <a:t/>
            </a:r>
            <a:br>
              <a:rPr lang="en-US" altLang="zh-CN" sz="1600" dirty="0">
                <a:latin typeface="微软雅黑" pitchFamily="34" charset="-122"/>
                <a:ea typeface="微软雅黑" pitchFamily="34" charset="-122"/>
              </a:rPr>
            </a:br>
            <a:r>
              <a:rPr lang="en-US" altLang="zh-CN" sz="1600"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else</a:t>
            </a:r>
            <a:br>
              <a:rPr lang="en-US" altLang="zh-CN" sz="1600" b="1" dirty="0">
                <a:latin typeface="微软雅黑" pitchFamily="34" charset="-122"/>
                <a:ea typeface="微软雅黑" pitchFamily="34" charset="-122"/>
              </a:rPr>
            </a:br>
            <a:r>
              <a:rPr lang="en-US" altLang="zh-CN" sz="1600" b="1" dirty="0">
                <a:latin typeface="微软雅黑" pitchFamily="34" charset="-122"/>
                <a:ea typeface="微软雅黑" pitchFamily="34" charset="-122"/>
              </a:rPr>
              <a:t>    </a:t>
            </a:r>
            <a:r>
              <a:rPr lang="en-US" altLang="zh-CN" sz="1600" b="1" dirty="0" smtClean="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n </a:t>
            </a:r>
            <a:r>
              <a:rPr lang="en-US" altLang="zh-CN" sz="1600" dirty="0">
                <a:latin typeface="微软雅黑" pitchFamily="34" charset="-122"/>
                <a:ea typeface="微软雅黑" pitchFamily="34" charset="-122"/>
              </a:rPr>
              <a:t>* </a:t>
            </a:r>
            <a:r>
              <a:rPr lang="en-US" altLang="zh-CN" sz="1600" i="1" dirty="0">
                <a:latin typeface="微软雅黑" pitchFamily="34" charset="-122"/>
                <a:ea typeface="微软雅黑" pitchFamily="34" charset="-122"/>
              </a:rPr>
              <a:t>f8</a:t>
            </a:r>
            <a:r>
              <a:rPr lang="en-US" altLang="zh-CN" sz="1600" dirty="0">
                <a:latin typeface="微软雅黑" pitchFamily="34" charset="-122"/>
                <a:ea typeface="微软雅黑" pitchFamily="34" charset="-122"/>
              </a:rPr>
              <a:t>(n - 1)</a:t>
            </a:r>
            <a:br>
              <a:rPr lang="en-US" altLang="zh-CN" sz="1600" dirty="0">
                <a:latin typeface="微软雅黑" pitchFamily="34" charset="-122"/>
                <a:ea typeface="微软雅黑" pitchFamily="34" charset="-122"/>
              </a:rPr>
            </a:br>
            <a:r>
              <a:rPr lang="en-US" altLang="zh-CN" sz="1600" dirty="0">
                <a:latin typeface="微软雅黑" pitchFamily="34" charset="-122"/>
                <a:ea typeface="微软雅黑" pitchFamily="34" charset="-122"/>
              </a:rPr>
              <a:t>}</a:t>
            </a:r>
          </a:p>
        </p:txBody>
      </p:sp>
    </p:spTree>
    <p:extLst>
      <p:ext uri="{BB962C8B-B14F-4D97-AF65-F5344CB8AC3E}">
        <p14:creationId xmlns="" xmlns:p14="http://schemas.microsoft.com/office/powerpoint/2010/main" val="3766380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965" y="504031"/>
            <a:ext cx="8586788" cy="936096"/>
          </a:xfrm>
        </p:spPr>
        <p:txBody>
          <a:bodyPr>
            <a:normAutofit/>
          </a:bodyPr>
          <a:lstStyle/>
          <a:p>
            <a:pPr algn="l"/>
            <a:r>
              <a:rPr lang="zh-CN" altLang="en-US" sz="2400" b="1" dirty="0" smtClean="0">
                <a:latin typeface="微软雅黑" pitchFamily="34" charset="-122"/>
                <a:ea typeface="微软雅黑" pitchFamily="34" charset="-122"/>
              </a:rPr>
              <a:t>有默认值的参数</a:t>
            </a:r>
            <a:endParaRPr lang="zh-CN" altLang="en-US" sz="2400" b="1" dirty="0">
              <a:latin typeface="微软雅黑" pitchFamily="34" charset="-122"/>
              <a:ea typeface="微软雅黑" pitchFamily="34" charset="-122"/>
            </a:endParaRPr>
          </a:p>
        </p:txBody>
      </p:sp>
      <p:sp>
        <p:nvSpPr>
          <p:cNvPr id="3" name="内容占位符 2"/>
          <p:cNvSpPr>
            <a:spLocks noGrp="1"/>
          </p:cNvSpPr>
          <p:nvPr>
            <p:ph idx="1"/>
          </p:nvPr>
        </p:nvSpPr>
        <p:spPr/>
        <p:txBody>
          <a:bodyPr/>
          <a:lstStyle/>
          <a:p>
            <a:r>
              <a:rPr lang="en-US" altLang="zh-CN" sz="1800" dirty="0">
                <a:latin typeface="微软雅黑" pitchFamily="34" charset="-122"/>
                <a:ea typeface="微软雅黑" pitchFamily="34" charset="-122"/>
              </a:rPr>
              <a:t>Scala</a:t>
            </a:r>
            <a:r>
              <a:rPr lang="zh-CN" altLang="en-US" sz="1800" dirty="0">
                <a:latin typeface="微软雅黑" pitchFamily="34" charset="-122"/>
                <a:ea typeface="微软雅黑" pitchFamily="34" charset="-122"/>
              </a:rPr>
              <a:t>函数的形参，在声明参数时，直接赋初始值</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默认值</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，这时调用函数时，如果没有指定实参，则会使用默认值。如果指定了实参，则</a:t>
            </a:r>
            <a:r>
              <a:rPr lang="zh-CN" altLang="en-US" sz="1800" dirty="0">
                <a:solidFill>
                  <a:srgbClr val="0070C0"/>
                </a:solidFill>
                <a:latin typeface="微软雅黑" pitchFamily="34" charset="-122"/>
                <a:ea typeface="微软雅黑" pitchFamily="34" charset="-122"/>
              </a:rPr>
              <a:t>实参会覆盖默认值</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endParaRPr lang="en-US" altLang="zh-CN" sz="1800" dirty="0">
              <a:latin typeface="微软雅黑" pitchFamily="34" charset="-122"/>
              <a:ea typeface="微软雅黑" pitchFamily="34" charset="-122"/>
            </a:endParaRPr>
          </a:p>
          <a:p>
            <a:r>
              <a:rPr lang="zh-CN" altLang="en-US" sz="1800" dirty="0">
                <a:latin typeface="微软雅黑" pitchFamily="34" charset="-122"/>
                <a:ea typeface="微软雅黑" pitchFamily="34" charset="-122"/>
              </a:rPr>
              <a:t>如果存在多个参数，每一个参数都可以设定默认值，那么这个时候，传递的参数到底是覆盖默认值，还是赋值给没有默认值的参数，就不确定了</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默认按照声明顺序</a:t>
            </a:r>
            <a:r>
              <a:rPr lang="en-US" altLang="zh-CN" sz="1800" dirty="0">
                <a:latin typeface="微软雅黑" pitchFamily="34" charset="-122"/>
                <a:ea typeface="微软雅黑" pitchFamily="34" charset="-122"/>
              </a:rPr>
              <a:t>[</a:t>
            </a:r>
            <a:r>
              <a:rPr lang="zh-CN" altLang="en-US" sz="1800" b="1" dirty="0">
                <a:solidFill>
                  <a:srgbClr val="EA0000"/>
                </a:solidFill>
                <a:latin typeface="微软雅黑" pitchFamily="34" charset="-122"/>
                <a:ea typeface="微软雅黑" pitchFamily="34" charset="-122"/>
              </a:rPr>
              <a:t>从左到右</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。在这种情况下，可以采用</a:t>
            </a:r>
            <a:r>
              <a:rPr lang="zh-CN" altLang="en-US" sz="1800" b="1" dirty="0">
                <a:latin typeface="微软雅黑" pitchFamily="34" charset="-122"/>
                <a:ea typeface="微软雅黑" pitchFamily="34" charset="-122"/>
              </a:rPr>
              <a:t>带名参数 </a:t>
            </a:r>
            <a:endParaRPr lang="en-US" altLang="zh-CN" sz="1800" b="1"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
        <p:nvSpPr>
          <p:cNvPr id="4" name="TextBox 3"/>
          <p:cNvSpPr txBox="1"/>
          <p:nvPr/>
        </p:nvSpPr>
        <p:spPr>
          <a:xfrm>
            <a:off x="446132" y="3224073"/>
            <a:ext cx="5278304" cy="2308324"/>
          </a:xfrm>
          <a:prstGeom prst="rect">
            <a:avLst/>
          </a:prstGeom>
          <a:noFill/>
        </p:spPr>
        <p:txBody>
          <a:bodyPr wrap="none" rtlCol="0">
            <a:spAutoFit/>
          </a:bodyPr>
          <a:lstStyle/>
          <a:p>
            <a:r>
              <a:rPr lang="en-US" altLang="zh-CN" sz="1600" dirty="0" err="1" smtClean="0">
                <a:latin typeface="微软雅黑" pitchFamily="34" charset="-122"/>
                <a:ea typeface="微软雅黑" pitchFamily="34" charset="-122"/>
                <a:cs typeface="Arial" pitchFamily="34" charset="0"/>
              </a:rPr>
              <a:t>def</a:t>
            </a:r>
            <a:r>
              <a:rPr lang="en-US" altLang="zh-CN" sz="1600" dirty="0" smtClean="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mysqlCon</a:t>
            </a:r>
            <a:r>
              <a:rPr lang="en-US" altLang="zh-CN" sz="1600" dirty="0" smtClean="0">
                <a:latin typeface="微软雅黑" pitchFamily="34" charset="-122"/>
                <a:ea typeface="微软雅黑" pitchFamily="34" charset="-122"/>
                <a:cs typeface="Arial" pitchFamily="34" charset="0"/>
              </a:rPr>
              <a:t>(url:String = “</a:t>
            </a:r>
            <a:r>
              <a:rPr lang="en-US" altLang="zh-CN" sz="1600" dirty="0" err="1" smtClean="0">
                <a:latin typeface="微软雅黑" pitchFamily="34" charset="-122"/>
                <a:ea typeface="微软雅黑" pitchFamily="34" charset="-122"/>
                <a:cs typeface="Arial" pitchFamily="34" charset="0"/>
              </a:rPr>
              <a:t>jdbc:mysql</a:t>
            </a:r>
            <a:r>
              <a:rPr lang="en-US" altLang="zh-CN" sz="1600" dirty="0" smtClean="0">
                <a:latin typeface="微软雅黑" pitchFamily="34" charset="-122"/>
                <a:ea typeface="微软雅黑" pitchFamily="34" charset="-122"/>
                <a:cs typeface="Arial" pitchFamily="34" charset="0"/>
              </a:rPr>
              <a:t>://localhost",</a:t>
            </a:r>
          </a:p>
          <a:p>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     port : </a:t>
            </a:r>
            <a:r>
              <a:rPr lang="en-US" altLang="zh-CN" sz="1600" dirty="0" err="1" smtClean="0">
                <a:latin typeface="微软雅黑" pitchFamily="34" charset="-122"/>
                <a:ea typeface="微软雅黑" pitchFamily="34" charset="-122"/>
                <a:cs typeface="Arial" pitchFamily="34" charset="0"/>
              </a:rPr>
              <a:t>Int</a:t>
            </a:r>
            <a:r>
              <a:rPr lang="en-US" altLang="zh-CN" sz="1600" dirty="0" smtClean="0">
                <a:latin typeface="微软雅黑" pitchFamily="34" charset="-122"/>
                <a:ea typeface="微软雅黑" pitchFamily="34" charset="-122"/>
                <a:cs typeface="Arial" pitchFamily="34" charset="0"/>
              </a:rPr>
              <a:t> = 3306,</a:t>
            </a:r>
          </a:p>
          <a:p>
            <a:r>
              <a:rPr lang="en-US" altLang="zh-CN" sz="1600" dirty="0" smtClean="0">
                <a:latin typeface="微软雅黑" pitchFamily="34" charset="-122"/>
                <a:ea typeface="微软雅黑" pitchFamily="34" charset="-122"/>
                <a:cs typeface="Arial" pitchFamily="34" charset="0"/>
              </a:rPr>
              <a:t>                      user: String = "root", </a:t>
            </a:r>
          </a:p>
          <a:p>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pwd</a:t>
            </a:r>
            <a:r>
              <a:rPr lang="en-US" altLang="zh-CN" sz="1600" dirty="0" smtClean="0">
                <a:latin typeface="微软雅黑" pitchFamily="34" charset="-122"/>
                <a:ea typeface="微软雅黑" pitchFamily="34" charset="-122"/>
                <a:cs typeface="Arial" pitchFamily="34" charset="0"/>
              </a:rPr>
              <a:t> : String = "root"): Unit = {</a:t>
            </a:r>
          </a:p>
          <a:p>
            <a:r>
              <a:rPr lang="en-US" altLang="zh-CN" sz="1600" dirty="0" smtClean="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println</a:t>
            </a:r>
            <a:r>
              <a:rPr lang="en-US" altLang="zh-CN" sz="1600" dirty="0" smtClean="0">
                <a:latin typeface="微软雅黑" pitchFamily="34" charset="-122"/>
                <a:ea typeface="微软雅黑" pitchFamily="34" charset="-122"/>
                <a:cs typeface="Arial" pitchFamily="34" charset="0"/>
              </a:rPr>
              <a:t>(“host=" + host)</a:t>
            </a:r>
          </a:p>
          <a:p>
            <a:r>
              <a:rPr lang="en-US" altLang="zh-CN" sz="1600" dirty="0" smtClean="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println</a:t>
            </a:r>
            <a:r>
              <a:rPr lang="en-US" altLang="zh-CN" sz="1600" dirty="0" smtClean="0">
                <a:latin typeface="微软雅黑" pitchFamily="34" charset="-122"/>
                <a:ea typeface="微软雅黑" pitchFamily="34" charset="-122"/>
                <a:cs typeface="Arial" pitchFamily="34" charset="0"/>
              </a:rPr>
              <a:t>("port=" + port)</a:t>
            </a:r>
          </a:p>
          <a:p>
            <a:r>
              <a:rPr lang="en-US" altLang="zh-CN" sz="1600" dirty="0" smtClean="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println</a:t>
            </a:r>
            <a:r>
              <a:rPr lang="en-US" altLang="zh-CN" sz="1600" dirty="0" smtClean="0">
                <a:latin typeface="微软雅黑" pitchFamily="34" charset="-122"/>
                <a:ea typeface="微软雅黑" pitchFamily="34" charset="-122"/>
                <a:cs typeface="Arial" pitchFamily="34" charset="0"/>
              </a:rPr>
              <a:t>("user=" + user)</a:t>
            </a:r>
          </a:p>
          <a:p>
            <a:r>
              <a:rPr lang="en-US" altLang="zh-CN" sz="1600" dirty="0" smtClean="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println</a:t>
            </a:r>
            <a:r>
              <a:rPr lang="en-US" altLang="zh-CN" sz="1600" dirty="0" smtClean="0">
                <a:latin typeface="微软雅黑" pitchFamily="34" charset="-122"/>
                <a:ea typeface="微软雅黑" pitchFamily="34" charset="-122"/>
                <a:cs typeface="Arial" pitchFamily="34" charset="0"/>
              </a:rPr>
              <a:t>("</a:t>
            </a:r>
            <a:r>
              <a:rPr lang="en-US" altLang="zh-CN" sz="1600" dirty="0" err="1" smtClean="0">
                <a:latin typeface="微软雅黑" pitchFamily="34" charset="-122"/>
                <a:ea typeface="微软雅黑" pitchFamily="34" charset="-122"/>
                <a:cs typeface="Arial" pitchFamily="34" charset="0"/>
              </a:rPr>
              <a:t>pwd</a:t>
            </a:r>
            <a:r>
              <a:rPr lang="en-US" altLang="zh-CN" sz="1600" dirty="0" smtClean="0">
                <a:latin typeface="微软雅黑" pitchFamily="34" charset="-122"/>
                <a:ea typeface="微软雅黑" pitchFamily="34" charset="-122"/>
                <a:cs typeface="Arial" pitchFamily="34" charset="0"/>
              </a:rPr>
              <a:t>=" + </a:t>
            </a:r>
            <a:r>
              <a:rPr lang="en-US" altLang="zh-CN" sz="1600" dirty="0" err="1" smtClean="0">
                <a:latin typeface="微软雅黑" pitchFamily="34" charset="-122"/>
                <a:ea typeface="微软雅黑" pitchFamily="34" charset="-122"/>
                <a:cs typeface="Arial" pitchFamily="34" charset="0"/>
              </a:rPr>
              <a:t>pwd</a:t>
            </a:r>
            <a:r>
              <a:rPr lang="en-US" altLang="zh-CN" sz="1600" dirty="0" smtClean="0">
                <a:latin typeface="微软雅黑" pitchFamily="34" charset="-122"/>
                <a:ea typeface="微软雅黑" pitchFamily="34" charset="-122"/>
                <a:cs typeface="Arial" pitchFamily="34" charset="0"/>
              </a:rPr>
              <a:t>)</a:t>
            </a:r>
          </a:p>
          <a:p>
            <a:r>
              <a:rPr lang="en-US" altLang="zh-CN" sz="1600" dirty="0" smtClean="0">
                <a:latin typeface="微软雅黑" pitchFamily="34" charset="-122"/>
                <a:ea typeface="微软雅黑" pitchFamily="34" charset="-122"/>
                <a:cs typeface="Arial" pitchFamily="34" charset="0"/>
              </a:rPr>
              <a:t>}</a:t>
            </a:r>
            <a:endParaRPr lang="en-US" altLang="zh-CN" sz="1600" dirty="0">
              <a:latin typeface="微软雅黑" pitchFamily="34" charset="-122"/>
              <a:ea typeface="微软雅黑" pitchFamily="34" charset="-122"/>
              <a:cs typeface="Arial" pitchFamily="34" charset="0"/>
            </a:endParaRPr>
          </a:p>
        </p:txBody>
      </p:sp>
      <p:sp>
        <p:nvSpPr>
          <p:cNvPr id="6" name="TextBox 5"/>
          <p:cNvSpPr txBox="1"/>
          <p:nvPr/>
        </p:nvSpPr>
        <p:spPr>
          <a:xfrm>
            <a:off x="5130477" y="3744391"/>
            <a:ext cx="3881384" cy="1323439"/>
          </a:xfrm>
          <a:prstGeom prst="rect">
            <a:avLst/>
          </a:prstGeom>
          <a:solidFill>
            <a:schemeClr val="bg1">
              <a:lumMod val="95000"/>
            </a:schemeClr>
          </a:solidFill>
        </p:spPr>
        <p:txBody>
          <a:bodyPr wrap="none" rtlCol="0">
            <a:spAutoFit/>
          </a:bodyPr>
          <a:lstStyle/>
          <a:p>
            <a:r>
              <a:rPr lang="en-US" altLang="zh-CN" sz="1600" dirty="0" err="1">
                <a:latin typeface="微软雅黑" pitchFamily="34" charset="-122"/>
                <a:ea typeface="微软雅黑" pitchFamily="34" charset="-122"/>
              </a:rPr>
              <a:t>def</a:t>
            </a:r>
            <a:r>
              <a:rPr lang="en-US" altLang="zh-CN" sz="1600" dirty="0">
                <a:latin typeface="微软雅黑" pitchFamily="34" charset="-122"/>
                <a:ea typeface="微软雅黑" pitchFamily="34" charset="-122"/>
              </a:rPr>
              <a:t> f6 ( </a:t>
            </a:r>
            <a:r>
              <a:rPr lang="en-US" altLang="zh-CN" sz="1600" dirty="0" smtClean="0">
                <a:latin typeface="微软雅黑" pitchFamily="34" charset="-122"/>
                <a:ea typeface="微软雅黑" pitchFamily="34" charset="-122"/>
              </a:rPr>
              <a:t>p1: </a:t>
            </a:r>
            <a:r>
              <a:rPr lang="en-US" altLang="zh-CN" sz="1600" dirty="0">
                <a:latin typeface="微软雅黑" pitchFamily="34" charset="-122"/>
                <a:ea typeface="微软雅黑" pitchFamily="34" charset="-122"/>
              </a:rPr>
              <a:t>String = "v1", </a:t>
            </a:r>
            <a:r>
              <a:rPr lang="en-US" altLang="zh-CN" sz="1600" dirty="0" smtClean="0">
                <a:latin typeface="微软雅黑" pitchFamily="34" charset="-122"/>
                <a:ea typeface="微软雅黑" pitchFamily="34" charset="-122"/>
              </a:rPr>
              <a:t>p2: </a:t>
            </a:r>
            <a:r>
              <a:rPr lang="en-US" altLang="zh-CN" sz="1600" dirty="0">
                <a:latin typeface="微软雅黑" pitchFamily="34" charset="-122"/>
                <a:ea typeface="微软雅黑" pitchFamily="34" charset="-122"/>
              </a:rPr>
              <a:t>String ) {</a:t>
            </a:r>
          </a:p>
          <a:p>
            <a:r>
              <a:rPr lang="en-US" altLang="zh-CN" sz="1600" dirty="0">
                <a:latin typeface="微软雅黑" pitchFamily="34" charset="-122"/>
                <a:ea typeface="微软雅黑" pitchFamily="34" charset="-122"/>
              </a:rPr>
              <a:t>    </a:t>
            </a:r>
            <a:r>
              <a:rPr lang="en-US" altLang="zh-CN"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println</a:t>
            </a:r>
            <a:r>
              <a:rPr lang="en-US" altLang="zh-CN" sz="1600" dirty="0" smtClean="0">
                <a:latin typeface="微软雅黑" pitchFamily="34" charset="-122"/>
                <a:ea typeface="微软雅黑" pitchFamily="34" charset="-122"/>
              </a:rPr>
              <a:t>(p1 </a:t>
            </a:r>
            <a:r>
              <a:rPr lang="en-US" altLang="zh-CN" sz="1600" dirty="0">
                <a:latin typeface="微软雅黑" pitchFamily="34" charset="-122"/>
                <a:ea typeface="微软雅黑" pitchFamily="34" charset="-122"/>
              </a:rPr>
              <a:t>+ p2);</a:t>
            </a:r>
          </a:p>
          <a:p>
            <a:r>
              <a:rPr lang="en-US" altLang="zh-CN" sz="1600" dirty="0">
                <a:latin typeface="微软雅黑" pitchFamily="34" charset="-122"/>
                <a:ea typeface="微软雅黑" pitchFamily="34" charset="-122"/>
              </a:rPr>
              <a:t>}</a:t>
            </a:r>
          </a:p>
          <a:p>
            <a:r>
              <a:rPr lang="en-US" altLang="zh-CN" sz="1600" dirty="0">
                <a:latin typeface="微软雅黑" pitchFamily="34" charset="-122"/>
                <a:ea typeface="微软雅黑" pitchFamily="34" charset="-122"/>
              </a:rPr>
              <a:t>f6("v2" ) </a:t>
            </a:r>
            <a:endParaRPr lang="en-US" altLang="zh-CN" sz="1600" dirty="0" smtClean="0">
              <a:latin typeface="微软雅黑" pitchFamily="34" charset="-122"/>
              <a:ea typeface="微软雅黑" pitchFamily="34" charset="-122"/>
            </a:endParaRPr>
          </a:p>
          <a:p>
            <a:r>
              <a:rPr lang="en-US" altLang="zh-CN" sz="1600" dirty="0" smtClean="0">
                <a:latin typeface="微软雅黑" pitchFamily="34" charset="-122"/>
                <a:ea typeface="微软雅黑" pitchFamily="34" charset="-122"/>
              </a:rPr>
              <a:t>f6(p2</a:t>
            </a:r>
            <a:r>
              <a:rPr lang="en-US" altLang="zh-CN" sz="1600" dirty="0">
                <a:latin typeface="微软雅黑" pitchFamily="34" charset="-122"/>
                <a:ea typeface="微软雅黑" pitchFamily="34" charset="-122"/>
              </a:rPr>
              <a:t>="v2") </a:t>
            </a:r>
          </a:p>
        </p:txBody>
      </p:sp>
    </p:spTree>
    <p:extLst>
      <p:ext uri="{BB962C8B-B14F-4D97-AF65-F5344CB8AC3E}">
        <p14:creationId xmlns="" xmlns:p14="http://schemas.microsoft.com/office/powerpoint/2010/main" val="3843701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Text Box 9"/>
          <p:cNvSpPr txBox="1">
            <a:spLocks noChangeArrowheads="1"/>
          </p:cNvSpPr>
          <p:nvPr/>
        </p:nvSpPr>
        <p:spPr bwMode="auto">
          <a:xfrm>
            <a:off x="467544" y="755081"/>
            <a:ext cx="8352928" cy="461665"/>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marL="0" indent="0"/>
            <a:r>
              <a:rPr lang="zh-CN" altLang="en-US" sz="2400" b="1" dirty="0">
                <a:latin typeface="微软雅黑" pitchFamily="34" charset="-122"/>
                <a:ea typeface="微软雅黑" pitchFamily="34" charset="-122"/>
              </a:rPr>
              <a:t>可变参数</a:t>
            </a:r>
            <a:endParaRPr lang="en-US" altLang="zh-CN" sz="2400" b="1" dirty="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latin typeface="微软雅黑" pitchFamily="34" charset="-122"/>
              <a:ea typeface="微软雅黑" pitchFamily="34" charset="-122"/>
            </a:endParaRPr>
          </a:p>
          <a:p>
            <a:pPr>
              <a:spcBef>
                <a:spcPct val="0"/>
              </a:spcBef>
            </a:pPr>
            <a:endParaRPr lang="en-US" altLang="zh-CN" sz="1600">
              <a:latin typeface="微软雅黑" pitchFamily="34" charset="-122"/>
              <a:ea typeface="微软雅黑" pitchFamily="34" charset="-122"/>
            </a:endParaRPr>
          </a:p>
        </p:txBody>
      </p:sp>
      <p:sp>
        <p:nvSpPr>
          <p:cNvPr id="3" name="TextBox 2"/>
          <p:cNvSpPr txBox="1"/>
          <p:nvPr/>
        </p:nvSpPr>
        <p:spPr>
          <a:xfrm>
            <a:off x="449957" y="1409942"/>
            <a:ext cx="8527946" cy="4062651"/>
          </a:xfrm>
          <a:prstGeom prst="rect">
            <a:avLst/>
          </a:prstGeom>
          <a:noFill/>
        </p:spPr>
        <p:txBody>
          <a:bodyPr wrap="square" rtlCol="0">
            <a:spAutoFit/>
          </a:bodyPr>
          <a:lstStyle/>
          <a:p>
            <a:r>
              <a:rPr lang="en-US" altLang="zh-CN" dirty="0" smtClean="0">
                <a:solidFill>
                  <a:srgbClr val="000000"/>
                </a:solidFill>
                <a:latin typeface="微软雅黑" pitchFamily="34" charset="-122"/>
                <a:ea typeface="微软雅黑" pitchFamily="34" charset="-122"/>
              </a:rPr>
              <a:t>Scala</a:t>
            </a:r>
            <a:r>
              <a:rPr lang="zh-CN" altLang="en-US" dirty="0" smtClean="0">
                <a:solidFill>
                  <a:srgbClr val="000000"/>
                </a:solidFill>
                <a:latin typeface="微软雅黑" pitchFamily="34" charset="-122"/>
                <a:ea typeface="微软雅黑" pitchFamily="34" charset="-122"/>
              </a:rPr>
              <a:t>函数支持</a:t>
            </a:r>
            <a:r>
              <a:rPr lang="zh-CN" altLang="en-US" b="1" dirty="0" smtClean="0">
                <a:solidFill>
                  <a:srgbClr val="0070C0"/>
                </a:solidFill>
                <a:latin typeface="微软雅黑" pitchFamily="34" charset="-122"/>
                <a:ea typeface="微软雅黑" pitchFamily="34" charset="-122"/>
              </a:rPr>
              <a:t>可变参数</a:t>
            </a:r>
            <a:endParaRPr lang="en-US" altLang="zh-CN" b="1" dirty="0" smtClean="0">
              <a:solidFill>
                <a:srgbClr val="0070C0"/>
              </a:solidFill>
              <a:latin typeface="微软雅黑" pitchFamily="34" charset="-122"/>
              <a:ea typeface="微软雅黑" pitchFamily="34" charset="-122"/>
            </a:endParaRPr>
          </a:p>
          <a:p>
            <a:pPr marL="342900" indent="-342900">
              <a:buAutoNum type="arabicParenR" startAt="13"/>
            </a:pPr>
            <a:endParaRPr lang="en-US" altLang="zh-CN" dirty="0">
              <a:solidFill>
                <a:srgbClr val="000000"/>
              </a:solidFill>
              <a:latin typeface="微软雅黑" pitchFamily="34" charset="-122"/>
              <a:ea typeface="微软雅黑" pitchFamily="34" charset="-122"/>
            </a:endParaRPr>
          </a:p>
          <a:p>
            <a:pPr marL="342900" indent="-342900">
              <a:buAutoNum type="arabicParenR" startAt="13"/>
            </a:pPr>
            <a:endParaRPr lang="en-US" altLang="zh-CN" dirty="0" smtClean="0">
              <a:solidFill>
                <a:srgbClr val="000000"/>
              </a:solidFill>
              <a:latin typeface="微软雅黑" pitchFamily="34" charset="-122"/>
              <a:ea typeface="微软雅黑" pitchFamily="34" charset="-122"/>
            </a:endParaRPr>
          </a:p>
          <a:p>
            <a:pPr marL="342900" indent="-342900">
              <a:buAutoNum type="arabicParenR" startAt="13"/>
            </a:pPr>
            <a:endParaRPr lang="en-US" altLang="zh-CN" dirty="0">
              <a:solidFill>
                <a:srgbClr val="000000"/>
              </a:solidFill>
              <a:latin typeface="微软雅黑" pitchFamily="34" charset="-122"/>
              <a:ea typeface="微软雅黑" pitchFamily="34" charset="-122"/>
            </a:endParaRPr>
          </a:p>
          <a:p>
            <a:pPr marL="342900" indent="-342900">
              <a:buAutoNum type="arabicParenR" startAt="13"/>
            </a:pPr>
            <a:endParaRPr lang="en-US" altLang="zh-CN" dirty="0" smtClean="0">
              <a:solidFill>
                <a:srgbClr val="000000"/>
              </a:solidFill>
              <a:latin typeface="微软雅黑" pitchFamily="34" charset="-122"/>
              <a:ea typeface="微软雅黑" pitchFamily="34" charset="-122"/>
            </a:endParaRPr>
          </a:p>
          <a:p>
            <a:pPr marL="342900" indent="-342900">
              <a:buAutoNum type="arabicParenR" startAt="13"/>
            </a:pPr>
            <a:endParaRPr lang="en-US" altLang="zh-CN" dirty="0">
              <a:solidFill>
                <a:srgbClr val="000000"/>
              </a:solidFill>
              <a:latin typeface="微软雅黑" pitchFamily="34" charset="-122"/>
              <a:ea typeface="微软雅黑" pitchFamily="34" charset="-122"/>
            </a:endParaRPr>
          </a:p>
          <a:p>
            <a:pPr marL="342900" indent="-342900">
              <a:buAutoNum type="arabicParenR" startAt="13"/>
            </a:pPr>
            <a:endParaRPr lang="en-US" altLang="zh-CN" dirty="0" smtClean="0">
              <a:solidFill>
                <a:srgbClr val="000000"/>
              </a:solidFill>
              <a:latin typeface="微软雅黑" pitchFamily="34" charset="-122"/>
              <a:ea typeface="微软雅黑" pitchFamily="34" charset="-122"/>
            </a:endParaRPr>
          </a:p>
          <a:p>
            <a:pPr marL="342900" indent="-342900">
              <a:buAutoNum type="arabicParenR" startAt="13"/>
            </a:pPr>
            <a:endParaRPr lang="en-US" altLang="zh-CN" dirty="0">
              <a:solidFill>
                <a:srgbClr val="000000"/>
              </a:solidFill>
              <a:latin typeface="微软雅黑" pitchFamily="34" charset="-122"/>
              <a:ea typeface="微软雅黑" pitchFamily="34" charset="-122"/>
            </a:endParaRPr>
          </a:p>
          <a:p>
            <a:r>
              <a:rPr lang="zh-CN" altLang="en-US" sz="1600" dirty="0" smtClean="0">
                <a:latin typeface="微软雅黑" pitchFamily="34" charset="-122"/>
                <a:ea typeface="微软雅黑" pitchFamily="34" charset="-122"/>
              </a:rPr>
              <a:t>说</a:t>
            </a:r>
            <a:r>
              <a:rPr lang="zh-CN" altLang="en-US" sz="1600" dirty="0">
                <a:latin typeface="微软雅黑" pitchFamily="34" charset="-122"/>
                <a:ea typeface="微软雅黑" pitchFamily="34" charset="-122"/>
              </a:rPr>
              <a:t>明</a:t>
            </a:r>
            <a:r>
              <a:rPr lang="en-US" altLang="zh-CN" sz="1600" dirty="0">
                <a:latin typeface="微软雅黑" pitchFamily="34" charset="-122"/>
                <a:ea typeface="微软雅黑" pitchFamily="34" charset="-122"/>
              </a:rPr>
              <a:t>: </a:t>
            </a:r>
            <a:endParaRPr lang="en-US" altLang="zh-CN" sz="1600" dirty="0" smtClean="0">
              <a:latin typeface="微软雅黑" pitchFamily="34" charset="-122"/>
              <a:ea typeface="微软雅黑" pitchFamily="34" charset="-122"/>
            </a:endParaRPr>
          </a:p>
          <a:p>
            <a:pPr marL="342900" indent="-342900">
              <a:buAutoNum type="arabicParenBoth"/>
            </a:pPr>
            <a:r>
              <a:rPr lang="en-US" altLang="zh-CN" sz="1600" b="1" dirty="0" err="1" smtClean="0">
                <a:solidFill>
                  <a:srgbClr val="DA0000"/>
                </a:solidFill>
                <a:latin typeface="微软雅黑" pitchFamily="34" charset="-122"/>
                <a:ea typeface="微软雅黑" pitchFamily="34" charset="-122"/>
              </a:rPr>
              <a:t>args</a:t>
            </a:r>
            <a:r>
              <a:rPr lang="en-US" altLang="zh-CN" sz="1600" b="1" dirty="0" smtClean="0">
                <a:solidFill>
                  <a:srgbClr val="DA0000"/>
                </a:solidFill>
                <a:latin typeface="微软雅黑" pitchFamily="34" charset="-122"/>
                <a:ea typeface="微软雅黑" pitchFamily="34" charset="-122"/>
              </a:rPr>
              <a:t> </a:t>
            </a:r>
            <a:r>
              <a:rPr lang="zh-CN" altLang="en-US" sz="1600" b="1" dirty="0" smtClean="0">
                <a:solidFill>
                  <a:srgbClr val="DA0000"/>
                </a:solidFill>
                <a:latin typeface="微软雅黑" pitchFamily="34" charset="-122"/>
                <a:ea typeface="微软雅黑" pitchFamily="34" charset="-122"/>
              </a:rPr>
              <a:t>是</a:t>
            </a:r>
            <a:r>
              <a:rPr lang="zh-CN" altLang="en-US" sz="1600" b="1" dirty="0">
                <a:solidFill>
                  <a:srgbClr val="DA0000"/>
                </a:solidFill>
                <a:latin typeface="微软雅黑" pitchFamily="34" charset="-122"/>
                <a:ea typeface="微软雅黑" pitchFamily="34" charset="-122"/>
              </a:rPr>
              <a:t>集合</a:t>
            </a:r>
            <a:r>
              <a:rPr lang="en-US" altLang="zh-CN" sz="1600" b="1" dirty="0" smtClean="0">
                <a:solidFill>
                  <a:srgbClr val="DA0000"/>
                </a:solidFill>
                <a:latin typeface="微软雅黑" pitchFamily="34" charset="-122"/>
                <a:ea typeface="微软雅黑" pitchFamily="34" charset="-122"/>
              </a:rPr>
              <a:t>, </a:t>
            </a:r>
            <a:r>
              <a:rPr lang="zh-CN" altLang="en-US" sz="1600" b="1" dirty="0">
                <a:solidFill>
                  <a:srgbClr val="DA0000"/>
                </a:solidFill>
                <a:latin typeface="微软雅黑" pitchFamily="34" charset="-122"/>
                <a:ea typeface="微软雅黑" pitchFamily="34" charset="-122"/>
              </a:rPr>
              <a:t>通过 </a:t>
            </a:r>
            <a:r>
              <a:rPr lang="en-US" altLang="zh-CN" sz="1600" b="1" dirty="0" smtClean="0">
                <a:solidFill>
                  <a:srgbClr val="DA0000"/>
                </a:solidFill>
                <a:latin typeface="微软雅黑" pitchFamily="34" charset="-122"/>
                <a:ea typeface="微软雅黑" pitchFamily="34" charset="-122"/>
              </a:rPr>
              <a:t>for</a:t>
            </a:r>
            <a:r>
              <a:rPr lang="zh-CN" altLang="en-US" sz="1600" b="1" dirty="0" smtClean="0">
                <a:solidFill>
                  <a:srgbClr val="DA0000"/>
                </a:solidFill>
                <a:latin typeface="微软雅黑" pitchFamily="34" charset="-122"/>
                <a:ea typeface="微软雅黑" pitchFamily="34" charset="-122"/>
              </a:rPr>
              <a:t>循环</a:t>
            </a:r>
            <a:r>
              <a:rPr lang="en-US" altLang="zh-CN" sz="1600" b="1" dirty="0" smtClean="0">
                <a:solidFill>
                  <a:srgbClr val="DA0000"/>
                </a:solidFill>
                <a:latin typeface="微软雅黑" pitchFamily="34" charset="-122"/>
                <a:ea typeface="微软雅黑" pitchFamily="34" charset="-122"/>
              </a:rPr>
              <a:t> </a:t>
            </a:r>
            <a:r>
              <a:rPr lang="zh-CN" altLang="en-US" sz="1600" b="1" dirty="0">
                <a:solidFill>
                  <a:srgbClr val="DA0000"/>
                </a:solidFill>
                <a:latin typeface="微软雅黑" pitchFamily="34" charset="-122"/>
                <a:ea typeface="微软雅黑" pitchFamily="34" charset="-122"/>
              </a:rPr>
              <a:t>可以访问到各个值</a:t>
            </a:r>
            <a:r>
              <a:rPr lang="zh-CN" altLang="en-US" sz="1600" dirty="0" smtClean="0">
                <a:solidFill>
                  <a:srgbClr val="DA0000"/>
                </a:solidFill>
                <a:latin typeface="微软雅黑" pitchFamily="34" charset="-122"/>
                <a:ea typeface="微软雅黑" pitchFamily="34" charset="-122"/>
              </a:rPr>
              <a:t>。</a:t>
            </a:r>
            <a:endParaRPr lang="en-US" altLang="zh-CN" sz="1600" dirty="0" smtClean="0">
              <a:solidFill>
                <a:srgbClr val="DA0000"/>
              </a:solidFill>
              <a:latin typeface="微软雅黑" pitchFamily="34" charset="-122"/>
              <a:ea typeface="微软雅黑" pitchFamily="34" charset="-122"/>
            </a:endParaRPr>
          </a:p>
          <a:p>
            <a:pPr marL="342900" indent="-342900">
              <a:buAutoNum type="arabicParenBoth"/>
            </a:pPr>
            <a:endParaRPr lang="en-US" altLang="zh-CN" sz="1600" dirty="0" smtClean="0">
              <a:solidFill>
                <a:srgbClr val="DA0000"/>
              </a:solidFill>
              <a:latin typeface="微软雅黑" pitchFamily="34" charset="-122"/>
              <a:ea typeface="微软雅黑" pitchFamily="34" charset="-122"/>
            </a:endParaRPr>
          </a:p>
          <a:p>
            <a:pPr marL="342900" indent="-342900">
              <a:buAutoNum type="arabicParenBoth"/>
            </a:pPr>
            <a:r>
              <a:rPr lang="zh-CN" altLang="en-US" sz="1600" b="1" dirty="0" smtClean="0">
                <a:latin typeface="微软雅黑" pitchFamily="34" charset="-122"/>
                <a:ea typeface="微软雅黑" pitchFamily="34" charset="-122"/>
              </a:rPr>
              <a:t>可变参数需要写在形参列表的最后</a:t>
            </a:r>
            <a:r>
              <a:rPr lang="zh-CN" altLang="en-US" sz="1600" dirty="0" smtClean="0">
                <a:latin typeface="微软雅黑" pitchFamily="34" charset="-122"/>
                <a:ea typeface="微软雅黑" pitchFamily="34" charset="-122"/>
              </a:rPr>
              <a:t>。</a:t>
            </a:r>
            <a:endParaRPr lang="zh-CN" altLang="en-US" sz="1600" dirty="0">
              <a:latin typeface="微软雅黑" pitchFamily="34" charset="-122"/>
              <a:ea typeface="微软雅黑" pitchFamily="34" charset="-122"/>
            </a:endParaRPr>
          </a:p>
          <a:p>
            <a:endParaRPr lang="en-US" altLang="zh-CN" dirty="0" smtClean="0">
              <a:solidFill>
                <a:srgbClr val="000000"/>
              </a:solidFill>
              <a:latin typeface="微软雅黑" pitchFamily="34" charset="-122"/>
              <a:ea typeface="微软雅黑" pitchFamily="34" charset="-122"/>
            </a:endParaRPr>
          </a:p>
          <a:p>
            <a:pPr marL="342900" indent="-342900">
              <a:buAutoNum type="arabicParenR" startAt="12"/>
            </a:pPr>
            <a:endParaRPr lang="en-US" altLang="zh-CN" sz="1600" b="1" dirty="0">
              <a:latin typeface="微软雅黑" pitchFamily="34" charset="-122"/>
              <a:ea typeface="微软雅黑" pitchFamily="34" charset="-122"/>
            </a:endParaRPr>
          </a:p>
          <a:p>
            <a:pPr marL="342900" indent="-342900">
              <a:buAutoNum type="arabicParenR" startAt="8"/>
            </a:pPr>
            <a:endParaRPr lang="en-US" altLang="zh-CN" sz="1600" b="1" dirty="0" smtClean="0">
              <a:latin typeface="微软雅黑" pitchFamily="34" charset="-122"/>
              <a:ea typeface="微软雅黑" pitchFamily="34" charset="-122"/>
            </a:endParaRPr>
          </a:p>
        </p:txBody>
      </p:sp>
      <p:sp>
        <p:nvSpPr>
          <p:cNvPr id="7" name="TextBox 6"/>
          <p:cNvSpPr txBox="1"/>
          <p:nvPr/>
        </p:nvSpPr>
        <p:spPr>
          <a:xfrm>
            <a:off x="449957" y="1944209"/>
            <a:ext cx="6812570" cy="1323439"/>
          </a:xfrm>
          <a:prstGeom prst="rect">
            <a:avLst/>
          </a:prstGeom>
          <a:noFill/>
        </p:spPr>
        <p:txBody>
          <a:bodyPr wrap="square" rtlCol="0">
            <a:spAutoFit/>
          </a:bodyPr>
          <a:lstStyle/>
          <a:p>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支持</a:t>
            </a:r>
            <a:r>
              <a:rPr lang="en-US" altLang="zh-CN" sz="1600" b="1" dirty="0">
                <a:latin typeface="微软雅黑" pitchFamily="34" charset="-122"/>
                <a:ea typeface="微软雅黑" pitchFamily="34" charset="-122"/>
              </a:rPr>
              <a:t>0</a:t>
            </a:r>
            <a:r>
              <a:rPr lang="zh-CN" altLang="en-US" sz="1600" b="1" dirty="0">
                <a:latin typeface="微软雅黑" pitchFamily="34" charset="-122"/>
                <a:ea typeface="微软雅黑" pitchFamily="34" charset="-122"/>
              </a:rPr>
              <a:t>到多个参数</a:t>
            </a:r>
          </a:p>
          <a:p>
            <a:r>
              <a:rPr lang="en-US" altLang="zh-CN" sz="1600" b="1" dirty="0" err="1" smtClean="0">
                <a:latin typeface="微软雅黑" pitchFamily="34" charset="-122"/>
                <a:ea typeface="微软雅黑" pitchFamily="34" charset="-122"/>
              </a:rPr>
              <a:t>def</a:t>
            </a:r>
            <a:r>
              <a:rPr lang="en-US" altLang="zh-CN" sz="1600" b="1" dirty="0" smtClean="0">
                <a:latin typeface="微软雅黑" pitchFamily="34" charset="-122"/>
                <a:ea typeface="微软雅黑" pitchFamily="34" charset="-122"/>
              </a:rPr>
              <a:t> sum(</a:t>
            </a:r>
            <a:r>
              <a:rPr lang="en-US" altLang="zh-CN" sz="1600" b="1" dirty="0" err="1" smtClean="0">
                <a:latin typeface="微软雅黑" pitchFamily="34" charset="-122"/>
                <a:ea typeface="微软雅黑" pitchFamily="34" charset="-122"/>
              </a:rPr>
              <a:t>args</a:t>
            </a:r>
            <a:r>
              <a:rPr lang="en-US" altLang="zh-CN" sz="1600" b="1" dirty="0" smtClean="0">
                <a:latin typeface="微软雅黑" pitchFamily="34" charset="-122"/>
                <a:ea typeface="微软雅黑" pitchFamily="34" charset="-122"/>
              </a:rPr>
              <a:t>: </a:t>
            </a:r>
            <a:r>
              <a:rPr lang="en-US" altLang="zh-CN" sz="1600" b="1" dirty="0" err="1" smtClean="0">
                <a:latin typeface="微软雅黑" pitchFamily="34" charset="-122"/>
                <a:ea typeface="微软雅黑" pitchFamily="34" charset="-122"/>
              </a:rPr>
              <a:t>Int</a:t>
            </a:r>
            <a:r>
              <a:rPr lang="en-US" altLang="zh-CN" sz="1600" b="1" dirty="0" smtClean="0">
                <a:latin typeface="微软雅黑" pitchFamily="34" charset="-122"/>
                <a:ea typeface="微软雅黑" pitchFamily="34" charset="-122"/>
              </a:rPr>
              <a:t>*) : </a:t>
            </a:r>
            <a:r>
              <a:rPr lang="en-US" altLang="zh-CN" sz="1600" b="1" dirty="0" err="1" smtClean="0">
                <a:latin typeface="微软雅黑" pitchFamily="34" charset="-122"/>
                <a:ea typeface="微软雅黑" pitchFamily="34" charset="-122"/>
              </a:rPr>
              <a:t>Int</a:t>
            </a:r>
            <a:r>
              <a:rPr lang="en-US" altLang="zh-CN" sz="1600" b="1" dirty="0" smtClean="0">
                <a:latin typeface="微软雅黑" pitchFamily="34" charset="-122"/>
                <a:ea typeface="微软雅黑" pitchFamily="34" charset="-122"/>
              </a:rPr>
              <a:t> = </a:t>
            </a:r>
            <a:r>
              <a:rPr lang="en-US" altLang="zh-CN" sz="1600" b="1" dirty="0">
                <a:latin typeface="微软雅黑" pitchFamily="34" charset="-122"/>
                <a:ea typeface="微软雅黑" pitchFamily="34" charset="-122"/>
              </a:rPr>
              <a:t>{ </a:t>
            </a:r>
            <a:r>
              <a:rPr lang="en-US" altLang="zh-CN" sz="1600" b="1" dirty="0" smtClean="0">
                <a:latin typeface="微软雅黑" pitchFamily="34" charset="-122"/>
                <a:ea typeface="微软雅黑" pitchFamily="34" charset="-122"/>
              </a:rPr>
              <a:t>}</a:t>
            </a:r>
          </a:p>
          <a:p>
            <a:endParaRPr lang="en-US" altLang="zh-CN" sz="1600" b="1" dirty="0">
              <a:latin typeface="微软雅黑" pitchFamily="34" charset="-122"/>
              <a:ea typeface="微软雅黑" pitchFamily="34" charset="-122"/>
            </a:endParaRPr>
          </a:p>
          <a:p>
            <a:r>
              <a:rPr lang="en-US" altLang="zh-CN" sz="1600" b="1" dirty="0">
                <a:latin typeface="微软雅黑" pitchFamily="34" charset="-122"/>
                <a:ea typeface="微软雅黑" pitchFamily="34" charset="-122"/>
              </a:rPr>
              <a:t>//</a:t>
            </a:r>
            <a:r>
              <a:rPr lang="zh-CN" altLang="en-US" sz="1600" b="1" dirty="0">
                <a:latin typeface="微软雅黑" pitchFamily="34" charset="-122"/>
                <a:ea typeface="微软雅黑" pitchFamily="34" charset="-122"/>
              </a:rPr>
              <a:t>支持</a:t>
            </a:r>
            <a:r>
              <a:rPr lang="en-US" altLang="zh-CN" sz="1600" b="1" dirty="0">
                <a:latin typeface="微软雅黑" pitchFamily="34" charset="-122"/>
                <a:ea typeface="微软雅黑" pitchFamily="34" charset="-122"/>
              </a:rPr>
              <a:t>1</a:t>
            </a:r>
            <a:r>
              <a:rPr lang="zh-CN" altLang="en-US" sz="1600" b="1" dirty="0">
                <a:latin typeface="微软雅黑" pitchFamily="34" charset="-122"/>
                <a:ea typeface="微软雅黑" pitchFamily="34" charset="-122"/>
              </a:rPr>
              <a:t>到多个参数</a:t>
            </a:r>
          </a:p>
          <a:p>
            <a:r>
              <a:rPr lang="en-US" altLang="zh-CN" sz="1600" b="1" dirty="0" err="1" smtClean="0">
                <a:latin typeface="微软雅黑" pitchFamily="34" charset="-122"/>
                <a:ea typeface="微软雅黑" pitchFamily="34" charset="-122"/>
              </a:rPr>
              <a:t>def</a:t>
            </a:r>
            <a:r>
              <a:rPr lang="en-US" altLang="zh-CN" sz="1600" b="1" dirty="0" smtClean="0">
                <a:latin typeface="微软雅黑" pitchFamily="34" charset="-122"/>
                <a:ea typeface="微软雅黑" pitchFamily="34" charset="-122"/>
              </a:rPr>
              <a:t> sum(n1: </a:t>
            </a:r>
            <a:r>
              <a:rPr lang="en-US" altLang="zh-CN" sz="1600" b="1" dirty="0" err="1">
                <a:latin typeface="微软雅黑" pitchFamily="34" charset="-122"/>
                <a:ea typeface="微软雅黑" pitchFamily="34" charset="-122"/>
              </a:rPr>
              <a:t>I</a:t>
            </a:r>
            <a:r>
              <a:rPr lang="en-US" altLang="zh-CN" sz="1600" b="1" dirty="0" err="1" smtClean="0">
                <a:latin typeface="微软雅黑" pitchFamily="34" charset="-122"/>
                <a:ea typeface="微软雅黑" pitchFamily="34" charset="-122"/>
              </a:rPr>
              <a:t>nt</a:t>
            </a:r>
            <a:r>
              <a:rPr lang="en-US" altLang="zh-CN" sz="1600" b="1" dirty="0">
                <a:latin typeface="微软雅黑" pitchFamily="34" charset="-122"/>
                <a:ea typeface="微软雅黑" pitchFamily="34" charset="-122"/>
              </a:rPr>
              <a:t>, </a:t>
            </a:r>
            <a:r>
              <a:rPr lang="en-US" altLang="zh-CN" sz="1600" b="1" dirty="0" err="1" smtClean="0">
                <a:latin typeface="微软雅黑" pitchFamily="34" charset="-122"/>
                <a:ea typeface="微软雅黑" pitchFamily="34" charset="-122"/>
              </a:rPr>
              <a:t>args</a:t>
            </a:r>
            <a:r>
              <a:rPr lang="en-US" altLang="zh-CN" sz="1600" b="1" dirty="0" smtClean="0">
                <a:latin typeface="微软雅黑" pitchFamily="34" charset="-122"/>
                <a:ea typeface="微软雅黑" pitchFamily="34" charset="-122"/>
              </a:rPr>
              <a:t>:  </a:t>
            </a:r>
            <a:r>
              <a:rPr lang="en-US" altLang="zh-CN" sz="1600" b="1" dirty="0" err="1" smtClean="0">
                <a:latin typeface="微软雅黑" pitchFamily="34" charset="-122"/>
                <a:ea typeface="微软雅黑" pitchFamily="34" charset="-122"/>
              </a:rPr>
              <a:t>Int</a:t>
            </a:r>
            <a:r>
              <a:rPr lang="en-US" altLang="zh-CN" sz="1600" b="1" dirty="0" smtClean="0">
                <a:latin typeface="微软雅黑" pitchFamily="34" charset="-122"/>
                <a:ea typeface="微软雅黑" pitchFamily="34" charset="-122"/>
              </a:rPr>
              <a:t>*) : </a:t>
            </a:r>
            <a:r>
              <a:rPr lang="en-US" altLang="zh-CN" sz="1600" b="1" dirty="0" err="1" smtClean="0">
                <a:latin typeface="微软雅黑" pitchFamily="34" charset="-122"/>
                <a:ea typeface="微软雅黑" pitchFamily="34" charset="-122"/>
              </a:rPr>
              <a:t>Int</a:t>
            </a:r>
            <a:r>
              <a:rPr lang="en-US" altLang="zh-CN" sz="1600" b="1" dirty="0" smtClean="0">
                <a:latin typeface="微软雅黑" pitchFamily="34" charset="-122"/>
                <a:ea typeface="微软雅黑" pitchFamily="34" charset="-122"/>
              </a:rPr>
              <a:t>  = { }</a:t>
            </a:r>
            <a:endParaRPr lang="en-US" altLang="zh-CN" sz="1600" b="1" dirty="0">
              <a:latin typeface="微软雅黑" pitchFamily="34" charset="-122"/>
              <a:ea typeface="微软雅黑" pitchFamily="34" charset="-122"/>
            </a:endParaRPr>
          </a:p>
        </p:txBody>
      </p:sp>
    </p:spTree>
    <p:extLst>
      <p:ext uri="{BB962C8B-B14F-4D97-AF65-F5344CB8AC3E}">
        <p14:creationId xmlns="" xmlns:p14="http://schemas.microsoft.com/office/powerpoint/2010/main" val="14081660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 Box 9"/>
          <p:cNvSpPr txBox="1">
            <a:spLocks noChangeArrowheads="1"/>
          </p:cNvSpPr>
          <p:nvPr/>
        </p:nvSpPr>
        <p:spPr bwMode="auto">
          <a:xfrm>
            <a:off x="467544" y="755089"/>
            <a:ext cx="8352928" cy="769441"/>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函数</a:t>
            </a:r>
            <a:r>
              <a:rPr lang="zh-CN" altLang="en-US" sz="2200" b="1" dirty="0" smtClean="0">
                <a:latin typeface="微软雅黑" pitchFamily="34" charset="-122"/>
                <a:ea typeface="微软雅黑" pitchFamily="34" charset="-122"/>
              </a:rPr>
              <a:t>式编程内容及授课顺序说明</a:t>
            </a:r>
            <a:endParaRPr lang="en-US" altLang="zh-CN" sz="2200" b="1" dirty="0" smtClean="0">
              <a:latin typeface="微软雅黑" pitchFamily="34" charset="-122"/>
              <a:ea typeface="微软雅黑" pitchFamily="34" charset="-122"/>
            </a:endParaRPr>
          </a:p>
          <a:p>
            <a:pPr marL="0" indent="0" eaLnBrk="1" hangingPunct="1">
              <a:lnSpc>
                <a:spcPct val="90000"/>
              </a:lnSpc>
              <a:spcBef>
                <a:spcPct val="20000"/>
              </a:spcBef>
              <a:buClr>
                <a:schemeClr val="tx1"/>
              </a:buClr>
              <a:buSzPct val="70000"/>
            </a:pPr>
            <a:endParaRPr lang="en-US" altLang="zh-CN" sz="2200" b="1" dirty="0"/>
          </a:p>
        </p:txBody>
      </p:sp>
      <p:sp>
        <p:nvSpPr>
          <p:cNvPr id="2" name="TextBox 1"/>
          <p:cNvSpPr txBox="1"/>
          <p:nvPr/>
        </p:nvSpPr>
        <p:spPr>
          <a:xfrm>
            <a:off x="467544" y="1152103"/>
            <a:ext cx="8695381" cy="4278094"/>
          </a:xfrm>
          <a:prstGeom prst="rect">
            <a:avLst/>
          </a:prstGeom>
          <a:noFill/>
        </p:spPr>
        <p:txBody>
          <a:bodyPr wrap="square" rtlCol="0">
            <a:spAutoFit/>
          </a:bodyPr>
          <a:lstStyle/>
          <a:p>
            <a:r>
              <a:rPr lang="zh-CN" altLang="en-US" sz="2000" b="1" dirty="0" smtClean="0">
                <a:solidFill>
                  <a:srgbClr val="0000CC"/>
                </a:solidFill>
                <a:latin typeface="微软雅黑" pitchFamily="34" charset="-122"/>
                <a:ea typeface="微软雅黑" pitchFamily="34" charset="-122"/>
              </a:rPr>
              <a:t>函数式编程内容</a:t>
            </a:r>
            <a:endParaRPr lang="en-US" altLang="zh-CN" sz="2000" b="1" dirty="0" smtClean="0">
              <a:solidFill>
                <a:srgbClr val="0000CC"/>
              </a:solidFill>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pPr marL="285750" indent="-285750">
              <a:buFont typeface="Wingdings" pitchFamily="2" charset="2"/>
              <a:buChar char="Ø"/>
            </a:pPr>
            <a:r>
              <a:rPr lang="zh-CN" altLang="en-US" b="1" dirty="0" smtClean="0">
                <a:latin typeface="微软雅黑" pitchFamily="34" charset="-122"/>
                <a:ea typeface="微软雅黑" pitchFamily="34" charset="-122"/>
              </a:rPr>
              <a:t>函数式编程</a:t>
            </a:r>
            <a:r>
              <a:rPr lang="zh-CN" altLang="en-US" b="1" dirty="0" smtClean="0">
                <a:solidFill>
                  <a:srgbClr val="FF0000"/>
                </a:solidFill>
                <a:latin typeface="微软雅黑" pitchFamily="34" charset="-122"/>
                <a:ea typeface="微软雅黑" pitchFamily="34" charset="-122"/>
              </a:rPr>
              <a:t>基础</a:t>
            </a:r>
            <a:endParaRPr lang="en-US" altLang="zh-CN" b="1" dirty="0" smtClean="0">
              <a:solidFill>
                <a:srgbClr val="FF0000"/>
              </a:solidFill>
              <a:latin typeface="微软雅黑" pitchFamily="34" charset="-122"/>
              <a:ea typeface="微软雅黑" pitchFamily="34" charset="-122"/>
            </a:endParaRPr>
          </a:p>
          <a:p>
            <a:pPr marL="342900" indent="-342900">
              <a:buAutoNum type="arabicParenR"/>
            </a:pPr>
            <a:r>
              <a:rPr lang="zh-CN" altLang="en-US" dirty="0">
                <a:latin typeface="微软雅黑" pitchFamily="34" charset="-122"/>
                <a:ea typeface="微软雅黑" pitchFamily="34" charset="-122"/>
              </a:rPr>
              <a:t>函</a:t>
            </a:r>
            <a:r>
              <a:rPr lang="zh-CN" altLang="en-US" dirty="0" smtClean="0">
                <a:latin typeface="微软雅黑" pitchFamily="34" charset="-122"/>
                <a:ea typeface="微软雅黑" pitchFamily="34" charset="-122"/>
              </a:rPr>
              <a:t>数定义</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声明</a:t>
            </a:r>
            <a:endParaRPr lang="en-US" altLang="zh-CN" dirty="0" smtClean="0">
              <a:latin typeface="微软雅黑" pitchFamily="34" charset="-122"/>
              <a:ea typeface="微软雅黑" pitchFamily="34" charset="-122"/>
            </a:endParaRPr>
          </a:p>
          <a:p>
            <a:pPr marL="342900" indent="-342900">
              <a:buAutoNum type="arabicParenR"/>
            </a:pPr>
            <a:r>
              <a:rPr lang="zh-CN" altLang="en-US" dirty="0">
                <a:latin typeface="微软雅黑" pitchFamily="34" charset="-122"/>
                <a:ea typeface="微软雅黑" pitchFamily="34" charset="-122"/>
              </a:rPr>
              <a:t>函</a:t>
            </a:r>
            <a:r>
              <a:rPr lang="zh-CN" altLang="en-US" dirty="0" smtClean="0">
                <a:latin typeface="微软雅黑" pitchFamily="34" charset="-122"/>
                <a:ea typeface="微软雅黑" pitchFamily="34" charset="-122"/>
              </a:rPr>
              <a:t>数运行机制</a:t>
            </a:r>
            <a:endParaRPr lang="en-US" altLang="zh-CN" dirty="0" smtClean="0">
              <a:latin typeface="微软雅黑" pitchFamily="34" charset="-122"/>
              <a:ea typeface="微软雅黑" pitchFamily="34" charset="-122"/>
            </a:endParaRPr>
          </a:p>
          <a:p>
            <a:pPr marL="342900" indent="-342900">
              <a:buAutoNum type="arabicParenR"/>
            </a:pPr>
            <a:r>
              <a:rPr lang="zh-CN" altLang="en-US" b="1" dirty="0">
                <a:latin typeface="微软雅黑" pitchFamily="34" charset="-122"/>
                <a:ea typeface="微软雅黑" pitchFamily="34" charset="-122"/>
              </a:rPr>
              <a:t>递</a:t>
            </a:r>
            <a:r>
              <a:rPr lang="zh-CN" altLang="en-US" b="1" dirty="0" smtClean="0">
                <a:latin typeface="微软雅黑" pitchFamily="34" charset="-122"/>
                <a:ea typeface="微软雅黑" pitchFamily="34" charset="-122"/>
              </a:rPr>
              <a:t>归 </a:t>
            </a:r>
            <a:r>
              <a:rPr lang="en-US" altLang="zh-CN" b="1" dirty="0">
                <a:latin typeface="微软雅黑" pitchFamily="34" charset="-122"/>
                <a:ea typeface="微软雅黑" pitchFamily="34" charset="-122"/>
              </a:rPr>
              <a:t> </a:t>
            </a:r>
            <a:endParaRPr lang="en-US" altLang="zh-CN" dirty="0" smtClean="0">
              <a:latin typeface="微软雅黑" pitchFamily="34" charset="-122"/>
              <a:ea typeface="微软雅黑" pitchFamily="34" charset="-122"/>
            </a:endParaRPr>
          </a:p>
          <a:p>
            <a:pPr marL="342900" indent="-342900">
              <a:buAutoNum type="arabicParenR"/>
            </a:pPr>
            <a:r>
              <a:rPr lang="zh-CN" altLang="en-US" dirty="0" smtClean="0">
                <a:latin typeface="微软雅黑" pitchFamily="34" charset="-122"/>
                <a:ea typeface="微软雅黑" pitchFamily="34" charset="-122"/>
              </a:rPr>
              <a:t>过程</a:t>
            </a:r>
            <a:endParaRPr lang="en-US" altLang="zh-CN" dirty="0" smtClean="0">
              <a:latin typeface="微软雅黑" pitchFamily="34" charset="-122"/>
              <a:ea typeface="微软雅黑" pitchFamily="34" charset="-122"/>
            </a:endParaRPr>
          </a:p>
          <a:p>
            <a:pPr marL="342900" indent="-342900">
              <a:buAutoNum type="arabicParenR"/>
            </a:pPr>
            <a:r>
              <a:rPr lang="zh-CN" altLang="en-US" dirty="0">
                <a:latin typeface="微软雅黑" pitchFamily="34" charset="-122"/>
                <a:ea typeface="微软雅黑" pitchFamily="34" charset="-122"/>
              </a:rPr>
              <a:t>惰</a:t>
            </a:r>
            <a:r>
              <a:rPr lang="zh-CN" altLang="en-US" dirty="0" smtClean="0">
                <a:latin typeface="微软雅黑" pitchFamily="34" charset="-122"/>
                <a:ea typeface="微软雅黑" pitchFamily="34" charset="-122"/>
              </a:rPr>
              <a:t>性函数和异常</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pPr marL="285750" indent="-285750">
              <a:buFont typeface="Wingdings" pitchFamily="2" charset="2"/>
              <a:buChar char="Ø"/>
            </a:pPr>
            <a:r>
              <a:rPr lang="zh-CN" altLang="en-US" b="1" dirty="0" smtClean="0">
                <a:latin typeface="微软雅黑" pitchFamily="34" charset="-122"/>
                <a:ea typeface="微软雅黑" pitchFamily="34" charset="-122"/>
              </a:rPr>
              <a:t>函数式编程</a:t>
            </a:r>
            <a:r>
              <a:rPr lang="zh-CN" altLang="en-US" b="1" dirty="0" smtClean="0">
                <a:solidFill>
                  <a:srgbClr val="FF0000"/>
                </a:solidFill>
                <a:latin typeface="微软雅黑" pitchFamily="34" charset="-122"/>
                <a:ea typeface="微软雅黑" pitchFamily="34" charset="-122"/>
              </a:rPr>
              <a:t>高级</a:t>
            </a:r>
            <a:endParaRPr lang="en-US" altLang="zh-CN" b="1" dirty="0" smtClean="0">
              <a:solidFill>
                <a:srgbClr val="FF0000"/>
              </a:solidFill>
              <a:latin typeface="微软雅黑" pitchFamily="34" charset="-122"/>
              <a:ea typeface="微软雅黑" pitchFamily="34" charset="-122"/>
            </a:endParaRPr>
          </a:p>
          <a:p>
            <a:pPr marL="342900" indent="-342900">
              <a:buAutoNum type="arabicParenR"/>
            </a:pPr>
            <a:r>
              <a:rPr lang="zh-CN" altLang="en-US" dirty="0">
                <a:latin typeface="微软雅黑" pitchFamily="34" charset="-122"/>
                <a:ea typeface="微软雅黑" pitchFamily="34" charset="-122"/>
              </a:rPr>
              <a:t>值</a:t>
            </a:r>
            <a:r>
              <a:rPr lang="zh-CN" altLang="en-US" dirty="0" smtClean="0">
                <a:latin typeface="微软雅黑" pitchFamily="34" charset="-122"/>
                <a:ea typeface="微软雅黑" pitchFamily="34" charset="-122"/>
              </a:rPr>
              <a:t>函</a:t>
            </a:r>
            <a:r>
              <a:rPr lang="zh-CN" altLang="en-US" dirty="0">
                <a:latin typeface="微软雅黑" pitchFamily="34" charset="-122"/>
                <a:ea typeface="微软雅黑" pitchFamily="34" charset="-122"/>
              </a:rPr>
              <a:t>数</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函数字面量</a:t>
            </a:r>
            <a:r>
              <a:rPr lang="en-US" altLang="zh-CN"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 </a:t>
            </a:r>
            <a:endParaRPr lang="en-US" altLang="zh-CN" dirty="0" smtClean="0">
              <a:latin typeface="微软雅黑" pitchFamily="34" charset="-122"/>
              <a:ea typeface="微软雅黑" pitchFamily="34" charset="-122"/>
            </a:endParaRPr>
          </a:p>
          <a:p>
            <a:pPr marL="342900" indent="-342900">
              <a:buAutoNum type="arabicParenR"/>
            </a:pPr>
            <a:r>
              <a:rPr lang="zh-CN" altLang="en-US" dirty="0" smtClean="0">
                <a:latin typeface="微软雅黑" pitchFamily="34" charset="-122"/>
                <a:ea typeface="微软雅黑" pitchFamily="34" charset="-122"/>
              </a:rPr>
              <a:t>闭</a:t>
            </a:r>
            <a:r>
              <a:rPr lang="zh-CN" altLang="en-US" dirty="0">
                <a:latin typeface="微软雅黑" pitchFamily="34" charset="-122"/>
                <a:ea typeface="微软雅黑" pitchFamily="34" charset="-122"/>
              </a:rPr>
              <a:t>包 </a:t>
            </a:r>
            <a:endParaRPr lang="en-US" altLang="zh-CN" dirty="0" smtClean="0">
              <a:latin typeface="微软雅黑" pitchFamily="34" charset="-122"/>
              <a:ea typeface="微软雅黑" pitchFamily="34" charset="-122"/>
            </a:endParaRPr>
          </a:p>
          <a:p>
            <a:pPr marL="342900" indent="-342900">
              <a:buAutoNum type="arabicParenR"/>
            </a:pPr>
            <a:r>
              <a:rPr lang="zh-CN" altLang="en-US" dirty="0" smtClean="0">
                <a:latin typeface="微软雅黑" pitchFamily="34" charset="-122"/>
                <a:ea typeface="微软雅黑" pitchFamily="34" charset="-122"/>
              </a:rPr>
              <a:t>应</a:t>
            </a:r>
            <a:r>
              <a:rPr lang="zh-CN" altLang="en-US" dirty="0">
                <a:latin typeface="微软雅黑" pitchFamily="34" charset="-122"/>
                <a:ea typeface="微软雅黑" pitchFamily="34" charset="-122"/>
              </a:rPr>
              <a:t>用函数 </a:t>
            </a:r>
            <a:endParaRPr lang="en-US" altLang="zh-CN" dirty="0" smtClean="0">
              <a:latin typeface="微软雅黑" pitchFamily="34" charset="-122"/>
              <a:ea typeface="微软雅黑" pitchFamily="34" charset="-122"/>
            </a:endParaRPr>
          </a:p>
          <a:p>
            <a:pPr marL="342900" indent="-342900">
              <a:buAutoNum type="arabicParenR"/>
            </a:pPr>
            <a:r>
              <a:rPr lang="zh-CN" altLang="en-US" dirty="0" smtClean="0">
                <a:latin typeface="微软雅黑" pitchFamily="34" charset="-122"/>
                <a:ea typeface="微软雅黑" pitchFamily="34" charset="-122"/>
              </a:rPr>
              <a:t>抽象控制</a:t>
            </a:r>
            <a:r>
              <a:rPr lang="en-US" altLang="zh-CN" dirty="0" smtClean="0">
                <a:latin typeface="微软雅黑" pitchFamily="34" charset="-122"/>
                <a:ea typeface="微软雅黑" pitchFamily="34" charset="-122"/>
              </a:rPr>
              <a:t>...</a:t>
            </a:r>
          </a:p>
          <a:p>
            <a:endParaRPr lang="en-US" altLang="zh-CN" dirty="0">
              <a:latin typeface="微软雅黑" pitchFamily="34" charset="-122"/>
              <a:ea typeface="微软雅黑" pitchFamily="34" charset="-122"/>
            </a:endParaRPr>
          </a:p>
        </p:txBody>
      </p:sp>
    </p:spTree>
    <p:extLst>
      <p:ext uri="{BB962C8B-B14F-4D97-AF65-F5344CB8AC3E}">
        <p14:creationId xmlns="" xmlns:p14="http://schemas.microsoft.com/office/powerpoint/2010/main" val="2946767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9957" y="504031"/>
            <a:ext cx="8586788" cy="936096"/>
          </a:xfrm>
        </p:spPr>
        <p:txBody>
          <a:bodyPr>
            <a:normAutofit/>
          </a:bodyPr>
          <a:lstStyle/>
          <a:p>
            <a:pPr algn="l"/>
            <a:r>
              <a:rPr lang="zh-CN" altLang="en-US" sz="2400" b="1" dirty="0" smtClean="0">
                <a:latin typeface="微软雅黑" pitchFamily="34" charset="-122"/>
                <a:ea typeface="微软雅黑" pitchFamily="34" charset="-122"/>
              </a:rPr>
              <a:t>方法和函数</a:t>
            </a:r>
            <a:endParaRPr lang="zh-CN" altLang="en-US" sz="2400" b="1" dirty="0">
              <a:latin typeface="微软雅黑" pitchFamily="34" charset="-122"/>
              <a:ea typeface="微软雅黑" pitchFamily="34" charset="-122"/>
            </a:endParaRPr>
          </a:p>
        </p:txBody>
      </p:sp>
      <p:sp>
        <p:nvSpPr>
          <p:cNvPr id="3" name="内容占位符 2"/>
          <p:cNvSpPr>
            <a:spLocks noGrp="1"/>
          </p:cNvSpPr>
          <p:nvPr>
            <p:ph idx="1"/>
          </p:nvPr>
        </p:nvSpPr>
        <p:spPr>
          <a:xfrm>
            <a:off x="377949" y="1310535"/>
            <a:ext cx="8586788" cy="3706680"/>
          </a:xfrm>
        </p:spPr>
        <p:txBody>
          <a:bodyPr>
            <a:normAutofit/>
          </a:bodyPr>
          <a:lstStyle/>
          <a:p>
            <a:r>
              <a:rPr lang="zh-CN" altLang="en-US" sz="1800" dirty="0" smtClean="0">
                <a:latin typeface="微软雅黑" pitchFamily="34" charset="-122"/>
                <a:ea typeface="微软雅黑" pitchFamily="34" charset="-122"/>
              </a:rPr>
              <a:t>方法转为函数</a:t>
            </a:r>
            <a:endParaRPr lang="en-US" altLang="zh-CN" sz="1800" dirty="0" smtClean="0">
              <a:latin typeface="微软雅黑" pitchFamily="34" charset="-122"/>
              <a:ea typeface="微软雅黑" pitchFamily="34" charset="-122"/>
            </a:endParaRPr>
          </a:p>
          <a:p>
            <a:r>
              <a:rPr lang="en-US" altLang="zh-CN" sz="1800" dirty="0" err="1">
                <a:latin typeface="微软雅黑" pitchFamily="34" charset="-122"/>
                <a:ea typeface="微软雅黑" pitchFamily="34" charset="-122"/>
              </a:rPr>
              <a:t>d</a:t>
            </a:r>
            <a:r>
              <a:rPr lang="en-US" altLang="zh-CN" sz="1800" dirty="0" err="1" smtClean="0">
                <a:latin typeface="微软雅黑" pitchFamily="34" charset="-122"/>
                <a:ea typeface="微软雅黑" pitchFamily="34" charset="-122"/>
              </a:rPr>
              <a:t>ef</a:t>
            </a:r>
            <a:r>
              <a:rPr lang="en-US" altLang="zh-CN" sz="1800" dirty="0" smtClean="0">
                <a:latin typeface="微软雅黑" pitchFamily="34" charset="-122"/>
                <a:ea typeface="微软雅黑" pitchFamily="34" charset="-122"/>
              </a:rPr>
              <a:t> f1(): </a:t>
            </a:r>
            <a:r>
              <a:rPr lang="en-US" altLang="zh-CN" sz="1800" dirty="0" err="1" smtClean="0">
                <a:latin typeface="微软雅黑" pitchFamily="34" charset="-122"/>
                <a:ea typeface="微软雅黑" pitchFamily="34" charset="-122"/>
              </a:rPr>
              <a:t>Int</a:t>
            </a:r>
            <a:r>
              <a:rPr lang="en-US" altLang="zh-CN" sz="1800" dirty="0" smtClean="0">
                <a:latin typeface="微软雅黑" pitchFamily="34" charset="-122"/>
                <a:ea typeface="微软雅黑" pitchFamily="34" charset="-122"/>
              </a:rPr>
              <a:t> = {100}</a:t>
            </a:r>
          </a:p>
          <a:p>
            <a:r>
              <a:rPr lang="en-US" altLang="zh-CN" sz="1800" dirty="0" err="1">
                <a:latin typeface="微软雅黑" pitchFamily="34" charset="-122"/>
                <a:ea typeface="微软雅黑" pitchFamily="34" charset="-122"/>
              </a:rPr>
              <a:t>p</a:t>
            </a:r>
            <a:r>
              <a:rPr lang="en-US" altLang="zh-CN" sz="1800" dirty="0" err="1" smtClean="0">
                <a:latin typeface="微软雅黑" pitchFamily="34" charset="-122"/>
                <a:ea typeface="微软雅黑" pitchFamily="34" charset="-122"/>
              </a:rPr>
              <a:t>rintln</a:t>
            </a:r>
            <a:r>
              <a:rPr lang="en-US" altLang="zh-CN" sz="1800" dirty="0" smtClean="0">
                <a:latin typeface="微软雅黑" pitchFamily="34" charset="-122"/>
                <a:ea typeface="微软雅黑" pitchFamily="34" charset="-122"/>
              </a:rPr>
              <a:t>(f1)</a:t>
            </a:r>
          </a:p>
          <a:p>
            <a:endParaRPr lang="en-US" altLang="zh-CN" sz="1800" dirty="0" smtClean="0">
              <a:latin typeface="微软雅黑" pitchFamily="34" charset="-122"/>
              <a:ea typeface="微软雅黑" pitchFamily="34" charset="-122"/>
            </a:endParaRPr>
          </a:p>
          <a:p>
            <a:r>
              <a:rPr lang="en-US" altLang="zh-CN" sz="1800" dirty="0" err="1" smtClean="0">
                <a:latin typeface="微软雅黑" pitchFamily="34" charset="-122"/>
                <a:ea typeface="微软雅黑" pitchFamily="34" charset="-122"/>
              </a:rPr>
              <a:t>var</a:t>
            </a:r>
            <a:r>
              <a:rPr lang="en-US" altLang="zh-CN" sz="1800" dirty="0" smtClean="0">
                <a:latin typeface="微软雅黑" pitchFamily="34" charset="-122"/>
                <a:ea typeface="微软雅黑" pitchFamily="34" charset="-122"/>
              </a:rPr>
              <a:t> f2 = f1</a:t>
            </a:r>
          </a:p>
          <a:p>
            <a:r>
              <a:rPr lang="en-US" altLang="zh-CN" sz="1800" dirty="0" err="1">
                <a:latin typeface="微软雅黑" pitchFamily="34" charset="-122"/>
                <a:ea typeface="微软雅黑" pitchFamily="34" charset="-122"/>
              </a:rPr>
              <a:t>v</a:t>
            </a:r>
            <a:r>
              <a:rPr lang="en-US" altLang="zh-CN" sz="1800" dirty="0" err="1" smtClean="0">
                <a:latin typeface="微软雅黑" pitchFamily="34" charset="-122"/>
                <a:ea typeface="微软雅黑" pitchFamily="34" charset="-122"/>
              </a:rPr>
              <a:t>ar</a:t>
            </a:r>
            <a:r>
              <a:rPr lang="en-US" altLang="zh-CN" sz="1800" dirty="0" smtClean="0">
                <a:latin typeface="微软雅黑" pitchFamily="34" charset="-122"/>
                <a:ea typeface="微软雅黑" pitchFamily="34" charset="-122"/>
              </a:rPr>
              <a:t> f3 = f1 _  </a:t>
            </a:r>
          </a:p>
          <a:p>
            <a:endParaRPr lang="en-US" altLang="zh-CN" sz="1800" dirty="0">
              <a:latin typeface="微软雅黑" pitchFamily="34" charset="-122"/>
              <a:ea typeface="微软雅黑" pitchFamily="34" charset="-122"/>
            </a:endParaRPr>
          </a:p>
          <a:p>
            <a:r>
              <a:rPr lang="en-US" altLang="zh-CN" sz="1800" dirty="0" err="1">
                <a:latin typeface="微软雅黑" pitchFamily="34" charset="-122"/>
                <a:ea typeface="微软雅黑" pitchFamily="34" charset="-122"/>
              </a:rPr>
              <a:t>p</a:t>
            </a:r>
            <a:r>
              <a:rPr lang="en-US" altLang="zh-CN" sz="1800" dirty="0" err="1" smtClean="0">
                <a:latin typeface="微软雅黑" pitchFamily="34" charset="-122"/>
                <a:ea typeface="微软雅黑" pitchFamily="34" charset="-122"/>
              </a:rPr>
              <a:t>rintln</a:t>
            </a:r>
            <a:r>
              <a:rPr lang="en-US" altLang="zh-CN" sz="1800" dirty="0" smtClean="0">
                <a:latin typeface="微软雅黑" pitchFamily="34" charset="-122"/>
                <a:ea typeface="微软雅黑" pitchFamily="34" charset="-122"/>
              </a:rPr>
              <a:t>(f3) // </a:t>
            </a:r>
            <a:r>
              <a:rPr lang="zh-CN" altLang="en-US" sz="1800" dirty="0" smtClean="0">
                <a:latin typeface="微软雅黑" pitchFamily="34" charset="-122"/>
                <a:ea typeface="微软雅黑" pitchFamily="34" charset="-122"/>
              </a:rPr>
              <a:t>打印的是</a:t>
            </a:r>
            <a:r>
              <a:rPr lang="en-US" altLang="zh-CN" sz="1800" dirty="0" smtClean="0">
                <a:latin typeface="微软雅黑" pitchFamily="34" charset="-122"/>
                <a:ea typeface="微软雅黑" pitchFamily="34" charset="-122"/>
              </a:rPr>
              <a:t>100</a:t>
            </a:r>
            <a:r>
              <a:rPr lang="zh-CN" altLang="en-US" sz="1800" dirty="0" smtClean="0">
                <a:latin typeface="微软雅黑" pitchFamily="34" charset="-122"/>
                <a:ea typeface="微软雅黑" pitchFamily="34" charset="-122"/>
              </a:rPr>
              <a:t>吗</a:t>
            </a:r>
            <a:r>
              <a:rPr lang="en-US" altLang="zh-CN" sz="1800" dirty="0" smtClean="0">
                <a:latin typeface="微软雅黑" pitchFamily="34" charset="-122"/>
                <a:ea typeface="微软雅黑" pitchFamily="34" charset="-122"/>
              </a:rPr>
              <a:t>?</a:t>
            </a:r>
          </a:p>
          <a:p>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如果要打印</a:t>
            </a:r>
            <a:r>
              <a:rPr lang="en-US" altLang="zh-CN" sz="1800" dirty="0" smtClean="0">
                <a:latin typeface="微软雅黑" pitchFamily="34" charset="-122"/>
                <a:ea typeface="微软雅黑" pitchFamily="34" charset="-122"/>
              </a:rPr>
              <a:t>f3</a:t>
            </a:r>
            <a:r>
              <a:rPr lang="zh-CN" altLang="en-US" sz="1800" dirty="0" smtClean="0">
                <a:latin typeface="微软雅黑" pitchFamily="34" charset="-122"/>
                <a:ea typeface="微软雅黑" pitchFamily="34" charset="-122"/>
              </a:rPr>
              <a:t>函数的返回值</a:t>
            </a:r>
            <a:endParaRPr lang="en-US" altLang="zh-CN" sz="1800" dirty="0" smtClean="0">
              <a:latin typeface="微软雅黑" pitchFamily="34" charset="-122"/>
              <a:ea typeface="微软雅黑" pitchFamily="34" charset="-122"/>
            </a:endParaRPr>
          </a:p>
          <a:p>
            <a:r>
              <a:rPr lang="en-US" altLang="zh-CN" sz="1800" dirty="0" err="1">
                <a:latin typeface="微软雅黑" pitchFamily="34" charset="-122"/>
                <a:ea typeface="微软雅黑" pitchFamily="34" charset="-122"/>
              </a:rPr>
              <a:t>p</a:t>
            </a:r>
            <a:r>
              <a:rPr lang="en-US" altLang="zh-CN" sz="1800" dirty="0" err="1" smtClean="0">
                <a:latin typeface="微软雅黑" pitchFamily="34" charset="-122"/>
                <a:ea typeface="微软雅黑" pitchFamily="34" charset="-122"/>
              </a:rPr>
              <a:t>rintln</a:t>
            </a:r>
            <a:r>
              <a:rPr lang="en-US" altLang="zh-CN" sz="1800" dirty="0" smtClean="0">
                <a:latin typeface="微软雅黑" pitchFamily="34" charset="-122"/>
                <a:ea typeface="微软雅黑" pitchFamily="34" charset="-122"/>
              </a:rPr>
              <a:t>(f3())</a:t>
            </a:r>
          </a:p>
          <a:p>
            <a:endParaRPr lang="zh-CN" altLang="en-US" sz="1800" dirty="0">
              <a:latin typeface="微软雅黑" pitchFamily="34" charset="-122"/>
              <a:ea typeface="微软雅黑" pitchFamily="34" charset="-122"/>
            </a:endParaRPr>
          </a:p>
        </p:txBody>
      </p:sp>
    </p:spTree>
    <p:extLst>
      <p:ext uri="{BB962C8B-B14F-4D97-AF65-F5344CB8AC3E}">
        <p14:creationId xmlns="" xmlns:p14="http://schemas.microsoft.com/office/powerpoint/2010/main" val="877378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例 </a:t>
            </a:r>
            <a:r>
              <a:rPr lang="en-US" altLang="zh-CN" sz="1800" dirty="0" smtClean="0">
                <a:latin typeface="微软雅黑" pitchFamily="34" charset="-122"/>
                <a:ea typeface="微软雅黑" pitchFamily="34" charset="-122"/>
              </a:rPr>
              <a:t>:</a:t>
            </a:r>
          </a:p>
          <a:p>
            <a:r>
              <a:rPr lang="en-US" altLang="zh-CN" sz="1800" dirty="0" err="1" smtClean="0">
                <a:latin typeface="微软雅黑" pitchFamily="34" charset="-122"/>
                <a:ea typeface="微软雅黑" pitchFamily="34" charset="-122"/>
              </a:rPr>
              <a:t>val</a:t>
            </a:r>
            <a:r>
              <a:rPr lang="en-US" altLang="zh-CN" sz="1800" dirty="0" smtClean="0">
                <a:latin typeface="微软雅黑" pitchFamily="34" charset="-122"/>
                <a:ea typeface="微软雅黑" pitchFamily="34" charset="-122"/>
              </a:rPr>
              <a:t> f1 = () =&gt; “</a:t>
            </a:r>
            <a:r>
              <a:rPr lang="en-US" altLang="zh-CN" sz="1800" dirty="0" err="1" smtClean="0">
                <a:latin typeface="微软雅黑" pitchFamily="34" charset="-122"/>
                <a:ea typeface="微软雅黑" pitchFamily="34" charset="-122"/>
              </a:rPr>
              <a:t>abc</a:t>
            </a:r>
            <a:r>
              <a:rPr lang="en-US" altLang="zh-CN" sz="1800" dirty="0" smtClean="0">
                <a:latin typeface="微软雅黑" pitchFamily="34" charset="-122"/>
                <a:ea typeface="微软雅黑" pitchFamily="34" charset="-122"/>
              </a:rPr>
              <a:t>” // f1</a:t>
            </a:r>
            <a:r>
              <a:rPr lang="zh-CN" altLang="en-US" sz="1800" dirty="0" smtClean="0">
                <a:latin typeface="微软雅黑" pitchFamily="34" charset="-122"/>
                <a:ea typeface="微软雅黑" pitchFamily="34" charset="-122"/>
              </a:rPr>
              <a:t>是什么</a:t>
            </a:r>
            <a:endParaRPr lang="en-US" altLang="zh-CN" sz="1800" dirty="0" smtClean="0">
              <a:latin typeface="微软雅黑" pitchFamily="34" charset="-122"/>
              <a:ea typeface="微软雅黑" pitchFamily="34" charset="-122"/>
            </a:endParaRPr>
          </a:p>
          <a:p>
            <a:endParaRPr lang="en-US" altLang="zh-CN" sz="1800" dirty="0">
              <a:latin typeface="微软雅黑" pitchFamily="34" charset="-122"/>
              <a:ea typeface="微软雅黑" pitchFamily="34" charset="-122"/>
            </a:endParaRPr>
          </a:p>
          <a:p>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输入字符串和</a:t>
            </a:r>
            <a:r>
              <a:rPr lang="en-US" altLang="zh-CN" sz="1800" dirty="0" smtClean="0">
                <a:latin typeface="微软雅黑" pitchFamily="34" charset="-122"/>
                <a:ea typeface="微软雅黑" pitchFamily="34" charset="-122"/>
              </a:rPr>
              <a:t>Double</a:t>
            </a:r>
            <a:r>
              <a:rPr lang="zh-CN" altLang="en-US" sz="1800" dirty="0" smtClean="0">
                <a:latin typeface="微软雅黑" pitchFamily="34" charset="-122"/>
                <a:ea typeface="微软雅黑" pitchFamily="34" charset="-122"/>
              </a:rPr>
              <a:t>值</a:t>
            </a:r>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变成整数求和</a:t>
            </a:r>
            <a:r>
              <a:rPr lang="en-US" altLang="zh-CN" sz="1800" dirty="0" smtClean="0">
                <a:latin typeface="微软雅黑" pitchFamily="34" charset="-122"/>
                <a:ea typeface="微软雅黑" pitchFamily="34" charset="-122"/>
              </a:rPr>
              <a:t>.  </a:t>
            </a:r>
          </a:p>
          <a:p>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完整</a:t>
            </a:r>
            <a:r>
              <a:rPr lang="zh-CN" altLang="en-US" sz="1800" dirty="0">
                <a:latin typeface="微软雅黑" pitchFamily="34" charset="-122"/>
                <a:ea typeface="微软雅黑" pitchFamily="34" charset="-122"/>
              </a:rPr>
              <a:t>的</a:t>
            </a:r>
            <a:r>
              <a:rPr lang="zh-CN" altLang="en-US" sz="1800" dirty="0" smtClean="0">
                <a:latin typeface="微软雅黑" pitchFamily="34" charset="-122"/>
                <a:ea typeface="微软雅黑" pitchFamily="34" charset="-122"/>
              </a:rPr>
              <a:t>写法</a:t>
            </a:r>
            <a:r>
              <a:rPr lang="en-US" altLang="zh-CN" sz="1800" dirty="0" smtClean="0">
                <a:latin typeface="微软雅黑" pitchFamily="34" charset="-122"/>
                <a:ea typeface="微软雅黑" pitchFamily="34" charset="-122"/>
              </a:rPr>
              <a:t>: </a:t>
            </a:r>
            <a:endParaRPr lang="en-US" altLang="zh-CN" sz="1800" dirty="0">
              <a:latin typeface="微软雅黑" pitchFamily="34" charset="-122"/>
              <a:ea typeface="微软雅黑" pitchFamily="34" charset="-122"/>
            </a:endParaRPr>
          </a:p>
          <a:p>
            <a:r>
              <a:rPr lang="en-US" altLang="zh-CN" sz="1800" dirty="0" err="1">
                <a:latin typeface="微软雅黑" pitchFamily="34" charset="-122"/>
                <a:ea typeface="微软雅黑" pitchFamily="34" charset="-122"/>
              </a:rPr>
              <a:t>val</a:t>
            </a:r>
            <a:r>
              <a:rPr lang="en-US" altLang="zh-CN" sz="1800" b="1" dirty="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f2: </a:t>
            </a:r>
            <a:r>
              <a:rPr lang="en-US" altLang="zh-CN" sz="1800" dirty="0">
                <a:latin typeface="微软雅黑" pitchFamily="34" charset="-122"/>
                <a:ea typeface="微软雅黑" pitchFamily="34" charset="-122"/>
              </a:rPr>
              <a:t>(String, Double) =&gt; </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 (a: String, b : Double) =&gt; </a:t>
            </a:r>
            <a:r>
              <a:rPr lang="en-US" altLang="zh-CN" sz="1800" dirty="0" err="1">
                <a:latin typeface="微软雅黑" pitchFamily="34" charset="-122"/>
                <a:ea typeface="微软雅黑" pitchFamily="34" charset="-122"/>
              </a:rPr>
              <a:t>a.toInt</a:t>
            </a:r>
            <a:r>
              <a:rPr lang="en-US" altLang="zh-CN" sz="1800" dirty="0">
                <a:latin typeface="微软雅黑" pitchFamily="34" charset="-122"/>
                <a:ea typeface="微软雅黑" pitchFamily="34" charset="-122"/>
              </a:rPr>
              <a:t> + </a:t>
            </a:r>
            <a:r>
              <a:rPr lang="en-US" altLang="zh-CN" sz="1800" dirty="0" err="1">
                <a:latin typeface="微软雅黑" pitchFamily="34" charset="-122"/>
                <a:ea typeface="微软雅黑" pitchFamily="34" charset="-122"/>
              </a:rPr>
              <a:t>b.toInt</a:t>
            </a:r>
            <a:endParaRPr lang="en-US" altLang="zh-CN" sz="1800" dirty="0">
              <a:latin typeface="微软雅黑" pitchFamily="34" charset="-122"/>
              <a:ea typeface="微软雅黑" pitchFamily="34" charset="-122"/>
            </a:endParaRPr>
          </a:p>
          <a:p>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简化版</a:t>
            </a:r>
            <a:r>
              <a:rPr lang="en-US" altLang="zh-CN" sz="1800" dirty="0" smtClean="0">
                <a:latin typeface="微软雅黑" pitchFamily="34" charset="-122"/>
                <a:ea typeface="微软雅黑" pitchFamily="34" charset="-122"/>
              </a:rPr>
              <a:t>1,  </a:t>
            </a:r>
            <a:r>
              <a:rPr lang="zh-CN" altLang="en-US" sz="1800" dirty="0" smtClean="0">
                <a:latin typeface="微软雅黑" pitchFamily="34" charset="-122"/>
                <a:ea typeface="微软雅黑" pitchFamily="34" charset="-122"/>
              </a:rPr>
              <a:t>后面的函数写法省略全部类型</a:t>
            </a:r>
            <a:endParaRPr lang="en-US" altLang="zh-CN" sz="1800" dirty="0" smtClean="0">
              <a:latin typeface="微软雅黑" pitchFamily="34" charset="-122"/>
              <a:ea typeface="微软雅黑" pitchFamily="34" charset="-122"/>
            </a:endParaRPr>
          </a:p>
          <a:p>
            <a:r>
              <a:rPr lang="en-US" altLang="zh-CN" sz="1800" dirty="0" err="1">
                <a:latin typeface="微软雅黑" pitchFamily="34" charset="-122"/>
                <a:ea typeface="微软雅黑" pitchFamily="34" charset="-122"/>
              </a:rPr>
              <a:t>v</a:t>
            </a:r>
            <a:r>
              <a:rPr lang="en-US" altLang="zh-CN" sz="1800" dirty="0" err="1" smtClean="0">
                <a:latin typeface="微软雅黑" pitchFamily="34" charset="-122"/>
                <a:ea typeface="微软雅黑" pitchFamily="34" charset="-122"/>
              </a:rPr>
              <a:t>al</a:t>
            </a:r>
            <a:r>
              <a:rPr lang="en-US" altLang="zh-CN" sz="1800" dirty="0" smtClean="0">
                <a:latin typeface="微软雅黑" pitchFamily="34" charset="-122"/>
                <a:ea typeface="微软雅黑" pitchFamily="34" charset="-122"/>
              </a:rPr>
              <a:t> f3: (String, Double) =&gt; </a:t>
            </a:r>
            <a:r>
              <a:rPr lang="en-US" altLang="zh-CN" sz="1800" dirty="0" err="1" smtClean="0">
                <a:latin typeface="微软雅黑" pitchFamily="34" charset="-122"/>
                <a:ea typeface="微软雅黑" pitchFamily="34" charset="-122"/>
              </a:rPr>
              <a:t>Int</a:t>
            </a:r>
            <a:r>
              <a:rPr lang="en-US" altLang="zh-CN" sz="1800" dirty="0" smtClean="0">
                <a:latin typeface="微软雅黑" pitchFamily="34" charset="-122"/>
                <a:ea typeface="微软雅黑" pitchFamily="34" charset="-122"/>
              </a:rPr>
              <a:t> = (a, b) =&gt; </a:t>
            </a:r>
            <a:r>
              <a:rPr lang="en-US" altLang="zh-CN" sz="1800" dirty="0" err="1" smtClean="0">
                <a:latin typeface="微软雅黑" pitchFamily="34" charset="-122"/>
                <a:ea typeface="微软雅黑" pitchFamily="34" charset="-122"/>
              </a:rPr>
              <a:t>a.toInt</a:t>
            </a:r>
            <a:r>
              <a:rPr lang="en-US" altLang="zh-CN" sz="1800" dirty="0" smtClean="0">
                <a:latin typeface="微软雅黑" pitchFamily="34" charset="-122"/>
                <a:ea typeface="微软雅黑" pitchFamily="34" charset="-122"/>
              </a:rPr>
              <a:t> + </a:t>
            </a:r>
            <a:r>
              <a:rPr lang="en-US" altLang="zh-CN" sz="1800" dirty="0" err="1" smtClean="0">
                <a:latin typeface="微软雅黑" pitchFamily="34" charset="-122"/>
                <a:ea typeface="微软雅黑" pitchFamily="34" charset="-122"/>
              </a:rPr>
              <a:t>b.toInt</a:t>
            </a:r>
            <a:endParaRPr lang="en-US" altLang="zh-CN" sz="1800" dirty="0" smtClean="0">
              <a:latin typeface="微软雅黑" pitchFamily="34" charset="-122"/>
              <a:ea typeface="微软雅黑" pitchFamily="34" charset="-122"/>
            </a:endParaRPr>
          </a:p>
          <a:p>
            <a:r>
              <a:rPr lang="en-US" altLang="zh-CN" sz="1800" dirty="0">
                <a:latin typeface="微软雅黑" pitchFamily="34" charset="-122"/>
                <a:ea typeface="微软雅黑" pitchFamily="34" charset="-122"/>
              </a:rPr>
              <a:t>// (String, Double) =&gt; </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a:t>
            </a:r>
            <a:r>
              <a:rPr lang="zh-CN" altLang="en-US" sz="1800" dirty="0">
                <a:latin typeface="微软雅黑" pitchFamily="34" charset="-122"/>
                <a:ea typeface="微软雅黑" pitchFamily="34" charset="-122"/>
              </a:rPr>
              <a:t>是一个数据类型</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函数签名</a:t>
            </a:r>
            <a:r>
              <a:rPr lang="en-US" altLang="zh-CN" sz="1800" dirty="0" smtClean="0">
                <a:latin typeface="微软雅黑" pitchFamily="34" charset="-122"/>
                <a:ea typeface="微软雅黑" pitchFamily="34" charset="-122"/>
              </a:rPr>
              <a:t>)</a:t>
            </a:r>
          </a:p>
          <a:p>
            <a:r>
              <a:rPr lang="en-US" altLang="zh-CN" sz="1800" dirty="0" smtClean="0">
                <a:latin typeface="微软雅黑" pitchFamily="34" charset="-122"/>
                <a:ea typeface="微软雅黑" pitchFamily="34" charset="-122"/>
              </a:rPr>
              <a:t>// </a:t>
            </a:r>
            <a:r>
              <a:rPr lang="zh-CN" altLang="en-US" sz="1800" dirty="0" smtClean="0">
                <a:latin typeface="微软雅黑" pitchFamily="34" charset="-122"/>
                <a:ea typeface="微软雅黑" pitchFamily="34" charset="-122"/>
              </a:rPr>
              <a:t>简化版</a:t>
            </a:r>
            <a:r>
              <a:rPr lang="en-US" altLang="zh-CN" sz="1800" dirty="0" smtClean="0">
                <a:latin typeface="微软雅黑" pitchFamily="34" charset="-122"/>
                <a:ea typeface="微软雅黑" pitchFamily="34" charset="-122"/>
              </a:rPr>
              <a:t>2 , </a:t>
            </a:r>
            <a:r>
              <a:rPr lang="zh-CN" altLang="en-US" sz="1800" dirty="0" smtClean="0">
                <a:latin typeface="微软雅黑" pitchFamily="34" charset="-122"/>
                <a:ea typeface="微软雅黑" pitchFamily="34" charset="-122"/>
              </a:rPr>
              <a:t>省略函数签名</a:t>
            </a:r>
            <a:endParaRPr lang="en-US" altLang="zh-CN" sz="1800" dirty="0" smtClean="0">
              <a:latin typeface="微软雅黑" pitchFamily="34" charset="-122"/>
              <a:ea typeface="微软雅黑" pitchFamily="34" charset="-122"/>
            </a:endParaRPr>
          </a:p>
          <a:p>
            <a:r>
              <a:rPr lang="en-US" altLang="zh-CN" sz="1800" dirty="0" smtClean="0">
                <a:latin typeface="微软雅黑" pitchFamily="34" charset="-122"/>
                <a:ea typeface="微软雅黑" pitchFamily="34" charset="-122"/>
              </a:rPr>
              <a:t>Val f4 = (a: String, b:Double) =&gt; </a:t>
            </a:r>
            <a:r>
              <a:rPr lang="en-US" altLang="zh-CN" sz="1800" dirty="0" err="1" smtClean="0">
                <a:latin typeface="微软雅黑" pitchFamily="34" charset="-122"/>
                <a:ea typeface="微软雅黑" pitchFamily="34" charset="-122"/>
              </a:rPr>
              <a:t>a.toInt</a:t>
            </a:r>
            <a:r>
              <a:rPr lang="en-US" altLang="zh-CN" sz="1800" dirty="0" smtClean="0">
                <a:latin typeface="微软雅黑" pitchFamily="34" charset="-122"/>
                <a:ea typeface="微软雅黑" pitchFamily="34" charset="-122"/>
              </a:rPr>
              <a:t> + </a:t>
            </a:r>
            <a:r>
              <a:rPr lang="en-US" altLang="zh-CN" sz="1800" dirty="0" err="1" smtClean="0">
                <a:latin typeface="微软雅黑" pitchFamily="34" charset="-122"/>
                <a:ea typeface="微软雅黑" pitchFamily="34" charset="-122"/>
              </a:rPr>
              <a:t>b.toInt</a:t>
            </a:r>
            <a:endParaRPr lang="en-US" altLang="zh-CN" sz="1800" dirty="0" smtClean="0">
              <a:latin typeface="微软雅黑" pitchFamily="34" charset="-122"/>
              <a:ea typeface="微软雅黑" pitchFamily="34" charset="-122"/>
            </a:endParaRPr>
          </a:p>
          <a:p>
            <a:endParaRPr lang="en-US" altLang="zh-CN" sz="1800" dirty="0">
              <a:latin typeface="微软雅黑" pitchFamily="34" charset="-122"/>
              <a:ea typeface="微软雅黑" pitchFamily="34" charset="-122"/>
            </a:endParaRPr>
          </a:p>
          <a:p>
            <a:endParaRPr lang="en-US" altLang="zh-CN" sz="1800" dirty="0" smtClean="0">
              <a:latin typeface="微软雅黑" pitchFamily="34" charset="-122"/>
              <a:ea typeface="微软雅黑" pitchFamily="34" charset="-122"/>
            </a:endParaRPr>
          </a:p>
        </p:txBody>
      </p:sp>
      <p:sp>
        <p:nvSpPr>
          <p:cNvPr id="4" name="标题 1"/>
          <p:cNvSpPr>
            <a:spLocks noGrp="1"/>
          </p:cNvSpPr>
          <p:nvPr>
            <p:ph type="title"/>
          </p:nvPr>
        </p:nvSpPr>
        <p:spPr>
          <a:xfrm>
            <a:off x="449957" y="504031"/>
            <a:ext cx="8586788" cy="936096"/>
          </a:xfrm>
        </p:spPr>
        <p:txBody>
          <a:bodyPr>
            <a:normAutofit/>
          </a:bodyPr>
          <a:lstStyle/>
          <a:p>
            <a:pPr algn="l"/>
            <a:r>
              <a:rPr lang="zh-CN" altLang="en-US" sz="2400" b="1" dirty="0" smtClean="0">
                <a:latin typeface="微软雅黑" pitchFamily="34" charset="-122"/>
                <a:ea typeface="微软雅黑" pitchFamily="34" charset="-122"/>
              </a:rPr>
              <a:t>匿名函数 </a:t>
            </a:r>
            <a:r>
              <a:rPr lang="en-US" altLang="zh-CN"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Tree>
    <p:extLst>
      <p:ext uri="{BB962C8B-B14F-4D97-AF65-F5344CB8AC3E}">
        <p14:creationId xmlns="" xmlns:p14="http://schemas.microsoft.com/office/powerpoint/2010/main" val="600776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4129" y="1621887"/>
            <a:ext cx="3474220" cy="3706680"/>
          </a:xfrm>
        </p:spPr>
        <p:txBody>
          <a:bodyPr>
            <a:normAutofit fontScale="92500" lnSpcReduction="20000"/>
          </a:bodyPr>
          <a:lstStyle/>
          <a:p>
            <a:r>
              <a:rPr lang="en-US" altLang="zh-CN" sz="2300" b="1" dirty="0" err="1">
                <a:latin typeface="微软雅黑" pitchFamily="34" charset="-122"/>
                <a:ea typeface="微软雅黑" pitchFamily="34" charset="-122"/>
              </a:rPr>
              <a:t>var</a:t>
            </a:r>
            <a:r>
              <a:rPr lang="en-US" altLang="zh-CN" sz="2300" b="1" dirty="0">
                <a:latin typeface="微软雅黑" pitchFamily="34" charset="-122"/>
                <a:ea typeface="微软雅黑" pitchFamily="34" charset="-122"/>
              </a:rPr>
              <a:t> </a:t>
            </a:r>
            <a:r>
              <a:rPr lang="en-US" altLang="zh-CN" sz="2300" b="1" dirty="0" smtClean="0">
                <a:latin typeface="微软雅黑" pitchFamily="34" charset="-122"/>
                <a:ea typeface="微软雅黑" pitchFamily="34" charset="-122"/>
              </a:rPr>
              <a:t>money </a:t>
            </a:r>
            <a:r>
              <a:rPr lang="en-US" altLang="zh-CN" sz="2300" dirty="0" smtClean="0">
                <a:latin typeface="微软雅黑" pitchFamily="34" charset="-122"/>
                <a:ea typeface="微软雅黑" pitchFamily="34" charset="-122"/>
              </a:rPr>
              <a:t>= 100</a:t>
            </a:r>
            <a:r>
              <a:rPr lang="en-US" altLang="zh-CN" sz="2300" dirty="0">
                <a:latin typeface="微软雅黑" pitchFamily="34" charset="-122"/>
                <a:ea typeface="微软雅黑" pitchFamily="34" charset="-122"/>
              </a:rPr>
              <a:t/>
            </a:r>
            <a:br>
              <a:rPr lang="en-US" altLang="zh-CN" sz="2300" dirty="0">
                <a:latin typeface="微软雅黑" pitchFamily="34" charset="-122"/>
                <a:ea typeface="微软雅黑" pitchFamily="34" charset="-122"/>
              </a:rPr>
            </a:br>
            <a:endParaRPr lang="en-US" altLang="zh-CN" sz="2300" dirty="0" smtClean="0">
              <a:latin typeface="微软雅黑" pitchFamily="34" charset="-122"/>
              <a:ea typeface="微软雅黑" pitchFamily="34" charset="-122"/>
            </a:endParaRPr>
          </a:p>
          <a:p>
            <a:r>
              <a:rPr lang="en-US" altLang="zh-CN" sz="2300" b="1" dirty="0" err="1" smtClean="0">
                <a:latin typeface="微软雅黑" pitchFamily="34" charset="-122"/>
                <a:ea typeface="微软雅黑" pitchFamily="34" charset="-122"/>
              </a:rPr>
              <a:t>def</a:t>
            </a:r>
            <a:r>
              <a:rPr lang="en-US" altLang="zh-CN" sz="2300" b="1" dirty="0" smtClean="0">
                <a:latin typeface="微软雅黑" pitchFamily="34" charset="-122"/>
                <a:ea typeface="微软雅黑" pitchFamily="34" charset="-122"/>
              </a:rPr>
              <a:t> </a:t>
            </a:r>
            <a:r>
              <a:rPr lang="en-US" altLang="zh-CN" sz="2300" dirty="0" smtClean="0">
                <a:latin typeface="微软雅黑" pitchFamily="34" charset="-122"/>
                <a:ea typeface="微软雅黑" pitchFamily="34" charset="-122"/>
              </a:rPr>
              <a:t>buy(): </a:t>
            </a:r>
            <a:r>
              <a:rPr lang="en-US" altLang="zh-CN" sz="2300" dirty="0" err="1">
                <a:latin typeface="微软雅黑" pitchFamily="34" charset="-122"/>
                <a:ea typeface="微软雅黑" pitchFamily="34" charset="-122"/>
              </a:rPr>
              <a:t>Int</a:t>
            </a:r>
            <a:r>
              <a:rPr lang="en-US" altLang="zh-CN" sz="2300" dirty="0">
                <a:latin typeface="微软雅黑" pitchFamily="34" charset="-122"/>
                <a:ea typeface="微软雅黑" pitchFamily="34" charset="-122"/>
              </a:rPr>
              <a:t> = {</a:t>
            </a:r>
            <a:br>
              <a:rPr lang="en-US" altLang="zh-CN" sz="2300" dirty="0">
                <a:latin typeface="微软雅黑" pitchFamily="34" charset="-122"/>
                <a:ea typeface="微软雅黑" pitchFamily="34" charset="-122"/>
              </a:rPr>
            </a:br>
            <a:r>
              <a:rPr lang="en-US" altLang="zh-CN" sz="2300" dirty="0">
                <a:latin typeface="微软雅黑" pitchFamily="34" charset="-122"/>
                <a:ea typeface="微软雅黑" pitchFamily="34" charset="-122"/>
              </a:rPr>
              <a:t>  </a:t>
            </a:r>
            <a:r>
              <a:rPr lang="en-US" altLang="zh-CN" sz="2300" dirty="0" smtClean="0">
                <a:latin typeface="微软雅黑" pitchFamily="34" charset="-122"/>
                <a:ea typeface="微软雅黑" pitchFamily="34" charset="-122"/>
              </a:rPr>
              <a:t>  </a:t>
            </a:r>
            <a:r>
              <a:rPr lang="en-US" altLang="zh-CN" sz="2300" i="1" dirty="0" smtClean="0">
                <a:latin typeface="微软雅黑" pitchFamily="34" charset="-122"/>
                <a:ea typeface="微软雅黑" pitchFamily="34" charset="-122"/>
              </a:rPr>
              <a:t>money  </a:t>
            </a:r>
            <a:r>
              <a:rPr lang="en-US" altLang="zh-CN" sz="2300" dirty="0" smtClean="0">
                <a:latin typeface="微软雅黑" pitchFamily="34" charset="-122"/>
                <a:ea typeface="微软雅黑" pitchFamily="34" charset="-122"/>
              </a:rPr>
              <a:t>-= </a:t>
            </a:r>
            <a:r>
              <a:rPr lang="en-US" altLang="zh-CN" sz="2300" dirty="0">
                <a:latin typeface="微软雅黑" pitchFamily="34" charset="-122"/>
                <a:ea typeface="微软雅黑" pitchFamily="34" charset="-122"/>
              </a:rPr>
              <a:t>10</a:t>
            </a:r>
            <a:br>
              <a:rPr lang="en-US" altLang="zh-CN" sz="2300" dirty="0">
                <a:latin typeface="微软雅黑" pitchFamily="34" charset="-122"/>
                <a:ea typeface="微软雅黑" pitchFamily="34" charset="-122"/>
              </a:rPr>
            </a:br>
            <a:r>
              <a:rPr lang="en-US" altLang="zh-CN" sz="2300" dirty="0">
                <a:latin typeface="微软雅黑" pitchFamily="34" charset="-122"/>
                <a:ea typeface="微软雅黑" pitchFamily="34" charset="-122"/>
              </a:rPr>
              <a:t>  </a:t>
            </a:r>
            <a:r>
              <a:rPr lang="en-US" altLang="zh-CN" sz="2300" dirty="0" smtClean="0">
                <a:latin typeface="微软雅黑" pitchFamily="34" charset="-122"/>
                <a:ea typeface="微软雅黑" pitchFamily="34" charset="-122"/>
              </a:rPr>
              <a:t>  </a:t>
            </a:r>
            <a:r>
              <a:rPr lang="en-US" altLang="zh-CN" sz="2300" i="1" dirty="0" smtClean="0">
                <a:latin typeface="微软雅黑" pitchFamily="34" charset="-122"/>
                <a:ea typeface="微软雅黑" pitchFamily="34" charset="-122"/>
              </a:rPr>
              <a:t>money</a:t>
            </a:r>
            <a:r>
              <a:rPr lang="en-US" altLang="zh-CN" sz="2300" i="1" dirty="0">
                <a:latin typeface="微软雅黑" pitchFamily="34" charset="-122"/>
                <a:ea typeface="微软雅黑" pitchFamily="34" charset="-122"/>
              </a:rPr>
              <a:t/>
            </a:r>
            <a:br>
              <a:rPr lang="en-US" altLang="zh-CN" sz="2300" i="1" dirty="0">
                <a:latin typeface="微软雅黑" pitchFamily="34" charset="-122"/>
                <a:ea typeface="微软雅黑" pitchFamily="34" charset="-122"/>
              </a:rPr>
            </a:br>
            <a:r>
              <a:rPr lang="en-US" altLang="zh-CN" sz="2300" dirty="0">
                <a:latin typeface="微软雅黑" pitchFamily="34" charset="-122"/>
                <a:ea typeface="微软雅黑" pitchFamily="34" charset="-122"/>
              </a:rPr>
              <a:t>}</a:t>
            </a:r>
            <a:br>
              <a:rPr lang="en-US" altLang="zh-CN" sz="2300" dirty="0">
                <a:latin typeface="微软雅黑" pitchFamily="34" charset="-122"/>
                <a:ea typeface="微软雅黑" pitchFamily="34" charset="-122"/>
              </a:rPr>
            </a:br>
            <a:r>
              <a:rPr lang="en-US" altLang="zh-CN" sz="2300" dirty="0">
                <a:latin typeface="微软雅黑" pitchFamily="34" charset="-122"/>
                <a:ea typeface="微软雅黑" pitchFamily="34" charset="-122"/>
              </a:rPr>
              <a:t/>
            </a:r>
            <a:br>
              <a:rPr lang="en-US" altLang="zh-CN" sz="2300" dirty="0">
                <a:latin typeface="微软雅黑" pitchFamily="34" charset="-122"/>
                <a:ea typeface="微软雅黑" pitchFamily="34" charset="-122"/>
              </a:rPr>
            </a:br>
            <a:r>
              <a:rPr lang="en-US" altLang="zh-CN" sz="2300" b="1" dirty="0" err="1">
                <a:latin typeface="微软雅黑" pitchFamily="34" charset="-122"/>
                <a:ea typeface="微软雅黑" pitchFamily="34" charset="-122"/>
              </a:rPr>
              <a:t>def</a:t>
            </a:r>
            <a:r>
              <a:rPr lang="en-US" altLang="zh-CN" sz="2300" b="1" dirty="0">
                <a:latin typeface="微软雅黑" pitchFamily="34" charset="-122"/>
                <a:ea typeface="微软雅黑" pitchFamily="34" charset="-122"/>
              </a:rPr>
              <a:t> </a:t>
            </a:r>
            <a:r>
              <a:rPr lang="en-US" altLang="zh-CN" sz="2300" dirty="0" smtClean="0">
                <a:latin typeface="微软雅黑" pitchFamily="34" charset="-122"/>
                <a:ea typeface="微软雅黑" pitchFamily="34" charset="-122"/>
              </a:rPr>
              <a:t>test1(a: </a:t>
            </a:r>
            <a:r>
              <a:rPr lang="en-US" altLang="zh-CN" sz="2300" dirty="0" err="1">
                <a:latin typeface="微软雅黑" pitchFamily="34" charset="-122"/>
                <a:ea typeface="微软雅黑" pitchFamily="34" charset="-122"/>
              </a:rPr>
              <a:t>Int</a:t>
            </a:r>
            <a:r>
              <a:rPr lang="en-US" altLang="zh-CN" sz="2300" dirty="0">
                <a:latin typeface="微软雅黑" pitchFamily="34" charset="-122"/>
                <a:ea typeface="微软雅黑" pitchFamily="34" charset="-122"/>
              </a:rPr>
              <a:t>) = {</a:t>
            </a:r>
            <a:br>
              <a:rPr lang="en-US" altLang="zh-CN" sz="2300" dirty="0">
                <a:latin typeface="微软雅黑" pitchFamily="34" charset="-122"/>
                <a:ea typeface="微软雅黑" pitchFamily="34" charset="-122"/>
              </a:rPr>
            </a:br>
            <a:r>
              <a:rPr lang="en-US" altLang="zh-CN" sz="2300" dirty="0">
                <a:latin typeface="微软雅黑" pitchFamily="34" charset="-122"/>
                <a:ea typeface="微软雅黑" pitchFamily="34" charset="-122"/>
              </a:rPr>
              <a:t>  </a:t>
            </a:r>
            <a:r>
              <a:rPr lang="en-US" altLang="zh-CN" sz="2300" dirty="0" smtClean="0">
                <a:latin typeface="微软雅黑" pitchFamily="34" charset="-122"/>
                <a:ea typeface="微软雅黑" pitchFamily="34" charset="-122"/>
              </a:rPr>
              <a:t>  </a:t>
            </a:r>
            <a:r>
              <a:rPr lang="en-US" altLang="zh-CN" sz="2300" i="1" dirty="0" err="1" smtClean="0">
                <a:latin typeface="微软雅黑" pitchFamily="34" charset="-122"/>
                <a:ea typeface="微软雅黑" pitchFamily="34" charset="-122"/>
              </a:rPr>
              <a:t>println</a:t>
            </a:r>
            <a:r>
              <a:rPr lang="en-US" altLang="zh-CN" sz="2300" dirty="0" smtClean="0">
                <a:latin typeface="微软雅黑" pitchFamily="34" charset="-122"/>
                <a:ea typeface="微软雅黑" pitchFamily="34" charset="-122"/>
              </a:rPr>
              <a:t>(a</a:t>
            </a:r>
            <a:r>
              <a:rPr lang="en-US" altLang="zh-CN" sz="2300" dirty="0">
                <a:latin typeface="微软雅黑" pitchFamily="34" charset="-122"/>
                <a:ea typeface="微软雅黑" pitchFamily="34" charset="-122"/>
              </a:rPr>
              <a:t>)</a:t>
            </a:r>
            <a:br>
              <a:rPr lang="en-US" altLang="zh-CN" sz="2300" dirty="0">
                <a:latin typeface="微软雅黑" pitchFamily="34" charset="-122"/>
                <a:ea typeface="微软雅黑" pitchFamily="34" charset="-122"/>
              </a:rPr>
            </a:br>
            <a:r>
              <a:rPr lang="en-US" altLang="zh-CN" sz="2300" dirty="0">
                <a:latin typeface="微软雅黑" pitchFamily="34" charset="-122"/>
                <a:ea typeface="微软雅黑" pitchFamily="34" charset="-122"/>
              </a:rPr>
              <a:t>  </a:t>
            </a:r>
            <a:r>
              <a:rPr lang="en-US" altLang="zh-CN" sz="2300" dirty="0" smtClean="0">
                <a:latin typeface="微软雅黑" pitchFamily="34" charset="-122"/>
                <a:ea typeface="微软雅黑" pitchFamily="34" charset="-122"/>
              </a:rPr>
              <a:t>  </a:t>
            </a:r>
            <a:r>
              <a:rPr lang="en-US" altLang="zh-CN" sz="2300" i="1" dirty="0" err="1" smtClean="0">
                <a:latin typeface="微软雅黑" pitchFamily="34" charset="-122"/>
                <a:ea typeface="微软雅黑" pitchFamily="34" charset="-122"/>
              </a:rPr>
              <a:t>println</a:t>
            </a:r>
            <a:r>
              <a:rPr lang="en-US" altLang="zh-CN" sz="2300" dirty="0" smtClean="0">
                <a:latin typeface="微软雅黑" pitchFamily="34" charset="-122"/>
                <a:ea typeface="微软雅黑" pitchFamily="34" charset="-122"/>
              </a:rPr>
              <a:t>(a</a:t>
            </a:r>
            <a:r>
              <a:rPr lang="en-US" altLang="zh-CN" sz="2300" dirty="0">
                <a:latin typeface="微软雅黑" pitchFamily="34" charset="-122"/>
                <a:ea typeface="微软雅黑" pitchFamily="34" charset="-122"/>
              </a:rPr>
              <a:t>)</a:t>
            </a:r>
            <a:br>
              <a:rPr lang="en-US" altLang="zh-CN" sz="2300" dirty="0">
                <a:latin typeface="微软雅黑" pitchFamily="34" charset="-122"/>
                <a:ea typeface="微软雅黑" pitchFamily="34" charset="-122"/>
              </a:rPr>
            </a:br>
            <a:r>
              <a:rPr lang="en-US" altLang="zh-CN" sz="2300" dirty="0" smtClean="0">
                <a:latin typeface="微软雅黑" pitchFamily="34" charset="-122"/>
                <a:ea typeface="微软雅黑" pitchFamily="34" charset="-122"/>
              </a:rPr>
              <a:t>}</a:t>
            </a:r>
            <a:r>
              <a:rPr lang="en-US" altLang="zh-CN" sz="2300" dirty="0">
                <a:latin typeface="微软雅黑" pitchFamily="34" charset="-122"/>
                <a:ea typeface="微软雅黑" pitchFamily="34" charset="-122"/>
              </a:rPr>
              <a:t/>
            </a:r>
            <a:br>
              <a:rPr lang="en-US" altLang="zh-CN" sz="2300" dirty="0">
                <a:latin typeface="微软雅黑" pitchFamily="34" charset="-122"/>
                <a:ea typeface="微软雅黑" pitchFamily="34" charset="-122"/>
              </a:rPr>
            </a:br>
            <a:r>
              <a:rPr lang="en-US" altLang="zh-CN" sz="2300" dirty="0">
                <a:latin typeface="微软雅黑" pitchFamily="34" charset="-122"/>
                <a:ea typeface="微软雅黑" pitchFamily="34" charset="-122"/>
              </a:rPr>
              <a:t/>
            </a:r>
            <a:br>
              <a:rPr lang="en-US" altLang="zh-CN" sz="2300" dirty="0">
                <a:latin typeface="微软雅黑" pitchFamily="34" charset="-122"/>
                <a:ea typeface="微软雅黑" pitchFamily="34" charset="-122"/>
              </a:rPr>
            </a:br>
            <a:endParaRPr lang="en-US" altLang="zh-CN" sz="1800" dirty="0" smtClean="0">
              <a:latin typeface="微软雅黑" pitchFamily="34" charset="-122"/>
              <a:ea typeface="微软雅黑" pitchFamily="34" charset="-122"/>
            </a:endParaRPr>
          </a:p>
        </p:txBody>
      </p:sp>
      <p:sp>
        <p:nvSpPr>
          <p:cNvPr id="4" name="标题 1"/>
          <p:cNvSpPr>
            <a:spLocks noGrp="1"/>
          </p:cNvSpPr>
          <p:nvPr>
            <p:ph type="title"/>
          </p:nvPr>
        </p:nvSpPr>
        <p:spPr>
          <a:xfrm>
            <a:off x="449957" y="648055"/>
            <a:ext cx="8586788" cy="936096"/>
          </a:xfrm>
        </p:spPr>
        <p:txBody>
          <a:bodyPr>
            <a:normAutofit/>
          </a:bodyPr>
          <a:lstStyle/>
          <a:p>
            <a:pPr algn="l"/>
            <a:r>
              <a:rPr lang="zh-CN" altLang="en-US" sz="2400" b="1" dirty="0" smtClean="0">
                <a:latin typeface="微软雅黑" pitchFamily="34" charset="-122"/>
                <a:ea typeface="微软雅黑" pitchFamily="34" charset="-122"/>
              </a:rPr>
              <a:t>传值调用与传名调用 </a:t>
            </a:r>
            <a:r>
              <a:rPr lang="en-US" altLang="zh-CN" sz="2400" b="1" dirty="0" smtClean="0">
                <a:latin typeface="微软雅黑" pitchFamily="34" charset="-122"/>
                <a:ea typeface="微软雅黑" pitchFamily="34" charset="-122"/>
              </a:rPr>
              <a:t>:</a:t>
            </a:r>
            <a:endParaRPr lang="zh-CN" altLang="en-US" sz="2400" b="1" dirty="0">
              <a:latin typeface="微软雅黑" pitchFamily="34" charset="-122"/>
              <a:ea typeface="微软雅黑" pitchFamily="34" charset="-122"/>
            </a:endParaRPr>
          </a:p>
        </p:txBody>
      </p:sp>
      <p:sp>
        <p:nvSpPr>
          <p:cNvPr id="2" name="TextBox 1"/>
          <p:cNvSpPr txBox="1"/>
          <p:nvPr/>
        </p:nvSpPr>
        <p:spPr>
          <a:xfrm>
            <a:off x="4626421" y="2106205"/>
            <a:ext cx="4297908" cy="2862322"/>
          </a:xfrm>
          <a:prstGeom prst="rect">
            <a:avLst/>
          </a:prstGeom>
          <a:noFill/>
        </p:spPr>
        <p:txBody>
          <a:bodyPr wrap="none" rtlCol="0">
            <a:spAutoFit/>
          </a:bodyPr>
          <a:lstStyle/>
          <a:p>
            <a:r>
              <a:rPr lang="en-US" altLang="zh-CN" b="1" dirty="0" err="1">
                <a:latin typeface="微软雅黑" pitchFamily="34" charset="-122"/>
                <a:ea typeface="微软雅黑" pitchFamily="34" charset="-122"/>
              </a:rPr>
              <a:t>def</a:t>
            </a:r>
            <a:r>
              <a:rPr lang="en-US" altLang="zh-CN" b="1"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test2(a: </a:t>
            </a:r>
            <a:r>
              <a:rPr lang="en-US" altLang="zh-CN" dirty="0">
                <a:latin typeface="微软雅黑" pitchFamily="34" charset="-122"/>
                <a:ea typeface="微软雅黑" pitchFamily="34" charset="-122"/>
              </a:rPr>
              <a:t>=&gt; </a:t>
            </a:r>
            <a:r>
              <a:rPr lang="en-US" altLang="zh-CN" dirty="0" err="1">
                <a:latin typeface="微软雅黑" pitchFamily="34" charset="-122"/>
                <a:ea typeface="微软雅黑" pitchFamily="34" charset="-122"/>
              </a:rPr>
              <a:t>Int</a:t>
            </a:r>
            <a:r>
              <a:rPr lang="en-US" altLang="zh-CN" dirty="0">
                <a:latin typeface="微软雅黑" pitchFamily="34" charset="-122"/>
                <a:ea typeface="微软雅黑" pitchFamily="34" charset="-122"/>
              </a:rPr>
              <a:t>) = {</a:t>
            </a:r>
            <a:br>
              <a:rPr lang="en-US" altLang="zh-CN" dirty="0">
                <a:latin typeface="微软雅黑" pitchFamily="34" charset="-122"/>
                <a:ea typeface="微软雅黑" pitchFamily="34" charset="-122"/>
              </a:rPr>
            </a:br>
            <a:r>
              <a:rPr lang="en-US" altLang="zh-CN" dirty="0">
                <a:latin typeface="微软雅黑" pitchFamily="34" charset="-122"/>
                <a:ea typeface="微软雅黑" pitchFamily="34" charset="-122"/>
              </a:rPr>
              <a:t>    </a:t>
            </a:r>
            <a:r>
              <a:rPr lang="en-US" altLang="zh-CN" i="1" dirty="0" err="1">
                <a:latin typeface="微软雅黑" pitchFamily="34" charset="-122"/>
                <a:ea typeface="微软雅黑" pitchFamily="34" charset="-122"/>
              </a:rPr>
              <a:t>println</a:t>
            </a:r>
            <a:r>
              <a:rPr lang="en-US" altLang="zh-CN" dirty="0">
                <a:latin typeface="微软雅黑" pitchFamily="34" charset="-122"/>
                <a:ea typeface="微软雅黑" pitchFamily="34" charset="-122"/>
              </a:rPr>
              <a:t>(a)</a:t>
            </a:r>
            <a:br>
              <a:rPr lang="en-US" altLang="zh-CN" dirty="0">
                <a:latin typeface="微软雅黑" pitchFamily="34" charset="-122"/>
                <a:ea typeface="微软雅黑" pitchFamily="34" charset="-122"/>
              </a:rPr>
            </a:br>
            <a:r>
              <a:rPr lang="en-US" altLang="zh-CN" dirty="0">
                <a:latin typeface="微软雅黑" pitchFamily="34" charset="-122"/>
                <a:ea typeface="微软雅黑" pitchFamily="34" charset="-122"/>
              </a:rPr>
              <a:t>    </a:t>
            </a:r>
            <a:r>
              <a:rPr lang="en-US" altLang="zh-CN" i="1" dirty="0" err="1">
                <a:latin typeface="微软雅黑" pitchFamily="34" charset="-122"/>
                <a:ea typeface="微软雅黑" pitchFamily="34" charset="-122"/>
              </a:rPr>
              <a:t>println</a:t>
            </a:r>
            <a:r>
              <a:rPr lang="en-US" altLang="zh-CN" dirty="0">
                <a:latin typeface="微软雅黑" pitchFamily="34" charset="-122"/>
                <a:ea typeface="微软雅黑" pitchFamily="34" charset="-122"/>
              </a:rPr>
              <a:t>(a)</a:t>
            </a:r>
            <a:br>
              <a:rPr lang="en-US" altLang="zh-CN" dirty="0">
                <a:latin typeface="微软雅黑" pitchFamily="34" charset="-122"/>
                <a:ea typeface="微软雅黑" pitchFamily="34" charset="-122"/>
              </a:rPr>
            </a:br>
            <a:r>
              <a:rPr lang="en-US" altLang="zh-CN" dirty="0">
                <a:latin typeface="微软雅黑" pitchFamily="34" charset="-122"/>
                <a:ea typeface="微软雅黑" pitchFamily="34" charset="-122"/>
              </a:rPr>
              <a:t>}</a:t>
            </a:r>
            <a:br>
              <a:rPr lang="en-US" altLang="zh-CN" dirty="0">
                <a:latin typeface="微软雅黑" pitchFamily="34" charset="-122"/>
                <a:ea typeface="微软雅黑" pitchFamily="34" charset="-122"/>
              </a:rPr>
            </a:br>
            <a:r>
              <a:rPr lang="en-US" altLang="zh-CN" dirty="0">
                <a:latin typeface="微软雅黑" pitchFamily="34" charset="-122"/>
                <a:ea typeface="微软雅黑" pitchFamily="34" charset="-122"/>
              </a:rPr>
              <a:t/>
            </a:r>
            <a:br>
              <a:rPr lang="en-US" altLang="zh-CN" dirty="0">
                <a:latin typeface="微软雅黑" pitchFamily="34" charset="-122"/>
                <a:ea typeface="微软雅黑" pitchFamily="34" charset="-122"/>
              </a:rPr>
            </a:br>
            <a:r>
              <a:rPr lang="en-US" altLang="zh-CN" b="1" dirty="0" err="1">
                <a:latin typeface="微软雅黑" pitchFamily="34" charset="-122"/>
                <a:ea typeface="微软雅黑" pitchFamily="34" charset="-122"/>
              </a:rPr>
              <a:t>def</a:t>
            </a:r>
            <a:r>
              <a:rPr lang="en-US" altLang="zh-CN" b="1" dirty="0">
                <a:latin typeface="微软雅黑" pitchFamily="34" charset="-122"/>
                <a:ea typeface="微软雅黑" pitchFamily="34" charset="-122"/>
              </a:rPr>
              <a:t> </a:t>
            </a:r>
            <a:r>
              <a:rPr lang="en-US" altLang="zh-CN" dirty="0">
                <a:latin typeface="微软雅黑" pitchFamily="34" charset="-122"/>
                <a:ea typeface="微软雅黑" pitchFamily="34" charset="-122"/>
              </a:rPr>
              <a:t>main(</a:t>
            </a:r>
            <a:r>
              <a:rPr lang="en-US" altLang="zh-CN" dirty="0" err="1">
                <a:latin typeface="微软雅黑" pitchFamily="34" charset="-122"/>
                <a:ea typeface="微软雅黑" pitchFamily="34" charset="-122"/>
              </a:rPr>
              <a:t>args</a:t>
            </a:r>
            <a:r>
              <a:rPr lang="en-US" altLang="zh-CN" dirty="0">
                <a:latin typeface="微软雅黑" pitchFamily="34" charset="-122"/>
                <a:ea typeface="微软雅黑" pitchFamily="34" charset="-122"/>
              </a:rPr>
              <a:t>: Array[String]): Unit = {</a:t>
            </a:r>
            <a:br>
              <a:rPr lang="en-US" altLang="zh-CN" dirty="0">
                <a:latin typeface="微软雅黑" pitchFamily="34" charset="-122"/>
                <a:ea typeface="微软雅黑" pitchFamily="34" charset="-122"/>
              </a:rPr>
            </a:br>
            <a:r>
              <a:rPr lang="en-US" altLang="zh-CN" dirty="0">
                <a:latin typeface="微软雅黑" pitchFamily="34" charset="-122"/>
                <a:ea typeface="微软雅黑" pitchFamily="34" charset="-122"/>
              </a:rPr>
              <a:t>    test1(buy</a:t>
            </a:r>
            <a:r>
              <a:rPr lang="en-US" altLang="zh-CN" dirty="0" smtClean="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test2(buy</a:t>
            </a:r>
            <a:r>
              <a:rPr lang="en-US" altLang="zh-CN" dirty="0" smtClean="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a:t>
            </a:r>
          </a:p>
          <a:p>
            <a:endParaRPr lang="zh-CN" altLang="en-US" dirty="0">
              <a:latin typeface="微软雅黑" pitchFamily="34" charset="-122"/>
              <a:ea typeface="微软雅黑" pitchFamily="34" charset="-122"/>
            </a:endParaRPr>
          </a:p>
        </p:txBody>
      </p:sp>
    </p:spTree>
    <p:extLst>
      <p:ext uri="{BB962C8B-B14F-4D97-AF65-F5344CB8AC3E}">
        <p14:creationId xmlns="" xmlns:p14="http://schemas.microsoft.com/office/powerpoint/2010/main" val="5118209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prstClr val="black"/>
              </a:buClr>
              <a:buSzPct val="70000"/>
              <a:buFont typeface="Wingdings" pitchFamily="2" charset="2"/>
              <a:buChar char="l"/>
            </a:pPr>
            <a:r>
              <a:rPr lang="zh-CN" altLang="en-US" sz="2200" b="1" smtClean="0">
                <a:solidFill>
                  <a:prstClr val="black"/>
                </a:solidFill>
                <a:latin typeface="微软雅黑" pitchFamily="34" charset="-122"/>
                <a:ea typeface="微软雅黑" pitchFamily="34" charset="-122"/>
              </a:rPr>
              <a:t>练</a:t>
            </a:r>
            <a:r>
              <a:rPr lang="zh-CN" altLang="en-US" sz="2200" b="1">
                <a:solidFill>
                  <a:prstClr val="black"/>
                </a:solidFill>
                <a:latin typeface="微软雅黑" pitchFamily="34" charset="-122"/>
                <a:ea typeface="微软雅黑" pitchFamily="34" charset="-122"/>
              </a:rPr>
              <a:t>习题</a:t>
            </a:r>
            <a:endParaRPr lang="en-US" altLang="zh-CN" sz="2200" b="1" smtClean="0">
              <a:solidFill>
                <a:prstClr val="black"/>
              </a:solidFill>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solidFill>
                <a:prstClr val="black"/>
              </a:solidFill>
              <a:latin typeface="微软雅黑" pitchFamily="34" charset="-122"/>
              <a:ea typeface="微软雅黑" pitchFamily="34" charset="-122"/>
            </a:endParaRPr>
          </a:p>
          <a:p>
            <a:pPr>
              <a:spcBef>
                <a:spcPct val="0"/>
              </a:spcBef>
            </a:pPr>
            <a:endParaRPr lang="en-US" altLang="zh-CN" sz="1600">
              <a:solidFill>
                <a:prstClr val="black"/>
              </a:solidFill>
              <a:latin typeface="微软雅黑" pitchFamily="34" charset="-122"/>
              <a:ea typeface="微软雅黑" pitchFamily="34" charset="-122"/>
            </a:endParaRPr>
          </a:p>
        </p:txBody>
      </p:sp>
      <p:sp>
        <p:nvSpPr>
          <p:cNvPr id="3" name="TextBox 2"/>
          <p:cNvSpPr txBox="1"/>
          <p:nvPr/>
        </p:nvSpPr>
        <p:spPr>
          <a:xfrm>
            <a:off x="562971" y="1175928"/>
            <a:ext cx="8527946" cy="3170099"/>
          </a:xfrm>
          <a:prstGeom prst="rect">
            <a:avLst/>
          </a:prstGeom>
          <a:noFill/>
        </p:spPr>
        <p:txBody>
          <a:bodyPr wrap="square" rtlCol="0">
            <a:spAutoFit/>
          </a:bodyPr>
          <a:lstStyle/>
          <a:p>
            <a:endParaRPr lang="en-US" altLang="zh-CN" dirty="0" smtClean="0">
              <a:solidFill>
                <a:prstClr val="black"/>
              </a:solidFill>
              <a:latin typeface="微软雅黑" pitchFamily="34" charset="-122"/>
              <a:ea typeface="微软雅黑" pitchFamily="34" charset="-122"/>
            </a:endParaRPr>
          </a:p>
          <a:p>
            <a:r>
              <a:rPr lang="zh-CN" altLang="en-US" sz="2000" b="1" dirty="0" smtClean="0">
                <a:solidFill>
                  <a:srgbClr val="0000CC"/>
                </a:solidFill>
                <a:latin typeface="微软雅黑" pitchFamily="34" charset="-122"/>
                <a:ea typeface="微软雅黑" pitchFamily="34" charset="-122"/>
              </a:rPr>
              <a:t>下面的代码的输出是什么</a:t>
            </a:r>
            <a:endParaRPr lang="en-US" altLang="zh-CN" sz="2000" b="1" dirty="0" smtClean="0">
              <a:solidFill>
                <a:srgbClr val="0000CC"/>
              </a:solidFill>
              <a:latin typeface="微软雅黑" pitchFamily="34" charset="-122"/>
              <a:ea typeface="微软雅黑" pitchFamily="34" charset="-122"/>
            </a:endParaRPr>
          </a:p>
          <a:p>
            <a:endParaRPr lang="en-US" altLang="zh-CN" dirty="0" smtClean="0">
              <a:solidFill>
                <a:prstClr val="black"/>
              </a:solidFill>
              <a:latin typeface="微软雅黑" pitchFamily="34" charset="-122"/>
              <a:ea typeface="微软雅黑" pitchFamily="34" charset="-122"/>
            </a:endParaRPr>
          </a:p>
          <a:p>
            <a:endParaRPr lang="en-US" altLang="zh-CN" dirty="0">
              <a:solidFill>
                <a:prstClr val="black"/>
              </a:solidFill>
              <a:latin typeface="微软雅黑" pitchFamily="34" charset="-122"/>
              <a:ea typeface="微软雅黑" pitchFamily="34" charset="-122"/>
            </a:endParaRPr>
          </a:p>
          <a:p>
            <a:endParaRPr lang="en-US" altLang="zh-CN" dirty="0" smtClean="0">
              <a:solidFill>
                <a:prstClr val="black"/>
              </a:solidFill>
              <a:latin typeface="微软雅黑" pitchFamily="34" charset="-122"/>
              <a:ea typeface="微软雅黑" pitchFamily="34" charset="-122"/>
            </a:endParaRPr>
          </a:p>
          <a:p>
            <a:endParaRPr lang="en-US" altLang="zh-CN" dirty="0">
              <a:solidFill>
                <a:prstClr val="black"/>
              </a:solidFill>
              <a:latin typeface="微软雅黑" pitchFamily="34" charset="-122"/>
              <a:ea typeface="微软雅黑" pitchFamily="34" charset="-122"/>
            </a:endParaRPr>
          </a:p>
          <a:p>
            <a:endParaRPr lang="en-US" altLang="zh-CN" dirty="0" smtClean="0">
              <a:solidFill>
                <a:prstClr val="black"/>
              </a:solidFill>
              <a:latin typeface="微软雅黑" pitchFamily="34" charset="-122"/>
              <a:ea typeface="微软雅黑" pitchFamily="34" charset="-122"/>
            </a:endParaRPr>
          </a:p>
          <a:p>
            <a:endParaRPr lang="en-US" altLang="zh-CN" dirty="0">
              <a:solidFill>
                <a:prstClr val="black"/>
              </a:solidFill>
              <a:latin typeface="微软雅黑" pitchFamily="34" charset="-122"/>
              <a:ea typeface="微软雅黑" pitchFamily="34" charset="-122"/>
            </a:endParaRPr>
          </a:p>
          <a:p>
            <a:endParaRPr lang="en-US" altLang="zh-CN" dirty="0" smtClean="0">
              <a:solidFill>
                <a:prstClr val="black"/>
              </a:solidFill>
              <a:latin typeface="微软雅黑" pitchFamily="34" charset="-122"/>
              <a:ea typeface="微软雅黑" pitchFamily="34" charset="-122"/>
            </a:endParaRPr>
          </a:p>
          <a:p>
            <a:endParaRPr lang="en-US" altLang="zh-CN" dirty="0">
              <a:solidFill>
                <a:prstClr val="black"/>
              </a:solidFill>
              <a:latin typeface="微软雅黑" pitchFamily="34" charset="-122"/>
              <a:ea typeface="微软雅黑" pitchFamily="34" charset="-122"/>
            </a:endParaRPr>
          </a:p>
          <a:p>
            <a:endParaRPr lang="en-US" altLang="zh-CN" dirty="0" smtClean="0">
              <a:solidFill>
                <a:prstClr val="black"/>
              </a:solidFill>
              <a:latin typeface="微软雅黑" pitchFamily="34" charset="-122"/>
              <a:ea typeface="微软雅黑" pitchFamily="34" charset="-122"/>
            </a:endParaRPr>
          </a:p>
        </p:txBody>
      </p:sp>
      <p:sp>
        <p:nvSpPr>
          <p:cNvPr id="7" name="TextBox 6"/>
          <p:cNvSpPr txBox="1"/>
          <p:nvPr/>
        </p:nvSpPr>
        <p:spPr>
          <a:xfrm>
            <a:off x="719203" y="2060057"/>
            <a:ext cx="7723642" cy="2031325"/>
          </a:xfrm>
          <a:prstGeom prst="rect">
            <a:avLst/>
          </a:prstGeom>
          <a:solidFill>
            <a:schemeClr val="bg1">
              <a:lumMod val="95000"/>
            </a:schemeClr>
          </a:solidFill>
        </p:spPr>
        <p:txBody>
          <a:bodyPr wrap="square" rtlCol="0">
            <a:spAutoFit/>
          </a:bodyPr>
          <a:lstStyle/>
          <a:p>
            <a:r>
              <a:rPr lang="en-US" altLang="zh-CN" dirty="0">
                <a:solidFill>
                  <a:prstClr val="black"/>
                </a:solidFill>
                <a:latin typeface="微软雅黑" pitchFamily="34" charset="-122"/>
                <a:ea typeface="微软雅黑" pitchFamily="34" charset="-122"/>
              </a:rPr>
              <a:t>object Hello01 {</a:t>
            </a:r>
          </a:p>
          <a:p>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en-US" altLang="zh-CN" dirty="0" err="1" smtClean="0">
                <a:solidFill>
                  <a:prstClr val="black"/>
                </a:solidFill>
                <a:latin typeface="微软雅黑" pitchFamily="34" charset="-122"/>
                <a:ea typeface="微软雅黑" pitchFamily="34" charset="-122"/>
              </a:rPr>
              <a:t>def</a:t>
            </a:r>
            <a:r>
              <a:rPr lang="en-US" altLang="zh-CN" dirty="0" smtClean="0">
                <a:solidFill>
                  <a:prstClr val="black"/>
                </a:solidFill>
                <a:latin typeface="微软雅黑" pitchFamily="34" charset="-122"/>
                <a:ea typeface="微软雅黑" pitchFamily="34" charset="-122"/>
              </a:rPr>
              <a:t> </a:t>
            </a:r>
            <a:r>
              <a:rPr lang="en-US" altLang="zh-CN" dirty="0">
                <a:solidFill>
                  <a:prstClr val="black"/>
                </a:solidFill>
                <a:latin typeface="微软雅黑" pitchFamily="34" charset="-122"/>
                <a:ea typeface="微软雅黑" pitchFamily="34" charset="-122"/>
              </a:rPr>
              <a:t>main(</a:t>
            </a:r>
            <a:r>
              <a:rPr lang="en-US" altLang="zh-CN" dirty="0" err="1">
                <a:solidFill>
                  <a:prstClr val="black"/>
                </a:solidFill>
                <a:latin typeface="微软雅黑" pitchFamily="34" charset="-122"/>
                <a:ea typeface="微软雅黑" pitchFamily="34" charset="-122"/>
              </a:rPr>
              <a:t>args</a:t>
            </a:r>
            <a:r>
              <a:rPr lang="en-US" altLang="zh-CN" dirty="0">
                <a:solidFill>
                  <a:prstClr val="black"/>
                </a:solidFill>
                <a:latin typeface="微软雅黑" pitchFamily="34" charset="-122"/>
                <a:ea typeface="微软雅黑" pitchFamily="34" charset="-122"/>
              </a:rPr>
              <a:t>: Array[String]): Unit = {</a:t>
            </a:r>
          </a:p>
          <a:p>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en-US" altLang="zh-CN" dirty="0" err="1" smtClean="0">
                <a:solidFill>
                  <a:prstClr val="black"/>
                </a:solidFill>
                <a:latin typeface="微软雅黑" pitchFamily="34" charset="-122"/>
                <a:ea typeface="微软雅黑" pitchFamily="34" charset="-122"/>
              </a:rPr>
              <a:t>def</a:t>
            </a:r>
            <a:r>
              <a:rPr lang="en-US" altLang="zh-CN" dirty="0" smtClean="0">
                <a:solidFill>
                  <a:prstClr val="black"/>
                </a:solidFill>
                <a:latin typeface="微软雅黑" pitchFamily="34" charset="-122"/>
                <a:ea typeface="微软雅黑" pitchFamily="34" charset="-122"/>
              </a:rPr>
              <a:t> </a:t>
            </a:r>
            <a:r>
              <a:rPr lang="en-US" altLang="zh-CN" dirty="0">
                <a:solidFill>
                  <a:prstClr val="black"/>
                </a:solidFill>
                <a:latin typeface="微软雅黑" pitchFamily="34" charset="-122"/>
                <a:ea typeface="微软雅黑" pitchFamily="34" charset="-122"/>
              </a:rPr>
              <a:t>f1 = "</a:t>
            </a:r>
            <a:r>
              <a:rPr lang="en-US" altLang="zh-CN" dirty="0" err="1">
                <a:solidFill>
                  <a:prstClr val="black"/>
                </a:solidFill>
                <a:latin typeface="微软雅黑" pitchFamily="34" charset="-122"/>
                <a:ea typeface="微软雅黑" pitchFamily="34" charset="-122"/>
              </a:rPr>
              <a:t>venassa</a:t>
            </a:r>
            <a:r>
              <a:rPr lang="en-US" altLang="zh-CN" dirty="0" smtClean="0">
                <a:solidFill>
                  <a:prstClr val="black"/>
                </a:solidFill>
                <a:latin typeface="微软雅黑" pitchFamily="34" charset="-122"/>
                <a:ea typeface="微软雅黑" pitchFamily="34" charset="-122"/>
              </a:rPr>
              <a:t>" </a:t>
            </a:r>
            <a:endParaRPr lang="en-US" altLang="zh-CN" dirty="0">
              <a:solidFill>
                <a:prstClr val="black"/>
              </a:solidFill>
              <a:latin typeface="微软雅黑" pitchFamily="34" charset="-122"/>
              <a:ea typeface="微软雅黑" pitchFamily="34" charset="-122"/>
            </a:endParaRPr>
          </a:p>
          <a:p>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r>
              <a:rPr lang="en-US" altLang="zh-CN" dirty="0" err="1" smtClean="0">
                <a:solidFill>
                  <a:prstClr val="black"/>
                </a:solidFill>
                <a:latin typeface="微软雅黑" pitchFamily="34" charset="-122"/>
                <a:ea typeface="微软雅黑" pitchFamily="34" charset="-122"/>
              </a:rPr>
              <a:t>println</a:t>
            </a:r>
            <a:r>
              <a:rPr lang="en-US" altLang="zh-CN" dirty="0" smtClean="0">
                <a:solidFill>
                  <a:prstClr val="black"/>
                </a:solidFill>
                <a:latin typeface="微软雅黑" pitchFamily="34" charset="-122"/>
                <a:ea typeface="微软雅黑" pitchFamily="34" charset="-122"/>
              </a:rPr>
              <a:t>(f1) // </a:t>
            </a:r>
            <a:endParaRPr lang="en-US" altLang="zh-CN" dirty="0">
              <a:solidFill>
                <a:prstClr val="black"/>
              </a:solidFill>
              <a:latin typeface="微软雅黑" pitchFamily="34" charset="-122"/>
              <a:ea typeface="微软雅黑" pitchFamily="34" charset="-122"/>
            </a:endParaRPr>
          </a:p>
          <a:p>
            <a:r>
              <a:rPr lang="en-US" altLang="zh-CN" dirty="0">
                <a:solidFill>
                  <a:prstClr val="black"/>
                </a:solidFill>
                <a:latin typeface="微软雅黑" pitchFamily="34" charset="-122"/>
                <a:ea typeface="微软雅黑" pitchFamily="34" charset="-122"/>
              </a:rPr>
              <a:t>  </a:t>
            </a:r>
            <a:r>
              <a:rPr lang="en-US" altLang="zh-CN" dirty="0" smtClean="0">
                <a:solidFill>
                  <a:prstClr val="black"/>
                </a:solidFill>
                <a:latin typeface="微软雅黑" pitchFamily="34" charset="-122"/>
                <a:ea typeface="微软雅黑" pitchFamily="34" charset="-122"/>
              </a:rPr>
              <a:t>  }</a:t>
            </a:r>
            <a:endParaRPr lang="en-US" altLang="zh-CN" dirty="0">
              <a:solidFill>
                <a:prstClr val="black"/>
              </a:solidFill>
              <a:latin typeface="微软雅黑" pitchFamily="34" charset="-122"/>
              <a:ea typeface="微软雅黑" pitchFamily="34" charset="-122"/>
            </a:endParaRPr>
          </a:p>
          <a:p>
            <a:r>
              <a:rPr lang="en-US" altLang="zh-CN" dirty="0" smtClean="0">
                <a:solidFill>
                  <a:prstClr val="black"/>
                </a:solidFill>
                <a:latin typeface="微软雅黑" pitchFamily="34" charset="-122"/>
                <a:ea typeface="微软雅黑" pitchFamily="34" charset="-122"/>
              </a:rPr>
              <a:t>}</a:t>
            </a:r>
          </a:p>
          <a:p>
            <a:endParaRPr lang="en-US" altLang="zh-CN" dirty="0">
              <a:solidFill>
                <a:prstClr val="black"/>
              </a:solidFill>
              <a:latin typeface="微软雅黑" pitchFamily="34" charset="-122"/>
              <a:ea typeface="微软雅黑" pitchFamily="34" charset="-122"/>
            </a:endParaRPr>
          </a:p>
        </p:txBody>
      </p:sp>
    </p:spTree>
    <p:extLst>
      <p:ext uri="{BB962C8B-B14F-4D97-AF65-F5344CB8AC3E}">
        <p14:creationId xmlns="" xmlns:p14="http://schemas.microsoft.com/office/powerpoint/2010/main" val="2726744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9957" y="2269959"/>
            <a:ext cx="7992888" cy="2986600"/>
          </a:xfrm>
        </p:spPr>
        <p:txBody>
          <a:bodyPr>
            <a:normAutofit/>
          </a:bodyPr>
          <a:lstStyle/>
          <a:p>
            <a:pPr marL="0" indent="0">
              <a:buNone/>
            </a:pPr>
            <a:r>
              <a:rPr lang="en-US" altLang="zh-CN" sz="1800" b="1" dirty="0" smtClean="0">
                <a:latin typeface="微软雅黑" pitchFamily="34" charset="-122"/>
                <a:ea typeface="微软雅黑" pitchFamily="34" charset="-122"/>
              </a:rPr>
              <a:t>// </a:t>
            </a:r>
            <a:r>
              <a:rPr lang="zh-CN" altLang="en-US" sz="1800" b="1" dirty="0" smtClean="0">
                <a:latin typeface="微软雅黑" pitchFamily="34" charset="-122"/>
                <a:ea typeface="微软雅黑" pitchFamily="34" charset="-122"/>
              </a:rPr>
              <a:t>函数的第一个参数类型是另一个函数</a:t>
            </a:r>
            <a:endParaRPr lang="en-US" altLang="zh-CN" sz="1800" b="1" dirty="0" smtClean="0">
              <a:latin typeface="微软雅黑" pitchFamily="34" charset="-122"/>
              <a:ea typeface="微软雅黑" pitchFamily="34" charset="-122"/>
            </a:endParaRPr>
          </a:p>
          <a:p>
            <a:pPr marL="0" indent="0">
              <a:buNone/>
            </a:pPr>
            <a:r>
              <a:rPr lang="en-US" altLang="zh-CN" sz="1800" b="1" dirty="0" err="1" smtClean="0">
                <a:latin typeface="微软雅黑" pitchFamily="34" charset="-122"/>
                <a:ea typeface="微软雅黑" pitchFamily="34" charset="-122"/>
              </a:rPr>
              <a:t>def</a:t>
            </a:r>
            <a:r>
              <a:rPr lang="en-US" altLang="zh-CN" sz="1800" b="1" dirty="0" smtClean="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apply(f: </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=&gt; String, </a:t>
            </a:r>
            <a:r>
              <a:rPr lang="en-US" altLang="zh-CN" sz="1800" dirty="0" smtClean="0">
                <a:latin typeface="微软雅黑" pitchFamily="34" charset="-122"/>
                <a:ea typeface="微软雅黑" pitchFamily="34" charset="-122"/>
              </a:rPr>
              <a:t>v: </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 f(v)</a:t>
            </a:r>
            <a:br>
              <a:rPr lang="en-US" altLang="zh-CN" sz="1800" dirty="0">
                <a:latin typeface="微软雅黑" pitchFamily="34" charset="-122"/>
                <a:ea typeface="微软雅黑" pitchFamily="34" charset="-122"/>
              </a:rPr>
            </a:br>
            <a:endParaRPr lang="en-US" altLang="zh-CN" sz="1800" dirty="0" smtClean="0">
              <a:latin typeface="微软雅黑" pitchFamily="34" charset="-122"/>
              <a:ea typeface="微软雅黑" pitchFamily="34" charset="-122"/>
            </a:endParaRPr>
          </a:p>
          <a:p>
            <a:pPr marL="0" indent="0">
              <a:buNone/>
            </a:pPr>
            <a:r>
              <a:rPr lang="en-US" altLang="zh-CN" sz="1800" b="1" dirty="0" err="1" smtClean="0">
                <a:latin typeface="微软雅黑" pitchFamily="34" charset="-122"/>
                <a:ea typeface="微软雅黑" pitchFamily="34" charset="-122"/>
              </a:rPr>
              <a:t>def</a:t>
            </a:r>
            <a:r>
              <a:rPr lang="en-US" altLang="zh-CN" sz="1800" b="1"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fmtInt</a:t>
            </a:r>
            <a:r>
              <a:rPr lang="en-US" altLang="zh-CN" sz="1800" dirty="0" smtClean="0">
                <a:latin typeface="微软雅黑" pitchFamily="34" charset="-122"/>
                <a:ea typeface="微软雅黑" pitchFamily="34" charset="-122"/>
              </a:rPr>
              <a:t>(n: </a:t>
            </a:r>
            <a:r>
              <a:rPr lang="en-US" altLang="zh-CN" sz="1800" dirty="0" err="1">
                <a:latin typeface="微软雅黑" pitchFamily="34" charset="-122"/>
                <a:ea typeface="微软雅黑" pitchFamily="34" charset="-122"/>
              </a:rPr>
              <a:t>Int</a:t>
            </a:r>
            <a:r>
              <a:rPr lang="en-US" altLang="zh-CN" sz="1800" dirty="0">
                <a:latin typeface="微软雅黑" pitchFamily="34" charset="-122"/>
                <a:ea typeface="微软雅黑" pitchFamily="34" charset="-122"/>
              </a:rPr>
              <a:t>) : String = </a:t>
            </a:r>
            <a:r>
              <a:rPr lang="en-US" altLang="zh-CN" sz="1800" b="1" dirty="0">
                <a:latin typeface="微软雅黑" pitchFamily="34" charset="-122"/>
                <a:ea typeface="微软雅黑" pitchFamily="34" charset="-122"/>
              </a:rPr>
              <a:t>"[</a:t>
            </a:r>
            <a:r>
              <a:rPr lang="zh-CN" altLang="en-US" sz="1800" b="1" dirty="0">
                <a:latin typeface="微软雅黑" pitchFamily="34" charset="-122"/>
                <a:ea typeface="微软雅黑" pitchFamily="34" charset="-122"/>
              </a:rPr>
              <a:t>整数值</a:t>
            </a:r>
            <a:r>
              <a:rPr lang="en-US" altLang="zh-CN" sz="1800" b="1" dirty="0">
                <a:latin typeface="微软雅黑" pitchFamily="34" charset="-122"/>
                <a:ea typeface="微软雅黑" pitchFamily="34" charset="-122"/>
              </a:rPr>
              <a:t>{" </a:t>
            </a:r>
            <a:r>
              <a:rPr lang="en-US" altLang="zh-CN" sz="1800" dirty="0">
                <a:latin typeface="微软雅黑" pitchFamily="34" charset="-122"/>
                <a:ea typeface="微软雅黑" pitchFamily="34" charset="-122"/>
              </a:rPr>
              <a:t>+ n + </a:t>
            </a:r>
            <a:r>
              <a:rPr lang="en-US" altLang="zh-CN" sz="1800" b="1" dirty="0">
                <a:latin typeface="微软雅黑" pitchFamily="34" charset="-122"/>
                <a:ea typeface="微软雅黑" pitchFamily="34" charset="-122"/>
              </a:rPr>
              <a:t>"}]"</a:t>
            </a:r>
            <a:br>
              <a:rPr lang="en-US" altLang="zh-CN" sz="1800" b="1" dirty="0">
                <a:latin typeface="微软雅黑" pitchFamily="34" charset="-122"/>
                <a:ea typeface="微软雅黑" pitchFamily="34" charset="-122"/>
              </a:rPr>
            </a:br>
            <a:r>
              <a:rPr lang="en-US" altLang="zh-CN" sz="1800" b="1" dirty="0">
                <a:latin typeface="微软雅黑" pitchFamily="34" charset="-122"/>
                <a:ea typeface="微软雅黑" pitchFamily="34" charset="-122"/>
              </a:rPr>
              <a:t/>
            </a:r>
            <a:br>
              <a:rPr lang="en-US" altLang="zh-CN" sz="1800" b="1" dirty="0">
                <a:latin typeface="微软雅黑" pitchFamily="34" charset="-122"/>
                <a:ea typeface="微软雅黑" pitchFamily="34" charset="-122"/>
              </a:rPr>
            </a:br>
            <a:r>
              <a:rPr lang="en-US" altLang="zh-CN" sz="1800" b="1" dirty="0" err="1">
                <a:latin typeface="微软雅黑" pitchFamily="34" charset="-122"/>
                <a:ea typeface="微软雅黑" pitchFamily="34" charset="-122"/>
              </a:rPr>
              <a:t>def</a:t>
            </a:r>
            <a:r>
              <a:rPr lang="en-US" altLang="zh-CN" sz="1800" b="1" dirty="0">
                <a:latin typeface="微软雅黑" pitchFamily="34" charset="-122"/>
                <a:ea typeface="微软雅黑" pitchFamily="34" charset="-122"/>
              </a:rPr>
              <a:t> </a:t>
            </a:r>
            <a:r>
              <a:rPr lang="en-US" altLang="zh-CN" sz="1800" dirty="0">
                <a:latin typeface="微软雅黑" pitchFamily="34" charset="-122"/>
                <a:ea typeface="微软雅黑" pitchFamily="34" charset="-122"/>
              </a:rPr>
              <a:t>main(</a:t>
            </a:r>
            <a:r>
              <a:rPr lang="en-US" altLang="zh-CN" sz="1800" dirty="0" err="1">
                <a:latin typeface="微软雅黑" pitchFamily="34" charset="-122"/>
                <a:ea typeface="微软雅黑" pitchFamily="34" charset="-122"/>
              </a:rPr>
              <a:t>args</a:t>
            </a:r>
            <a:r>
              <a:rPr lang="en-US" altLang="zh-CN" sz="1800" dirty="0">
                <a:latin typeface="微软雅黑" pitchFamily="34" charset="-122"/>
                <a:ea typeface="微软雅黑" pitchFamily="34" charset="-122"/>
              </a:rPr>
              <a:t>: Array[String]): Unit = {</a:t>
            </a:r>
            <a:br>
              <a:rPr lang="en-US" altLang="zh-CN" sz="1800" dirty="0">
                <a:latin typeface="微软雅黑" pitchFamily="34" charset="-122"/>
                <a:ea typeface="微软雅黑" pitchFamily="34" charset="-122"/>
              </a:rPr>
            </a:br>
            <a:r>
              <a:rPr lang="en-US" altLang="zh-CN" sz="1800" dirty="0">
                <a:latin typeface="微软雅黑" pitchFamily="34" charset="-122"/>
                <a:ea typeface="微软雅黑" pitchFamily="34" charset="-122"/>
              </a:rPr>
              <a:t>  </a:t>
            </a:r>
            <a:r>
              <a:rPr lang="en-US" altLang="zh-CN" sz="1800" i="1" dirty="0" err="1">
                <a:latin typeface="微软雅黑" pitchFamily="34" charset="-122"/>
                <a:ea typeface="微软雅黑" pitchFamily="34" charset="-122"/>
              </a:rPr>
              <a:t>println</a:t>
            </a:r>
            <a:r>
              <a:rPr lang="en-US" altLang="zh-CN" sz="1800" dirty="0">
                <a:latin typeface="微软雅黑" pitchFamily="34" charset="-122"/>
                <a:ea typeface="微软雅黑" pitchFamily="34" charset="-122"/>
              </a:rPr>
              <a:t>(</a:t>
            </a:r>
            <a:r>
              <a:rPr lang="en-US" altLang="zh-CN" sz="1800" i="1" dirty="0">
                <a:latin typeface="微软雅黑" pitchFamily="34" charset="-122"/>
                <a:ea typeface="微软雅黑" pitchFamily="34" charset="-122"/>
              </a:rPr>
              <a:t>apply</a:t>
            </a:r>
            <a:r>
              <a:rPr lang="en-US" altLang="zh-CN" sz="1800" dirty="0">
                <a:latin typeface="微软雅黑" pitchFamily="34" charset="-122"/>
                <a:ea typeface="微软雅黑" pitchFamily="34" charset="-122"/>
              </a:rPr>
              <a:t>(</a:t>
            </a:r>
            <a:r>
              <a:rPr lang="en-US" altLang="zh-CN" sz="1800" i="1" dirty="0" err="1">
                <a:latin typeface="微软雅黑" pitchFamily="34" charset="-122"/>
                <a:ea typeface="微软雅黑" pitchFamily="34" charset="-122"/>
              </a:rPr>
              <a:t>fmtInt</a:t>
            </a:r>
            <a:r>
              <a:rPr lang="en-US" altLang="zh-CN" sz="1800" dirty="0">
                <a:latin typeface="微软雅黑" pitchFamily="34" charset="-122"/>
                <a:ea typeface="微软雅黑" pitchFamily="34" charset="-122"/>
              </a:rPr>
              <a:t>, 1200))</a:t>
            </a:r>
            <a:br>
              <a:rPr lang="en-US" altLang="zh-CN" sz="1800" dirty="0">
                <a:latin typeface="微软雅黑" pitchFamily="34" charset="-122"/>
                <a:ea typeface="微软雅黑" pitchFamily="34" charset="-122"/>
              </a:rPr>
            </a:br>
            <a:r>
              <a:rPr lang="en-US" altLang="zh-CN" sz="1800" dirty="0">
                <a:latin typeface="微软雅黑" pitchFamily="34" charset="-122"/>
                <a:ea typeface="微软雅黑" pitchFamily="34" charset="-122"/>
              </a:rPr>
              <a:t>}</a:t>
            </a:r>
            <a:br>
              <a:rPr lang="en-US" altLang="zh-CN" sz="1800" dirty="0">
                <a:latin typeface="微软雅黑" pitchFamily="34" charset="-122"/>
                <a:ea typeface="微软雅黑" pitchFamily="34" charset="-122"/>
              </a:rPr>
            </a:br>
            <a:endParaRPr lang="en-US" altLang="zh-CN" sz="1800" dirty="0" smtClean="0">
              <a:latin typeface="微软雅黑" pitchFamily="34" charset="-122"/>
              <a:ea typeface="微软雅黑" pitchFamily="34" charset="-122"/>
            </a:endParaRPr>
          </a:p>
        </p:txBody>
      </p:sp>
      <p:sp>
        <p:nvSpPr>
          <p:cNvPr id="4" name="标题 1"/>
          <p:cNvSpPr>
            <a:spLocks noGrp="1"/>
          </p:cNvSpPr>
          <p:nvPr>
            <p:ph type="title"/>
          </p:nvPr>
        </p:nvSpPr>
        <p:spPr>
          <a:xfrm>
            <a:off x="449957" y="792063"/>
            <a:ext cx="8586788" cy="1296144"/>
          </a:xfrm>
        </p:spPr>
        <p:txBody>
          <a:bodyPr>
            <a:normAutofit fontScale="90000"/>
          </a:bodyPr>
          <a:lstStyle/>
          <a:p>
            <a:pPr algn="l"/>
            <a:r>
              <a:rPr lang="zh-CN" altLang="en-US" sz="2400" b="1" dirty="0" smtClean="0">
                <a:latin typeface="微软雅黑" pitchFamily="34" charset="-122"/>
                <a:ea typeface="微软雅黑" pitchFamily="34" charset="-122"/>
              </a:rPr>
              <a:t>高阶函数</a:t>
            </a:r>
            <a:r>
              <a:rPr lang="en-US" altLang="zh-CN" sz="2400" b="1" dirty="0" smtClean="0">
                <a:latin typeface="微软雅黑" pitchFamily="34" charset="-122"/>
                <a:ea typeface="微软雅黑" pitchFamily="34" charset="-122"/>
              </a:rPr>
              <a:t/>
            </a:r>
            <a:br>
              <a:rPr lang="en-US" altLang="zh-CN" sz="2400" b="1" dirty="0" smtClean="0">
                <a:latin typeface="微软雅黑" pitchFamily="34" charset="-122"/>
                <a:ea typeface="微软雅黑" pitchFamily="34" charset="-122"/>
              </a:rPr>
            </a:br>
            <a:r>
              <a:rPr lang="en-US" altLang="zh-CN" sz="2000" b="1" dirty="0">
                <a:latin typeface="微软雅黑" pitchFamily="34" charset="-122"/>
                <a:ea typeface="微软雅黑" pitchFamily="34" charset="-122"/>
              </a:rPr>
              <a:t/>
            </a:r>
            <a:br>
              <a:rPr lang="en-US" altLang="zh-CN" sz="2000" b="1" dirty="0">
                <a:latin typeface="微软雅黑" pitchFamily="34" charset="-122"/>
                <a:ea typeface="微软雅黑" pitchFamily="34" charset="-122"/>
              </a:rPr>
            </a:br>
            <a:r>
              <a:rPr lang="zh-CN" altLang="en-US" sz="2000" dirty="0" smtClean="0">
                <a:latin typeface="微软雅黑" pitchFamily="34" charset="-122"/>
                <a:ea typeface="微软雅黑" pitchFamily="34" charset="-122"/>
              </a:rPr>
              <a:t>将其他函数作为参数或返回值为一个函数的函数</a:t>
            </a:r>
            <a:r>
              <a:rPr lang="zh-CN" altLang="en-US" sz="2000" dirty="0" smtClean="0">
                <a:latin typeface="微软雅黑" pitchFamily="34" charset="-122"/>
                <a:ea typeface="微软雅黑" pitchFamily="34" charset="-122"/>
                <a:cs typeface="Arial" pitchFamily="34" charset="0"/>
              </a:rPr>
              <a:t>函数</a:t>
            </a:r>
            <a:r>
              <a:rPr lang="en-US" altLang="zh-CN" sz="2000" dirty="0" smtClean="0">
                <a:latin typeface="微软雅黑" pitchFamily="34" charset="-122"/>
                <a:ea typeface="微软雅黑" pitchFamily="34" charset="-122"/>
                <a:cs typeface="Arial" pitchFamily="34" charset="0"/>
              </a:rPr>
              <a:t>(</a:t>
            </a:r>
            <a:r>
              <a:rPr lang="en-US" altLang="zh-CN" sz="2000" dirty="0">
                <a:latin typeface="微软雅黑" pitchFamily="34" charset="-122"/>
                <a:ea typeface="微软雅黑" pitchFamily="34" charset="-122"/>
              </a:rPr>
              <a:t>higher-order function</a:t>
            </a:r>
            <a:r>
              <a:rPr lang="en-US" altLang="zh-CN" sz="2000" dirty="0">
                <a:latin typeface="微软雅黑" pitchFamily="34" charset="-122"/>
                <a:ea typeface="微软雅黑" pitchFamily="34" charset="-122"/>
                <a:cs typeface="Arial" pitchFamily="34" charset="0"/>
              </a:rPr>
              <a:t>)</a:t>
            </a:r>
            <a:endParaRPr lang="zh-CN" altLang="en-US" sz="2000" dirty="0">
              <a:latin typeface="微软雅黑" pitchFamily="34" charset="-122"/>
              <a:ea typeface="微软雅黑" pitchFamily="34" charset="-122"/>
            </a:endParaRPr>
          </a:p>
        </p:txBody>
      </p:sp>
    </p:spTree>
    <p:extLst>
      <p:ext uri="{BB962C8B-B14F-4D97-AF65-F5344CB8AC3E}">
        <p14:creationId xmlns="" xmlns:p14="http://schemas.microsoft.com/office/powerpoint/2010/main" val="3223696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1971" y="1621887"/>
            <a:ext cx="7992888" cy="2986600"/>
          </a:xfrm>
        </p:spPr>
        <p:txBody>
          <a:bodyPr>
            <a:normAutofit/>
          </a:bodyPr>
          <a:lstStyle/>
          <a:p>
            <a:pPr marL="0" indent="0">
              <a:buNone/>
            </a:pPr>
            <a:r>
              <a:rPr lang="en-US" altLang="zh-CN" sz="1800" b="1" dirty="0" smtClean="0">
                <a:latin typeface="微软雅黑" pitchFamily="34" charset="-122"/>
                <a:ea typeface="微软雅黑" pitchFamily="34" charset="-122"/>
              </a:rPr>
              <a:t>// </a:t>
            </a:r>
            <a:r>
              <a:rPr lang="zh-CN" altLang="en-US" sz="1800" b="1" dirty="0" smtClean="0">
                <a:latin typeface="微软雅黑" pitchFamily="34" charset="-122"/>
                <a:ea typeface="微软雅黑" pitchFamily="34" charset="-122"/>
              </a:rPr>
              <a:t>函数的返回值是一个函数</a:t>
            </a:r>
            <a:endParaRPr lang="en-US" altLang="zh-CN" sz="1800" b="1" dirty="0" smtClean="0">
              <a:latin typeface="微软雅黑" pitchFamily="34" charset="-122"/>
              <a:ea typeface="微软雅黑" pitchFamily="34" charset="-122"/>
            </a:endParaRPr>
          </a:p>
          <a:p>
            <a:pPr marL="0" indent="0">
              <a:buNone/>
            </a:pPr>
            <a:r>
              <a:rPr lang="en-US" altLang="zh-CN" sz="1800" dirty="0" err="1" smtClean="0">
                <a:latin typeface="微软雅黑" pitchFamily="34" charset="-122"/>
                <a:ea typeface="微软雅黑" pitchFamily="34" charset="-122"/>
              </a:rPr>
              <a:t>def</a:t>
            </a: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addBy</a:t>
            </a:r>
            <a:r>
              <a:rPr lang="en-US" altLang="zh-CN" sz="1800" dirty="0" smtClean="0">
                <a:latin typeface="微软雅黑" pitchFamily="34" charset="-122"/>
                <a:ea typeface="微软雅黑" pitchFamily="34" charset="-122"/>
              </a:rPr>
              <a:t>(n: </a:t>
            </a:r>
            <a:r>
              <a:rPr lang="en-US" altLang="zh-CN" sz="1800" dirty="0" err="1" smtClean="0">
                <a:latin typeface="微软雅黑" pitchFamily="34" charset="-122"/>
                <a:ea typeface="微软雅黑" pitchFamily="34" charset="-122"/>
              </a:rPr>
              <a:t>Int</a:t>
            </a:r>
            <a:r>
              <a:rPr lang="en-US" altLang="zh-CN" sz="1800" dirty="0" smtClean="0">
                <a:latin typeface="微软雅黑" pitchFamily="34" charset="-122"/>
                <a:ea typeface="微软雅黑" pitchFamily="34" charset="-122"/>
              </a:rPr>
              <a:t>) = {</a:t>
            </a:r>
          </a:p>
          <a:p>
            <a:pPr marL="0" indent="0">
              <a:buNone/>
            </a:pPr>
            <a:r>
              <a:rPr lang="en-US" altLang="zh-CN" sz="1800" dirty="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   (d : Double) =&gt; n + d </a:t>
            </a:r>
            <a:endParaRPr lang="en-US" altLang="zh-CN" sz="1800" dirty="0">
              <a:latin typeface="微软雅黑" pitchFamily="34" charset="-122"/>
              <a:ea typeface="微软雅黑" pitchFamily="34" charset="-122"/>
            </a:endParaRPr>
          </a:p>
          <a:p>
            <a:pPr marL="0" indent="0">
              <a:buNone/>
            </a:pPr>
            <a:r>
              <a:rPr lang="en-US" altLang="zh-CN" sz="1800" dirty="0" smtClean="0">
                <a:latin typeface="微软雅黑" pitchFamily="34" charset="-122"/>
                <a:ea typeface="微软雅黑" pitchFamily="34" charset="-122"/>
              </a:rPr>
              <a:t>}</a:t>
            </a:r>
            <a:r>
              <a:rPr lang="en-US" altLang="zh-CN" sz="1800" dirty="0">
                <a:latin typeface="微软雅黑" pitchFamily="34" charset="-122"/>
                <a:ea typeface="微软雅黑" pitchFamily="34" charset="-122"/>
              </a:rPr>
              <a:t/>
            </a:r>
            <a:br>
              <a:rPr lang="en-US" altLang="zh-CN" sz="1800" dirty="0">
                <a:latin typeface="微软雅黑" pitchFamily="34" charset="-122"/>
                <a:ea typeface="微软雅黑" pitchFamily="34" charset="-122"/>
              </a:rPr>
            </a:br>
            <a:r>
              <a:rPr lang="en-US" altLang="zh-CN" sz="1800" b="1" dirty="0">
                <a:latin typeface="微软雅黑" pitchFamily="34" charset="-122"/>
                <a:ea typeface="微软雅黑" pitchFamily="34" charset="-122"/>
              </a:rPr>
              <a:t/>
            </a:r>
            <a:br>
              <a:rPr lang="en-US" altLang="zh-CN" sz="1800" b="1" dirty="0">
                <a:latin typeface="微软雅黑" pitchFamily="34" charset="-122"/>
                <a:ea typeface="微软雅黑" pitchFamily="34" charset="-122"/>
              </a:rPr>
            </a:br>
            <a:r>
              <a:rPr lang="en-US" altLang="zh-CN" sz="1800" b="1" dirty="0" err="1">
                <a:latin typeface="微软雅黑" pitchFamily="34" charset="-122"/>
                <a:ea typeface="微软雅黑" pitchFamily="34" charset="-122"/>
              </a:rPr>
              <a:t>def</a:t>
            </a:r>
            <a:r>
              <a:rPr lang="en-US" altLang="zh-CN" sz="1800" b="1" dirty="0">
                <a:latin typeface="微软雅黑" pitchFamily="34" charset="-122"/>
                <a:ea typeface="微软雅黑" pitchFamily="34" charset="-122"/>
              </a:rPr>
              <a:t> </a:t>
            </a:r>
            <a:r>
              <a:rPr lang="en-US" altLang="zh-CN" sz="1800" dirty="0">
                <a:latin typeface="微软雅黑" pitchFamily="34" charset="-122"/>
                <a:ea typeface="微软雅黑" pitchFamily="34" charset="-122"/>
              </a:rPr>
              <a:t>main(</a:t>
            </a:r>
            <a:r>
              <a:rPr lang="en-US" altLang="zh-CN" sz="1800" dirty="0" err="1">
                <a:latin typeface="微软雅黑" pitchFamily="34" charset="-122"/>
                <a:ea typeface="微软雅黑" pitchFamily="34" charset="-122"/>
              </a:rPr>
              <a:t>args</a:t>
            </a:r>
            <a:r>
              <a:rPr lang="en-US" altLang="zh-CN" sz="1800" dirty="0">
                <a:latin typeface="微软雅黑" pitchFamily="34" charset="-122"/>
                <a:ea typeface="微软雅黑" pitchFamily="34" charset="-122"/>
              </a:rPr>
              <a:t>: Array[String]): Unit = {</a:t>
            </a:r>
            <a:br>
              <a:rPr lang="en-US" altLang="zh-CN" sz="1800" dirty="0">
                <a:latin typeface="微软雅黑" pitchFamily="34" charset="-122"/>
                <a:ea typeface="微软雅黑" pitchFamily="34" charset="-122"/>
              </a:rPr>
            </a:br>
            <a:r>
              <a:rPr lang="en-US" altLang="zh-CN" sz="1800" dirty="0">
                <a:latin typeface="微软雅黑" pitchFamily="34" charset="-122"/>
                <a:ea typeface="微软雅黑" pitchFamily="34" charset="-122"/>
              </a:rPr>
              <a:t> </a:t>
            </a:r>
            <a:r>
              <a:rPr lang="en-US" altLang="zh-CN" sz="1800" dirty="0" smtClean="0">
                <a:latin typeface="微软雅黑" pitchFamily="34" charset="-122"/>
                <a:ea typeface="微软雅黑" pitchFamily="34" charset="-122"/>
              </a:rPr>
              <a:t>   </a:t>
            </a:r>
            <a:r>
              <a:rPr lang="en-US" altLang="zh-CN" sz="1800" dirty="0" err="1" smtClean="0">
                <a:latin typeface="微软雅黑" pitchFamily="34" charset="-122"/>
                <a:ea typeface="微软雅黑" pitchFamily="34" charset="-122"/>
              </a:rPr>
              <a:t>println</a:t>
            </a:r>
            <a:r>
              <a:rPr lang="en-US" altLang="zh-CN" sz="1800" dirty="0" smtClean="0">
                <a:latin typeface="微软雅黑" pitchFamily="34" charset="-122"/>
                <a:ea typeface="微软雅黑" pitchFamily="34" charset="-122"/>
              </a:rPr>
              <a:t>(</a:t>
            </a:r>
            <a:r>
              <a:rPr lang="en-US" altLang="zh-CN" sz="1800" dirty="0" err="1" smtClean="0">
                <a:latin typeface="微软雅黑" pitchFamily="34" charset="-122"/>
                <a:ea typeface="微软雅黑" pitchFamily="34" charset="-122"/>
              </a:rPr>
              <a:t>addBy</a:t>
            </a:r>
            <a:r>
              <a:rPr lang="en-US" altLang="zh-CN" sz="1800" dirty="0" smtClean="0">
                <a:latin typeface="微软雅黑" pitchFamily="34" charset="-122"/>
                <a:ea typeface="微软雅黑" pitchFamily="34" charset="-122"/>
              </a:rPr>
              <a:t>(50)(80.223))</a:t>
            </a:r>
          </a:p>
          <a:p>
            <a:pPr marL="0" indent="0">
              <a:buNone/>
            </a:pPr>
            <a:r>
              <a:rPr lang="en-US" altLang="zh-CN" sz="1800" dirty="0" smtClean="0">
                <a:latin typeface="微软雅黑" pitchFamily="34" charset="-122"/>
                <a:ea typeface="微软雅黑" pitchFamily="34" charset="-122"/>
              </a:rPr>
              <a:t>}</a:t>
            </a:r>
            <a:r>
              <a:rPr lang="en-US" altLang="zh-CN" sz="1800" dirty="0">
                <a:latin typeface="微软雅黑" pitchFamily="34" charset="-122"/>
                <a:ea typeface="微软雅黑" pitchFamily="34" charset="-122"/>
              </a:rPr>
              <a:t/>
            </a:r>
            <a:br>
              <a:rPr lang="en-US" altLang="zh-CN" sz="1800" dirty="0">
                <a:latin typeface="微软雅黑" pitchFamily="34" charset="-122"/>
                <a:ea typeface="微软雅黑" pitchFamily="34" charset="-122"/>
              </a:rPr>
            </a:br>
            <a:endParaRPr lang="en-US" altLang="zh-CN" sz="1800" dirty="0" smtClean="0">
              <a:latin typeface="微软雅黑" pitchFamily="34" charset="-122"/>
              <a:ea typeface="微软雅黑" pitchFamily="34" charset="-122"/>
            </a:endParaRPr>
          </a:p>
        </p:txBody>
      </p:sp>
      <p:sp>
        <p:nvSpPr>
          <p:cNvPr id="4" name="标题 1"/>
          <p:cNvSpPr>
            <a:spLocks noGrp="1"/>
          </p:cNvSpPr>
          <p:nvPr>
            <p:ph type="title"/>
          </p:nvPr>
        </p:nvSpPr>
        <p:spPr>
          <a:xfrm>
            <a:off x="449957" y="792063"/>
            <a:ext cx="8586788" cy="864096"/>
          </a:xfrm>
        </p:spPr>
        <p:txBody>
          <a:bodyPr>
            <a:normAutofit/>
          </a:bodyPr>
          <a:lstStyle/>
          <a:p>
            <a:pPr algn="l"/>
            <a:r>
              <a:rPr lang="zh-CN" altLang="en-US" sz="2400" b="1" dirty="0" smtClean="0">
                <a:latin typeface="微软雅黑" pitchFamily="34" charset="-122"/>
                <a:ea typeface="微软雅黑" pitchFamily="34" charset="-122"/>
              </a:rPr>
              <a:t>高阶函数</a:t>
            </a:r>
            <a:r>
              <a:rPr lang="en-US" altLang="zh-CN" sz="2400" b="1" dirty="0" smtClean="0">
                <a:latin typeface="微软雅黑" pitchFamily="34" charset="-122"/>
                <a:ea typeface="微软雅黑" pitchFamily="34" charset="-122"/>
              </a:rPr>
              <a:t/>
            </a:r>
            <a:br>
              <a:rPr lang="en-US" altLang="zh-CN" sz="2400" b="1" dirty="0" smtClean="0">
                <a:latin typeface="微软雅黑" pitchFamily="34" charset="-122"/>
                <a:ea typeface="微软雅黑" pitchFamily="34" charset="-122"/>
              </a:rPr>
            </a:br>
            <a:endParaRPr lang="zh-CN" altLang="en-US" sz="2000" dirty="0">
              <a:latin typeface="微软雅黑" pitchFamily="34" charset="-122"/>
              <a:ea typeface="微软雅黑" pitchFamily="34" charset="-122"/>
            </a:endParaRPr>
          </a:p>
        </p:txBody>
      </p:sp>
      <p:sp>
        <p:nvSpPr>
          <p:cNvPr id="2" name="TextBox 1"/>
          <p:cNvSpPr txBox="1"/>
          <p:nvPr/>
        </p:nvSpPr>
        <p:spPr>
          <a:xfrm>
            <a:off x="449957" y="1380901"/>
            <a:ext cx="184731" cy="677108"/>
          </a:xfrm>
          <a:prstGeom prst="rect">
            <a:avLst/>
          </a:prstGeom>
          <a:noFill/>
        </p:spPr>
        <p:txBody>
          <a:bodyPr wrap="none" rtlCol="0">
            <a:spAutoFit/>
          </a:bodyPr>
          <a:lstStyle/>
          <a:p>
            <a:endParaRPr lang="zh-CN" altLang="en-US" sz="2000" dirty="0">
              <a:latin typeface="微软雅黑" pitchFamily="34" charset="-122"/>
              <a:ea typeface="微软雅黑" pitchFamily="34" charset="-122"/>
            </a:endParaRPr>
          </a:p>
          <a:p>
            <a:endParaRPr lang="zh-CN" altLang="en-US" dirty="0">
              <a:latin typeface="微软雅黑" pitchFamily="34" charset="-122"/>
              <a:ea typeface="微软雅黑" pitchFamily="34" charset="-122"/>
            </a:endParaRPr>
          </a:p>
        </p:txBody>
      </p:sp>
    </p:spTree>
    <p:extLst>
      <p:ext uri="{BB962C8B-B14F-4D97-AF65-F5344CB8AC3E}">
        <p14:creationId xmlns="" xmlns:p14="http://schemas.microsoft.com/office/powerpoint/2010/main" val="20412309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87837" y="755071"/>
            <a:ext cx="758797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prstClr val="black"/>
              </a:buClr>
              <a:buSzPct val="70000"/>
              <a:buFont typeface="Wingdings" panose="05000000000000000000" pitchFamily="2" charset="2"/>
              <a:buChar char="l"/>
            </a:pPr>
            <a:r>
              <a:rPr lang="zh-CN" altLang="en-US" sz="2200" b="1" smtClean="0">
                <a:solidFill>
                  <a:prstClr val="black"/>
                </a:solidFill>
                <a:latin typeface="微软雅黑" pitchFamily="34" charset="-122"/>
                <a:ea typeface="微软雅黑" pitchFamily="34" charset="-122"/>
              </a:rPr>
              <a:t>高</a:t>
            </a:r>
            <a:r>
              <a:rPr lang="zh-CN" altLang="en-US" sz="2200" b="1">
                <a:solidFill>
                  <a:prstClr val="black"/>
                </a:solidFill>
                <a:latin typeface="微软雅黑" pitchFamily="34" charset="-122"/>
                <a:ea typeface="微软雅黑" pitchFamily="34" charset="-122"/>
              </a:rPr>
              <a:t>阶函数</a:t>
            </a:r>
            <a:endParaRPr lang="en-US" altLang="zh-CN" sz="2200" b="1">
              <a:solidFill>
                <a:prstClr val="black"/>
              </a:solidFill>
              <a:latin typeface="微软雅黑" pitchFamily="34" charset="-122"/>
              <a:ea typeface="微软雅黑" pitchFamily="34" charset="-122"/>
            </a:endParaRPr>
          </a:p>
        </p:txBody>
      </p:sp>
      <p:sp>
        <p:nvSpPr>
          <p:cNvPr id="4" name="矩形 3"/>
          <p:cNvSpPr/>
          <p:nvPr/>
        </p:nvSpPr>
        <p:spPr>
          <a:xfrm>
            <a:off x="562980"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矩形 5"/>
          <p:cNvSpPr/>
          <p:nvPr/>
        </p:nvSpPr>
        <p:spPr>
          <a:xfrm>
            <a:off x="449964" y="1008101"/>
            <a:ext cx="8490067" cy="2246769"/>
          </a:xfrm>
          <a:prstGeom prst="rect">
            <a:avLst/>
          </a:prstGeom>
        </p:spPr>
        <p:txBody>
          <a:bodyPr wrap="square">
            <a:spAutoFit/>
          </a:bodyPr>
          <a:lstStyle/>
          <a:p>
            <a:pPr>
              <a:defRPr/>
            </a:pPr>
            <a:endParaRPr lang="en-US" altLang="zh-CN" sz="2000" b="1" dirty="0">
              <a:solidFill>
                <a:srgbClr val="0070C0"/>
              </a:solidFill>
              <a:latin typeface="微软雅黑" pitchFamily="34" charset="-122"/>
              <a:ea typeface="微软雅黑" pitchFamily="34" charset="-122"/>
              <a:cs typeface="Arial" pitchFamily="34" charset="0"/>
            </a:endParaRPr>
          </a:p>
          <a:p>
            <a:pPr>
              <a:defRPr/>
            </a:pP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课堂</a:t>
            </a:r>
            <a:r>
              <a:rPr lang="zh-CN" altLang="en-US" sz="2000" b="1" dirty="0">
                <a:solidFill>
                  <a:srgbClr val="0000CC"/>
                </a:solidFill>
                <a:latin typeface="微软雅黑" pitchFamily="34" charset="-122"/>
                <a:ea typeface="微软雅黑" pitchFamily="34" charset="-122"/>
                <a:cs typeface="Times New Roman" panose="02020603050405020304" pitchFamily="18" charset="0"/>
              </a:rPr>
              <a:t>练习</a:t>
            </a:r>
            <a:endParaRPr lang="en-US" altLang="zh-CN" sz="2000" dirty="0">
              <a:solidFill>
                <a:srgbClr val="0000CC"/>
              </a:solidFill>
              <a:latin typeface="微软雅黑" pitchFamily="34" charset="-122"/>
              <a:ea typeface="微软雅黑" pitchFamily="34" charset="-122"/>
              <a:cs typeface="Arial" pitchFamily="34" charset="0"/>
            </a:endParaRPr>
          </a:p>
          <a:p>
            <a:pPr>
              <a:defRPr/>
            </a:pPr>
            <a:endParaRPr lang="en-US" altLang="zh-CN" sz="2000" b="1" dirty="0" smtClean="0">
              <a:solidFill>
                <a:srgbClr val="0070C0"/>
              </a:solidFill>
              <a:latin typeface="微软雅黑" pitchFamily="34" charset="-122"/>
              <a:ea typeface="微软雅黑" pitchFamily="34" charset="-122"/>
              <a:cs typeface="Arial" pitchFamily="34" charset="0"/>
            </a:endParaRPr>
          </a:p>
          <a:p>
            <a:pPr>
              <a:defRPr/>
            </a:pPr>
            <a:endParaRPr lang="en-US" altLang="zh-CN" sz="2000" b="1" dirty="0">
              <a:solidFill>
                <a:srgbClr val="0070C0"/>
              </a:solidFill>
              <a:latin typeface="微软雅黑" pitchFamily="34" charset="-122"/>
              <a:ea typeface="微软雅黑" pitchFamily="34" charset="-122"/>
              <a:cs typeface="Arial" pitchFamily="34" charset="0"/>
            </a:endParaRPr>
          </a:p>
          <a:p>
            <a:pPr>
              <a:defRPr/>
            </a:pPr>
            <a:endParaRPr lang="en-US" altLang="zh-CN" sz="2000" b="1" dirty="0" smtClean="0">
              <a:solidFill>
                <a:srgbClr val="0070C0"/>
              </a:solidFill>
              <a:latin typeface="微软雅黑" pitchFamily="34" charset="-122"/>
              <a:ea typeface="微软雅黑" pitchFamily="34" charset="-122"/>
              <a:cs typeface="Arial" pitchFamily="34" charset="0"/>
            </a:endParaRPr>
          </a:p>
          <a:p>
            <a:pPr>
              <a:defRPr/>
            </a:pPr>
            <a:endParaRPr lang="en-US" altLang="zh-CN" sz="2000" b="1" dirty="0">
              <a:solidFill>
                <a:srgbClr val="0070C0"/>
              </a:solidFill>
              <a:latin typeface="微软雅黑" pitchFamily="34" charset="-122"/>
              <a:ea typeface="微软雅黑" pitchFamily="34" charset="-122"/>
              <a:cs typeface="Arial" pitchFamily="34" charset="0"/>
            </a:endParaRPr>
          </a:p>
          <a:p>
            <a:pPr>
              <a:defRPr/>
            </a:pPr>
            <a:endParaRPr lang="en-US" altLang="zh-CN" sz="2000" b="1" dirty="0" smtClean="0">
              <a:solidFill>
                <a:srgbClr val="0070C0"/>
              </a:solidFill>
              <a:latin typeface="微软雅黑" pitchFamily="34" charset="-122"/>
              <a:ea typeface="微软雅黑" pitchFamily="34" charset="-122"/>
              <a:cs typeface="Arial" pitchFamily="34" charset="0"/>
            </a:endParaRPr>
          </a:p>
        </p:txBody>
      </p:sp>
      <p:pic>
        <p:nvPicPr>
          <p:cNvPr id="1433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00827" y="1872183"/>
            <a:ext cx="6141825" cy="32992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292865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9967" y="1440135"/>
            <a:ext cx="8199681" cy="923330"/>
          </a:xfrm>
          <a:prstGeom prst="rect">
            <a:avLst/>
          </a:prstGeom>
          <a:noFill/>
        </p:spPr>
        <p:txBody>
          <a:bodyPr wrap="none" rtlCol="0">
            <a:spAutoFit/>
          </a:bodyPr>
          <a:lstStyle/>
          <a:p>
            <a:r>
              <a:rPr lang="zh-CN" altLang="en-US" b="1" dirty="0" smtClean="0">
                <a:latin typeface="微软雅黑" pitchFamily="34" charset="-122"/>
                <a:ea typeface="微软雅黑" pitchFamily="34" charset="-122"/>
              </a:rPr>
              <a:t>柯里化指的是将原来接受多个参数的函数变成新的接受一个参数的函数的过程</a:t>
            </a:r>
            <a:r>
              <a:rPr lang="en-US" altLang="zh-CN" b="1" dirty="0" smtClean="0">
                <a:latin typeface="微软雅黑" pitchFamily="34" charset="-122"/>
                <a:ea typeface="微软雅黑" pitchFamily="34" charset="-122"/>
              </a:rPr>
              <a:t>, </a:t>
            </a:r>
          </a:p>
          <a:p>
            <a:r>
              <a:rPr lang="zh-CN" altLang="en-US" b="1" dirty="0" smtClean="0">
                <a:latin typeface="微软雅黑" pitchFamily="34" charset="-122"/>
                <a:ea typeface="微软雅黑" pitchFamily="34" charset="-122"/>
              </a:rPr>
              <a:t>新函数的参数接受原来的第二个参数为唯一参数</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如果有</a:t>
            </a:r>
            <a:r>
              <a:rPr lang="en-US" altLang="zh-CN" b="1" dirty="0" smtClean="0">
                <a:latin typeface="微软雅黑" pitchFamily="34" charset="-122"/>
                <a:ea typeface="微软雅黑" pitchFamily="34" charset="-122"/>
              </a:rPr>
              <a:t>n</a:t>
            </a:r>
            <a:r>
              <a:rPr lang="zh-CN" altLang="en-US" b="1" dirty="0" smtClean="0">
                <a:latin typeface="微软雅黑" pitchFamily="34" charset="-122"/>
                <a:ea typeface="微软雅黑" pitchFamily="34" charset="-122"/>
              </a:rPr>
              <a:t>个参数</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就是把</a:t>
            </a:r>
            <a:r>
              <a:rPr lang="zh-CN" altLang="en-US" b="1" dirty="0">
                <a:latin typeface="微软雅黑" pitchFamily="34" charset="-122"/>
                <a:ea typeface="微软雅黑" pitchFamily="34" charset="-122"/>
              </a:rPr>
              <a:t>这</a:t>
            </a:r>
            <a:r>
              <a:rPr lang="zh-CN" altLang="en-US" b="1" dirty="0" smtClean="0">
                <a:latin typeface="微软雅黑" pitchFamily="34" charset="-122"/>
                <a:ea typeface="微软雅黑" pitchFamily="34" charset="-122"/>
              </a:rPr>
              <a:t>个</a:t>
            </a:r>
            <a:endParaRPr lang="en-US" altLang="zh-CN" b="1" dirty="0" smtClean="0">
              <a:latin typeface="微软雅黑" pitchFamily="34" charset="-122"/>
              <a:ea typeface="微软雅黑" pitchFamily="34" charset="-122"/>
            </a:endParaRPr>
          </a:p>
          <a:p>
            <a:r>
              <a:rPr lang="zh-CN" altLang="en-US" b="1" dirty="0" smtClean="0">
                <a:latin typeface="微软雅黑" pitchFamily="34" charset="-122"/>
                <a:ea typeface="微软雅黑" pitchFamily="34" charset="-122"/>
              </a:rPr>
              <a:t>函数分解成</a:t>
            </a:r>
            <a:r>
              <a:rPr lang="en-US" altLang="zh-CN" b="1" dirty="0" smtClean="0">
                <a:latin typeface="微软雅黑" pitchFamily="34" charset="-122"/>
                <a:ea typeface="微软雅黑" pitchFamily="34" charset="-122"/>
              </a:rPr>
              <a:t>n</a:t>
            </a:r>
            <a:r>
              <a:rPr lang="zh-CN" altLang="en-US" b="1" dirty="0" smtClean="0">
                <a:latin typeface="微软雅黑" pitchFamily="34" charset="-122"/>
                <a:ea typeface="微软雅黑" pitchFamily="34" charset="-122"/>
              </a:rPr>
              <a:t>个新函数的过程</a:t>
            </a:r>
            <a:r>
              <a:rPr lang="en-US" altLang="zh-CN" b="1" dirty="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
        <p:nvSpPr>
          <p:cNvPr id="5" name="矩形 4"/>
          <p:cNvSpPr/>
          <p:nvPr/>
        </p:nvSpPr>
        <p:spPr>
          <a:xfrm>
            <a:off x="449957" y="2435467"/>
            <a:ext cx="8424936" cy="2893100"/>
          </a:xfrm>
          <a:prstGeom prst="rect">
            <a:avLst/>
          </a:prstGeom>
        </p:spPr>
        <p:txBody>
          <a:bodyPr wrap="square">
            <a:spAutoFit/>
          </a:bodyPr>
          <a:lstStyle/>
          <a:p>
            <a:pPr marL="342900" indent="-342900">
              <a:buAutoNum type="arabicParenR"/>
            </a:pPr>
            <a:r>
              <a:rPr lang="zh-CN" altLang="en-US" dirty="0">
                <a:latin typeface="微软雅黑" pitchFamily="34" charset="-122"/>
                <a:ea typeface="微软雅黑" pitchFamily="34" charset="-122"/>
              </a:rPr>
              <a:t>函数编程中，接受</a:t>
            </a:r>
            <a:r>
              <a:rPr lang="zh-CN" altLang="en-US" b="1" dirty="0">
                <a:solidFill>
                  <a:srgbClr val="EE0000"/>
                </a:solidFill>
                <a:latin typeface="微软雅黑" pitchFamily="34" charset="-122"/>
                <a:ea typeface="微软雅黑" pitchFamily="34" charset="-122"/>
              </a:rPr>
              <a:t>多个参数的函数</a:t>
            </a:r>
            <a:r>
              <a:rPr lang="zh-CN" altLang="en-US" dirty="0">
                <a:latin typeface="微软雅黑" pitchFamily="34" charset="-122"/>
                <a:ea typeface="微软雅黑" pitchFamily="34" charset="-122"/>
              </a:rPr>
              <a:t>都可以转化为接受</a:t>
            </a:r>
            <a:r>
              <a:rPr lang="zh-CN" altLang="en-US" b="1" dirty="0">
                <a:solidFill>
                  <a:srgbClr val="EE0000"/>
                </a:solidFill>
                <a:latin typeface="微软雅黑" pitchFamily="34" charset="-122"/>
                <a:ea typeface="微软雅黑" pitchFamily="34" charset="-122"/>
              </a:rPr>
              <a:t>单个参数的函数</a:t>
            </a:r>
            <a:r>
              <a:rPr lang="zh-CN" altLang="en-US" dirty="0">
                <a:latin typeface="微软雅黑" pitchFamily="34" charset="-122"/>
                <a:ea typeface="微软雅黑" pitchFamily="34" charset="-122"/>
              </a:rPr>
              <a:t>，这个转化过程就叫柯里化</a:t>
            </a:r>
            <a:endParaRPr lang="en-US" altLang="zh-CN" dirty="0">
              <a:latin typeface="微软雅黑" pitchFamily="34" charset="-122"/>
              <a:ea typeface="微软雅黑" pitchFamily="34" charset="-122"/>
            </a:endParaRPr>
          </a:p>
          <a:p>
            <a:pPr marL="342900" indent="-342900">
              <a:buAutoNum type="arabicParenR"/>
            </a:pPr>
            <a:endParaRPr lang="en-US" altLang="zh-CN" dirty="0">
              <a:latin typeface="微软雅黑" pitchFamily="34" charset="-122"/>
              <a:ea typeface="微软雅黑" pitchFamily="34" charset="-122"/>
            </a:endParaRPr>
          </a:p>
          <a:p>
            <a:pPr marL="342900" indent="-342900">
              <a:buAutoNum type="arabicParenR"/>
            </a:pPr>
            <a:r>
              <a:rPr lang="zh-CN" altLang="en-US" dirty="0">
                <a:latin typeface="微软雅黑" pitchFamily="34" charset="-122"/>
                <a:ea typeface="微软雅黑" pitchFamily="34" charset="-122"/>
                <a:cs typeface="Arial" pitchFamily="34" charset="0"/>
              </a:rPr>
              <a:t>柯里化就是证明了函数只需要一个参数而已。其实我们刚才的学习过程中，已经涉及到了柯里化操作。</a:t>
            </a:r>
            <a:endParaRPr lang="en-US" altLang="zh-CN" dirty="0">
              <a:latin typeface="微软雅黑" pitchFamily="34" charset="-122"/>
              <a:ea typeface="微软雅黑" pitchFamily="34" charset="-122"/>
              <a:cs typeface="Arial" pitchFamily="34" charset="0"/>
            </a:endParaRPr>
          </a:p>
          <a:p>
            <a:pPr marL="342900" indent="-342900">
              <a:buAutoNum type="arabicParenR"/>
            </a:pPr>
            <a:endParaRPr lang="en-US" altLang="zh-CN" dirty="0">
              <a:latin typeface="微软雅黑" pitchFamily="34" charset="-122"/>
              <a:ea typeface="微软雅黑" pitchFamily="34" charset="-122"/>
              <a:cs typeface="Arial" pitchFamily="34" charset="0"/>
            </a:endParaRPr>
          </a:p>
          <a:p>
            <a:pPr marL="342900" indent="-342900">
              <a:buFontTx/>
              <a:buAutoNum type="arabicParenR"/>
            </a:pPr>
            <a:r>
              <a:rPr lang="zh-CN" altLang="en-US" dirty="0">
                <a:latin typeface="微软雅黑" pitchFamily="34" charset="-122"/>
                <a:ea typeface="微软雅黑" pitchFamily="34" charset="-122"/>
              </a:rPr>
              <a:t>不用设立柯里化</a:t>
            </a:r>
            <a:r>
              <a:rPr lang="zh-CN" altLang="en-US" sz="2000" b="1" dirty="0">
                <a:solidFill>
                  <a:srgbClr val="EE0000"/>
                </a:solidFill>
                <a:latin typeface="微软雅黑" pitchFamily="34" charset="-122"/>
                <a:ea typeface="微软雅黑" pitchFamily="34" charset="-122"/>
              </a:rPr>
              <a:t>存在的意义</a:t>
            </a:r>
            <a:r>
              <a:rPr lang="zh-CN" altLang="en-US" dirty="0">
                <a:latin typeface="微软雅黑" pitchFamily="34" charset="-122"/>
                <a:ea typeface="微软雅黑" pitchFamily="34" charset="-122"/>
              </a:rPr>
              <a:t>这样的命题。</a:t>
            </a:r>
            <a:r>
              <a:rPr lang="zh-CN" altLang="en-US" dirty="0">
                <a:latin typeface="微软雅黑" pitchFamily="34" charset="-122"/>
                <a:ea typeface="微软雅黑" pitchFamily="34" charset="-122"/>
                <a:cs typeface="Arial" pitchFamily="34" charset="0"/>
              </a:rPr>
              <a:t>柯里化就是以</a:t>
            </a:r>
            <a:r>
              <a:rPr lang="zh-CN" altLang="en-US" b="1" dirty="0">
                <a:solidFill>
                  <a:srgbClr val="EE0000"/>
                </a:solidFill>
                <a:latin typeface="微软雅黑" pitchFamily="34" charset="-122"/>
                <a:ea typeface="微软雅黑" pitchFamily="34" charset="-122"/>
                <a:cs typeface="Arial" pitchFamily="34" charset="0"/>
              </a:rPr>
              <a:t>函数为主体这种思想</a:t>
            </a:r>
            <a:r>
              <a:rPr lang="zh-CN" altLang="en-US" dirty="0">
                <a:latin typeface="微软雅黑" pitchFamily="34" charset="-122"/>
                <a:ea typeface="微软雅黑" pitchFamily="34" charset="-122"/>
                <a:cs typeface="Arial" pitchFamily="34" charset="0"/>
              </a:rPr>
              <a:t>发展的必然产生的结果。</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即：</a:t>
            </a:r>
            <a:r>
              <a:rPr lang="zh-CN" altLang="en-US" dirty="0">
                <a:latin typeface="微软雅黑" pitchFamily="34" charset="-122"/>
                <a:ea typeface="微软雅黑" pitchFamily="34" charset="-122"/>
              </a:rPr>
              <a:t>柯里化是面向函数思想的必然产生结果</a:t>
            </a:r>
            <a:r>
              <a:rPr lang="en-US" altLang="zh-CN" dirty="0">
                <a:latin typeface="微软雅黑" pitchFamily="34" charset="-122"/>
                <a:ea typeface="微软雅黑" pitchFamily="34" charset="-122"/>
                <a:cs typeface="Arial" pitchFamily="34" charset="0"/>
              </a:rPr>
              <a:t>)</a:t>
            </a:r>
            <a:br>
              <a:rPr lang="en-US" altLang="zh-CN" dirty="0">
                <a:latin typeface="微软雅黑" pitchFamily="34" charset="-122"/>
                <a:ea typeface="微软雅黑" pitchFamily="34" charset="-122"/>
                <a:cs typeface="Arial" pitchFamily="34" charset="0"/>
              </a:rPr>
            </a:br>
            <a:r>
              <a:rPr lang="zh-CN" altLang="en-US" dirty="0">
                <a:latin typeface="微软雅黑" pitchFamily="34" charset="-122"/>
                <a:ea typeface="微软雅黑" pitchFamily="34" charset="-122"/>
                <a:cs typeface="Arial" pitchFamily="34" charset="0"/>
              </a:rPr>
              <a:t>传统方式</a:t>
            </a:r>
            <a:r>
              <a:rPr lang="en-US" altLang="zh-CN" dirty="0">
                <a:latin typeface="微软雅黑" pitchFamily="34" charset="-122"/>
                <a:ea typeface="微软雅黑" pitchFamily="34" charset="-122"/>
                <a:cs typeface="Arial" pitchFamily="34" charset="0"/>
              </a:rPr>
              <a:t>, </a:t>
            </a:r>
            <a:r>
              <a:rPr lang="zh-CN" altLang="en-US" dirty="0">
                <a:latin typeface="微软雅黑" pitchFamily="34" charset="-122"/>
                <a:ea typeface="微软雅黑" pitchFamily="34" charset="-122"/>
                <a:cs typeface="Arial" pitchFamily="34" charset="0"/>
              </a:rPr>
              <a:t>函数</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方法</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变量</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 对象</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方法</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变量</a:t>
            </a:r>
            <a:r>
              <a:rPr lang="en-US" altLang="zh-CN" dirty="0">
                <a:latin typeface="微软雅黑" pitchFamily="34" charset="-122"/>
                <a:ea typeface="微软雅黑" pitchFamily="34" charset="-122"/>
                <a:cs typeface="Arial" pitchFamily="34" charset="0"/>
              </a:rPr>
              <a:t>)</a:t>
            </a:r>
            <a:br>
              <a:rPr lang="en-US" altLang="zh-CN" dirty="0">
                <a:latin typeface="微软雅黑" pitchFamily="34" charset="-122"/>
                <a:ea typeface="微软雅黑" pitchFamily="34" charset="-122"/>
                <a:cs typeface="Arial" pitchFamily="34" charset="0"/>
              </a:rPr>
            </a:br>
            <a:r>
              <a:rPr lang="zh-CN" altLang="en-US" dirty="0">
                <a:latin typeface="微软雅黑" pitchFamily="34" charset="-122"/>
                <a:ea typeface="微软雅黑" pitchFamily="34" charset="-122"/>
                <a:cs typeface="Arial" pitchFamily="34" charset="0"/>
              </a:rPr>
              <a:t>集合</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函数</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函数</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函数</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函数</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函数</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函数</a:t>
            </a:r>
            <a:r>
              <a:rPr lang="en-US" altLang="zh-CN" dirty="0">
                <a:latin typeface="微软雅黑" pitchFamily="34" charset="-122"/>
                <a:ea typeface="微软雅黑" pitchFamily="34" charset="-122"/>
                <a:cs typeface="Arial" pitchFamily="34" charset="0"/>
              </a:rPr>
              <a:t>)</a:t>
            </a:r>
          </a:p>
        </p:txBody>
      </p:sp>
      <p:sp>
        <p:nvSpPr>
          <p:cNvPr id="8" name="Text Box 9"/>
          <p:cNvSpPr txBox="1">
            <a:spLocks noChangeArrowheads="1"/>
          </p:cNvSpPr>
          <p:nvPr/>
        </p:nvSpPr>
        <p:spPr bwMode="auto">
          <a:xfrm>
            <a:off x="487837" y="755071"/>
            <a:ext cx="758797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prstClr val="black"/>
              </a:buClr>
              <a:buSzPct val="70000"/>
              <a:buFont typeface="Wingdings" panose="05000000000000000000" pitchFamily="2" charset="2"/>
              <a:buChar char="l"/>
            </a:pPr>
            <a:r>
              <a:rPr lang="zh-CN" altLang="en-US" sz="2200" b="1" dirty="0" smtClean="0">
                <a:solidFill>
                  <a:prstClr val="black"/>
                </a:solidFill>
                <a:latin typeface="微软雅黑" pitchFamily="34" charset="-122"/>
                <a:ea typeface="微软雅黑" pitchFamily="34" charset="-122"/>
              </a:rPr>
              <a:t>函数柯里化</a:t>
            </a:r>
            <a:r>
              <a:rPr lang="en-US" altLang="zh-CN" sz="2200" b="1" dirty="0" smtClean="0">
                <a:solidFill>
                  <a:prstClr val="black"/>
                </a:solidFill>
                <a:latin typeface="微软雅黑" pitchFamily="34" charset="-122"/>
                <a:ea typeface="微软雅黑" pitchFamily="34" charset="-122"/>
              </a:rPr>
              <a:t>(Currying)</a:t>
            </a:r>
            <a:endParaRPr lang="en-US" altLang="zh-CN" sz="2200" b="1" dirty="0">
              <a:solidFill>
                <a:prstClr val="black"/>
              </a:solidFill>
              <a:latin typeface="微软雅黑" pitchFamily="34" charset="-122"/>
              <a:ea typeface="微软雅黑" pitchFamily="34" charset="-122"/>
            </a:endParaRPr>
          </a:p>
        </p:txBody>
      </p:sp>
    </p:spTree>
    <p:extLst>
      <p:ext uri="{BB962C8B-B14F-4D97-AF65-F5344CB8AC3E}">
        <p14:creationId xmlns="" xmlns:p14="http://schemas.microsoft.com/office/powerpoint/2010/main" val="19377610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521971" y="2160215"/>
            <a:ext cx="7992888" cy="2986600"/>
          </a:xfrm>
        </p:spPr>
        <p:txBody>
          <a:bodyPr>
            <a:normAutofit fontScale="85000" lnSpcReduction="20000"/>
          </a:bodyPr>
          <a:lstStyle/>
          <a:p>
            <a:pPr marL="0" indent="0">
              <a:buNone/>
            </a:pPr>
            <a:r>
              <a:rPr lang="en-US" altLang="zh-CN" sz="1800" b="1" dirty="0" smtClean="0">
                <a:latin typeface="微软雅黑" pitchFamily="34" charset="-122"/>
                <a:ea typeface="微软雅黑" pitchFamily="34" charset="-122"/>
              </a:rPr>
              <a:t>// </a:t>
            </a:r>
            <a:r>
              <a:rPr lang="zh-CN" altLang="en-US" sz="1800" b="1" dirty="0" smtClean="0">
                <a:latin typeface="微软雅黑" pitchFamily="34" charset="-122"/>
                <a:ea typeface="微软雅黑" pitchFamily="34" charset="-122"/>
              </a:rPr>
              <a:t>原始函数</a:t>
            </a:r>
            <a:r>
              <a:rPr lang="en-US" altLang="zh-CN" sz="1800" b="1" dirty="0" smtClean="0">
                <a:latin typeface="微软雅黑" pitchFamily="34" charset="-122"/>
                <a:ea typeface="微软雅黑" pitchFamily="34" charset="-122"/>
              </a:rPr>
              <a:t>, </a:t>
            </a:r>
            <a:r>
              <a:rPr lang="zh-CN" altLang="en-US" sz="1800" b="1" dirty="0" smtClean="0">
                <a:latin typeface="微软雅黑" pitchFamily="34" charset="-122"/>
                <a:ea typeface="微软雅黑" pitchFamily="34" charset="-122"/>
              </a:rPr>
              <a:t>有</a:t>
            </a:r>
            <a:r>
              <a:rPr lang="en-US" altLang="zh-CN" sz="1800" b="1" dirty="0" smtClean="0">
                <a:latin typeface="微软雅黑" pitchFamily="34" charset="-122"/>
                <a:ea typeface="微软雅黑" pitchFamily="34" charset="-122"/>
              </a:rPr>
              <a:t>3</a:t>
            </a:r>
            <a:r>
              <a:rPr lang="zh-CN" altLang="en-US" sz="1800" b="1" dirty="0" smtClean="0">
                <a:latin typeface="微软雅黑" pitchFamily="34" charset="-122"/>
                <a:ea typeface="微软雅黑" pitchFamily="34" charset="-122"/>
              </a:rPr>
              <a:t>个参数的函数</a:t>
            </a:r>
            <a:endParaRPr lang="en-US" altLang="zh-CN" sz="1800" b="1" dirty="0">
              <a:latin typeface="微软雅黑" pitchFamily="34" charset="-122"/>
              <a:ea typeface="微软雅黑" pitchFamily="34" charset="-122"/>
            </a:endParaRPr>
          </a:p>
          <a:p>
            <a:pPr marL="0" indent="0">
              <a:buNone/>
            </a:pPr>
            <a:r>
              <a:rPr lang="en-US" altLang="zh-CN" sz="2100" dirty="0" err="1" smtClean="0">
                <a:latin typeface="微软雅黑" pitchFamily="34" charset="-122"/>
                <a:ea typeface="微软雅黑" pitchFamily="34" charset="-122"/>
              </a:rPr>
              <a:t>def</a:t>
            </a:r>
            <a:r>
              <a:rPr lang="en-US" altLang="zh-CN" sz="2100" dirty="0" smtClean="0">
                <a:latin typeface="微软雅黑" pitchFamily="34" charset="-122"/>
                <a:ea typeface="微软雅黑" pitchFamily="34" charset="-122"/>
              </a:rPr>
              <a:t> </a:t>
            </a:r>
            <a:r>
              <a:rPr lang="en-US" altLang="zh-CN" sz="2100" dirty="0" err="1" smtClean="0">
                <a:latin typeface="微软雅黑" pitchFamily="34" charset="-122"/>
                <a:ea typeface="微软雅黑" pitchFamily="34" charset="-122"/>
              </a:rPr>
              <a:t>addMulti</a:t>
            </a:r>
            <a:r>
              <a:rPr lang="en-US" altLang="zh-CN" sz="2100" dirty="0" smtClean="0">
                <a:latin typeface="微软雅黑" pitchFamily="34" charset="-122"/>
                <a:ea typeface="微软雅黑" pitchFamily="34" charset="-122"/>
              </a:rPr>
              <a:t>(a: </a:t>
            </a:r>
            <a:r>
              <a:rPr lang="en-US" altLang="zh-CN" sz="2100" dirty="0" err="1" smtClean="0">
                <a:latin typeface="微软雅黑" pitchFamily="34" charset="-122"/>
                <a:ea typeface="微软雅黑" pitchFamily="34" charset="-122"/>
              </a:rPr>
              <a:t>Int</a:t>
            </a:r>
            <a:r>
              <a:rPr lang="en-US" altLang="zh-CN" sz="2100" dirty="0" smtClean="0">
                <a:latin typeface="微软雅黑" pitchFamily="34" charset="-122"/>
                <a:ea typeface="微软雅黑" pitchFamily="34" charset="-122"/>
              </a:rPr>
              <a:t>, b: </a:t>
            </a:r>
            <a:r>
              <a:rPr lang="en-US" altLang="zh-CN" sz="2100" dirty="0" err="1" smtClean="0">
                <a:latin typeface="微软雅黑" pitchFamily="34" charset="-122"/>
                <a:ea typeface="微软雅黑" pitchFamily="34" charset="-122"/>
              </a:rPr>
              <a:t>Int</a:t>
            </a:r>
            <a:r>
              <a:rPr lang="en-US" altLang="zh-CN" sz="2100" dirty="0" smtClean="0">
                <a:latin typeface="微软雅黑" pitchFamily="34" charset="-122"/>
                <a:ea typeface="微软雅黑" pitchFamily="34" charset="-122"/>
              </a:rPr>
              <a:t>, c: </a:t>
            </a:r>
            <a:r>
              <a:rPr lang="en-US" altLang="zh-CN" sz="2100" dirty="0" err="1" smtClean="0">
                <a:latin typeface="微软雅黑" pitchFamily="34" charset="-122"/>
                <a:ea typeface="微软雅黑" pitchFamily="34" charset="-122"/>
              </a:rPr>
              <a:t>Int</a:t>
            </a:r>
            <a:r>
              <a:rPr lang="en-US" altLang="zh-CN" sz="2100" dirty="0" smtClean="0">
                <a:latin typeface="微软雅黑" pitchFamily="34" charset="-122"/>
                <a:ea typeface="微软雅黑" pitchFamily="34" charset="-122"/>
              </a:rPr>
              <a:t>) = (a + b) * c</a:t>
            </a:r>
          </a:p>
          <a:p>
            <a:pPr marL="0" indent="0">
              <a:buNone/>
            </a:pPr>
            <a:endParaRPr lang="en-US" altLang="zh-CN" sz="1800" b="1" dirty="0" smtClean="0">
              <a:latin typeface="微软雅黑" pitchFamily="34" charset="-122"/>
              <a:ea typeface="微软雅黑" pitchFamily="34" charset="-122"/>
            </a:endParaRPr>
          </a:p>
          <a:p>
            <a:pPr marL="0" indent="0">
              <a:buNone/>
            </a:pPr>
            <a:r>
              <a:rPr lang="en-US" altLang="zh-CN" sz="1800" b="1" dirty="0" smtClean="0">
                <a:latin typeface="微软雅黑" pitchFamily="34" charset="-122"/>
                <a:ea typeface="微软雅黑" pitchFamily="34" charset="-122"/>
              </a:rPr>
              <a:t>// </a:t>
            </a:r>
            <a:r>
              <a:rPr lang="zh-CN" altLang="en-US" sz="1800" b="1" dirty="0">
                <a:latin typeface="微软雅黑" pitchFamily="34" charset="-122"/>
                <a:ea typeface="微软雅黑" pitchFamily="34" charset="-122"/>
              </a:rPr>
              <a:t>函数</a:t>
            </a:r>
            <a:r>
              <a:rPr lang="en-US" altLang="zh-CN" sz="1800" b="1" dirty="0">
                <a:latin typeface="微软雅黑" pitchFamily="34" charset="-122"/>
                <a:ea typeface="微软雅黑" pitchFamily="34" charset="-122"/>
              </a:rPr>
              <a:t>A</a:t>
            </a:r>
            <a:r>
              <a:rPr lang="zh-CN" altLang="en-US" sz="1800" b="1" dirty="0">
                <a:latin typeface="微软雅黑" pitchFamily="34" charset="-122"/>
                <a:ea typeface="微软雅黑" pitchFamily="34" charset="-122"/>
              </a:rPr>
              <a:t>的返回值是一个函数</a:t>
            </a:r>
            <a:r>
              <a:rPr lang="en-US" altLang="zh-CN" sz="1800" b="1" dirty="0">
                <a:latin typeface="微软雅黑" pitchFamily="34" charset="-122"/>
                <a:ea typeface="微软雅黑" pitchFamily="34" charset="-122"/>
              </a:rPr>
              <a:t>B, </a:t>
            </a:r>
            <a:r>
              <a:rPr lang="zh-CN" altLang="en-US" sz="1800" b="1" dirty="0">
                <a:latin typeface="微软雅黑" pitchFamily="34" charset="-122"/>
                <a:ea typeface="微软雅黑" pitchFamily="34" charset="-122"/>
              </a:rPr>
              <a:t>函数</a:t>
            </a:r>
            <a:r>
              <a:rPr lang="en-US" altLang="zh-CN" sz="1800" b="1" dirty="0">
                <a:latin typeface="微软雅黑" pitchFamily="34" charset="-122"/>
                <a:ea typeface="微软雅黑" pitchFamily="34" charset="-122"/>
              </a:rPr>
              <a:t>B</a:t>
            </a:r>
            <a:r>
              <a:rPr lang="zh-CN" altLang="en-US" sz="1800" b="1" dirty="0">
                <a:latin typeface="微软雅黑" pitchFamily="34" charset="-122"/>
                <a:ea typeface="微软雅黑" pitchFamily="34" charset="-122"/>
              </a:rPr>
              <a:t>的返回值是函数</a:t>
            </a:r>
            <a:r>
              <a:rPr lang="en-US" altLang="zh-CN" sz="1800" b="1" dirty="0" smtClean="0">
                <a:latin typeface="微软雅黑" pitchFamily="34" charset="-122"/>
                <a:ea typeface="微软雅黑" pitchFamily="34" charset="-122"/>
              </a:rPr>
              <a:t>C</a:t>
            </a:r>
            <a:endParaRPr lang="en-US" altLang="zh-CN" sz="1800" dirty="0" smtClean="0">
              <a:latin typeface="微软雅黑" pitchFamily="34" charset="-122"/>
              <a:ea typeface="微软雅黑" pitchFamily="34" charset="-122"/>
            </a:endParaRPr>
          </a:p>
          <a:p>
            <a:pPr marL="0" indent="0">
              <a:buNone/>
            </a:pPr>
            <a:r>
              <a:rPr lang="en-US" altLang="zh-CN" sz="1900" dirty="0" err="1" smtClean="0">
                <a:latin typeface="微软雅黑" pitchFamily="34" charset="-122"/>
                <a:ea typeface="微软雅黑" pitchFamily="34" charset="-122"/>
              </a:rPr>
              <a:t>def</a:t>
            </a:r>
            <a:r>
              <a:rPr lang="en-US" altLang="zh-CN" sz="1900" dirty="0" smtClean="0">
                <a:latin typeface="微软雅黑" pitchFamily="34" charset="-122"/>
                <a:ea typeface="微软雅黑" pitchFamily="34" charset="-122"/>
              </a:rPr>
              <a:t> </a:t>
            </a:r>
            <a:r>
              <a:rPr lang="en-US" altLang="zh-CN" sz="1900" dirty="0" err="1" smtClean="0">
                <a:latin typeface="微软雅黑" pitchFamily="34" charset="-122"/>
                <a:ea typeface="微软雅黑" pitchFamily="34" charset="-122"/>
              </a:rPr>
              <a:t>addMulti</a:t>
            </a:r>
            <a:r>
              <a:rPr lang="en-US" altLang="zh-CN" sz="1900" dirty="0" smtClean="0">
                <a:latin typeface="微软雅黑" pitchFamily="34" charset="-122"/>
                <a:ea typeface="微软雅黑" pitchFamily="34" charset="-122"/>
              </a:rPr>
              <a:t>(a: </a:t>
            </a:r>
            <a:r>
              <a:rPr lang="en-US" altLang="zh-CN" sz="1900" dirty="0" err="1" smtClean="0">
                <a:latin typeface="微软雅黑" pitchFamily="34" charset="-122"/>
                <a:ea typeface="微软雅黑" pitchFamily="34" charset="-122"/>
              </a:rPr>
              <a:t>Int</a:t>
            </a:r>
            <a:r>
              <a:rPr lang="en-US" altLang="zh-CN" sz="1900" dirty="0" smtClean="0">
                <a:latin typeface="微软雅黑" pitchFamily="34" charset="-122"/>
                <a:ea typeface="微软雅黑" pitchFamily="34" charset="-122"/>
              </a:rPr>
              <a:t>) = {</a:t>
            </a:r>
          </a:p>
          <a:p>
            <a:pPr marL="0" indent="0">
              <a:buNone/>
            </a:pPr>
            <a:r>
              <a:rPr lang="en-US" altLang="zh-CN" sz="1900" dirty="0">
                <a:latin typeface="微软雅黑" pitchFamily="34" charset="-122"/>
                <a:ea typeface="微软雅黑" pitchFamily="34" charset="-122"/>
              </a:rPr>
              <a:t> </a:t>
            </a:r>
            <a:r>
              <a:rPr lang="en-US" altLang="zh-CN" sz="1900" dirty="0" smtClean="0">
                <a:latin typeface="微软雅黑" pitchFamily="34" charset="-122"/>
                <a:ea typeface="微软雅黑" pitchFamily="34" charset="-122"/>
              </a:rPr>
              <a:t>   (b: </a:t>
            </a:r>
            <a:r>
              <a:rPr lang="en-US" altLang="zh-CN" sz="1900" dirty="0" err="1" smtClean="0">
                <a:latin typeface="微软雅黑" pitchFamily="34" charset="-122"/>
                <a:ea typeface="微软雅黑" pitchFamily="34" charset="-122"/>
              </a:rPr>
              <a:t>Int</a:t>
            </a:r>
            <a:r>
              <a:rPr lang="en-US" altLang="zh-CN" sz="1900" dirty="0" smtClean="0">
                <a:latin typeface="微软雅黑" pitchFamily="34" charset="-122"/>
                <a:ea typeface="微软雅黑" pitchFamily="34" charset="-122"/>
              </a:rPr>
              <a:t>) =&gt; (c: </a:t>
            </a:r>
            <a:r>
              <a:rPr lang="en-US" altLang="zh-CN" sz="1900" dirty="0" err="1" smtClean="0">
                <a:latin typeface="微软雅黑" pitchFamily="34" charset="-122"/>
                <a:ea typeface="微软雅黑" pitchFamily="34" charset="-122"/>
              </a:rPr>
              <a:t>Int</a:t>
            </a:r>
            <a:r>
              <a:rPr lang="en-US" altLang="zh-CN" sz="1900" dirty="0" smtClean="0">
                <a:latin typeface="微软雅黑" pitchFamily="34" charset="-122"/>
                <a:ea typeface="微软雅黑" pitchFamily="34" charset="-122"/>
              </a:rPr>
              <a:t>) =&gt; (a + b) * c  </a:t>
            </a:r>
            <a:endParaRPr lang="en-US" altLang="zh-CN" sz="1900" dirty="0">
              <a:latin typeface="微软雅黑" pitchFamily="34" charset="-122"/>
              <a:ea typeface="微软雅黑" pitchFamily="34" charset="-122"/>
            </a:endParaRPr>
          </a:p>
          <a:p>
            <a:pPr marL="0" indent="0">
              <a:buNone/>
            </a:pPr>
            <a:r>
              <a:rPr lang="en-US" altLang="zh-CN" sz="1900" dirty="0" smtClean="0">
                <a:latin typeface="微软雅黑" pitchFamily="34" charset="-122"/>
                <a:ea typeface="微软雅黑" pitchFamily="34" charset="-122"/>
              </a:rPr>
              <a:t>}</a:t>
            </a:r>
            <a:r>
              <a:rPr lang="en-US" altLang="zh-CN" sz="1900" dirty="0">
                <a:latin typeface="微软雅黑" pitchFamily="34" charset="-122"/>
                <a:ea typeface="微软雅黑" pitchFamily="34" charset="-122"/>
              </a:rPr>
              <a:t/>
            </a:r>
            <a:br>
              <a:rPr lang="en-US" altLang="zh-CN" sz="1900" dirty="0">
                <a:latin typeface="微软雅黑" pitchFamily="34" charset="-122"/>
                <a:ea typeface="微软雅黑" pitchFamily="34" charset="-122"/>
              </a:rPr>
            </a:br>
            <a:r>
              <a:rPr lang="en-US" altLang="zh-CN" sz="1800" b="1" dirty="0">
                <a:latin typeface="微软雅黑" pitchFamily="34" charset="-122"/>
                <a:ea typeface="微软雅黑" pitchFamily="34" charset="-122"/>
              </a:rPr>
              <a:t/>
            </a:r>
            <a:br>
              <a:rPr lang="en-US" altLang="zh-CN" sz="1800" b="1" dirty="0">
                <a:latin typeface="微软雅黑" pitchFamily="34" charset="-122"/>
                <a:ea typeface="微软雅黑" pitchFamily="34" charset="-122"/>
              </a:rPr>
            </a:br>
            <a:r>
              <a:rPr lang="en-US" altLang="zh-CN" sz="1900" b="1" dirty="0" err="1">
                <a:latin typeface="微软雅黑" pitchFamily="34" charset="-122"/>
                <a:ea typeface="微软雅黑" pitchFamily="34" charset="-122"/>
              </a:rPr>
              <a:t>def</a:t>
            </a:r>
            <a:r>
              <a:rPr lang="en-US" altLang="zh-CN" sz="1900" b="1" dirty="0">
                <a:latin typeface="微软雅黑" pitchFamily="34" charset="-122"/>
                <a:ea typeface="微软雅黑" pitchFamily="34" charset="-122"/>
              </a:rPr>
              <a:t> </a:t>
            </a:r>
            <a:r>
              <a:rPr lang="en-US" altLang="zh-CN" sz="1900" dirty="0">
                <a:latin typeface="微软雅黑" pitchFamily="34" charset="-122"/>
                <a:ea typeface="微软雅黑" pitchFamily="34" charset="-122"/>
              </a:rPr>
              <a:t>main(</a:t>
            </a:r>
            <a:r>
              <a:rPr lang="en-US" altLang="zh-CN" sz="1900" dirty="0" err="1">
                <a:latin typeface="微软雅黑" pitchFamily="34" charset="-122"/>
                <a:ea typeface="微软雅黑" pitchFamily="34" charset="-122"/>
              </a:rPr>
              <a:t>args</a:t>
            </a:r>
            <a:r>
              <a:rPr lang="en-US" altLang="zh-CN" sz="1900" dirty="0">
                <a:latin typeface="微软雅黑" pitchFamily="34" charset="-122"/>
                <a:ea typeface="微软雅黑" pitchFamily="34" charset="-122"/>
              </a:rPr>
              <a:t>: Array[String]): Unit = {</a:t>
            </a:r>
            <a:br>
              <a:rPr lang="en-US" altLang="zh-CN" sz="1900" dirty="0">
                <a:latin typeface="微软雅黑" pitchFamily="34" charset="-122"/>
                <a:ea typeface="微软雅黑" pitchFamily="34" charset="-122"/>
              </a:rPr>
            </a:br>
            <a:r>
              <a:rPr lang="en-US" altLang="zh-CN" sz="1900" dirty="0">
                <a:latin typeface="微软雅黑" pitchFamily="34" charset="-122"/>
                <a:ea typeface="微软雅黑" pitchFamily="34" charset="-122"/>
              </a:rPr>
              <a:t> </a:t>
            </a:r>
            <a:r>
              <a:rPr lang="en-US" altLang="zh-CN" sz="1900" dirty="0" smtClean="0">
                <a:latin typeface="微软雅黑" pitchFamily="34" charset="-122"/>
                <a:ea typeface="微软雅黑" pitchFamily="34" charset="-122"/>
              </a:rPr>
              <a:t>   </a:t>
            </a:r>
            <a:r>
              <a:rPr lang="en-US" altLang="zh-CN" sz="1900" dirty="0" err="1" smtClean="0">
                <a:latin typeface="微软雅黑" pitchFamily="34" charset="-122"/>
                <a:ea typeface="微软雅黑" pitchFamily="34" charset="-122"/>
              </a:rPr>
              <a:t>println</a:t>
            </a:r>
            <a:r>
              <a:rPr lang="en-US" altLang="zh-CN" sz="1900" dirty="0" smtClean="0">
                <a:latin typeface="微软雅黑" pitchFamily="34" charset="-122"/>
                <a:ea typeface="微软雅黑" pitchFamily="34" charset="-122"/>
              </a:rPr>
              <a:t>(</a:t>
            </a:r>
            <a:r>
              <a:rPr lang="en-US" altLang="zh-CN" sz="1900" dirty="0" err="1" smtClean="0">
                <a:latin typeface="微软雅黑" pitchFamily="34" charset="-122"/>
                <a:ea typeface="微软雅黑" pitchFamily="34" charset="-122"/>
              </a:rPr>
              <a:t>addMulti</a:t>
            </a:r>
            <a:r>
              <a:rPr lang="en-US" altLang="zh-CN" sz="1900" dirty="0" smtClean="0">
                <a:latin typeface="微软雅黑" pitchFamily="34" charset="-122"/>
                <a:ea typeface="微软雅黑" pitchFamily="34" charset="-122"/>
              </a:rPr>
              <a:t>(50)(80)(20))</a:t>
            </a:r>
          </a:p>
          <a:p>
            <a:pPr marL="0" indent="0">
              <a:buNone/>
            </a:pPr>
            <a:r>
              <a:rPr lang="en-US" altLang="zh-CN" sz="1900" dirty="0" smtClean="0">
                <a:latin typeface="微软雅黑" pitchFamily="34" charset="-122"/>
                <a:ea typeface="微软雅黑" pitchFamily="34" charset="-122"/>
              </a:rPr>
              <a:t>}</a:t>
            </a:r>
            <a:r>
              <a:rPr lang="en-US" altLang="zh-CN" sz="1800" dirty="0">
                <a:latin typeface="微软雅黑" pitchFamily="34" charset="-122"/>
                <a:ea typeface="微软雅黑" pitchFamily="34" charset="-122"/>
              </a:rPr>
              <a:t/>
            </a:r>
            <a:br>
              <a:rPr lang="en-US" altLang="zh-CN" sz="1800" dirty="0">
                <a:latin typeface="微软雅黑" pitchFamily="34" charset="-122"/>
                <a:ea typeface="微软雅黑" pitchFamily="34" charset="-122"/>
              </a:rPr>
            </a:br>
            <a:endParaRPr lang="en-US" altLang="zh-CN" sz="1800" dirty="0" smtClean="0">
              <a:latin typeface="微软雅黑" pitchFamily="34" charset="-122"/>
              <a:ea typeface="微软雅黑" pitchFamily="34" charset="-122"/>
            </a:endParaRPr>
          </a:p>
        </p:txBody>
      </p:sp>
      <p:sp>
        <p:nvSpPr>
          <p:cNvPr id="6" name="TextBox 5"/>
          <p:cNvSpPr txBox="1"/>
          <p:nvPr/>
        </p:nvSpPr>
        <p:spPr>
          <a:xfrm>
            <a:off x="521966" y="1656159"/>
            <a:ext cx="1114408" cy="369332"/>
          </a:xfrm>
          <a:prstGeom prst="rect">
            <a:avLst/>
          </a:prstGeom>
          <a:noFill/>
        </p:spPr>
        <p:txBody>
          <a:bodyPr wrap="none" rtlCol="0">
            <a:spAutoFit/>
          </a:bodyPr>
          <a:lstStyle/>
          <a:p>
            <a:r>
              <a:rPr lang="zh-CN" altLang="en-US" b="1" dirty="0" smtClean="0">
                <a:solidFill>
                  <a:schemeClr val="tx2"/>
                </a:solidFill>
                <a:latin typeface="微软雅黑" pitchFamily="34" charset="-122"/>
                <a:ea typeface="微软雅黑" pitchFamily="34" charset="-122"/>
              </a:rPr>
              <a:t>样例代码</a:t>
            </a:r>
            <a:endParaRPr lang="zh-CN" altLang="en-US" b="1" dirty="0">
              <a:solidFill>
                <a:schemeClr val="tx2"/>
              </a:solidFill>
              <a:latin typeface="微软雅黑" pitchFamily="34" charset="-122"/>
              <a:ea typeface="微软雅黑" pitchFamily="34" charset="-122"/>
            </a:endParaRPr>
          </a:p>
        </p:txBody>
      </p:sp>
      <p:sp>
        <p:nvSpPr>
          <p:cNvPr id="8" name="Text Box 9"/>
          <p:cNvSpPr txBox="1">
            <a:spLocks noChangeArrowheads="1"/>
          </p:cNvSpPr>
          <p:nvPr/>
        </p:nvSpPr>
        <p:spPr bwMode="auto">
          <a:xfrm>
            <a:off x="487837" y="755071"/>
            <a:ext cx="758797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prstClr val="black"/>
              </a:buClr>
              <a:buSzPct val="70000"/>
              <a:buFont typeface="Wingdings" panose="05000000000000000000" pitchFamily="2" charset="2"/>
              <a:buChar char="l"/>
            </a:pPr>
            <a:r>
              <a:rPr lang="zh-CN" altLang="en-US" sz="2200" b="1" dirty="0" smtClean="0">
                <a:solidFill>
                  <a:prstClr val="black"/>
                </a:solidFill>
                <a:latin typeface="微软雅黑" pitchFamily="34" charset="-122"/>
                <a:ea typeface="微软雅黑" pitchFamily="34" charset="-122"/>
              </a:rPr>
              <a:t>函数柯里化</a:t>
            </a:r>
            <a:r>
              <a:rPr lang="en-US" altLang="zh-CN" sz="2200" b="1" dirty="0" smtClean="0">
                <a:solidFill>
                  <a:prstClr val="black"/>
                </a:solidFill>
                <a:latin typeface="微软雅黑" pitchFamily="34" charset="-122"/>
                <a:ea typeface="微软雅黑" pitchFamily="34" charset="-122"/>
              </a:rPr>
              <a:t>(Currying)</a:t>
            </a:r>
            <a:endParaRPr lang="en-US" altLang="zh-CN" sz="2200" b="1" dirty="0">
              <a:solidFill>
                <a:prstClr val="black"/>
              </a:solidFill>
              <a:latin typeface="微软雅黑" pitchFamily="34" charset="-122"/>
              <a:ea typeface="微软雅黑" pitchFamily="34" charset="-122"/>
            </a:endParaRPr>
          </a:p>
        </p:txBody>
      </p:sp>
    </p:spTree>
    <p:extLst>
      <p:ext uri="{BB962C8B-B14F-4D97-AF65-F5344CB8AC3E}">
        <p14:creationId xmlns="" xmlns:p14="http://schemas.microsoft.com/office/powerpoint/2010/main" val="3657756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87837" y="755071"/>
            <a:ext cx="758797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prstClr val="black"/>
              </a:buClr>
              <a:buSzPct val="70000"/>
              <a:buFont typeface="Wingdings" panose="05000000000000000000" pitchFamily="2" charset="2"/>
              <a:buChar char="l"/>
            </a:pPr>
            <a:r>
              <a:rPr lang="zh-CN" altLang="en-US" sz="2200" b="1" dirty="0" smtClean="0">
                <a:solidFill>
                  <a:prstClr val="black"/>
                </a:solidFill>
                <a:latin typeface="微软雅黑" pitchFamily="34" charset="-122"/>
                <a:ea typeface="微软雅黑" pitchFamily="34" charset="-122"/>
              </a:rPr>
              <a:t>函数柯里化</a:t>
            </a:r>
            <a:r>
              <a:rPr lang="en-US" altLang="zh-CN" sz="2200" b="1" dirty="0" smtClean="0">
                <a:solidFill>
                  <a:prstClr val="black"/>
                </a:solidFill>
                <a:latin typeface="微软雅黑" pitchFamily="34" charset="-122"/>
                <a:ea typeface="微软雅黑" pitchFamily="34" charset="-122"/>
              </a:rPr>
              <a:t>(Currying)</a:t>
            </a:r>
            <a:endParaRPr lang="en-US" altLang="zh-CN" sz="2200" b="1" dirty="0">
              <a:solidFill>
                <a:prstClr val="black"/>
              </a:solidFill>
              <a:latin typeface="微软雅黑" pitchFamily="34" charset="-122"/>
              <a:ea typeface="微软雅黑" pitchFamily="34" charset="-122"/>
            </a:endParaRPr>
          </a:p>
        </p:txBody>
      </p:sp>
      <p:sp>
        <p:nvSpPr>
          <p:cNvPr id="4" name="矩形 3"/>
          <p:cNvSpPr/>
          <p:nvPr/>
        </p:nvSpPr>
        <p:spPr>
          <a:xfrm>
            <a:off x="562977"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8" name="TextBox 7"/>
          <p:cNvSpPr txBox="1"/>
          <p:nvPr/>
        </p:nvSpPr>
        <p:spPr>
          <a:xfrm>
            <a:off x="587411" y="1296119"/>
            <a:ext cx="8615899" cy="1785104"/>
          </a:xfrm>
          <a:prstGeom prst="rect">
            <a:avLst/>
          </a:prstGeom>
          <a:noFill/>
        </p:spPr>
        <p:txBody>
          <a:bodyPr wrap="square" rtlCol="0">
            <a:spAutoFit/>
          </a:bodyPr>
          <a:lstStyle/>
          <a:p>
            <a:r>
              <a:rPr lang="zh-CN" altLang="en-US" sz="2000" b="1" dirty="0" smtClean="0">
                <a:solidFill>
                  <a:srgbClr val="0000CC"/>
                </a:solidFill>
                <a:latin typeface="微软雅黑" pitchFamily="34" charset="-122"/>
                <a:ea typeface="微软雅黑" pitchFamily="34" charset="-122"/>
              </a:rPr>
              <a:t>函数柯里化最佳实践</a:t>
            </a:r>
            <a:endParaRPr lang="en-US" altLang="zh-CN" sz="2000" b="1" dirty="0" smtClean="0">
              <a:solidFill>
                <a:srgbClr val="0000CC"/>
              </a:solidFill>
              <a:latin typeface="微软雅黑" pitchFamily="34" charset="-122"/>
              <a:ea typeface="微软雅黑" pitchFamily="34" charset="-122"/>
            </a:endParaRPr>
          </a:p>
          <a:p>
            <a:endParaRPr lang="en-US" altLang="zh-CN" dirty="0" smtClean="0">
              <a:solidFill>
                <a:prstClr val="black"/>
              </a:solidFill>
              <a:latin typeface="微软雅黑" pitchFamily="34" charset="-122"/>
              <a:ea typeface="微软雅黑" pitchFamily="34" charset="-122"/>
            </a:endParaRPr>
          </a:p>
          <a:p>
            <a:r>
              <a:rPr lang="zh-CN" altLang="en-US" dirty="0" smtClean="0">
                <a:solidFill>
                  <a:prstClr val="black"/>
                </a:solidFill>
                <a:latin typeface="微软雅黑" pitchFamily="34" charset="-122"/>
                <a:ea typeface="微软雅黑" pitchFamily="34" charset="-122"/>
              </a:rPr>
              <a:t>比</a:t>
            </a:r>
            <a:r>
              <a:rPr lang="zh-CN" altLang="en-US" dirty="0">
                <a:solidFill>
                  <a:prstClr val="black"/>
                </a:solidFill>
                <a:latin typeface="微软雅黑" pitchFamily="34" charset="-122"/>
                <a:ea typeface="微软雅黑" pitchFamily="34" charset="-122"/>
              </a:rPr>
              <a:t>较两个字符串在忽略大小写的情况下是否相等，注意，这里是两个任务：</a:t>
            </a:r>
          </a:p>
          <a:p>
            <a:pPr marL="342900" indent="-342900">
              <a:buFontTx/>
              <a:buAutoNum type="arabicParenR"/>
            </a:pPr>
            <a:r>
              <a:rPr lang="zh-CN" altLang="en-US" dirty="0" smtClean="0">
                <a:solidFill>
                  <a:prstClr val="black"/>
                </a:solidFill>
                <a:latin typeface="微软雅黑" pitchFamily="34" charset="-122"/>
                <a:ea typeface="微软雅黑" pitchFamily="34" charset="-122"/>
              </a:rPr>
              <a:t>全</a:t>
            </a:r>
            <a:r>
              <a:rPr lang="zh-CN" altLang="en-US" dirty="0">
                <a:solidFill>
                  <a:prstClr val="black"/>
                </a:solidFill>
                <a:latin typeface="微软雅黑" pitchFamily="34" charset="-122"/>
                <a:ea typeface="微软雅黑" pitchFamily="34" charset="-122"/>
              </a:rPr>
              <a:t>部转大写（或小写</a:t>
            </a:r>
            <a:r>
              <a:rPr lang="zh-CN" altLang="en-US" dirty="0" smtClean="0">
                <a:solidFill>
                  <a:prstClr val="black"/>
                </a:solidFill>
                <a:latin typeface="微软雅黑" pitchFamily="34" charset="-122"/>
                <a:ea typeface="微软雅黑" pitchFamily="34" charset="-122"/>
              </a:rPr>
              <a:t>）</a:t>
            </a:r>
            <a:endParaRPr lang="en-US" altLang="zh-CN" dirty="0" smtClean="0">
              <a:solidFill>
                <a:prstClr val="black"/>
              </a:solidFill>
              <a:latin typeface="微软雅黑" pitchFamily="34" charset="-122"/>
              <a:ea typeface="微软雅黑" pitchFamily="34" charset="-122"/>
            </a:endParaRPr>
          </a:p>
          <a:p>
            <a:pPr marL="342900" indent="-342900">
              <a:buFontTx/>
              <a:buAutoNum type="arabicParenR"/>
            </a:pPr>
            <a:r>
              <a:rPr lang="zh-CN" altLang="en-US" dirty="0" smtClean="0">
                <a:solidFill>
                  <a:prstClr val="black"/>
                </a:solidFill>
                <a:latin typeface="微软雅黑" pitchFamily="34" charset="-122"/>
                <a:ea typeface="微软雅黑" pitchFamily="34" charset="-122"/>
              </a:rPr>
              <a:t>比</a:t>
            </a:r>
            <a:r>
              <a:rPr lang="zh-CN" altLang="en-US" dirty="0">
                <a:solidFill>
                  <a:prstClr val="black"/>
                </a:solidFill>
                <a:latin typeface="微软雅黑" pitchFamily="34" charset="-122"/>
                <a:ea typeface="微软雅黑" pitchFamily="34" charset="-122"/>
              </a:rPr>
              <a:t>较是否相等</a:t>
            </a:r>
          </a:p>
          <a:p>
            <a:endParaRPr lang="zh-CN" altLang="en-US" dirty="0">
              <a:solidFill>
                <a:prstClr val="black"/>
              </a:solidFill>
              <a:latin typeface="微软雅黑" pitchFamily="34" charset="-122"/>
              <a:ea typeface="微软雅黑" pitchFamily="34" charset="-122"/>
              <a:cs typeface="Arial" pitchFamily="34" charset="0"/>
            </a:endParaRPr>
          </a:p>
        </p:txBody>
      </p:sp>
      <p:sp>
        <p:nvSpPr>
          <p:cNvPr id="2" name="TextBox 1"/>
          <p:cNvSpPr txBox="1"/>
          <p:nvPr/>
        </p:nvSpPr>
        <p:spPr>
          <a:xfrm>
            <a:off x="593973" y="3024312"/>
            <a:ext cx="8490068" cy="1323439"/>
          </a:xfrm>
          <a:prstGeom prst="rect">
            <a:avLst/>
          </a:prstGeom>
          <a:solidFill>
            <a:schemeClr val="bg1">
              <a:lumMod val="95000"/>
            </a:schemeClr>
          </a:solidFill>
        </p:spPr>
        <p:txBody>
          <a:bodyPr wrap="square" rtlCol="0">
            <a:spAutoFit/>
          </a:bodyPr>
          <a:lstStyle/>
          <a:p>
            <a:r>
              <a:rPr lang="zh-CN" altLang="en-US" sz="1600" dirty="0">
                <a:solidFill>
                  <a:prstClr val="black"/>
                </a:solidFill>
                <a:latin typeface="微软雅黑" pitchFamily="34" charset="-122"/>
                <a:ea typeface="微软雅黑" pitchFamily="34" charset="-122"/>
                <a:cs typeface="Arial" pitchFamily="34" charset="0"/>
              </a:rPr>
              <a:t>方</a:t>
            </a:r>
            <a:r>
              <a:rPr lang="zh-CN" altLang="en-US" sz="1600" dirty="0" smtClean="0">
                <a:solidFill>
                  <a:prstClr val="black"/>
                </a:solidFill>
                <a:latin typeface="微软雅黑" pitchFamily="34" charset="-122"/>
                <a:ea typeface="微软雅黑" pitchFamily="34" charset="-122"/>
                <a:cs typeface="Arial" pitchFamily="34" charset="0"/>
              </a:rPr>
              <a:t>式</a:t>
            </a:r>
            <a:r>
              <a:rPr lang="en-US" altLang="zh-CN" sz="1600" dirty="0" smtClean="0">
                <a:solidFill>
                  <a:prstClr val="black"/>
                </a:solidFill>
                <a:latin typeface="微软雅黑" pitchFamily="34" charset="-122"/>
                <a:ea typeface="微软雅黑" pitchFamily="34" charset="-122"/>
                <a:cs typeface="Arial" pitchFamily="34" charset="0"/>
              </a:rPr>
              <a:t>1: </a:t>
            </a:r>
            <a:r>
              <a:rPr lang="zh-CN" altLang="en-US" sz="1600" b="1" dirty="0" smtClean="0">
                <a:solidFill>
                  <a:srgbClr val="EE0000"/>
                </a:solidFill>
                <a:latin typeface="微软雅黑" pitchFamily="34" charset="-122"/>
                <a:ea typeface="微软雅黑" pitchFamily="34" charset="-122"/>
                <a:cs typeface="Arial" pitchFamily="34" charset="0"/>
              </a:rPr>
              <a:t>简单的方式</a:t>
            </a:r>
            <a:r>
              <a:rPr lang="en-US" altLang="zh-CN" sz="1600" b="1" dirty="0" smtClean="0">
                <a:solidFill>
                  <a:srgbClr val="EE0000"/>
                </a:solidFill>
                <a:latin typeface="微软雅黑" pitchFamily="34" charset="-122"/>
                <a:ea typeface="微软雅黑" pitchFamily="34" charset="-122"/>
                <a:cs typeface="Arial" pitchFamily="34" charset="0"/>
              </a:rPr>
              <a:t>,</a:t>
            </a:r>
            <a:r>
              <a:rPr lang="zh-CN" altLang="en-US" sz="1600" b="1" dirty="0" smtClean="0">
                <a:solidFill>
                  <a:srgbClr val="EE0000"/>
                </a:solidFill>
                <a:latin typeface="微软雅黑" pitchFamily="34" charset="-122"/>
                <a:ea typeface="微软雅黑" pitchFamily="34" charset="-122"/>
                <a:cs typeface="Arial" pitchFamily="34" charset="0"/>
              </a:rPr>
              <a:t>使用一个函数完成</a:t>
            </a:r>
            <a:r>
              <a:rPr lang="en-US" altLang="zh-CN" sz="1600" dirty="0" smtClean="0">
                <a:solidFill>
                  <a:prstClr val="black"/>
                </a:solidFill>
                <a:latin typeface="微软雅黑" pitchFamily="34" charset="-122"/>
                <a:ea typeface="微软雅黑" pitchFamily="34" charset="-122"/>
                <a:cs typeface="Arial" pitchFamily="34" charset="0"/>
              </a:rPr>
              <a:t>.</a:t>
            </a:r>
          </a:p>
          <a:p>
            <a:endParaRPr lang="en-US" altLang="zh-CN" sz="1600" dirty="0">
              <a:solidFill>
                <a:prstClr val="black"/>
              </a:solidFill>
              <a:latin typeface="微软雅黑" pitchFamily="34" charset="-122"/>
              <a:ea typeface="微软雅黑" pitchFamily="34" charset="-122"/>
              <a:cs typeface="Arial" pitchFamily="34" charset="0"/>
            </a:endParaRPr>
          </a:p>
          <a:p>
            <a:r>
              <a:rPr lang="en-US" altLang="zh-CN" sz="1600" dirty="0" err="1">
                <a:solidFill>
                  <a:prstClr val="black"/>
                </a:solidFill>
                <a:latin typeface="微软雅黑" pitchFamily="34" charset="-122"/>
                <a:ea typeface="微软雅黑" pitchFamily="34" charset="-122"/>
                <a:cs typeface="Arial" pitchFamily="34" charset="0"/>
              </a:rPr>
              <a:t>def</a:t>
            </a:r>
            <a:r>
              <a:rPr lang="en-US" altLang="zh-CN" sz="1600" dirty="0">
                <a:solidFill>
                  <a:prstClr val="black"/>
                </a:solidFill>
                <a:latin typeface="微软雅黑" pitchFamily="34" charset="-122"/>
                <a:ea typeface="微软雅黑" pitchFamily="34" charset="-122"/>
                <a:cs typeface="Arial" pitchFamily="34" charset="0"/>
              </a:rPr>
              <a:t> eq2(s1: String)(s2: String): Boolean = {</a:t>
            </a:r>
          </a:p>
          <a:p>
            <a:r>
              <a:rPr lang="en-US" altLang="zh-CN" sz="1600" dirty="0" smtClean="0">
                <a:solidFill>
                  <a:prstClr val="black"/>
                </a:solidFill>
                <a:latin typeface="微软雅黑" pitchFamily="34" charset="-122"/>
                <a:ea typeface="微软雅黑" pitchFamily="34" charset="-122"/>
                <a:cs typeface="Arial" pitchFamily="34" charset="0"/>
              </a:rPr>
              <a:t>    s1.toLowerCase </a:t>
            </a:r>
            <a:r>
              <a:rPr lang="en-US" altLang="zh-CN" sz="1600" dirty="0">
                <a:solidFill>
                  <a:prstClr val="black"/>
                </a:solidFill>
                <a:latin typeface="微软雅黑" pitchFamily="34" charset="-122"/>
                <a:ea typeface="微软雅黑" pitchFamily="34" charset="-122"/>
                <a:cs typeface="Arial" pitchFamily="34" charset="0"/>
              </a:rPr>
              <a:t>== s2.toLowerCase</a:t>
            </a:r>
          </a:p>
          <a:p>
            <a:r>
              <a:rPr lang="en-US" altLang="zh-CN" sz="1600" dirty="0">
                <a:solidFill>
                  <a:prstClr val="black"/>
                </a:solidFill>
                <a:latin typeface="微软雅黑" pitchFamily="34" charset="-122"/>
                <a:ea typeface="微软雅黑" pitchFamily="34" charset="-122"/>
                <a:cs typeface="Arial" pitchFamily="34" charset="0"/>
              </a:rPr>
              <a:t>}</a:t>
            </a:r>
            <a:endParaRPr lang="zh-CN" altLang="en-US" sz="1600" dirty="0">
              <a:solidFill>
                <a:prstClr val="black"/>
              </a:solidFill>
              <a:latin typeface="微软雅黑" pitchFamily="34" charset="-122"/>
              <a:ea typeface="微软雅黑" pitchFamily="34" charset="-122"/>
              <a:cs typeface="Arial" pitchFamily="34" charset="0"/>
            </a:endParaRPr>
          </a:p>
        </p:txBody>
      </p:sp>
    </p:spTree>
    <p:extLst>
      <p:ext uri="{BB962C8B-B14F-4D97-AF65-F5344CB8AC3E}">
        <p14:creationId xmlns="" xmlns:p14="http://schemas.microsoft.com/office/powerpoint/2010/main" val="832381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 Box 9"/>
          <p:cNvSpPr txBox="1">
            <a:spLocks noChangeArrowheads="1"/>
          </p:cNvSpPr>
          <p:nvPr/>
        </p:nvSpPr>
        <p:spPr bwMode="auto">
          <a:xfrm>
            <a:off x="467544" y="755089"/>
            <a:ext cx="8352928" cy="769441"/>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函数</a:t>
            </a:r>
            <a:r>
              <a:rPr lang="zh-CN" altLang="en-US" sz="2200" b="1" dirty="0" smtClean="0">
                <a:latin typeface="微软雅黑" pitchFamily="34" charset="-122"/>
                <a:ea typeface="微软雅黑" pitchFamily="34" charset="-122"/>
              </a:rPr>
              <a:t>式编程内容及授课顺序说明</a:t>
            </a:r>
            <a:endParaRPr lang="en-US" altLang="zh-CN" sz="2200" b="1" dirty="0" smtClean="0">
              <a:latin typeface="微软雅黑" pitchFamily="34" charset="-122"/>
              <a:ea typeface="微软雅黑" pitchFamily="34" charset="-122"/>
            </a:endParaRPr>
          </a:p>
          <a:p>
            <a:pPr marL="0" indent="0" eaLnBrk="1" hangingPunct="1">
              <a:lnSpc>
                <a:spcPct val="90000"/>
              </a:lnSpc>
              <a:spcBef>
                <a:spcPct val="20000"/>
              </a:spcBef>
              <a:buClr>
                <a:schemeClr val="tx1"/>
              </a:buClr>
              <a:buSzPct val="70000"/>
            </a:pPr>
            <a:endParaRPr lang="en-US" altLang="zh-CN" sz="2200" b="1" dirty="0"/>
          </a:p>
        </p:txBody>
      </p:sp>
      <p:sp>
        <p:nvSpPr>
          <p:cNvPr id="2" name="TextBox 1"/>
          <p:cNvSpPr txBox="1"/>
          <p:nvPr/>
        </p:nvSpPr>
        <p:spPr>
          <a:xfrm>
            <a:off x="467544" y="1156184"/>
            <a:ext cx="8695381" cy="4555093"/>
          </a:xfrm>
          <a:prstGeom prst="rect">
            <a:avLst/>
          </a:prstGeom>
          <a:noFill/>
        </p:spPr>
        <p:txBody>
          <a:bodyPr wrap="square" rtlCol="0">
            <a:spAutoFit/>
          </a:bodyPr>
          <a:lstStyle/>
          <a:p>
            <a:r>
              <a:rPr lang="zh-CN" altLang="en-US" sz="2000" b="1" dirty="0" smtClean="0">
                <a:solidFill>
                  <a:srgbClr val="0000CC"/>
                </a:solidFill>
                <a:latin typeface="微软雅黑" pitchFamily="34" charset="-122"/>
                <a:ea typeface="微软雅黑" pitchFamily="34" charset="-122"/>
              </a:rPr>
              <a:t>函数式编程授课顺序</a:t>
            </a:r>
            <a:endParaRPr lang="en-US" altLang="zh-CN" sz="2000" b="1" dirty="0" smtClean="0">
              <a:solidFill>
                <a:srgbClr val="0000CC"/>
              </a:solidFill>
              <a:latin typeface="微软雅黑" pitchFamily="34" charset="-122"/>
              <a:ea typeface="微软雅黑" pitchFamily="34" charset="-122"/>
            </a:endParaRPr>
          </a:p>
          <a:p>
            <a:pPr marL="342900" indent="-342900">
              <a:buAutoNum type="arabicParenR"/>
            </a:pPr>
            <a:r>
              <a:rPr lang="zh-CN" altLang="en-US" dirty="0" smtClean="0">
                <a:latin typeface="微软雅黑" pitchFamily="34" charset="-122"/>
                <a:ea typeface="微软雅黑" pitchFamily="34" charset="-122"/>
              </a:rPr>
              <a:t>在</a:t>
            </a:r>
            <a:r>
              <a:rPr lang="en-US" altLang="zh-CN" dirty="0" err="1" smtClean="0">
                <a:latin typeface="微软雅黑" pitchFamily="34" charset="-122"/>
                <a:ea typeface="微软雅黑" pitchFamily="34" charset="-122"/>
              </a:rPr>
              <a:t>scala</a:t>
            </a:r>
            <a:r>
              <a:rPr lang="zh-CN" altLang="en-US" dirty="0" smtClean="0">
                <a:latin typeface="微软雅黑" pitchFamily="34" charset="-122"/>
                <a:ea typeface="微软雅黑" pitchFamily="34" charset="-122"/>
              </a:rPr>
              <a:t>中，函数式编程和面向对象编程融合在一起，学习函数式编程式需要</a:t>
            </a:r>
            <a:r>
              <a:rPr lang="en-US" altLang="zh-CN" dirty="0" err="1" smtClean="0">
                <a:latin typeface="微软雅黑" pitchFamily="34" charset="-122"/>
                <a:ea typeface="微软雅黑" pitchFamily="34" charset="-122"/>
              </a:rPr>
              <a:t>oop</a:t>
            </a:r>
            <a:r>
              <a:rPr lang="zh-CN" altLang="en-US" dirty="0" smtClean="0">
                <a:latin typeface="微软雅黑" pitchFamily="34" charset="-122"/>
                <a:ea typeface="微软雅黑" pitchFamily="34" charset="-122"/>
              </a:rPr>
              <a:t>的知识，同样学习</a:t>
            </a:r>
            <a:r>
              <a:rPr lang="en-US" altLang="zh-CN" dirty="0" err="1" smtClean="0">
                <a:latin typeface="微软雅黑" pitchFamily="34" charset="-122"/>
                <a:ea typeface="微软雅黑" pitchFamily="34" charset="-122"/>
              </a:rPr>
              <a:t>oop</a:t>
            </a:r>
            <a:r>
              <a:rPr lang="zh-CN" altLang="en-US" dirty="0" smtClean="0">
                <a:latin typeface="微软雅黑" pitchFamily="34" charset="-122"/>
                <a:ea typeface="微软雅黑" pitchFamily="34" charset="-122"/>
              </a:rPr>
              <a:t>需要函数式编程的基础</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indent="-342900">
              <a:buAutoNum type="arabicParenR"/>
            </a:pPr>
            <a:r>
              <a:rPr lang="zh-CN" altLang="en-US" b="1" dirty="0">
                <a:latin typeface="微软雅黑" pitchFamily="34" charset="-122"/>
                <a:ea typeface="微软雅黑" pitchFamily="34" charset="-122"/>
              </a:rPr>
              <a:t>关</a:t>
            </a:r>
            <a:r>
              <a:rPr lang="zh-CN" altLang="en-US" b="1" dirty="0" smtClean="0">
                <a:latin typeface="微软雅黑" pitchFamily="34" charset="-122"/>
                <a:ea typeface="微软雅黑" pitchFamily="34" charset="-122"/>
              </a:rPr>
              <a:t>系如下图</a:t>
            </a:r>
            <a:r>
              <a:rPr lang="en-US" altLang="zh-CN" b="1" dirty="0" smtClean="0">
                <a:latin typeface="微软雅黑" pitchFamily="34" charset="-122"/>
                <a:ea typeface="微软雅黑" pitchFamily="34" charset="-122"/>
              </a:rPr>
              <a:t>:</a:t>
            </a:r>
          </a:p>
          <a:p>
            <a:pPr marL="342900" indent="-342900">
              <a:buAutoNum type="arabicParenR"/>
            </a:pPr>
            <a:endParaRPr lang="en-US" altLang="zh-CN" b="1" dirty="0">
              <a:latin typeface="微软雅黑" pitchFamily="34" charset="-122"/>
              <a:ea typeface="微软雅黑" pitchFamily="34" charset="-122"/>
            </a:endParaRPr>
          </a:p>
          <a:p>
            <a:pPr marL="342900" indent="-342900">
              <a:buAutoNum type="arabicParenR"/>
            </a:pPr>
            <a:endParaRPr lang="en-US" altLang="zh-CN" b="1" dirty="0" smtClean="0">
              <a:latin typeface="微软雅黑" pitchFamily="34" charset="-122"/>
              <a:ea typeface="微软雅黑" pitchFamily="34" charset="-122"/>
            </a:endParaRPr>
          </a:p>
          <a:p>
            <a:pPr marL="342900" indent="-342900">
              <a:buAutoNum type="arabicParenR"/>
            </a:pPr>
            <a:endParaRPr lang="en-US" altLang="zh-CN" b="1" dirty="0">
              <a:latin typeface="微软雅黑" pitchFamily="34" charset="-122"/>
              <a:ea typeface="微软雅黑" pitchFamily="34" charset="-122"/>
            </a:endParaRPr>
          </a:p>
          <a:p>
            <a:pPr marL="342900" indent="-342900">
              <a:buAutoNum type="arabicParenR"/>
            </a:pPr>
            <a:endParaRPr lang="en-US" altLang="zh-CN" b="1" dirty="0" smtClean="0">
              <a:latin typeface="微软雅黑" pitchFamily="34" charset="-122"/>
              <a:ea typeface="微软雅黑" pitchFamily="34" charset="-122"/>
            </a:endParaRPr>
          </a:p>
          <a:p>
            <a:pPr marL="342900" indent="-342900">
              <a:buAutoNum type="arabicParenR"/>
            </a:pPr>
            <a:endParaRPr lang="en-US" altLang="zh-CN" b="1" dirty="0">
              <a:latin typeface="微软雅黑" pitchFamily="34" charset="-122"/>
              <a:ea typeface="微软雅黑" pitchFamily="34" charset="-122"/>
            </a:endParaRPr>
          </a:p>
          <a:p>
            <a:pPr marL="342900" indent="-342900">
              <a:buAutoNum type="arabicParenR"/>
            </a:pPr>
            <a:endParaRPr lang="en-US" altLang="zh-CN" b="1" dirty="0" smtClean="0">
              <a:latin typeface="微软雅黑" pitchFamily="34" charset="-122"/>
              <a:ea typeface="微软雅黑" pitchFamily="34" charset="-122"/>
            </a:endParaRPr>
          </a:p>
          <a:p>
            <a:pPr marL="342900" indent="-342900">
              <a:buAutoNum type="arabicParenR"/>
            </a:pPr>
            <a:endParaRPr lang="en-US" altLang="zh-CN" b="1" dirty="0">
              <a:latin typeface="微软雅黑" pitchFamily="34" charset="-122"/>
              <a:ea typeface="微软雅黑" pitchFamily="34" charset="-122"/>
            </a:endParaRPr>
          </a:p>
          <a:p>
            <a:pPr marL="342900" indent="-342900">
              <a:buAutoNum type="arabicParenR"/>
            </a:pPr>
            <a:endParaRPr lang="en-US" altLang="zh-CN" b="1" dirty="0" smtClean="0">
              <a:latin typeface="微软雅黑" pitchFamily="34" charset="-122"/>
              <a:ea typeface="微软雅黑" pitchFamily="34" charset="-122"/>
            </a:endParaRPr>
          </a:p>
          <a:p>
            <a:pPr marL="342900" indent="-342900">
              <a:buAutoNum type="arabicParenR"/>
            </a:pPr>
            <a:endParaRPr lang="en-US" altLang="zh-CN" b="1" dirty="0">
              <a:latin typeface="微软雅黑" pitchFamily="34" charset="-122"/>
              <a:ea typeface="微软雅黑" pitchFamily="34" charset="-122"/>
            </a:endParaRPr>
          </a:p>
          <a:p>
            <a:pPr marL="342900" indent="-342900">
              <a:buAutoNum type="arabicParenR"/>
            </a:pPr>
            <a:endParaRPr lang="en-US" altLang="zh-CN" b="1" dirty="0" smtClean="0">
              <a:latin typeface="微软雅黑" pitchFamily="34" charset="-122"/>
              <a:ea typeface="微软雅黑" pitchFamily="34" charset="-122"/>
            </a:endParaRPr>
          </a:p>
          <a:p>
            <a:pPr marL="342900" indent="-342900">
              <a:buAutoNum type="arabicParenR"/>
            </a:pPr>
            <a:r>
              <a:rPr lang="zh-CN" altLang="en-US" b="1" dirty="0">
                <a:latin typeface="微软雅黑" pitchFamily="34" charset="-122"/>
                <a:ea typeface="微软雅黑" pitchFamily="34" charset="-122"/>
              </a:rPr>
              <a:t>授</a:t>
            </a:r>
            <a:r>
              <a:rPr lang="zh-CN" altLang="en-US" b="1" dirty="0" smtClean="0">
                <a:latin typeface="微软雅黑" pitchFamily="34" charset="-122"/>
                <a:ea typeface="微软雅黑" pitchFamily="34" charset="-122"/>
              </a:rPr>
              <a:t>课顺序： 函数式编程基础</a:t>
            </a:r>
            <a:r>
              <a:rPr lang="en-US" altLang="zh-CN" b="1" dirty="0" smtClean="0">
                <a:latin typeface="微软雅黑" pitchFamily="34" charset="-122"/>
                <a:ea typeface="微软雅黑" pitchFamily="34" charset="-122"/>
              </a:rPr>
              <a:t>-&gt;</a:t>
            </a:r>
            <a:r>
              <a:rPr lang="zh-CN" altLang="en-US" b="1" dirty="0" smtClean="0">
                <a:latin typeface="微软雅黑" pitchFamily="34" charset="-122"/>
                <a:ea typeface="微软雅黑" pitchFamily="34" charset="-122"/>
              </a:rPr>
              <a:t>面向对象编程</a:t>
            </a:r>
            <a:r>
              <a:rPr lang="en-US" altLang="zh-CN" b="1" dirty="0" smtClean="0">
                <a:latin typeface="微软雅黑" pitchFamily="34" charset="-122"/>
                <a:ea typeface="微软雅黑" pitchFamily="34" charset="-122"/>
              </a:rPr>
              <a:t>-&gt;</a:t>
            </a:r>
            <a:r>
              <a:rPr lang="zh-CN" altLang="en-US" b="1" dirty="0" smtClean="0">
                <a:latin typeface="微软雅黑" pitchFamily="34" charset="-122"/>
                <a:ea typeface="微软雅黑" pitchFamily="34" charset="-122"/>
              </a:rPr>
              <a:t>函数式编程高级</a:t>
            </a:r>
            <a:endParaRPr lang="en-US" altLang="zh-CN" b="1" dirty="0" smtClean="0">
              <a:latin typeface="微软雅黑" pitchFamily="34" charset="-122"/>
              <a:ea typeface="微软雅黑" pitchFamily="34" charset="-122"/>
            </a:endParaRPr>
          </a:p>
          <a:p>
            <a:pPr marL="342900" indent="-342900">
              <a:buAutoNum type="arabicParenR"/>
            </a:pPr>
            <a:endParaRPr lang="en-US" altLang="zh-CN" b="1" dirty="0" smtClean="0">
              <a:latin typeface="微软雅黑" pitchFamily="34" charset="-122"/>
              <a:ea typeface="微软雅黑" pitchFamily="34" charset="-122"/>
            </a:endParaRPr>
          </a:p>
        </p:txBody>
      </p:sp>
      <p:pic>
        <p:nvPicPr>
          <p:cNvPr id="1433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23398" y="2448247"/>
            <a:ext cx="4367037" cy="25202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1815367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87837" y="755071"/>
            <a:ext cx="758797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prstClr val="black"/>
              </a:buClr>
              <a:buSzPct val="70000"/>
              <a:buFont typeface="Wingdings" panose="05000000000000000000" pitchFamily="2" charset="2"/>
              <a:buChar char="l"/>
            </a:pPr>
            <a:r>
              <a:rPr lang="zh-CN" altLang="en-US" sz="2200" b="1" smtClean="0">
                <a:solidFill>
                  <a:prstClr val="black"/>
                </a:solidFill>
                <a:latin typeface="微软雅黑" pitchFamily="34" charset="-122"/>
                <a:ea typeface="微软雅黑" pitchFamily="34" charset="-122"/>
              </a:rPr>
              <a:t>函数柯里化</a:t>
            </a:r>
            <a:endParaRPr lang="en-US" altLang="zh-CN" sz="2200" b="1">
              <a:solidFill>
                <a:prstClr val="black"/>
              </a:solidFill>
              <a:latin typeface="微软雅黑" pitchFamily="34" charset="-122"/>
              <a:ea typeface="微软雅黑" pitchFamily="34" charset="-122"/>
            </a:endParaRPr>
          </a:p>
        </p:txBody>
      </p:sp>
      <p:sp>
        <p:nvSpPr>
          <p:cNvPr id="4" name="矩形 3"/>
          <p:cNvSpPr/>
          <p:nvPr/>
        </p:nvSpPr>
        <p:spPr>
          <a:xfrm>
            <a:off x="562977"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8" name="TextBox 7"/>
          <p:cNvSpPr txBox="1"/>
          <p:nvPr/>
        </p:nvSpPr>
        <p:spPr>
          <a:xfrm>
            <a:off x="587411" y="1175910"/>
            <a:ext cx="8615899" cy="677108"/>
          </a:xfrm>
          <a:prstGeom prst="rect">
            <a:avLst/>
          </a:prstGeom>
          <a:noFill/>
        </p:spPr>
        <p:txBody>
          <a:bodyPr wrap="square" rtlCol="0">
            <a:spAutoFit/>
          </a:bodyPr>
          <a:lstStyle/>
          <a:p>
            <a:r>
              <a:rPr lang="zh-CN" altLang="en-US" sz="2000" b="1" dirty="0" smtClean="0">
                <a:solidFill>
                  <a:srgbClr val="0000CC"/>
                </a:solidFill>
                <a:latin typeface="微软雅黑" pitchFamily="34" charset="-122"/>
                <a:ea typeface="微软雅黑" pitchFamily="34" charset="-122"/>
              </a:rPr>
              <a:t>函数柯里化最佳实践</a:t>
            </a:r>
            <a:endParaRPr lang="en-US" altLang="zh-CN" sz="2000" b="1" dirty="0" smtClean="0">
              <a:solidFill>
                <a:srgbClr val="0000CC"/>
              </a:solidFill>
              <a:latin typeface="微软雅黑" pitchFamily="34" charset="-122"/>
              <a:ea typeface="微软雅黑" pitchFamily="34" charset="-122"/>
            </a:endParaRPr>
          </a:p>
          <a:p>
            <a:endParaRPr lang="en-US" altLang="zh-CN" dirty="0" smtClean="0">
              <a:solidFill>
                <a:prstClr val="black"/>
              </a:solidFill>
              <a:latin typeface="微软雅黑" pitchFamily="34" charset="-122"/>
              <a:ea typeface="微软雅黑" pitchFamily="34" charset="-122"/>
            </a:endParaRPr>
          </a:p>
        </p:txBody>
      </p:sp>
      <p:sp>
        <p:nvSpPr>
          <p:cNvPr id="2" name="TextBox 1"/>
          <p:cNvSpPr txBox="1"/>
          <p:nvPr/>
        </p:nvSpPr>
        <p:spPr>
          <a:xfrm>
            <a:off x="650321" y="1800175"/>
            <a:ext cx="8490068" cy="3539430"/>
          </a:xfrm>
          <a:prstGeom prst="rect">
            <a:avLst/>
          </a:prstGeom>
          <a:solidFill>
            <a:schemeClr val="bg1">
              <a:lumMod val="95000"/>
            </a:schemeClr>
          </a:solidFill>
        </p:spPr>
        <p:txBody>
          <a:bodyPr wrap="square" rtlCol="0">
            <a:spAutoFit/>
          </a:bodyPr>
          <a:lstStyle/>
          <a:p>
            <a:r>
              <a:rPr lang="en-US" altLang="zh-CN" sz="1600" b="1" dirty="0" smtClean="0">
                <a:solidFill>
                  <a:prstClr val="black"/>
                </a:solidFill>
                <a:latin typeface="微软雅黑" pitchFamily="34" charset="-122"/>
                <a:ea typeface="微软雅黑" pitchFamily="34" charset="-122"/>
                <a:cs typeface="Arial" pitchFamily="34" charset="0"/>
              </a:rPr>
              <a:t>//</a:t>
            </a:r>
            <a:r>
              <a:rPr lang="zh-CN" altLang="en-US" sz="1600" b="1" dirty="0">
                <a:solidFill>
                  <a:prstClr val="black"/>
                </a:solidFill>
                <a:latin typeface="微软雅黑" pitchFamily="34" charset="-122"/>
                <a:ea typeface="微软雅黑" pitchFamily="34" charset="-122"/>
                <a:cs typeface="Arial" pitchFamily="34" charset="0"/>
              </a:rPr>
              <a:t>方</a:t>
            </a:r>
            <a:r>
              <a:rPr lang="zh-CN" altLang="en-US" sz="1600" b="1" dirty="0" smtClean="0">
                <a:solidFill>
                  <a:prstClr val="black"/>
                </a:solidFill>
                <a:latin typeface="微软雅黑" pitchFamily="34" charset="-122"/>
                <a:ea typeface="微软雅黑" pitchFamily="34" charset="-122"/>
                <a:cs typeface="Arial" pitchFamily="34" charset="0"/>
              </a:rPr>
              <a:t>式</a:t>
            </a:r>
            <a:r>
              <a:rPr lang="en-US" altLang="zh-CN" sz="1600" b="1" dirty="0" smtClean="0">
                <a:solidFill>
                  <a:prstClr val="black"/>
                </a:solidFill>
                <a:latin typeface="微软雅黑" pitchFamily="34" charset="-122"/>
                <a:ea typeface="微软雅黑" pitchFamily="34" charset="-122"/>
                <a:cs typeface="Arial" pitchFamily="34" charset="0"/>
              </a:rPr>
              <a:t>2</a:t>
            </a:r>
            <a:r>
              <a:rPr lang="zh-CN" altLang="en-US" sz="1600" b="1" dirty="0" smtClean="0">
                <a:solidFill>
                  <a:prstClr val="black"/>
                </a:solidFill>
                <a:latin typeface="微软雅黑" pitchFamily="34" charset="-122"/>
                <a:ea typeface="微软雅黑" pitchFamily="34" charset="-122"/>
                <a:cs typeface="Arial" pitchFamily="34" charset="0"/>
              </a:rPr>
              <a:t>：使用稍微高级的用法</a:t>
            </a:r>
            <a:r>
              <a:rPr lang="en-US" altLang="zh-CN" sz="1600" b="1" dirty="0" smtClean="0">
                <a:solidFill>
                  <a:prstClr val="black"/>
                </a:solidFill>
                <a:latin typeface="微软雅黑" pitchFamily="34" charset="-122"/>
                <a:ea typeface="微软雅黑" pitchFamily="34" charset="-122"/>
                <a:cs typeface="Arial" pitchFamily="34" charset="0"/>
              </a:rPr>
              <a:t>(</a:t>
            </a:r>
            <a:r>
              <a:rPr lang="zh-CN" altLang="en-US" sz="1600" b="1" dirty="0" smtClean="0">
                <a:solidFill>
                  <a:prstClr val="black"/>
                </a:solidFill>
                <a:latin typeface="微软雅黑" pitchFamily="34" charset="-122"/>
                <a:ea typeface="微软雅黑" pitchFamily="34" charset="-122"/>
                <a:cs typeface="Arial" pitchFamily="34" charset="0"/>
              </a:rPr>
              <a:t>隐式类</a:t>
            </a:r>
            <a:r>
              <a:rPr lang="en-US" altLang="zh-CN" sz="1600" b="1" dirty="0" smtClean="0">
                <a:solidFill>
                  <a:prstClr val="black"/>
                </a:solidFill>
                <a:latin typeface="微软雅黑" pitchFamily="34" charset="-122"/>
                <a:ea typeface="微软雅黑" pitchFamily="34" charset="-122"/>
                <a:cs typeface="Arial" pitchFamily="34" charset="0"/>
              </a:rPr>
              <a:t>)</a:t>
            </a:r>
            <a:r>
              <a:rPr lang="zh-CN" altLang="en-US" sz="1600" b="1" dirty="0" smtClean="0">
                <a:solidFill>
                  <a:prstClr val="black"/>
                </a:solidFill>
                <a:latin typeface="微软雅黑" pitchFamily="34" charset="-122"/>
                <a:ea typeface="微软雅黑" pitchFamily="34" charset="-122"/>
                <a:cs typeface="Arial" pitchFamily="34" charset="0"/>
              </a:rPr>
              <a:t>：</a:t>
            </a:r>
            <a:r>
              <a:rPr lang="zh-CN" altLang="en-US" sz="1600" b="1" dirty="0" smtClean="0">
                <a:solidFill>
                  <a:srgbClr val="EE0000"/>
                </a:solidFill>
                <a:latin typeface="微软雅黑" pitchFamily="34" charset="-122"/>
                <a:ea typeface="微软雅黑" pitchFamily="34" charset="-122"/>
                <a:cs typeface="Arial" pitchFamily="34" charset="0"/>
              </a:rPr>
              <a:t>形式为 </a:t>
            </a:r>
            <a:r>
              <a:rPr lang="en-US" altLang="zh-CN" sz="1600" b="1" dirty="0" smtClean="0">
                <a:solidFill>
                  <a:srgbClr val="EE0000"/>
                </a:solidFill>
                <a:latin typeface="微软雅黑" pitchFamily="34" charset="-122"/>
                <a:ea typeface="微软雅黑" pitchFamily="34" charset="-122"/>
                <a:cs typeface="Arial" pitchFamily="34" charset="0"/>
              </a:rPr>
              <a:t>str.</a:t>
            </a:r>
            <a:r>
              <a:rPr lang="zh-CN" altLang="en-US" sz="1600" b="1" dirty="0" smtClean="0">
                <a:solidFill>
                  <a:srgbClr val="EE0000"/>
                </a:solidFill>
                <a:latin typeface="微软雅黑" pitchFamily="34" charset="-122"/>
                <a:ea typeface="微软雅黑" pitchFamily="34" charset="-122"/>
                <a:cs typeface="Arial" pitchFamily="34" charset="0"/>
              </a:rPr>
              <a:t>方法</a:t>
            </a:r>
            <a:r>
              <a:rPr lang="en-US" altLang="zh-CN" sz="1600" b="1" dirty="0" smtClean="0">
                <a:solidFill>
                  <a:srgbClr val="EE0000"/>
                </a:solidFill>
                <a:latin typeface="微软雅黑" pitchFamily="34" charset="-122"/>
                <a:ea typeface="微软雅黑" pitchFamily="34" charset="-122"/>
                <a:cs typeface="Arial" pitchFamily="34" charset="0"/>
              </a:rPr>
              <a:t>()</a:t>
            </a:r>
          </a:p>
          <a:p>
            <a:r>
              <a:rPr lang="en-US" altLang="zh-CN" sz="1600" b="1" dirty="0" smtClean="0">
                <a:solidFill>
                  <a:srgbClr val="EE0000"/>
                </a:solidFill>
                <a:latin typeface="微软雅黑" pitchFamily="34" charset="-122"/>
                <a:ea typeface="微软雅黑" pitchFamily="34" charset="-122"/>
                <a:cs typeface="Arial" pitchFamily="34" charset="0"/>
              </a:rPr>
              <a:t>//</a:t>
            </a:r>
            <a:r>
              <a:rPr lang="zh-CN" altLang="en-US" sz="1600" b="1" dirty="0" smtClean="0">
                <a:solidFill>
                  <a:srgbClr val="EE0000"/>
                </a:solidFill>
                <a:latin typeface="微软雅黑" pitchFamily="34" charset="-122"/>
                <a:ea typeface="微软雅黑" pitchFamily="34" charset="-122"/>
                <a:cs typeface="Arial" pitchFamily="34" charset="0"/>
              </a:rPr>
              <a:t>我们认为比较字符串是否相等是两件事，先转成小写</a:t>
            </a:r>
            <a:r>
              <a:rPr lang="en-US" altLang="zh-CN" sz="1600" b="1" dirty="0" smtClean="0">
                <a:solidFill>
                  <a:srgbClr val="EE0000"/>
                </a:solidFill>
                <a:latin typeface="微软雅黑" pitchFamily="34" charset="-122"/>
                <a:ea typeface="微软雅黑" pitchFamily="34" charset="-122"/>
                <a:cs typeface="Arial" pitchFamily="34" charset="0"/>
              </a:rPr>
              <a:t>[</a:t>
            </a:r>
            <a:r>
              <a:rPr lang="zh-CN" altLang="en-US" sz="1600" b="1" dirty="0" smtClean="0">
                <a:solidFill>
                  <a:srgbClr val="EE0000"/>
                </a:solidFill>
                <a:latin typeface="微软雅黑" pitchFamily="34" charset="-122"/>
                <a:ea typeface="微软雅黑" pitchFamily="34" charset="-122"/>
                <a:cs typeface="Arial" pitchFamily="34" charset="0"/>
              </a:rPr>
              <a:t>函数</a:t>
            </a:r>
            <a:r>
              <a:rPr lang="en-US" altLang="zh-CN" sz="1600" b="1" dirty="0" smtClean="0">
                <a:solidFill>
                  <a:srgbClr val="EE0000"/>
                </a:solidFill>
                <a:latin typeface="微软雅黑" pitchFamily="34" charset="-122"/>
                <a:ea typeface="微软雅黑" pitchFamily="34" charset="-122"/>
                <a:cs typeface="Arial" pitchFamily="34" charset="0"/>
              </a:rPr>
              <a:t>]</a:t>
            </a:r>
            <a:r>
              <a:rPr lang="zh-CN" altLang="en-US" sz="1600" b="1" dirty="0" smtClean="0">
                <a:solidFill>
                  <a:srgbClr val="EE0000"/>
                </a:solidFill>
                <a:latin typeface="微软雅黑" pitchFamily="34" charset="-122"/>
                <a:ea typeface="微软雅黑" pitchFamily="34" charset="-122"/>
                <a:cs typeface="Arial" pitchFamily="34" charset="0"/>
              </a:rPr>
              <a:t>， 再比较是否相等</a:t>
            </a:r>
            <a:r>
              <a:rPr lang="en-US" altLang="zh-CN" sz="1600" b="1" dirty="0" smtClean="0">
                <a:solidFill>
                  <a:srgbClr val="EE0000"/>
                </a:solidFill>
                <a:latin typeface="微软雅黑" pitchFamily="34" charset="-122"/>
                <a:ea typeface="微软雅黑" pitchFamily="34" charset="-122"/>
                <a:cs typeface="Arial" pitchFamily="34" charset="0"/>
              </a:rPr>
              <a:t>[</a:t>
            </a:r>
            <a:r>
              <a:rPr lang="zh-CN" altLang="en-US" sz="1600" b="1" dirty="0" smtClean="0">
                <a:solidFill>
                  <a:srgbClr val="EE0000"/>
                </a:solidFill>
                <a:latin typeface="微软雅黑" pitchFamily="34" charset="-122"/>
                <a:ea typeface="微软雅黑" pitchFamily="34" charset="-122"/>
                <a:cs typeface="Arial" pitchFamily="34" charset="0"/>
              </a:rPr>
              <a:t>函数</a:t>
            </a:r>
            <a:r>
              <a:rPr lang="en-US" altLang="zh-CN" sz="1600" b="1" dirty="0" smtClean="0">
                <a:solidFill>
                  <a:srgbClr val="EE0000"/>
                </a:solidFill>
                <a:latin typeface="微软雅黑" pitchFamily="34" charset="-122"/>
                <a:ea typeface="微软雅黑" pitchFamily="34" charset="-122"/>
                <a:cs typeface="Arial" pitchFamily="34" charset="0"/>
              </a:rPr>
              <a:t>]</a:t>
            </a:r>
          </a:p>
          <a:p>
            <a:endParaRPr lang="en-US" altLang="zh-CN" sz="1600" b="1" dirty="0" smtClean="0">
              <a:solidFill>
                <a:prstClr val="black"/>
              </a:solidFill>
              <a:latin typeface="微软雅黑" pitchFamily="34" charset="-122"/>
              <a:ea typeface="微软雅黑" pitchFamily="34" charset="-122"/>
              <a:cs typeface="Arial" pitchFamily="34" charset="0"/>
            </a:endParaRPr>
          </a:p>
          <a:p>
            <a:r>
              <a:rPr lang="en-US" altLang="zh-CN" sz="1600" dirty="0" err="1">
                <a:solidFill>
                  <a:prstClr val="black"/>
                </a:solidFill>
                <a:latin typeface="微软雅黑" pitchFamily="34" charset="-122"/>
                <a:ea typeface="微软雅黑" pitchFamily="34" charset="-122"/>
                <a:cs typeface="Arial" pitchFamily="34" charset="0"/>
              </a:rPr>
              <a:t>def</a:t>
            </a:r>
            <a:r>
              <a:rPr lang="en-US" altLang="zh-CN" sz="1600" dirty="0">
                <a:solidFill>
                  <a:prstClr val="black"/>
                </a:solidFill>
                <a:latin typeface="微软雅黑" pitchFamily="34" charset="-122"/>
                <a:ea typeface="微软雅黑" pitchFamily="34" charset="-122"/>
                <a:cs typeface="Arial" pitchFamily="34" charset="0"/>
              </a:rPr>
              <a:t> </a:t>
            </a:r>
            <a:r>
              <a:rPr lang="en-US" altLang="zh-CN" sz="1600" dirty="0" err="1">
                <a:solidFill>
                  <a:prstClr val="black"/>
                </a:solidFill>
                <a:latin typeface="微软雅黑" pitchFamily="34" charset="-122"/>
                <a:ea typeface="微软雅黑" pitchFamily="34" charset="-122"/>
                <a:cs typeface="Arial" pitchFamily="34" charset="0"/>
              </a:rPr>
              <a:t>eq</a:t>
            </a:r>
            <a:r>
              <a:rPr lang="en-US" altLang="zh-CN" sz="1600" dirty="0">
                <a:solidFill>
                  <a:prstClr val="black"/>
                </a:solidFill>
                <a:latin typeface="微软雅黑" pitchFamily="34" charset="-122"/>
                <a:ea typeface="微软雅黑" pitchFamily="34" charset="-122"/>
                <a:cs typeface="Arial" pitchFamily="34" charset="0"/>
              </a:rPr>
              <a:t>(s1: String, s2: String): Boolean = {</a:t>
            </a:r>
          </a:p>
          <a:p>
            <a:r>
              <a:rPr lang="en-US" altLang="zh-CN" sz="1600" dirty="0">
                <a:solidFill>
                  <a:prstClr val="black"/>
                </a:solidFill>
                <a:latin typeface="微软雅黑" pitchFamily="34" charset="-122"/>
                <a:ea typeface="微软雅黑" pitchFamily="34" charset="-122"/>
                <a:cs typeface="Arial" pitchFamily="34" charset="0"/>
              </a:rPr>
              <a:t> </a:t>
            </a:r>
            <a:r>
              <a:rPr lang="en-US" altLang="zh-CN" sz="1600" dirty="0" smtClean="0">
                <a:solidFill>
                  <a:prstClr val="black"/>
                </a:solidFill>
                <a:latin typeface="微软雅黑" pitchFamily="34" charset="-122"/>
                <a:ea typeface="微软雅黑" pitchFamily="34" charset="-122"/>
                <a:cs typeface="Arial" pitchFamily="34" charset="0"/>
              </a:rPr>
              <a:t>   s1.equals(s2)</a:t>
            </a:r>
          </a:p>
          <a:p>
            <a:r>
              <a:rPr lang="en-US" altLang="zh-CN" sz="1600" dirty="0" smtClean="0">
                <a:solidFill>
                  <a:prstClr val="black"/>
                </a:solidFill>
                <a:latin typeface="微软雅黑" pitchFamily="34" charset="-122"/>
                <a:ea typeface="微软雅黑" pitchFamily="34" charset="-122"/>
                <a:cs typeface="Arial" pitchFamily="34" charset="0"/>
              </a:rPr>
              <a:t>}</a:t>
            </a:r>
          </a:p>
          <a:p>
            <a:endParaRPr lang="en-US" altLang="zh-CN" sz="1600" dirty="0">
              <a:solidFill>
                <a:prstClr val="black"/>
              </a:solidFill>
              <a:latin typeface="微软雅黑" pitchFamily="34" charset="-122"/>
              <a:ea typeface="微软雅黑" pitchFamily="34" charset="-122"/>
              <a:cs typeface="Arial" pitchFamily="34" charset="0"/>
            </a:endParaRPr>
          </a:p>
          <a:p>
            <a:r>
              <a:rPr lang="en-US" altLang="zh-CN" sz="1600" dirty="0">
                <a:solidFill>
                  <a:prstClr val="black"/>
                </a:solidFill>
                <a:latin typeface="微软雅黑" pitchFamily="34" charset="-122"/>
                <a:ea typeface="微软雅黑" pitchFamily="34" charset="-122"/>
                <a:cs typeface="Arial" pitchFamily="34" charset="0"/>
              </a:rPr>
              <a:t>implicit class </a:t>
            </a:r>
            <a:r>
              <a:rPr lang="en-US" altLang="zh-CN" sz="1600" dirty="0" err="1">
                <a:solidFill>
                  <a:prstClr val="black"/>
                </a:solidFill>
                <a:latin typeface="微软雅黑" pitchFamily="34" charset="-122"/>
                <a:ea typeface="微软雅黑" pitchFamily="34" charset="-122"/>
                <a:cs typeface="Arial" pitchFamily="34" charset="0"/>
              </a:rPr>
              <a:t>TestEq</a:t>
            </a:r>
            <a:r>
              <a:rPr lang="en-US" altLang="zh-CN" sz="1600" dirty="0">
                <a:solidFill>
                  <a:prstClr val="black"/>
                </a:solidFill>
                <a:latin typeface="微软雅黑" pitchFamily="34" charset="-122"/>
                <a:ea typeface="微软雅黑" pitchFamily="34" charset="-122"/>
                <a:cs typeface="Arial" pitchFamily="34" charset="0"/>
              </a:rPr>
              <a:t>(s: String) {</a:t>
            </a:r>
          </a:p>
          <a:p>
            <a:r>
              <a:rPr lang="en-US" altLang="zh-CN" sz="1600" dirty="0" smtClean="0">
                <a:solidFill>
                  <a:prstClr val="black"/>
                </a:solidFill>
                <a:latin typeface="微软雅黑" pitchFamily="34" charset="-122"/>
                <a:ea typeface="微软雅黑" pitchFamily="34" charset="-122"/>
                <a:cs typeface="Arial" pitchFamily="34" charset="0"/>
              </a:rPr>
              <a:t>    </a:t>
            </a:r>
            <a:r>
              <a:rPr lang="en-US" altLang="zh-CN" sz="1600" dirty="0" err="1" smtClean="0">
                <a:solidFill>
                  <a:prstClr val="black"/>
                </a:solidFill>
                <a:latin typeface="微软雅黑" pitchFamily="34" charset="-122"/>
                <a:ea typeface="微软雅黑" pitchFamily="34" charset="-122"/>
                <a:cs typeface="Arial" pitchFamily="34" charset="0"/>
              </a:rPr>
              <a:t>def</a:t>
            </a:r>
            <a:r>
              <a:rPr lang="en-US" altLang="zh-CN" sz="1600" dirty="0" smtClean="0">
                <a:solidFill>
                  <a:prstClr val="black"/>
                </a:solidFill>
                <a:latin typeface="微软雅黑" pitchFamily="34" charset="-122"/>
                <a:ea typeface="微软雅黑" pitchFamily="34" charset="-122"/>
                <a:cs typeface="Arial" pitchFamily="34" charset="0"/>
              </a:rPr>
              <a:t> </a:t>
            </a:r>
            <a:r>
              <a:rPr lang="en-US" altLang="zh-CN" sz="1600" dirty="0" err="1">
                <a:solidFill>
                  <a:prstClr val="black"/>
                </a:solidFill>
                <a:latin typeface="微软雅黑" pitchFamily="34" charset="-122"/>
                <a:ea typeface="微软雅黑" pitchFamily="34" charset="-122"/>
                <a:cs typeface="Arial" pitchFamily="34" charset="0"/>
              </a:rPr>
              <a:t>checkEq</a:t>
            </a:r>
            <a:r>
              <a:rPr lang="en-US" altLang="zh-CN" sz="1600" dirty="0">
                <a:solidFill>
                  <a:prstClr val="black"/>
                </a:solidFill>
                <a:latin typeface="微软雅黑" pitchFamily="34" charset="-122"/>
                <a:ea typeface="微软雅黑" pitchFamily="34" charset="-122"/>
                <a:cs typeface="Arial" pitchFamily="34" charset="0"/>
              </a:rPr>
              <a:t>(</a:t>
            </a:r>
            <a:r>
              <a:rPr lang="en-US" altLang="zh-CN" sz="1600" dirty="0" err="1">
                <a:solidFill>
                  <a:prstClr val="black"/>
                </a:solidFill>
                <a:latin typeface="微软雅黑" pitchFamily="34" charset="-122"/>
                <a:ea typeface="微软雅黑" pitchFamily="34" charset="-122"/>
                <a:cs typeface="Arial" pitchFamily="34" charset="0"/>
              </a:rPr>
              <a:t>ss</a:t>
            </a:r>
            <a:r>
              <a:rPr lang="en-US" altLang="zh-CN" sz="1600" dirty="0">
                <a:solidFill>
                  <a:prstClr val="black"/>
                </a:solidFill>
                <a:latin typeface="微软雅黑" pitchFamily="34" charset="-122"/>
                <a:ea typeface="微软雅黑" pitchFamily="34" charset="-122"/>
                <a:cs typeface="Arial" pitchFamily="34" charset="0"/>
              </a:rPr>
              <a:t>: String)(f: (String, String) =&gt; Boolean): Boolean = {</a:t>
            </a:r>
          </a:p>
          <a:p>
            <a:r>
              <a:rPr lang="en-US" altLang="zh-CN" sz="1600" dirty="0" smtClean="0">
                <a:solidFill>
                  <a:prstClr val="black"/>
                </a:solidFill>
                <a:latin typeface="微软雅黑" pitchFamily="34" charset="-122"/>
                <a:ea typeface="微软雅黑" pitchFamily="34" charset="-122"/>
                <a:cs typeface="Arial" pitchFamily="34" charset="0"/>
              </a:rPr>
              <a:t>        f(</a:t>
            </a:r>
            <a:r>
              <a:rPr lang="en-US" altLang="zh-CN" sz="1600" dirty="0" err="1" smtClean="0">
                <a:solidFill>
                  <a:prstClr val="black"/>
                </a:solidFill>
                <a:latin typeface="微软雅黑" pitchFamily="34" charset="-122"/>
                <a:ea typeface="微软雅黑" pitchFamily="34" charset="-122"/>
                <a:cs typeface="Arial" pitchFamily="34" charset="0"/>
              </a:rPr>
              <a:t>s.toLowerCase</a:t>
            </a:r>
            <a:r>
              <a:rPr lang="en-US" altLang="zh-CN" sz="1600" dirty="0">
                <a:solidFill>
                  <a:prstClr val="black"/>
                </a:solidFill>
                <a:latin typeface="微软雅黑" pitchFamily="34" charset="-122"/>
                <a:ea typeface="微软雅黑" pitchFamily="34" charset="-122"/>
                <a:cs typeface="Arial" pitchFamily="34" charset="0"/>
              </a:rPr>
              <a:t>, </a:t>
            </a:r>
            <a:r>
              <a:rPr lang="en-US" altLang="zh-CN" sz="1600" dirty="0" err="1">
                <a:solidFill>
                  <a:prstClr val="black"/>
                </a:solidFill>
                <a:latin typeface="微软雅黑" pitchFamily="34" charset="-122"/>
                <a:ea typeface="微软雅黑" pitchFamily="34" charset="-122"/>
                <a:cs typeface="Arial" pitchFamily="34" charset="0"/>
              </a:rPr>
              <a:t>ss.toLowerCase</a:t>
            </a:r>
            <a:r>
              <a:rPr lang="en-US" altLang="zh-CN" sz="1600" dirty="0">
                <a:solidFill>
                  <a:prstClr val="black"/>
                </a:solidFill>
                <a:latin typeface="微软雅黑" pitchFamily="34" charset="-122"/>
                <a:ea typeface="微软雅黑" pitchFamily="34" charset="-122"/>
                <a:cs typeface="Arial" pitchFamily="34" charset="0"/>
              </a:rPr>
              <a:t>)</a:t>
            </a:r>
          </a:p>
          <a:p>
            <a:r>
              <a:rPr lang="en-US" altLang="zh-CN" sz="1600" dirty="0" smtClean="0">
                <a:solidFill>
                  <a:prstClr val="black"/>
                </a:solidFill>
                <a:latin typeface="微软雅黑" pitchFamily="34" charset="-122"/>
                <a:ea typeface="微软雅黑" pitchFamily="34" charset="-122"/>
                <a:cs typeface="Arial" pitchFamily="34" charset="0"/>
              </a:rPr>
              <a:t>    }</a:t>
            </a:r>
          </a:p>
          <a:p>
            <a:r>
              <a:rPr lang="en-US" altLang="zh-CN" sz="1600" dirty="0" smtClean="0">
                <a:solidFill>
                  <a:prstClr val="black"/>
                </a:solidFill>
                <a:latin typeface="微软雅黑" pitchFamily="34" charset="-122"/>
                <a:ea typeface="微软雅黑" pitchFamily="34" charset="-122"/>
                <a:cs typeface="Arial" pitchFamily="34" charset="0"/>
              </a:rPr>
              <a:t>}</a:t>
            </a:r>
          </a:p>
          <a:p>
            <a:endParaRPr lang="en-US" altLang="zh-CN" sz="1600" dirty="0">
              <a:solidFill>
                <a:prstClr val="black"/>
              </a:solidFill>
              <a:latin typeface="微软雅黑" pitchFamily="34" charset="-122"/>
              <a:ea typeface="微软雅黑" pitchFamily="34" charset="-122"/>
              <a:cs typeface="Arial" pitchFamily="34" charset="0"/>
            </a:endParaRPr>
          </a:p>
          <a:p>
            <a:r>
              <a:rPr lang="en-US" altLang="zh-CN" sz="1600" dirty="0" smtClean="0">
                <a:solidFill>
                  <a:prstClr val="black"/>
                </a:solidFill>
                <a:latin typeface="微软雅黑" pitchFamily="34" charset="-122"/>
                <a:ea typeface="微软雅黑" pitchFamily="34" charset="-122"/>
                <a:cs typeface="Arial" pitchFamily="34" charset="0"/>
              </a:rPr>
              <a:t>str1.checkEq(str2</a:t>
            </a:r>
            <a:r>
              <a:rPr lang="en-US" altLang="zh-CN" sz="1600" dirty="0">
                <a:solidFill>
                  <a:prstClr val="black"/>
                </a:solidFill>
                <a:latin typeface="微软雅黑" pitchFamily="34" charset="-122"/>
                <a:ea typeface="微软雅黑" pitchFamily="34" charset="-122"/>
                <a:cs typeface="Arial" pitchFamily="34" charset="0"/>
              </a:rPr>
              <a:t>)(_.equals(_))</a:t>
            </a:r>
          </a:p>
        </p:txBody>
      </p:sp>
    </p:spTree>
    <p:extLst>
      <p:ext uri="{BB962C8B-B14F-4D97-AF65-F5344CB8AC3E}">
        <p14:creationId xmlns="" xmlns:p14="http://schemas.microsoft.com/office/powerpoint/2010/main" val="954815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87837" y="755071"/>
            <a:ext cx="758797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prstClr val="black"/>
              </a:buClr>
              <a:buSzPct val="70000"/>
              <a:buFont typeface="Wingdings" panose="05000000000000000000" pitchFamily="2" charset="2"/>
              <a:buChar char="l"/>
            </a:pPr>
            <a:r>
              <a:rPr lang="zh-CN" altLang="en-US" sz="2200" b="1" smtClean="0">
                <a:solidFill>
                  <a:prstClr val="black"/>
                </a:solidFill>
                <a:latin typeface="微软雅黑" pitchFamily="34" charset="-122"/>
                <a:ea typeface="微软雅黑" pitchFamily="34" charset="-122"/>
              </a:rPr>
              <a:t>参数</a:t>
            </a:r>
            <a:r>
              <a:rPr lang="en-US" altLang="zh-CN" sz="2200" b="1" smtClean="0">
                <a:solidFill>
                  <a:prstClr val="black"/>
                </a:solidFill>
                <a:latin typeface="微软雅黑" pitchFamily="34" charset="-122"/>
                <a:ea typeface="微软雅黑" pitchFamily="34" charset="-122"/>
              </a:rPr>
              <a:t>(</a:t>
            </a:r>
            <a:r>
              <a:rPr lang="zh-CN" altLang="en-US" sz="2200" b="1" smtClean="0">
                <a:solidFill>
                  <a:prstClr val="black"/>
                </a:solidFill>
                <a:latin typeface="微软雅黑" pitchFamily="34" charset="-122"/>
                <a:ea typeface="微软雅黑" pitchFamily="34" charset="-122"/>
              </a:rPr>
              <a:t>类型</a:t>
            </a:r>
            <a:r>
              <a:rPr lang="en-US" altLang="zh-CN" sz="2200" b="1" smtClean="0">
                <a:solidFill>
                  <a:prstClr val="black"/>
                </a:solidFill>
                <a:latin typeface="微软雅黑" pitchFamily="34" charset="-122"/>
                <a:ea typeface="微软雅黑" pitchFamily="34" charset="-122"/>
              </a:rPr>
              <a:t>)</a:t>
            </a:r>
            <a:r>
              <a:rPr lang="zh-CN" altLang="en-US" sz="2200" b="1" smtClean="0">
                <a:solidFill>
                  <a:prstClr val="black"/>
                </a:solidFill>
                <a:latin typeface="微软雅黑" pitchFamily="34" charset="-122"/>
                <a:ea typeface="微软雅黑" pitchFamily="34" charset="-122"/>
              </a:rPr>
              <a:t>推</a:t>
            </a:r>
            <a:r>
              <a:rPr lang="zh-CN" altLang="en-US" sz="2200" b="1">
                <a:solidFill>
                  <a:prstClr val="black"/>
                </a:solidFill>
                <a:latin typeface="微软雅黑" pitchFamily="34" charset="-122"/>
                <a:ea typeface="微软雅黑" pitchFamily="34" charset="-122"/>
              </a:rPr>
              <a:t>断</a:t>
            </a:r>
            <a:endParaRPr lang="en-US" altLang="zh-CN" sz="2200" b="1">
              <a:solidFill>
                <a:prstClr val="black"/>
              </a:solidFill>
              <a:latin typeface="微软雅黑" pitchFamily="34" charset="-122"/>
              <a:ea typeface="微软雅黑" pitchFamily="34" charset="-122"/>
            </a:endParaRPr>
          </a:p>
        </p:txBody>
      </p:sp>
      <p:sp>
        <p:nvSpPr>
          <p:cNvPr id="4" name="矩形 3"/>
          <p:cNvSpPr/>
          <p:nvPr/>
        </p:nvSpPr>
        <p:spPr>
          <a:xfrm>
            <a:off x="562972"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矩形 5"/>
          <p:cNvSpPr/>
          <p:nvPr/>
        </p:nvSpPr>
        <p:spPr>
          <a:xfrm>
            <a:off x="562973" y="1244434"/>
            <a:ext cx="8490067" cy="4708981"/>
          </a:xfrm>
          <a:prstGeom prst="rect">
            <a:avLst/>
          </a:prstGeom>
        </p:spPr>
        <p:txBody>
          <a:bodyPr wrap="square">
            <a:spAutoFit/>
          </a:bodyPr>
          <a:lstStyle/>
          <a:p>
            <a:pPr>
              <a:defRPr/>
            </a:pP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基本介绍</a:t>
            </a:r>
            <a:endParaRPr lang="en-US" altLang="zh-CN" dirty="0" smtClean="0">
              <a:solidFill>
                <a:srgbClr val="0000CC"/>
              </a:solidFill>
              <a:latin typeface="微软雅黑" pitchFamily="34" charset="-122"/>
              <a:ea typeface="微软雅黑" pitchFamily="34" charset="-122"/>
              <a:cs typeface="Arial" pitchFamily="34" charset="0"/>
            </a:endParaRPr>
          </a:p>
          <a:p>
            <a:pPr>
              <a:defRPr/>
            </a:pPr>
            <a:endParaRPr lang="en-US" altLang="zh-CN" dirty="0" smtClean="0">
              <a:solidFill>
                <a:prstClr val="black"/>
              </a:solidFill>
              <a:latin typeface="微软雅黑" pitchFamily="34" charset="-122"/>
              <a:ea typeface="微软雅黑" pitchFamily="34" charset="-122"/>
              <a:cs typeface="Arial" pitchFamily="34" charset="0"/>
            </a:endParaRPr>
          </a:p>
          <a:p>
            <a:pPr>
              <a:defRPr/>
            </a:pPr>
            <a:r>
              <a:rPr lang="zh-CN" altLang="en-US" dirty="0">
                <a:solidFill>
                  <a:prstClr val="black"/>
                </a:solidFill>
                <a:latin typeface="微软雅黑" pitchFamily="34" charset="-122"/>
                <a:ea typeface="微软雅黑" pitchFamily="34" charset="-122"/>
                <a:cs typeface="Arial" pitchFamily="34" charset="0"/>
              </a:rPr>
              <a:t>参数推断省去类型信息（在</a:t>
            </a:r>
            <a:r>
              <a:rPr lang="zh-CN" altLang="en-US" b="1" dirty="0">
                <a:solidFill>
                  <a:srgbClr val="EE0000"/>
                </a:solidFill>
                <a:latin typeface="微软雅黑" pitchFamily="34" charset="-122"/>
                <a:ea typeface="微软雅黑" pitchFamily="34" charset="-122"/>
                <a:cs typeface="Arial" pitchFamily="34" charset="0"/>
              </a:rPr>
              <a:t>某些情况</a:t>
            </a:r>
            <a:r>
              <a:rPr lang="zh-CN" altLang="en-US" b="1" dirty="0" smtClean="0">
                <a:solidFill>
                  <a:srgbClr val="EE0000"/>
                </a:solidFill>
                <a:latin typeface="微软雅黑" pitchFamily="34" charset="-122"/>
                <a:ea typeface="微软雅黑" pitchFamily="34" charset="-122"/>
                <a:cs typeface="Arial" pitchFamily="34" charset="0"/>
              </a:rPr>
              <a:t>下</a:t>
            </a:r>
            <a:r>
              <a:rPr lang="en-US" altLang="zh-CN" b="1" dirty="0" smtClean="0">
                <a:solidFill>
                  <a:srgbClr val="EE0000"/>
                </a:solidFill>
                <a:latin typeface="微软雅黑" pitchFamily="34" charset="-122"/>
                <a:ea typeface="微软雅黑" pitchFamily="34" charset="-122"/>
                <a:cs typeface="Arial" pitchFamily="34" charset="0"/>
              </a:rPr>
              <a:t>[</a:t>
            </a:r>
            <a:r>
              <a:rPr lang="zh-CN" altLang="en-US" b="1" dirty="0" smtClean="0">
                <a:solidFill>
                  <a:srgbClr val="EE0000"/>
                </a:solidFill>
                <a:latin typeface="微软雅黑" pitchFamily="34" charset="-122"/>
                <a:ea typeface="微软雅黑" pitchFamily="34" charset="-122"/>
                <a:cs typeface="Arial" pitchFamily="34" charset="0"/>
              </a:rPr>
              <a:t>需要有应用场景</a:t>
            </a:r>
            <a:r>
              <a:rPr lang="en-US" altLang="zh-CN" b="1" dirty="0" smtClean="0">
                <a:solidFill>
                  <a:srgbClr val="EE0000"/>
                </a:solidFill>
                <a:latin typeface="微软雅黑" pitchFamily="34" charset="-122"/>
                <a:ea typeface="微软雅黑" pitchFamily="34" charset="-122"/>
                <a:cs typeface="Arial" pitchFamily="34" charset="0"/>
              </a:rPr>
              <a:t>]</a:t>
            </a:r>
            <a:r>
              <a:rPr lang="zh-CN" altLang="en-US" dirty="0" smtClean="0">
                <a:solidFill>
                  <a:prstClr val="black"/>
                </a:solidFill>
                <a:latin typeface="微软雅黑" pitchFamily="34" charset="-122"/>
                <a:ea typeface="微软雅黑" pitchFamily="34" charset="-122"/>
                <a:cs typeface="Arial" pitchFamily="34" charset="0"/>
              </a:rPr>
              <a:t>，</a:t>
            </a:r>
            <a:r>
              <a:rPr lang="zh-CN" altLang="en-US" dirty="0">
                <a:solidFill>
                  <a:prstClr val="black"/>
                </a:solidFill>
                <a:latin typeface="微软雅黑" pitchFamily="34" charset="-122"/>
                <a:ea typeface="微软雅黑" pitchFamily="34" charset="-122"/>
                <a:cs typeface="Arial" pitchFamily="34" charset="0"/>
              </a:rPr>
              <a:t>参数类型是可以推断出来的，如</a:t>
            </a:r>
            <a:r>
              <a:rPr lang="en-US" altLang="zh-CN" dirty="0">
                <a:solidFill>
                  <a:prstClr val="black"/>
                </a:solidFill>
                <a:latin typeface="微软雅黑" pitchFamily="34" charset="-122"/>
                <a:ea typeface="微软雅黑" pitchFamily="34" charset="-122"/>
                <a:cs typeface="Arial" pitchFamily="34" charset="0"/>
              </a:rPr>
              <a:t>list=(1,2,3) </a:t>
            </a:r>
            <a:r>
              <a:rPr lang="en-US" altLang="zh-CN" dirty="0" err="1">
                <a:solidFill>
                  <a:prstClr val="black"/>
                </a:solidFill>
                <a:latin typeface="微软雅黑" pitchFamily="34" charset="-122"/>
                <a:ea typeface="微软雅黑" pitchFamily="34" charset="-122"/>
                <a:cs typeface="Arial" pitchFamily="34" charset="0"/>
              </a:rPr>
              <a:t>list.map</a:t>
            </a:r>
            <a:r>
              <a:rPr lang="en-US" altLang="zh-CN" dirty="0">
                <a:solidFill>
                  <a:prstClr val="black"/>
                </a:solidFill>
                <a:latin typeface="微软雅黑" pitchFamily="34" charset="-122"/>
                <a:ea typeface="微软雅黑" pitchFamily="34" charset="-122"/>
                <a:cs typeface="Arial" pitchFamily="34" charset="0"/>
              </a:rPr>
              <a:t>()   map</a:t>
            </a:r>
            <a:r>
              <a:rPr lang="zh-CN" altLang="en-US" dirty="0">
                <a:solidFill>
                  <a:prstClr val="black"/>
                </a:solidFill>
                <a:latin typeface="微软雅黑" pitchFamily="34" charset="-122"/>
                <a:ea typeface="微软雅黑" pitchFamily="34" charset="-122"/>
                <a:cs typeface="Arial" pitchFamily="34" charset="0"/>
              </a:rPr>
              <a:t>中函数参数类型是可以推断</a:t>
            </a:r>
            <a:r>
              <a:rPr lang="zh-CN" altLang="en-US" dirty="0" smtClean="0">
                <a:solidFill>
                  <a:prstClr val="black"/>
                </a:solidFill>
                <a:latin typeface="微软雅黑" pitchFamily="34" charset="-122"/>
                <a:ea typeface="微软雅黑" pitchFamily="34" charset="-122"/>
                <a:cs typeface="Arial" pitchFamily="34" charset="0"/>
              </a:rPr>
              <a:t>的</a:t>
            </a:r>
            <a:r>
              <a:rPr lang="en-US" altLang="zh-CN" dirty="0" smtClean="0">
                <a:solidFill>
                  <a:prstClr val="black"/>
                </a:solidFill>
                <a:latin typeface="微软雅黑" pitchFamily="34" charset="-122"/>
                <a:ea typeface="微软雅黑" pitchFamily="34" charset="-122"/>
                <a:cs typeface="Arial" pitchFamily="34" charset="0"/>
              </a:rPr>
              <a:t>)</a:t>
            </a:r>
            <a:r>
              <a:rPr lang="zh-CN" altLang="en-US" dirty="0" smtClean="0">
                <a:solidFill>
                  <a:prstClr val="black"/>
                </a:solidFill>
                <a:latin typeface="微软雅黑" pitchFamily="34" charset="-122"/>
                <a:ea typeface="微软雅黑" pitchFamily="34" charset="-122"/>
                <a:cs typeface="Arial" pitchFamily="34" charset="0"/>
              </a:rPr>
              <a:t>，同时也可以进行相应的</a:t>
            </a:r>
            <a:r>
              <a:rPr lang="zh-CN" altLang="en-US" b="1" dirty="0" smtClean="0">
                <a:solidFill>
                  <a:srgbClr val="CC0000"/>
                </a:solidFill>
                <a:latin typeface="微软雅黑" pitchFamily="34" charset="-122"/>
                <a:ea typeface="微软雅黑" pitchFamily="34" charset="-122"/>
                <a:cs typeface="Arial" pitchFamily="34" charset="0"/>
              </a:rPr>
              <a:t>简写</a:t>
            </a:r>
            <a:r>
              <a:rPr lang="zh-CN" altLang="en-US" dirty="0" smtClean="0">
                <a:solidFill>
                  <a:prstClr val="black"/>
                </a:solidFill>
                <a:latin typeface="微软雅黑" pitchFamily="34" charset="-122"/>
                <a:ea typeface="微软雅黑" pitchFamily="34" charset="-122"/>
                <a:cs typeface="Arial" pitchFamily="34" charset="0"/>
              </a:rPr>
              <a:t>。</a:t>
            </a:r>
            <a:endParaRPr lang="en-US" altLang="zh-CN" sz="2000" b="1" dirty="0" smtClean="0">
              <a:solidFill>
                <a:srgbClr val="0070C0"/>
              </a:solidFill>
              <a:latin typeface="微软雅黑" pitchFamily="34" charset="-122"/>
              <a:ea typeface="微软雅黑" pitchFamily="34" charset="-122"/>
              <a:cs typeface="Arial" pitchFamily="34" charset="0"/>
            </a:endParaRPr>
          </a:p>
          <a:p>
            <a:pPr>
              <a:defRPr/>
            </a:pPr>
            <a:endParaRPr lang="en-US" altLang="zh-CN" sz="2000" b="1" dirty="0" smtClean="0">
              <a:solidFill>
                <a:srgbClr val="0070C0"/>
              </a:solidFill>
              <a:latin typeface="微软雅黑" pitchFamily="34" charset="-122"/>
              <a:ea typeface="微软雅黑" pitchFamily="34" charset="-122"/>
              <a:cs typeface="Arial" pitchFamily="34" charset="0"/>
            </a:endParaRPr>
          </a:p>
          <a:p>
            <a:pPr>
              <a:defRPr/>
            </a:pPr>
            <a:r>
              <a:rPr lang="zh-CN" altLang="en-US" sz="2000" b="1" dirty="0">
                <a:solidFill>
                  <a:srgbClr val="0070C0"/>
                </a:solidFill>
                <a:latin typeface="微软雅黑" pitchFamily="34" charset="-122"/>
                <a:ea typeface="微软雅黑" pitchFamily="34" charset="-122"/>
                <a:cs typeface="Arial" pitchFamily="34" charset="0"/>
              </a:rPr>
              <a:t>参</a:t>
            </a:r>
            <a:r>
              <a:rPr lang="zh-CN" altLang="en-US" sz="2000" b="1" dirty="0" smtClean="0">
                <a:solidFill>
                  <a:srgbClr val="0070C0"/>
                </a:solidFill>
                <a:latin typeface="微软雅黑" pitchFamily="34" charset="-122"/>
                <a:ea typeface="微软雅黑" pitchFamily="34" charset="-122"/>
                <a:cs typeface="Arial" pitchFamily="34" charset="0"/>
              </a:rPr>
              <a:t>数类型推断写法说明</a:t>
            </a:r>
            <a:r>
              <a:rPr lang="en-US" altLang="zh-CN" sz="2000" b="1" dirty="0" smtClean="0">
                <a:solidFill>
                  <a:srgbClr val="0070C0"/>
                </a:solidFill>
                <a:latin typeface="微软雅黑" pitchFamily="34" charset="-122"/>
                <a:ea typeface="微软雅黑" pitchFamily="34" charset="-122"/>
                <a:cs typeface="Arial" pitchFamily="34" charset="0"/>
              </a:rPr>
              <a:t>/</a:t>
            </a:r>
            <a:r>
              <a:rPr lang="zh-CN" altLang="en-US" sz="2000" b="1" dirty="0" smtClean="0">
                <a:solidFill>
                  <a:srgbClr val="0070C0"/>
                </a:solidFill>
                <a:latin typeface="微软雅黑" pitchFamily="34" charset="-122"/>
                <a:ea typeface="微软雅黑" pitchFamily="34" charset="-122"/>
                <a:cs typeface="Arial" pitchFamily="34" charset="0"/>
              </a:rPr>
              <a:t>规则</a:t>
            </a:r>
            <a:endParaRPr lang="en-US" altLang="zh-CN" sz="2000" b="1" dirty="0">
              <a:solidFill>
                <a:srgbClr val="0070C0"/>
              </a:solidFill>
              <a:latin typeface="微软雅黑" pitchFamily="34" charset="-122"/>
              <a:ea typeface="微软雅黑" pitchFamily="34" charset="-122"/>
              <a:cs typeface="Arial" pitchFamily="34" charset="0"/>
            </a:endParaRPr>
          </a:p>
          <a:p>
            <a:pPr>
              <a:defRPr/>
            </a:pPr>
            <a:endParaRPr lang="en-US" altLang="zh-CN" b="1" dirty="0" smtClean="0">
              <a:solidFill>
                <a:srgbClr val="0070C0"/>
              </a:solidFill>
              <a:latin typeface="微软雅黑" pitchFamily="34" charset="-122"/>
              <a:ea typeface="微软雅黑" pitchFamily="34" charset="-122"/>
              <a:cs typeface="Arial" pitchFamily="34" charset="0"/>
            </a:endParaRPr>
          </a:p>
          <a:p>
            <a:pPr marL="457200" indent="-457200">
              <a:buFontTx/>
              <a:buAutoNum type="arabicParenR"/>
              <a:defRPr/>
            </a:pPr>
            <a:r>
              <a:rPr lang="zh-CN" altLang="en-US" dirty="0" smtClean="0">
                <a:solidFill>
                  <a:prstClr val="black"/>
                </a:solidFill>
                <a:latin typeface="微软雅黑" pitchFamily="34" charset="-122"/>
                <a:ea typeface="微软雅黑" pitchFamily="34" charset="-122"/>
                <a:cs typeface="Arial" pitchFamily="34" charset="0"/>
              </a:rPr>
              <a:t>参</a:t>
            </a:r>
            <a:r>
              <a:rPr lang="zh-CN" altLang="en-US" dirty="0">
                <a:solidFill>
                  <a:prstClr val="black"/>
                </a:solidFill>
                <a:latin typeface="微软雅黑" pitchFamily="34" charset="-122"/>
                <a:ea typeface="微软雅黑" pitchFamily="34" charset="-122"/>
                <a:cs typeface="Arial" pitchFamily="34" charset="0"/>
              </a:rPr>
              <a:t>数类型是可以推</a:t>
            </a:r>
            <a:r>
              <a:rPr lang="zh-CN" altLang="en-US" dirty="0" smtClean="0">
                <a:solidFill>
                  <a:prstClr val="black"/>
                </a:solidFill>
                <a:latin typeface="微软雅黑" pitchFamily="34" charset="-122"/>
                <a:ea typeface="微软雅黑" pitchFamily="34" charset="-122"/>
                <a:cs typeface="Arial" pitchFamily="34" charset="0"/>
              </a:rPr>
              <a:t>断时，可以省略参数类型</a:t>
            </a:r>
            <a:endParaRPr lang="en-US" altLang="zh-CN" dirty="0" smtClean="0">
              <a:solidFill>
                <a:prstClr val="black"/>
              </a:solidFill>
              <a:latin typeface="微软雅黑" pitchFamily="34" charset="-122"/>
              <a:ea typeface="微软雅黑" pitchFamily="34" charset="-122"/>
              <a:cs typeface="Arial" pitchFamily="34" charset="0"/>
            </a:endParaRPr>
          </a:p>
          <a:p>
            <a:pPr marL="457200" indent="-457200">
              <a:buFontTx/>
              <a:buAutoNum type="arabicParenR"/>
              <a:defRPr/>
            </a:pPr>
            <a:endParaRPr lang="en-US" altLang="zh-CN" dirty="0">
              <a:solidFill>
                <a:prstClr val="black"/>
              </a:solidFill>
              <a:latin typeface="微软雅黑" pitchFamily="34" charset="-122"/>
              <a:ea typeface="微软雅黑" pitchFamily="34" charset="-122"/>
              <a:cs typeface="Arial" pitchFamily="34" charset="0"/>
            </a:endParaRPr>
          </a:p>
          <a:p>
            <a:pPr marL="457200" indent="-457200">
              <a:buFontTx/>
              <a:buAutoNum type="arabicParenR"/>
              <a:defRPr/>
            </a:pPr>
            <a:r>
              <a:rPr lang="zh-CN" altLang="en-US" dirty="0">
                <a:solidFill>
                  <a:prstClr val="black"/>
                </a:solidFill>
                <a:latin typeface="微软雅黑" pitchFamily="34" charset="-122"/>
                <a:ea typeface="微软雅黑" pitchFamily="34" charset="-122"/>
                <a:cs typeface="Arial" pitchFamily="34" charset="0"/>
              </a:rPr>
              <a:t>当传入的函数，只有单个参数时，可以省去</a:t>
            </a:r>
            <a:r>
              <a:rPr lang="zh-CN" altLang="en-US" dirty="0" smtClean="0">
                <a:solidFill>
                  <a:prstClr val="black"/>
                </a:solidFill>
                <a:latin typeface="微软雅黑" pitchFamily="34" charset="-122"/>
                <a:ea typeface="微软雅黑" pitchFamily="34" charset="-122"/>
                <a:cs typeface="Arial" pitchFamily="34" charset="0"/>
              </a:rPr>
              <a:t>括号</a:t>
            </a:r>
            <a:endParaRPr lang="en-US" altLang="zh-CN" dirty="0" smtClean="0">
              <a:solidFill>
                <a:prstClr val="black"/>
              </a:solidFill>
              <a:latin typeface="微软雅黑" pitchFamily="34" charset="-122"/>
              <a:ea typeface="微软雅黑" pitchFamily="34" charset="-122"/>
              <a:cs typeface="Arial" pitchFamily="34" charset="0"/>
            </a:endParaRPr>
          </a:p>
          <a:p>
            <a:pPr marL="457200" indent="-457200">
              <a:buFontTx/>
              <a:buAutoNum type="arabicParenR"/>
              <a:defRPr/>
            </a:pPr>
            <a:endParaRPr lang="en-US" altLang="zh-CN" dirty="0" smtClean="0">
              <a:solidFill>
                <a:prstClr val="black"/>
              </a:solidFill>
              <a:latin typeface="微软雅黑" pitchFamily="34" charset="-122"/>
              <a:ea typeface="微软雅黑" pitchFamily="34" charset="-122"/>
              <a:cs typeface="Arial" pitchFamily="34" charset="0"/>
            </a:endParaRPr>
          </a:p>
          <a:p>
            <a:pPr marL="457200" indent="-457200">
              <a:buFontTx/>
              <a:buAutoNum type="arabicParenR"/>
              <a:defRPr/>
            </a:pPr>
            <a:r>
              <a:rPr lang="zh-CN" altLang="en-US" dirty="0">
                <a:solidFill>
                  <a:prstClr val="black"/>
                </a:solidFill>
                <a:latin typeface="微软雅黑" pitchFamily="34" charset="-122"/>
                <a:ea typeface="微软雅黑" pitchFamily="34" charset="-122"/>
                <a:cs typeface="Arial" pitchFamily="34" charset="0"/>
              </a:rPr>
              <a:t>如果变量只在</a:t>
            </a:r>
            <a:r>
              <a:rPr lang="en-US" altLang="zh-CN" dirty="0">
                <a:solidFill>
                  <a:prstClr val="black"/>
                </a:solidFill>
                <a:latin typeface="微软雅黑" pitchFamily="34" charset="-122"/>
                <a:ea typeface="微软雅黑" pitchFamily="34" charset="-122"/>
                <a:cs typeface="Arial" pitchFamily="34" charset="0"/>
              </a:rPr>
              <a:t>=&gt;</a:t>
            </a:r>
            <a:r>
              <a:rPr lang="zh-CN" altLang="en-US" dirty="0">
                <a:solidFill>
                  <a:prstClr val="black"/>
                </a:solidFill>
                <a:latin typeface="微软雅黑" pitchFamily="34" charset="-122"/>
                <a:ea typeface="微软雅黑" pitchFamily="34" charset="-122"/>
                <a:cs typeface="Arial" pitchFamily="34" charset="0"/>
              </a:rPr>
              <a:t>右边只出现一次，可以用</a:t>
            </a:r>
            <a:r>
              <a:rPr lang="en-US" altLang="zh-CN" dirty="0">
                <a:solidFill>
                  <a:prstClr val="black"/>
                </a:solidFill>
                <a:latin typeface="微软雅黑" pitchFamily="34" charset="-122"/>
                <a:ea typeface="微软雅黑" pitchFamily="34" charset="-122"/>
                <a:cs typeface="Arial" pitchFamily="34" charset="0"/>
              </a:rPr>
              <a:t>_</a:t>
            </a:r>
            <a:r>
              <a:rPr lang="zh-CN" altLang="en-US" dirty="0">
                <a:solidFill>
                  <a:prstClr val="black"/>
                </a:solidFill>
                <a:latin typeface="微软雅黑" pitchFamily="34" charset="-122"/>
                <a:ea typeface="微软雅黑" pitchFamily="34" charset="-122"/>
                <a:cs typeface="Arial" pitchFamily="34" charset="0"/>
              </a:rPr>
              <a:t>来代替</a:t>
            </a:r>
          </a:p>
          <a:p>
            <a:pPr>
              <a:defRPr/>
            </a:pPr>
            <a:endParaRPr lang="en-US" altLang="zh-CN" sz="2000" b="1" dirty="0" smtClean="0">
              <a:solidFill>
                <a:srgbClr val="0070C0"/>
              </a:solidFill>
              <a:latin typeface="微软雅黑" pitchFamily="34" charset="-122"/>
              <a:ea typeface="微软雅黑" pitchFamily="34" charset="-122"/>
              <a:cs typeface="Arial" pitchFamily="34" charset="0"/>
            </a:endParaRPr>
          </a:p>
          <a:p>
            <a:pPr>
              <a:defRPr/>
            </a:pPr>
            <a:endParaRPr lang="en-US" altLang="zh-CN" sz="2000" b="1" dirty="0">
              <a:solidFill>
                <a:srgbClr val="0070C0"/>
              </a:solidFill>
              <a:latin typeface="微软雅黑" pitchFamily="34" charset="-122"/>
              <a:ea typeface="微软雅黑" pitchFamily="34" charset="-122"/>
              <a:cs typeface="Arial" pitchFamily="34" charset="0"/>
            </a:endParaRPr>
          </a:p>
          <a:p>
            <a:pPr>
              <a:defRPr/>
            </a:pPr>
            <a:endParaRPr lang="en-US" altLang="zh-CN" sz="2000" b="1" dirty="0" smtClean="0">
              <a:solidFill>
                <a:srgbClr val="0070C0"/>
              </a:solidFill>
              <a:latin typeface="微软雅黑" pitchFamily="34" charset="-122"/>
              <a:ea typeface="微软雅黑" pitchFamily="34" charset="-122"/>
              <a:cs typeface="Arial" pitchFamily="34" charset="0"/>
            </a:endParaRPr>
          </a:p>
        </p:txBody>
      </p:sp>
    </p:spTree>
    <p:extLst>
      <p:ext uri="{BB962C8B-B14F-4D97-AF65-F5344CB8AC3E}">
        <p14:creationId xmlns="" xmlns:p14="http://schemas.microsoft.com/office/powerpoint/2010/main" val="29585773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87837" y="755071"/>
            <a:ext cx="758797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prstClr val="black"/>
              </a:buClr>
              <a:buSzPct val="70000"/>
              <a:buFont typeface="Wingdings" panose="05000000000000000000" pitchFamily="2" charset="2"/>
              <a:buChar char="l"/>
            </a:pPr>
            <a:r>
              <a:rPr lang="zh-CN" altLang="en-US" sz="2200" b="1" smtClean="0">
                <a:solidFill>
                  <a:prstClr val="black"/>
                </a:solidFill>
                <a:latin typeface="微软雅黑" pitchFamily="34" charset="-122"/>
                <a:ea typeface="微软雅黑" pitchFamily="34" charset="-122"/>
              </a:rPr>
              <a:t>参数</a:t>
            </a:r>
            <a:r>
              <a:rPr lang="en-US" altLang="zh-CN" sz="2200" b="1" smtClean="0">
                <a:solidFill>
                  <a:prstClr val="black"/>
                </a:solidFill>
                <a:latin typeface="微软雅黑" pitchFamily="34" charset="-122"/>
                <a:ea typeface="微软雅黑" pitchFamily="34" charset="-122"/>
              </a:rPr>
              <a:t>(</a:t>
            </a:r>
            <a:r>
              <a:rPr lang="zh-CN" altLang="en-US" sz="2200" b="1" smtClean="0">
                <a:solidFill>
                  <a:prstClr val="black"/>
                </a:solidFill>
                <a:latin typeface="微软雅黑" pitchFamily="34" charset="-122"/>
                <a:ea typeface="微软雅黑" pitchFamily="34" charset="-122"/>
              </a:rPr>
              <a:t>类型</a:t>
            </a:r>
            <a:r>
              <a:rPr lang="en-US" altLang="zh-CN" sz="2200" b="1" smtClean="0">
                <a:solidFill>
                  <a:prstClr val="black"/>
                </a:solidFill>
                <a:latin typeface="微软雅黑" pitchFamily="34" charset="-122"/>
                <a:ea typeface="微软雅黑" pitchFamily="34" charset="-122"/>
              </a:rPr>
              <a:t>)</a:t>
            </a:r>
            <a:r>
              <a:rPr lang="zh-CN" altLang="en-US" sz="2200" b="1" smtClean="0">
                <a:solidFill>
                  <a:prstClr val="black"/>
                </a:solidFill>
                <a:latin typeface="微软雅黑" pitchFamily="34" charset="-122"/>
                <a:ea typeface="微软雅黑" pitchFamily="34" charset="-122"/>
              </a:rPr>
              <a:t>推</a:t>
            </a:r>
            <a:r>
              <a:rPr lang="zh-CN" altLang="en-US" sz="2200" b="1">
                <a:solidFill>
                  <a:prstClr val="black"/>
                </a:solidFill>
                <a:latin typeface="微软雅黑" pitchFamily="34" charset="-122"/>
                <a:ea typeface="微软雅黑" pitchFamily="34" charset="-122"/>
              </a:rPr>
              <a:t>断</a:t>
            </a:r>
            <a:endParaRPr lang="en-US" altLang="zh-CN" sz="2200" b="1">
              <a:solidFill>
                <a:prstClr val="black"/>
              </a:solidFill>
              <a:latin typeface="微软雅黑" pitchFamily="34" charset="-122"/>
              <a:ea typeface="微软雅黑" pitchFamily="34" charset="-122"/>
            </a:endParaRPr>
          </a:p>
        </p:txBody>
      </p:sp>
      <p:sp>
        <p:nvSpPr>
          <p:cNvPr id="4" name="矩形 3"/>
          <p:cNvSpPr/>
          <p:nvPr/>
        </p:nvSpPr>
        <p:spPr>
          <a:xfrm>
            <a:off x="562972"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矩形 5"/>
          <p:cNvSpPr/>
          <p:nvPr/>
        </p:nvSpPr>
        <p:spPr>
          <a:xfrm>
            <a:off x="562973" y="1244434"/>
            <a:ext cx="8490067" cy="2339102"/>
          </a:xfrm>
          <a:prstGeom prst="rect">
            <a:avLst/>
          </a:prstGeom>
        </p:spPr>
        <p:txBody>
          <a:bodyPr wrap="square">
            <a:spAutoFit/>
          </a:bodyPr>
          <a:lstStyle/>
          <a:p>
            <a:pPr>
              <a:defRPr/>
            </a:pP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应用案例</a:t>
            </a:r>
            <a:endParaRPr lang="en-US" altLang="zh-CN" dirty="0" smtClean="0">
              <a:solidFill>
                <a:srgbClr val="0000CC"/>
              </a:solidFill>
              <a:latin typeface="微软雅黑" pitchFamily="34" charset="-122"/>
              <a:ea typeface="微软雅黑" pitchFamily="34" charset="-122"/>
              <a:cs typeface="Arial" pitchFamily="34" charset="0"/>
            </a:endParaRPr>
          </a:p>
          <a:p>
            <a:pPr>
              <a:defRPr/>
            </a:pPr>
            <a:endParaRPr lang="en-US" altLang="zh-CN" dirty="0" smtClean="0">
              <a:solidFill>
                <a:prstClr val="black"/>
              </a:solidFill>
              <a:latin typeface="微软雅黑" pitchFamily="34" charset="-122"/>
              <a:ea typeface="微软雅黑" pitchFamily="34" charset="-122"/>
              <a:cs typeface="Arial" pitchFamily="34" charset="0"/>
            </a:endParaRPr>
          </a:p>
          <a:p>
            <a:pPr>
              <a:defRPr/>
            </a:pPr>
            <a:r>
              <a:rPr lang="en-US" altLang="zh-CN" dirty="0" err="1" smtClean="0">
                <a:solidFill>
                  <a:prstClr val="black"/>
                </a:solidFill>
                <a:latin typeface="微软雅黑" pitchFamily="34" charset="-122"/>
                <a:ea typeface="微软雅黑" pitchFamily="34" charset="-122"/>
                <a:cs typeface="Arial" pitchFamily="34" charset="0"/>
              </a:rPr>
              <a:t>val</a:t>
            </a:r>
            <a:r>
              <a:rPr lang="en-US" altLang="zh-CN" dirty="0" smtClean="0">
                <a:solidFill>
                  <a:prstClr val="black"/>
                </a:solidFill>
                <a:latin typeface="微软雅黑" pitchFamily="34" charset="-122"/>
                <a:ea typeface="微软雅黑" pitchFamily="34" charset="-122"/>
                <a:cs typeface="Arial" pitchFamily="34" charset="0"/>
              </a:rPr>
              <a:t> </a:t>
            </a:r>
            <a:r>
              <a:rPr lang="en-US" altLang="zh-CN" dirty="0">
                <a:solidFill>
                  <a:prstClr val="black"/>
                </a:solidFill>
                <a:latin typeface="微软雅黑" pitchFamily="34" charset="-122"/>
                <a:ea typeface="微软雅黑" pitchFamily="34" charset="-122"/>
                <a:cs typeface="Arial" pitchFamily="34" charset="0"/>
              </a:rPr>
              <a:t>list = List(1, 2, 3, 4)</a:t>
            </a:r>
          </a:p>
          <a:p>
            <a:pPr>
              <a:defRPr/>
            </a:pPr>
            <a:r>
              <a:rPr lang="en-US" altLang="zh-CN" dirty="0" err="1">
                <a:solidFill>
                  <a:prstClr val="black"/>
                </a:solidFill>
                <a:latin typeface="微软雅黑" pitchFamily="34" charset="-122"/>
                <a:ea typeface="微软雅黑" pitchFamily="34" charset="-122"/>
                <a:cs typeface="Arial" pitchFamily="34" charset="0"/>
              </a:rPr>
              <a:t>println</a:t>
            </a:r>
            <a:r>
              <a:rPr lang="en-US" altLang="zh-CN" dirty="0">
                <a:solidFill>
                  <a:prstClr val="black"/>
                </a:solidFill>
                <a:latin typeface="微软雅黑" pitchFamily="34" charset="-122"/>
                <a:ea typeface="微软雅黑" pitchFamily="34" charset="-122"/>
                <a:cs typeface="Arial" pitchFamily="34" charset="0"/>
              </a:rPr>
              <a:t>(</a:t>
            </a:r>
            <a:r>
              <a:rPr lang="en-US" altLang="zh-CN" dirty="0" err="1">
                <a:solidFill>
                  <a:prstClr val="black"/>
                </a:solidFill>
                <a:latin typeface="微软雅黑" pitchFamily="34" charset="-122"/>
                <a:ea typeface="微软雅黑" pitchFamily="34" charset="-122"/>
                <a:cs typeface="Arial" pitchFamily="34" charset="0"/>
              </a:rPr>
              <a:t>list.map</a:t>
            </a:r>
            <a:r>
              <a:rPr lang="en-US" altLang="zh-CN" dirty="0">
                <a:solidFill>
                  <a:prstClr val="black"/>
                </a:solidFill>
                <a:latin typeface="微软雅黑" pitchFamily="34" charset="-122"/>
                <a:ea typeface="微软雅黑" pitchFamily="34" charset="-122"/>
                <a:cs typeface="Arial" pitchFamily="34" charset="0"/>
              </a:rPr>
              <a:t>((</a:t>
            </a:r>
            <a:r>
              <a:rPr lang="en-US" altLang="zh-CN" dirty="0" err="1">
                <a:solidFill>
                  <a:prstClr val="black"/>
                </a:solidFill>
                <a:latin typeface="微软雅黑" pitchFamily="34" charset="-122"/>
                <a:ea typeface="微软雅黑" pitchFamily="34" charset="-122"/>
                <a:cs typeface="Arial" pitchFamily="34" charset="0"/>
              </a:rPr>
              <a:t>x:Int</a:t>
            </a:r>
            <a:r>
              <a:rPr lang="en-US" altLang="zh-CN" dirty="0">
                <a:solidFill>
                  <a:prstClr val="black"/>
                </a:solidFill>
                <a:latin typeface="微软雅黑" pitchFamily="34" charset="-122"/>
                <a:ea typeface="微软雅黑" pitchFamily="34" charset="-122"/>
                <a:cs typeface="Arial" pitchFamily="34" charset="0"/>
              </a:rPr>
              <a:t>)=&gt;x + 1)) </a:t>
            </a:r>
            <a:endParaRPr lang="en-US" altLang="zh-CN" dirty="0" smtClean="0">
              <a:solidFill>
                <a:prstClr val="black"/>
              </a:solidFill>
              <a:latin typeface="微软雅黑" pitchFamily="34" charset="-122"/>
              <a:ea typeface="微软雅黑" pitchFamily="34" charset="-122"/>
              <a:cs typeface="Arial" pitchFamily="34" charset="0"/>
            </a:endParaRPr>
          </a:p>
          <a:p>
            <a:pPr>
              <a:defRPr/>
            </a:pPr>
            <a:r>
              <a:rPr lang="en-US" altLang="zh-CN" dirty="0" err="1" smtClean="0">
                <a:solidFill>
                  <a:prstClr val="black"/>
                </a:solidFill>
                <a:latin typeface="微软雅黑" pitchFamily="34" charset="-122"/>
                <a:ea typeface="微软雅黑" pitchFamily="34" charset="-122"/>
                <a:cs typeface="Arial" pitchFamily="34" charset="0"/>
              </a:rPr>
              <a:t>println</a:t>
            </a:r>
            <a:r>
              <a:rPr lang="en-US" altLang="zh-CN" dirty="0" smtClean="0">
                <a:solidFill>
                  <a:prstClr val="black"/>
                </a:solidFill>
                <a:latin typeface="微软雅黑" pitchFamily="34" charset="-122"/>
                <a:ea typeface="微软雅黑" pitchFamily="34" charset="-122"/>
                <a:cs typeface="Arial" pitchFamily="34" charset="0"/>
              </a:rPr>
              <a:t>(</a:t>
            </a:r>
            <a:r>
              <a:rPr lang="en-US" altLang="zh-CN" dirty="0" err="1" smtClean="0">
                <a:solidFill>
                  <a:prstClr val="black"/>
                </a:solidFill>
                <a:latin typeface="微软雅黑" pitchFamily="34" charset="-122"/>
                <a:ea typeface="微软雅黑" pitchFamily="34" charset="-122"/>
                <a:cs typeface="Arial" pitchFamily="34" charset="0"/>
              </a:rPr>
              <a:t>list.map</a:t>
            </a:r>
            <a:r>
              <a:rPr lang="en-US" altLang="zh-CN" dirty="0">
                <a:solidFill>
                  <a:prstClr val="black"/>
                </a:solidFill>
                <a:latin typeface="微软雅黑" pitchFamily="34" charset="-122"/>
                <a:ea typeface="微软雅黑" pitchFamily="34" charset="-122"/>
                <a:cs typeface="Arial" pitchFamily="34" charset="0"/>
              </a:rPr>
              <a:t>((x)=&gt;x + 1))</a:t>
            </a:r>
          </a:p>
          <a:p>
            <a:pPr>
              <a:defRPr/>
            </a:pPr>
            <a:r>
              <a:rPr lang="en-US" altLang="zh-CN" dirty="0" err="1">
                <a:solidFill>
                  <a:prstClr val="black"/>
                </a:solidFill>
                <a:latin typeface="微软雅黑" pitchFamily="34" charset="-122"/>
                <a:ea typeface="微软雅黑" pitchFamily="34" charset="-122"/>
                <a:cs typeface="Arial" pitchFamily="34" charset="0"/>
              </a:rPr>
              <a:t>println</a:t>
            </a:r>
            <a:r>
              <a:rPr lang="en-US" altLang="zh-CN" dirty="0">
                <a:solidFill>
                  <a:prstClr val="black"/>
                </a:solidFill>
                <a:latin typeface="微软雅黑" pitchFamily="34" charset="-122"/>
                <a:ea typeface="微软雅黑" pitchFamily="34" charset="-122"/>
                <a:cs typeface="Arial" pitchFamily="34" charset="0"/>
              </a:rPr>
              <a:t>(</a:t>
            </a:r>
            <a:r>
              <a:rPr lang="en-US" altLang="zh-CN" dirty="0" err="1">
                <a:solidFill>
                  <a:prstClr val="black"/>
                </a:solidFill>
                <a:latin typeface="微软雅黑" pitchFamily="34" charset="-122"/>
                <a:ea typeface="微软雅黑" pitchFamily="34" charset="-122"/>
                <a:cs typeface="Arial" pitchFamily="34" charset="0"/>
              </a:rPr>
              <a:t>list.map</a:t>
            </a:r>
            <a:r>
              <a:rPr lang="en-US" altLang="zh-CN" dirty="0">
                <a:solidFill>
                  <a:prstClr val="black"/>
                </a:solidFill>
                <a:latin typeface="微软雅黑" pitchFamily="34" charset="-122"/>
                <a:ea typeface="微软雅黑" pitchFamily="34" charset="-122"/>
                <a:cs typeface="Arial" pitchFamily="34" charset="0"/>
              </a:rPr>
              <a:t>(x=&gt;x + 1))</a:t>
            </a:r>
          </a:p>
          <a:p>
            <a:pPr>
              <a:defRPr/>
            </a:pPr>
            <a:r>
              <a:rPr lang="en-US" altLang="zh-CN" dirty="0" err="1">
                <a:solidFill>
                  <a:prstClr val="black"/>
                </a:solidFill>
                <a:latin typeface="微软雅黑" pitchFamily="34" charset="-122"/>
                <a:ea typeface="微软雅黑" pitchFamily="34" charset="-122"/>
                <a:cs typeface="Arial" pitchFamily="34" charset="0"/>
              </a:rPr>
              <a:t>println</a:t>
            </a:r>
            <a:r>
              <a:rPr lang="en-US" altLang="zh-CN" dirty="0">
                <a:solidFill>
                  <a:prstClr val="black"/>
                </a:solidFill>
                <a:latin typeface="微软雅黑" pitchFamily="34" charset="-122"/>
                <a:ea typeface="微软雅黑" pitchFamily="34" charset="-122"/>
                <a:cs typeface="Arial" pitchFamily="34" charset="0"/>
              </a:rPr>
              <a:t>(</a:t>
            </a:r>
            <a:r>
              <a:rPr lang="en-US" altLang="zh-CN" dirty="0" err="1">
                <a:solidFill>
                  <a:prstClr val="black"/>
                </a:solidFill>
                <a:latin typeface="微软雅黑" pitchFamily="34" charset="-122"/>
                <a:ea typeface="微软雅黑" pitchFamily="34" charset="-122"/>
                <a:cs typeface="Arial" pitchFamily="34" charset="0"/>
              </a:rPr>
              <a:t>list.map</a:t>
            </a:r>
            <a:r>
              <a:rPr lang="en-US" altLang="zh-CN" dirty="0">
                <a:solidFill>
                  <a:prstClr val="black"/>
                </a:solidFill>
                <a:latin typeface="微软雅黑" pitchFamily="34" charset="-122"/>
                <a:ea typeface="微软雅黑" pitchFamily="34" charset="-122"/>
                <a:cs typeface="Arial" pitchFamily="34" charset="0"/>
              </a:rPr>
              <a:t>(_ + 1))</a:t>
            </a:r>
          </a:p>
          <a:p>
            <a:pPr>
              <a:defRPr/>
            </a:pPr>
            <a:r>
              <a:rPr lang="en-US" altLang="zh-CN" dirty="0" err="1">
                <a:solidFill>
                  <a:prstClr val="black"/>
                </a:solidFill>
                <a:latin typeface="微软雅黑" pitchFamily="34" charset="-122"/>
                <a:ea typeface="微软雅黑" pitchFamily="34" charset="-122"/>
                <a:cs typeface="Arial" pitchFamily="34" charset="0"/>
              </a:rPr>
              <a:t>val</a:t>
            </a:r>
            <a:r>
              <a:rPr lang="en-US" altLang="zh-CN" dirty="0">
                <a:solidFill>
                  <a:prstClr val="black"/>
                </a:solidFill>
                <a:latin typeface="微软雅黑" pitchFamily="34" charset="-122"/>
                <a:ea typeface="微软雅黑" pitchFamily="34" charset="-122"/>
                <a:cs typeface="Arial" pitchFamily="34" charset="0"/>
              </a:rPr>
              <a:t> res = </a:t>
            </a:r>
            <a:r>
              <a:rPr lang="en-US" altLang="zh-CN" dirty="0" err="1">
                <a:solidFill>
                  <a:prstClr val="black"/>
                </a:solidFill>
                <a:latin typeface="微软雅黑" pitchFamily="34" charset="-122"/>
                <a:ea typeface="微软雅黑" pitchFamily="34" charset="-122"/>
                <a:cs typeface="Arial" pitchFamily="34" charset="0"/>
              </a:rPr>
              <a:t>list.reduce</a:t>
            </a:r>
            <a:r>
              <a:rPr lang="en-US" altLang="zh-CN" dirty="0">
                <a:solidFill>
                  <a:prstClr val="black"/>
                </a:solidFill>
                <a:latin typeface="微软雅黑" pitchFamily="34" charset="-122"/>
                <a:ea typeface="微软雅黑" pitchFamily="34" charset="-122"/>
                <a:cs typeface="Arial" pitchFamily="34" charset="0"/>
              </a:rPr>
              <a:t>(_+_)</a:t>
            </a:r>
            <a:endParaRPr lang="en-US" altLang="zh-CN" dirty="0" smtClean="0">
              <a:solidFill>
                <a:prstClr val="black"/>
              </a:solidFill>
              <a:latin typeface="微软雅黑" pitchFamily="34" charset="-122"/>
              <a:ea typeface="微软雅黑" pitchFamily="34" charset="-122"/>
              <a:cs typeface="Arial" pitchFamily="34" charset="0"/>
            </a:endParaRPr>
          </a:p>
        </p:txBody>
      </p:sp>
    </p:spTree>
    <p:extLst>
      <p:ext uri="{BB962C8B-B14F-4D97-AF65-F5344CB8AC3E}">
        <p14:creationId xmlns="" xmlns:p14="http://schemas.microsoft.com/office/powerpoint/2010/main" val="313888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9"/>
          <p:cNvSpPr txBox="1">
            <a:spLocks noChangeArrowheads="1"/>
          </p:cNvSpPr>
          <p:nvPr/>
        </p:nvSpPr>
        <p:spPr bwMode="auto">
          <a:xfrm>
            <a:off x="487837" y="755071"/>
            <a:ext cx="758797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prstClr val="black"/>
              </a:buClr>
              <a:buSzPct val="70000"/>
              <a:buFont typeface="Wingdings" panose="05000000000000000000" pitchFamily="2" charset="2"/>
              <a:buChar char="l"/>
            </a:pPr>
            <a:r>
              <a:rPr lang="zh-CN" altLang="en-US" sz="2200" b="1" smtClean="0">
                <a:solidFill>
                  <a:prstClr val="black"/>
                </a:solidFill>
                <a:latin typeface="微软雅黑" pitchFamily="34" charset="-122"/>
                <a:ea typeface="微软雅黑" pitchFamily="34" charset="-122"/>
              </a:rPr>
              <a:t>参数</a:t>
            </a:r>
            <a:r>
              <a:rPr lang="en-US" altLang="zh-CN" sz="2200" b="1" smtClean="0">
                <a:solidFill>
                  <a:prstClr val="black"/>
                </a:solidFill>
                <a:latin typeface="微软雅黑" pitchFamily="34" charset="-122"/>
                <a:ea typeface="微软雅黑" pitchFamily="34" charset="-122"/>
              </a:rPr>
              <a:t>(</a:t>
            </a:r>
            <a:r>
              <a:rPr lang="zh-CN" altLang="en-US" sz="2200" b="1" smtClean="0">
                <a:solidFill>
                  <a:prstClr val="black"/>
                </a:solidFill>
                <a:latin typeface="微软雅黑" pitchFamily="34" charset="-122"/>
                <a:ea typeface="微软雅黑" pitchFamily="34" charset="-122"/>
              </a:rPr>
              <a:t>类型</a:t>
            </a:r>
            <a:r>
              <a:rPr lang="en-US" altLang="zh-CN" sz="2200" b="1" smtClean="0">
                <a:solidFill>
                  <a:prstClr val="black"/>
                </a:solidFill>
                <a:latin typeface="微软雅黑" pitchFamily="34" charset="-122"/>
                <a:ea typeface="微软雅黑" pitchFamily="34" charset="-122"/>
              </a:rPr>
              <a:t>)</a:t>
            </a:r>
            <a:r>
              <a:rPr lang="zh-CN" altLang="en-US" sz="2200" b="1" smtClean="0">
                <a:solidFill>
                  <a:prstClr val="black"/>
                </a:solidFill>
                <a:latin typeface="微软雅黑" pitchFamily="34" charset="-122"/>
                <a:ea typeface="微软雅黑" pitchFamily="34" charset="-122"/>
              </a:rPr>
              <a:t>推</a:t>
            </a:r>
            <a:r>
              <a:rPr lang="zh-CN" altLang="en-US" sz="2200" b="1">
                <a:solidFill>
                  <a:prstClr val="black"/>
                </a:solidFill>
                <a:latin typeface="微软雅黑" pitchFamily="34" charset="-122"/>
                <a:ea typeface="微软雅黑" pitchFamily="34" charset="-122"/>
              </a:rPr>
              <a:t>断</a:t>
            </a:r>
            <a:endParaRPr lang="en-US" altLang="zh-CN" sz="2200" b="1">
              <a:solidFill>
                <a:prstClr val="black"/>
              </a:solidFill>
              <a:latin typeface="微软雅黑" pitchFamily="34" charset="-122"/>
              <a:ea typeface="微软雅黑" pitchFamily="34" charset="-122"/>
            </a:endParaRPr>
          </a:p>
        </p:txBody>
      </p:sp>
      <p:sp>
        <p:nvSpPr>
          <p:cNvPr id="4" name="矩形 3"/>
          <p:cNvSpPr/>
          <p:nvPr/>
        </p:nvSpPr>
        <p:spPr>
          <a:xfrm>
            <a:off x="562972"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矩形 5"/>
          <p:cNvSpPr/>
          <p:nvPr/>
        </p:nvSpPr>
        <p:spPr>
          <a:xfrm>
            <a:off x="562973" y="1244431"/>
            <a:ext cx="8490067" cy="3724096"/>
          </a:xfrm>
          <a:prstGeom prst="rect">
            <a:avLst/>
          </a:prstGeom>
        </p:spPr>
        <p:txBody>
          <a:bodyPr wrap="square">
            <a:spAutoFit/>
          </a:bodyPr>
          <a:lstStyle/>
          <a:p>
            <a:pPr>
              <a:defRPr/>
            </a:pPr>
            <a:r>
              <a:rPr lang="zh-CN" altLang="en-US" sz="2000" b="1" dirty="0" smtClean="0">
                <a:solidFill>
                  <a:srgbClr val="0000CC"/>
                </a:solidFill>
                <a:latin typeface="微软雅黑" pitchFamily="34" charset="-122"/>
                <a:ea typeface="微软雅黑" pitchFamily="34" charset="-122"/>
                <a:cs typeface="Times New Roman" panose="02020603050405020304" pitchFamily="18" charset="0"/>
              </a:rPr>
              <a:t>应用案例的小结</a:t>
            </a:r>
            <a:endParaRPr lang="en-US" altLang="zh-CN" dirty="0" smtClean="0">
              <a:solidFill>
                <a:srgbClr val="0000CC"/>
              </a:solidFill>
              <a:latin typeface="微软雅黑" pitchFamily="34" charset="-122"/>
              <a:ea typeface="微软雅黑" pitchFamily="34" charset="-122"/>
              <a:cs typeface="Arial" pitchFamily="34" charset="0"/>
            </a:endParaRPr>
          </a:p>
          <a:p>
            <a:pPr>
              <a:defRPr/>
            </a:pPr>
            <a:endParaRPr lang="en-US" altLang="zh-CN" dirty="0" smtClean="0">
              <a:solidFill>
                <a:prstClr val="black"/>
              </a:solidFill>
              <a:latin typeface="微软雅黑" pitchFamily="34" charset="-122"/>
              <a:ea typeface="微软雅黑" pitchFamily="34" charset="-122"/>
              <a:cs typeface="Arial" pitchFamily="34" charset="0"/>
            </a:endParaRPr>
          </a:p>
          <a:p>
            <a:pPr marL="342900" indent="-342900">
              <a:buFontTx/>
              <a:buAutoNum type="arabicParenR"/>
            </a:pPr>
            <a:r>
              <a:rPr lang="en-US" altLang="zh-CN" dirty="0" smtClean="0">
                <a:solidFill>
                  <a:prstClr val="black"/>
                </a:solidFill>
                <a:latin typeface="微软雅黑" pitchFamily="34" charset="-122"/>
                <a:ea typeface="微软雅黑" pitchFamily="34" charset="-122"/>
                <a:cs typeface="Arial" pitchFamily="34" charset="0"/>
              </a:rPr>
              <a:t>map</a:t>
            </a:r>
            <a:r>
              <a:rPr lang="zh-CN" altLang="en-US" dirty="0">
                <a:solidFill>
                  <a:prstClr val="black"/>
                </a:solidFill>
                <a:latin typeface="微软雅黑" pitchFamily="34" charset="-122"/>
                <a:ea typeface="微软雅黑" pitchFamily="34" charset="-122"/>
                <a:cs typeface="Arial" pitchFamily="34" charset="0"/>
              </a:rPr>
              <a:t>是一个高阶函数，因此也可以直接传入一个匿名函数，完成</a:t>
            </a:r>
            <a:r>
              <a:rPr lang="en-US" altLang="zh-CN" dirty="0" smtClean="0">
                <a:solidFill>
                  <a:prstClr val="black"/>
                </a:solidFill>
                <a:latin typeface="微软雅黑" pitchFamily="34" charset="-122"/>
                <a:ea typeface="微软雅黑" pitchFamily="34" charset="-122"/>
                <a:cs typeface="Arial" pitchFamily="34" charset="0"/>
              </a:rPr>
              <a:t>map</a:t>
            </a:r>
          </a:p>
          <a:p>
            <a:pPr marL="342900" indent="-342900">
              <a:buFontTx/>
              <a:buAutoNum type="arabicParenR"/>
            </a:pPr>
            <a:endParaRPr lang="en-US" altLang="zh-CN" dirty="0" smtClean="0">
              <a:solidFill>
                <a:prstClr val="black"/>
              </a:solidFill>
              <a:latin typeface="微软雅黑" pitchFamily="34" charset="-122"/>
              <a:ea typeface="微软雅黑" pitchFamily="34" charset="-122"/>
              <a:cs typeface="Arial" pitchFamily="34" charset="0"/>
            </a:endParaRPr>
          </a:p>
          <a:p>
            <a:pPr marL="342900" indent="-342900">
              <a:buFontTx/>
              <a:buAutoNum type="arabicParenR"/>
            </a:pPr>
            <a:r>
              <a:rPr lang="zh-CN" altLang="en-US" dirty="0" smtClean="0">
                <a:solidFill>
                  <a:prstClr val="black"/>
                </a:solidFill>
                <a:latin typeface="微软雅黑" pitchFamily="34" charset="-122"/>
                <a:ea typeface="微软雅黑" pitchFamily="34" charset="-122"/>
                <a:cs typeface="Arial" pitchFamily="34" charset="0"/>
              </a:rPr>
              <a:t>当</a:t>
            </a:r>
            <a:r>
              <a:rPr lang="zh-CN" altLang="en-US" dirty="0">
                <a:solidFill>
                  <a:prstClr val="black"/>
                </a:solidFill>
                <a:latin typeface="微软雅黑" pitchFamily="34" charset="-122"/>
                <a:ea typeface="微软雅黑" pitchFamily="34" charset="-122"/>
                <a:cs typeface="Arial" pitchFamily="34" charset="0"/>
              </a:rPr>
              <a:t>遍历</a:t>
            </a:r>
            <a:r>
              <a:rPr lang="en-US" altLang="zh-CN" dirty="0">
                <a:solidFill>
                  <a:prstClr val="black"/>
                </a:solidFill>
                <a:latin typeface="微软雅黑" pitchFamily="34" charset="-122"/>
                <a:ea typeface="微软雅黑" pitchFamily="34" charset="-122"/>
                <a:cs typeface="Arial" pitchFamily="34" charset="0"/>
              </a:rPr>
              <a:t>list</a:t>
            </a:r>
            <a:r>
              <a:rPr lang="zh-CN" altLang="en-US" dirty="0">
                <a:solidFill>
                  <a:prstClr val="black"/>
                </a:solidFill>
                <a:latin typeface="微软雅黑" pitchFamily="34" charset="-122"/>
                <a:ea typeface="微软雅黑" pitchFamily="34" charset="-122"/>
                <a:cs typeface="Arial" pitchFamily="34" charset="0"/>
              </a:rPr>
              <a:t>时，参数类型是可以推断出</a:t>
            </a:r>
            <a:r>
              <a:rPr lang="zh-CN" altLang="en-US" dirty="0" smtClean="0">
                <a:solidFill>
                  <a:prstClr val="black"/>
                </a:solidFill>
                <a:latin typeface="微软雅黑" pitchFamily="34" charset="-122"/>
                <a:ea typeface="微软雅黑" pitchFamily="34" charset="-122"/>
                <a:cs typeface="Arial" pitchFamily="34" charset="0"/>
              </a:rPr>
              <a:t>来的，可</a:t>
            </a:r>
            <a:r>
              <a:rPr lang="zh-CN" altLang="en-US" dirty="0">
                <a:solidFill>
                  <a:prstClr val="black"/>
                </a:solidFill>
                <a:latin typeface="微软雅黑" pitchFamily="34" charset="-122"/>
                <a:ea typeface="微软雅黑" pitchFamily="34" charset="-122"/>
                <a:cs typeface="Arial" pitchFamily="34" charset="0"/>
              </a:rPr>
              <a:t>以省略数据类型</a:t>
            </a:r>
            <a:r>
              <a:rPr lang="en-US" altLang="zh-CN" dirty="0" err="1" smtClean="0">
                <a:solidFill>
                  <a:prstClr val="black"/>
                </a:solidFill>
                <a:latin typeface="微软雅黑" pitchFamily="34" charset="-122"/>
                <a:ea typeface="微软雅黑" pitchFamily="34" charset="-122"/>
                <a:cs typeface="Arial" pitchFamily="34" charset="0"/>
              </a:rPr>
              <a:t>Int</a:t>
            </a:r>
            <a:r>
              <a:rPr lang="en-US" altLang="zh-CN" dirty="0" smtClean="0">
                <a:solidFill>
                  <a:prstClr val="black"/>
                </a:solidFill>
                <a:latin typeface="微软雅黑" pitchFamily="34" charset="-122"/>
                <a:ea typeface="微软雅黑" pitchFamily="34" charset="-122"/>
                <a:cs typeface="Arial" pitchFamily="34" charset="0"/>
              </a:rPr>
              <a:t/>
            </a:r>
            <a:br>
              <a:rPr lang="en-US" altLang="zh-CN" dirty="0" smtClean="0">
                <a:solidFill>
                  <a:prstClr val="black"/>
                </a:solidFill>
                <a:latin typeface="微软雅黑" pitchFamily="34" charset="-122"/>
                <a:ea typeface="微软雅黑" pitchFamily="34" charset="-122"/>
                <a:cs typeface="Arial" pitchFamily="34" charset="0"/>
              </a:rPr>
            </a:br>
            <a:r>
              <a:rPr lang="en-US" altLang="zh-CN" dirty="0" err="1" smtClean="0">
                <a:solidFill>
                  <a:prstClr val="black"/>
                </a:solidFill>
                <a:latin typeface="微软雅黑" pitchFamily="34" charset="-122"/>
                <a:ea typeface="微软雅黑" pitchFamily="34" charset="-122"/>
                <a:cs typeface="Arial" pitchFamily="34" charset="0"/>
              </a:rPr>
              <a:t>println</a:t>
            </a:r>
            <a:r>
              <a:rPr lang="en-US" altLang="zh-CN" dirty="0" smtClean="0">
                <a:solidFill>
                  <a:prstClr val="black"/>
                </a:solidFill>
                <a:latin typeface="微软雅黑" pitchFamily="34" charset="-122"/>
                <a:ea typeface="微软雅黑" pitchFamily="34" charset="-122"/>
                <a:cs typeface="Arial" pitchFamily="34" charset="0"/>
              </a:rPr>
              <a:t>(</a:t>
            </a:r>
            <a:r>
              <a:rPr lang="en-US" altLang="zh-CN" dirty="0" err="1" smtClean="0">
                <a:solidFill>
                  <a:prstClr val="black"/>
                </a:solidFill>
                <a:latin typeface="微软雅黑" pitchFamily="34" charset="-122"/>
                <a:ea typeface="微软雅黑" pitchFamily="34" charset="-122"/>
                <a:cs typeface="Arial" pitchFamily="34" charset="0"/>
              </a:rPr>
              <a:t>list.map</a:t>
            </a:r>
            <a:r>
              <a:rPr lang="en-US" altLang="zh-CN" dirty="0">
                <a:solidFill>
                  <a:prstClr val="black"/>
                </a:solidFill>
                <a:latin typeface="微软雅黑" pitchFamily="34" charset="-122"/>
                <a:ea typeface="微软雅黑" pitchFamily="34" charset="-122"/>
                <a:cs typeface="Arial" pitchFamily="34" charset="0"/>
              </a:rPr>
              <a:t>((x)=&gt;x + 1</a:t>
            </a:r>
            <a:r>
              <a:rPr lang="en-US" altLang="zh-CN" dirty="0" smtClean="0">
                <a:solidFill>
                  <a:prstClr val="black"/>
                </a:solidFill>
                <a:latin typeface="微软雅黑" pitchFamily="34" charset="-122"/>
                <a:ea typeface="微软雅黑" pitchFamily="34" charset="-122"/>
                <a:cs typeface="Arial" pitchFamily="34" charset="0"/>
              </a:rPr>
              <a:t>))</a:t>
            </a:r>
          </a:p>
          <a:p>
            <a:pPr marL="342900" indent="-342900">
              <a:buFontTx/>
              <a:buAutoNum type="arabicParenR"/>
            </a:pPr>
            <a:endParaRPr lang="en-US" altLang="zh-CN" dirty="0" smtClean="0">
              <a:solidFill>
                <a:prstClr val="black"/>
              </a:solidFill>
              <a:latin typeface="微软雅黑" pitchFamily="34" charset="-122"/>
              <a:ea typeface="微软雅黑" pitchFamily="34" charset="-122"/>
              <a:cs typeface="Arial" pitchFamily="34" charset="0"/>
            </a:endParaRPr>
          </a:p>
          <a:p>
            <a:pPr marL="342900" indent="-342900">
              <a:buFontTx/>
              <a:buAutoNum type="arabicParenR"/>
            </a:pPr>
            <a:r>
              <a:rPr lang="zh-CN" altLang="en-US" dirty="0" smtClean="0">
                <a:solidFill>
                  <a:prstClr val="black"/>
                </a:solidFill>
                <a:latin typeface="微软雅黑" pitchFamily="34" charset="-122"/>
                <a:ea typeface="微软雅黑" pitchFamily="34" charset="-122"/>
                <a:cs typeface="Arial" pitchFamily="34" charset="0"/>
              </a:rPr>
              <a:t>当</a:t>
            </a:r>
            <a:r>
              <a:rPr lang="zh-CN" altLang="en-US" dirty="0">
                <a:solidFill>
                  <a:prstClr val="black"/>
                </a:solidFill>
                <a:latin typeface="微软雅黑" pitchFamily="34" charset="-122"/>
                <a:ea typeface="微软雅黑" pitchFamily="34" charset="-122"/>
                <a:cs typeface="Arial" pitchFamily="34" charset="0"/>
              </a:rPr>
              <a:t>传入的函数，只有单个参数时，可以省去括</a:t>
            </a:r>
            <a:r>
              <a:rPr lang="zh-CN" altLang="en-US" dirty="0" smtClean="0">
                <a:solidFill>
                  <a:prstClr val="black"/>
                </a:solidFill>
                <a:latin typeface="微软雅黑" pitchFamily="34" charset="-122"/>
                <a:ea typeface="微软雅黑" pitchFamily="34" charset="-122"/>
                <a:cs typeface="Arial" pitchFamily="34" charset="0"/>
              </a:rPr>
              <a:t>号</a:t>
            </a:r>
            <a:r>
              <a:rPr lang="en-US" altLang="zh-CN" dirty="0" smtClean="0">
                <a:solidFill>
                  <a:prstClr val="black"/>
                </a:solidFill>
                <a:latin typeface="微软雅黑" pitchFamily="34" charset="-122"/>
                <a:ea typeface="微软雅黑" pitchFamily="34" charset="-122"/>
                <a:cs typeface="Arial" pitchFamily="34" charset="0"/>
              </a:rPr>
              <a:t/>
            </a:r>
            <a:br>
              <a:rPr lang="en-US" altLang="zh-CN" dirty="0" smtClean="0">
                <a:solidFill>
                  <a:prstClr val="black"/>
                </a:solidFill>
                <a:latin typeface="微软雅黑" pitchFamily="34" charset="-122"/>
                <a:ea typeface="微软雅黑" pitchFamily="34" charset="-122"/>
                <a:cs typeface="Arial" pitchFamily="34" charset="0"/>
              </a:rPr>
            </a:br>
            <a:r>
              <a:rPr lang="en-US" altLang="zh-CN" dirty="0" err="1" smtClean="0">
                <a:solidFill>
                  <a:prstClr val="black"/>
                </a:solidFill>
                <a:latin typeface="微软雅黑" pitchFamily="34" charset="-122"/>
                <a:ea typeface="微软雅黑" pitchFamily="34" charset="-122"/>
                <a:cs typeface="Arial" pitchFamily="34" charset="0"/>
              </a:rPr>
              <a:t>println</a:t>
            </a:r>
            <a:r>
              <a:rPr lang="en-US" altLang="zh-CN" dirty="0" smtClean="0">
                <a:solidFill>
                  <a:prstClr val="black"/>
                </a:solidFill>
                <a:latin typeface="微软雅黑" pitchFamily="34" charset="-122"/>
                <a:ea typeface="微软雅黑" pitchFamily="34" charset="-122"/>
                <a:cs typeface="Arial" pitchFamily="34" charset="0"/>
              </a:rPr>
              <a:t>(</a:t>
            </a:r>
            <a:r>
              <a:rPr lang="en-US" altLang="zh-CN" dirty="0" err="1" smtClean="0">
                <a:solidFill>
                  <a:prstClr val="black"/>
                </a:solidFill>
                <a:latin typeface="微软雅黑" pitchFamily="34" charset="-122"/>
                <a:ea typeface="微软雅黑" pitchFamily="34" charset="-122"/>
                <a:cs typeface="Arial" pitchFamily="34" charset="0"/>
              </a:rPr>
              <a:t>list.map</a:t>
            </a:r>
            <a:r>
              <a:rPr lang="en-US" altLang="zh-CN" dirty="0" smtClean="0">
                <a:solidFill>
                  <a:prstClr val="black"/>
                </a:solidFill>
                <a:latin typeface="微软雅黑" pitchFamily="34" charset="-122"/>
                <a:ea typeface="微软雅黑" pitchFamily="34" charset="-122"/>
                <a:cs typeface="Arial" pitchFamily="34" charset="0"/>
              </a:rPr>
              <a:t>(x</a:t>
            </a:r>
            <a:r>
              <a:rPr lang="en-US" altLang="zh-CN" dirty="0">
                <a:solidFill>
                  <a:prstClr val="black"/>
                </a:solidFill>
                <a:latin typeface="微软雅黑" pitchFamily="34" charset="-122"/>
                <a:ea typeface="微软雅黑" pitchFamily="34" charset="-122"/>
                <a:cs typeface="Arial" pitchFamily="34" charset="0"/>
              </a:rPr>
              <a:t>=&gt;x + 1</a:t>
            </a:r>
            <a:r>
              <a:rPr lang="en-US" altLang="zh-CN" dirty="0" smtClean="0">
                <a:solidFill>
                  <a:prstClr val="black"/>
                </a:solidFill>
                <a:latin typeface="微软雅黑" pitchFamily="34" charset="-122"/>
                <a:ea typeface="微软雅黑" pitchFamily="34" charset="-122"/>
                <a:cs typeface="Arial" pitchFamily="34" charset="0"/>
              </a:rPr>
              <a:t>))</a:t>
            </a:r>
          </a:p>
          <a:p>
            <a:pPr marL="342900" indent="-342900">
              <a:buFontTx/>
              <a:buAutoNum type="arabicParenR"/>
            </a:pPr>
            <a:endParaRPr lang="en-US" altLang="zh-CN" dirty="0" smtClean="0">
              <a:solidFill>
                <a:prstClr val="black"/>
              </a:solidFill>
              <a:latin typeface="微软雅黑" pitchFamily="34" charset="-122"/>
              <a:ea typeface="微软雅黑" pitchFamily="34" charset="-122"/>
              <a:cs typeface="Arial" pitchFamily="34" charset="0"/>
            </a:endParaRPr>
          </a:p>
          <a:p>
            <a:pPr marL="342900" indent="-342900">
              <a:buFontTx/>
              <a:buAutoNum type="arabicParenR"/>
            </a:pPr>
            <a:r>
              <a:rPr lang="zh-CN" altLang="en-US" dirty="0" smtClean="0">
                <a:solidFill>
                  <a:prstClr val="black"/>
                </a:solidFill>
                <a:latin typeface="微软雅黑" pitchFamily="34" charset="-122"/>
                <a:ea typeface="微软雅黑" pitchFamily="34" charset="-122"/>
                <a:cs typeface="Arial" pitchFamily="34" charset="0"/>
              </a:rPr>
              <a:t>如</a:t>
            </a:r>
            <a:r>
              <a:rPr lang="zh-CN" altLang="en-US" dirty="0">
                <a:solidFill>
                  <a:prstClr val="black"/>
                </a:solidFill>
                <a:latin typeface="微软雅黑" pitchFamily="34" charset="-122"/>
                <a:ea typeface="微软雅黑" pitchFamily="34" charset="-122"/>
                <a:cs typeface="Arial" pitchFamily="34" charset="0"/>
              </a:rPr>
              <a:t>果变量只在</a:t>
            </a:r>
            <a:r>
              <a:rPr lang="en-US" altLang="zh-CN" dirty="0">
                <a:solidFill>
                  <a:prstClr val="black"/>
                </a:solidFill>
                <a:latin typeface="微软雅黑" pitchFamily="34" charset="-122"/>
                <a:ea typeface="微软雅黑" pitchFamily="34" charset="-122"/>
                <a:cs typeface="Arial" pitchFamily="34" charset="0"/>
              </a:rPr>
              <a:t>=&gt;</a:t>
            </a:r>
            <a:r>
              <a:rPr lang="zh-CN" altLang="en-US" dirty="0">
                <a:solidFill>
                  <a:prstClr val="black"/>
                </a:solidFill>
                <a:latin typeface="微软雅黑" pitchFamily="34" charset="-122"/>
                <a:ea typeface="微软雅黑" pitchFamily="34" charset="-122"/>
                <a:cs typeface="Arial" pitchFamily="34" charset="0"/>
              </a:rPr>
              <a:t>右边只出现一次，可以用</a:t>
            </a:r>
            <a:r>
              <a:rPr lang="en-US" altLang="zh-CN" dirty="0">
                <a:solidFill>
                  <a:prstClr val="black"/>
                </a:solidFill>
                <a:latin typeface="微软雅黑" pitchFamily="34" charset="-122"/>
                <a:ea typeface="微软雅黑" pitchFamily="34" charset="-122"/>
                <a:cs typeface="Arial" pitchFamily="34" charset="0"/>
              </a:rPr>
              <a:t>_</a:t>
            </a:r>
            <a:r>
              <a:rPr lang="zh-CN" altLang="en-US" dirty="0">
                <a:solidFill>
                  <a:prstClr val="black"/>
                </a:solidFill>
                <a:latin typeface="微软雅黑" pitchFamily="34" charset="-122"/>
                <a:ea typeface="微软雅黑" pitchFamily="34" charset="-122"/>
                <a:cs typeface="Arial" pitchFamily="34" charset="0"/>
              </a:rPr>
              <a:t>来代</a:t>
            </a:r>
            <a:r>
              <a:rPr lang="zh-CN" altLang="en-US" dirty="0" smtClean="0">
                <a:solidFill>
                  <a:prstClr val="black"/>
                </a:solidFill>
                <a:latin typeface="微软雅黑" pitchFamily="34" charset="-122"/>
                <a:ea typeface="微软雅黑" pitchFamily="34" charset="-122"/>
                <a:cs typeface="Arial" pitchFamily="34" charset="0"/>
              </a:rPr>
              <a:t>替</a:t>
            </a:r>
            <a:r>
              <a:rPr lang="en-US" altLang="zh-CN" dirty="0" smtClean="0">
                <a:solidFill>
                  <a:prstClr val="black"/>
                </a:solidFill>
                <a:latin typeface="微软雅黑" pitchFamily="34" charset="-122"/>
                <a:ea typeface="微软雅黑" pitchFamily="34" charset="-122"/>
                <a:cs typeface="Arial" pitchFamily="34" charset="0"/>
              </a:rPr>
              <a:t/>
            </a:r>
            <a:br>
              <a:rPr lang="en-US" altLang="zh-CN" dirty="0" smtClean="0">
                <a:solidFill>
                  <a:prstClr val="black"/>
                </a:solidFill>
                <a:latin typeface="微软雅黑" pitchFamily="34" charset="-122"/>
                <a:ea typeface="微软雅黑" pitchFamily="34" charset="-122"/>
                <a:cs typeface="Arial" pitchFamily="34" charset="0"/>
              </a:rPr>
            </a:br>
            <a:r>
              <a:rPr lang="en-US" altLang="zh-CN" dirty="0" err="1" smtClean="0">
                <a:solidFill>
                  <a:prstClr val="black"/>
                </a:solidFill>
                <a:latin typeface="微软雅黑" pitchFamily="34" charset="-122"/>
                <a:ea typeface="微软雅黑" pitchFamily="34" charset="-122"/>
                <a:cs typeface="Arial" pitchFamily="34" charset="0"/>
              </a:rPr>
              <a:t>println</a:t>
            </a:r>
            <a:r>
              <a:rPr lang="en-US" altLang="zh-CN" dirty="0" smtClean="0">
                <a:solidFill>
                  <a:prstClr val="black"/>
                </a:solidFill>
                <a:latin typeface="微软雅黑" pitchFamily="34" charset="-122"/>
                <a:ea typeface="微软雅黑" pitchFamily="34" charset="-122"/>
                <a:cs typeface="Arial" pitchFamily="34" charset="0"/>
              </a:rPr>
              <a:t>(</a:t>
            </a:r>
            <a:r>
              <a:rPr lang="en-US" altLang="zh-CN" dirty="0" err="1" smtClean="0">
                <a:solidFill>
                  <a:prstClr val="black"/>
                </a:solidFill>
                <a:latin typeface="微软雅黑" pitchFamily="34" charset="-122"/>
                <a:ea typeface="微软雅黑" pitchFamily="34" charset="-122"/>
                <a:cs typeface="Arial" pitchFamily="34" charset="0"/>
              </a:rPr>
              <a:t>list.map</a:t>
            </a:r>
            <a:r>
              <a:rPr lang="en-US" altLang="zh-CN" dirty="0">
                <a:solidFill>
                  <a:prstClr val="black"/>
                </a:solidFill>
                <a:latin typeface="微软雅黑" pitchFamily="34" charset="-122"/>
                <a:ea typeface="微软雅黑" pitchFamily="34" charset="-122"/>
                <a:cs typeface="Arial" pitchFamily="34" charset="0"/>
              </a:rPr>
              <a:t>(_ + 1))</a:t>
            </a:r>
          </a:p>
          <a:p>
            <a:pPr>
              <a:defRPr/>
            </a:pPr>
            <a:endParaRPr lang="en-US" altLang="zh-CN" dirty="0" smtClean="0">
              <a:solidFill>
                <a:prstClr val="black"/>
              </a:solidFill>
              <a:latin typeface="微软雅黑" pitchFamily="34" charset="-122"/>
              <a:ea typeface="微软雅黑" pitchFamily="34" charset="-122"/>
              <a:cs typeface="Arial" pitchFamily="34" charset="0"/>
            </a:endParaRPr>
          </a:p>
        </p:txBody>
      </p:sp>
    </p:spTree>
    <p:extLst>
      <p:ext uri="{BB962C8B-B14F-4D97-AF65-F5344CB8AC3E}">
        <p14:creationId xmlns="" xmlns:p14="http://schemas.microsoft.com/office/powerpoint/2010/main" val="40238998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latin typeface="微软雅黑" pitchFamily="34" charset="-122"/>
                <a:ea typeface="微软雅黑" pitchFamily="34" charset="-122"/>
              </a:rPr>
              <a:t>过程</a:t>
            </a:r>
            <a:endParaRPr lang="en-US" altLang="zh-CN" sz="2200" b="1"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latin typeface="微软雅黑" pitchFamily="34" charset="-122"/>
              <a:ea typeface="微软雅黑" pitchFamily="34" charset="-122"/>
            </a:endParaRPr>
          </a:p>
          <a:p>
            <a:pPr>
              <a:spcBef>
                <a:spcPct val="0"/>
              </a:spcBef>
            </a:pPr>
            <a:endParaRPr lang="en-US" altLang="zh-CN" sz="1600">
              <a:latin typeface="微软雅黑" pitchFamily="34" charset="-122"/>
              <a:ea typeface="微软雅黑" pitchFamily="34" charset="-122"/>
            </a:endParaRPr>
          </a:p>
        </p:txBody>
      </p:sp>
      <p:sp>
        <p:nvSpPr>
          <p:cNvPr id="3" name="TextBox 2"/>
          <p:cNvSpPr txBox="1"/>
          <p:nvPr/>
        </p:nvSpPr>
        <p:spPr>
          <a:xfrm>
            <a:off x="562979" y="1263595"/>
            <a:ext cx="8599954" cy="3200876"/>
          </a:xfrm>
          <a:prstGeom prst="rect">
            <a:avLst/>
          </a:prstGeom>
          <a:noFill/>
        </p:spPr>
        <p:txBody>
          <a:bodyPr wrap="square" rtlCol="0">
            <a:spAutoFit/>
          </a:bodyPr>
          <a:lstStyle/>
          <a:p>
            <a:r>
              <a:rPr lang="zh-CN" altLang="en-US" sz="2000" b="1" dirty="0" smtClean="0">
                <a:solidFill>
                  <a:srgbClr val="0000CC"/>
                </a:solidFill>
                <a:latin typeface="微软雅黑" pitchFamily="34" charset="-122"/>
                <a:ea typeface="微软雅黑" pitchFamily="34" charset="-122"/>
              </a:rPr>
              <a:t>基本介绍</a:t>
            </a:r>
            <a:endParaRPr lang="en-US" altLang="zh-CN" sz="2000" b="1" dirty="0" smtClean="0">
              <a:solidFill>
                <a:srgbClr val="0000CC"/>
              </a:solidFill>
              <a:latin typeface="微软雅黑" pitchFamily="34" charset="-122"/>
              <a:ea typeface="微软雅黑" pitchFamily="34" charset="-122"/>
            </a:endParaRPr>
          </a:p>
          <a:p>
            <a:endParaRPr lang="en-US" altLang="zh-CN" sz="2000" b="1" dirty="0" smtClean="0">
              <a:solidFill>
                <a:srgbClr val="0070C0"/>
              </a:solidFill>
              <a:latin typeface="微软雅黑" pitchFamily="34" charset="-122"/>
              <a:ea typeface="微软雅黑" pitchFamily="34" charset="-122"/>
            </a:endParaRPr>
          </a:p>
          <a:p>
            <a:r>
              <a:rPr lang="zh-CN" altLang="en-US" dirty="0" smtClean="0">
                <a:latin typeface="微软雅黑" pitchFamily="34" charset="-122"/>
                <a:ea typeface="微软雅黑" pitchFamily="34" charset="-122"/>
              </a:rPr>
              <a:t>将</a:t>
            </a:r>
            <a:r>
              <a:rPr lang="zh-CN" altLang="en-US" dirty="0">
                <a:latin typeface="微软雅黑" pitchFamily="34" charset="-122"/>
                <a:ea typeface="微软雅黑" pitchFamily="34" charset="-122"/>
              </a:rPr>
              <a:t>函数的返回类型为</a:t>
            </a:r>
            <a:r>
              <a:rPr lang="en-US" altLang="zh-CN" dirty="0">
                <a:latin typeface="微软雅黑" pitchFamily="34" charset="-122"/>
                <a:ea typeface="微软雅黑" pitchFamily="34" charset="-122"/>
              </a:rPr>
              <a:t>Unit</a:t>
            </a:r>
            <a:r>
              <a:rPr lang="zh-CN" altLang="en-US" dirty="0">
                <a:latin typeface="微软雅黑" pitchFamily="34" charset="-122"/>
                <a:ea typeface="微软雅黑" pitchFamily="34" charset="-122"/>
              </a:rPr>
              <a:t>的函数称之为</a:t>
            </a:r>
            <a:r>
              <a:rPr lang="zh-CN" altLang="en-US" b="1" dirty="0">
                <a:latin typeface="微软雅黑" pitchFamily="34" charset="-122"/>
                <a:ea typeface="微软雅黑" pitchFamily="34" charset="-122"/>
              </a:rPr>
              <a:t>过</a:t>
            </a:r>
            <a:r>
              <a:rPr lang="zh-CN" altLang="en-US" b="1" dirty="0" smtClean="0">
                <a:latin typeface="微软雅黑" pitchFamily="34" charset="-122"/>
                <a:ea typeface="微软雅黑" pitchFamily="34" charset="-122"/>
              </a:rPr>
              <a:t>程</a:t>
            </a:r>
            <a:r>
              <a:rPr lang="en-US" altLang="zh-CN" b="1" dirty="0" smtClean="0">
                <a:latin typeface="微软雅黑" pitchFamily="34" charset="-122"/>
                <a:ea typeface="微软雅黑" pitchFamily="34" charset="-122"/>
              </a:rPr>
              <a:t>(procedure)</a:t>
            </a:r>
            <a:r>
              <a:rPr lang="zh-CN" altLang="en-US" b="1"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如果明确函数没有返回值，那么等号可以省略</a:t>
            </a:r>
          </a:p>
          <a:p>
            <a:endParaRPr lang="en-US" altLang="zh-CN" sz="1600" dirty="0" smtClean="0">
              <a:latin typeface="微软雅黑" pitchFamily="34" charset="-122"/>
              <a:ea typeface="微软雅黑" pitchFamily="34" charset="-122"/>
            </a:endParaRPr>
          </a:p>
          <a:p>
            <a:r>
              <a:rPr lang="zh-CN" altLang="en-US" sz="2000" b="1" dirty="0">
                <a:solidFill>
                  <a:srgbClr val="0000CC"/>
                </a:solidFill>
                <a:latin typeface="微软雅黑" pitchFamily="34" charset="-122"/>
                <a:ea typeface="微软雅黑" pitchFamily="34" charset="-122"/>
              </a:rPr>
              <a:t>案</a:t>
            </a:r>
            <a:r>
              <a:rPr lang="zh-CN" altLang="en-US" sz="2000" b="1" dirty="0" smtClean="0">
                <a:solidFill>
                  <a:srgbClr val="0000CC"/>
                </a:solidFill>
                <a:latin typeface="微软雅黑" pitchFamily="34" charset="-122"/>
                <a:ea typeface="微软雅黑" pitchFamily="34" charset="-122"/>
              </a:rPr>
              <a:t>例说明：</a:t>
            </a:r>
            <a:endParaRPr lang="en-US" altLang="zh-CN" sz="2000" b="1" dirty="0">
              <a:solidFill>
                <a:srgbClr val="0000CC"/>
              </a:solidFill>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p:txBody>
      </p:sp>
      <p:pic>
        <p:nvPicPr>
          <p:cNvPr id="1433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47250" y="3240335"/>
            <a:ext cx="6599451" cy="20882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7176839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latin typeface="微软雅黑" pitchFamily="34" charset="-122"/>
                <a:ea typeface="微软雅黑" pitchFamily="34" charset="-122"/>
              </a:rPr>
              <a:t>过程</a:t>
            </a:r>
            <a:endParaRPr lang="en-US" altLang="zh-CN" sz="2200" b="1"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latin typeface="微软雅黑" pitchFamily="34" charset="-122"/>
              <a:ea typeface="微软雅黑" pitchFamily="34" charset="-122"/>
            </a:endParaRPr>
          </a:p>
          <a:p>
            <a:pPr>
              <a:spcBef>
                <a:spcPct val="0"/>
              </a:spcBef>
            </a:pPr>
            <a:endParaRPr lang="en-US" altLang="zh-CN" sz="1600">
              <a:latin typeface="微软雅黑" pitchFamily="34" charset="-122"/>
              <a:ea typeface="微软雅黑" pitchFamily="34" charset="-122"/>
            </a:endParaRPr>
          </a:p>
        </p:txBody>
      </p:sp>
      <p:sp>
        <p:nvSpPr>
          <p:cNvPr id="3" name="TextBox 2"/>
          <p:cNvSpPr txBox="1"/>
          <p:nvPr/>
        </p:nvSpPr>
        <p:spPr>
          <a:xfrm>
            <a:off x="521965" y="1346636"/>
            <a:ext cx="8599954" cy="3477875"/>
          </a:xfrm>
          <a:prstGeom prst="rect">
            <a:avLst/>
          </a:prstGeom>
          <a:noFill/>
        </p:spPr>
        <p:txBody>
          <a:bodyPr wrap="square" rtlCol="0">
            <a:spAutoFit/>
          </a:bodyPr>
          <a:lstStyle/>
          <a:p>
            <a:r>
              <a:rPr lang="zh-CN" altLang="en-US" sz="2000" b="1" dirty="0" smtClean="0">
                <a:solidFill>
                  <a:srgbClr val="0000CC"/>
                </a:solidFill>
                <a:latin typeface="微软雅黑" pitchFamily="34" charset="-122"/>
                <a:ea typeface="微软雅黑" pitchFamily="34" charset="-122"/>
              </a:rPr>
              <a:t>注意</a:t>
            </a:r>
            <a:r>
              <a:rPr lang="zh-CN" altLang="en-US" sz="2000" b="1" dirty="0">
                <a:solidFill>
                  <a:srgbClr val="0000CC"/>
                </a:solidFill>
                <a:latin typeface="微软雅黑" pitchFamily="34" charset="-122"/>
                <a:ea typeface="微软雅黑" pitchFamily="34" charset="-122"/>
              </a:rPr>
              <a:t>事</a:t>
            </a:r>
            <a:r>
              <a:rPr lang="zh-CN" altLang="en-US" sz="2000" b="1" dirty="0" smtClean="0">
                <a:solidFill>
                  <a:srgbClr val="0000CC"/>
                </a:solidFill>
                <a:latin typeface="微软雅黑" pitchFamily="34" charset="-122"/>
                <a:ea typeface="微软雅黑" pitchFamily="34" charset="-122"/>
              </a:rPr>
              <a:t>项和细节说明</a:t>
            </a:r>
            <a:endParaRPr lang="en-US" altLang="zh-CN" sz="2000" b="1" dirty="0" smtClean="0">
              <a:solidFill>
                <a:srgbClr val="0000CC"/>
              </a:solidFill>
              <a:latin typeface="微软雅黑" pitchFamily="34" charset="-122"/>
              <a:ea typeface="微软雅黑" pitchFamily="34" charset="-122"/>
            </a:endParaRPr>
          </a:p>
          <a:p>
            <a:endParaRPr lang="en-US" altLang="zh-CN" sz="2000" b="1" dirty="0" smtClean="0">
              <a:solidFill>
                <a:srgbClr val="0070C0"/>
              </a:solidFill>
              <a:latin typeface="微软雅黑" pitchFamily="34" charset="-122"/>
              <a:ea typeface="微软雅黑" pitchFamily="34" charset="-122"/>
            </a:endParaRPr>
          </a:p>
          <a:p>
            <a:pPr marL="342900" indent="-342900">
              <a:buFontTx/>
              <a:buAutoNum type="arabicParenR"/>
            </a:pPr>
            <a:r>
              <a:rPr lang="zh-CN" altLang="en-US" dirty="0" smtClean="0">
                <a:latin typeface="微软雅黑" pitchFamily="34" charset="-122"/>
                <a:ea typeface="微软雅黑" pitchFamily="34" charset="-122"/>
              </a:rPr>
              <a:t>注意区分</a:t>
            </a:r>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 </a:t>
            </a:r>
            <a:r>
              <a:rPr lang="zh-CN" altLang="en-US" dirty="0" smtClean="0">
                <a:latin typeface="微软雅黑" pitchFamily="34" charset="-122"/>
                <a:ea typeface="微软雅黑" pitchFamily="34" charset="-122"/>
              </a:rPr>
              <a:t>如果函</a:t>
            </a:r>
            <a:r>
              <a:rPr lang="zh-CN" altLang="en-US" dirty="0">
                <a:latin typeface="微软雅黑" pitchFamily="34" charset="-122"/>
                <a:ea typeface="微软雅黑" pitchFamily="34" charset="-122"/>
              </a:rPr>
              <a:t>数声明时没有返回值类</a:t>
            </a:r>
            <a:r>
              <a:rPr lang="zh-CN" altLang="en-US" dirty="0" smtClean="0">
                <a:latin typeface="微软雅黑" pitchFamily="34" charset="-122"/>
                <a:ea typeface="微软雅黑" pitchFamily="34" charset="-122"/>
              </a:rPr>
              <a:t>型，但是有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号，可</a:t>
            </a:r>
            <a:r>
              <a:rPr lang="zh-CN" altLang="en-US" dirty="0">
                <a:latin typeface="微软雅黑" pitchFamily="34" charset="-122"/>
                <a:ea typeface="微软雅黑" pitchFamily="34" charset="-122"/>
              </a:rPr>
              <a:t>以进行</a:t>
            </a:r>
            <a:r>
              <a:rPr lang="zh-CN" altLang="en-US" b="1" dirty="0">
                <a:latin typeface="微软雅黑" pitchFamily="34" charset="-122"/>
                <a:ea typeface="微软雅黑" pitchFamily="34" charset="-122"/>
              </a:rPr>
              <a:t>类型推断</a:t>
            </a:r>
            <a:r>
              <a:rPr lang="zh-CN" altLang="en-US" dirty="0">
                <a:latin typeface="微软雅黑" pitchFamily="34" charset="-122"/>
                <a:ea typeface="微软雅黑" pitchFamily="34" charset="-122"/>
              </a:rPr>
              <a:t>最后一行代码</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这</a:t>
            </a:r>
            <a:r>
              <a:rPr lang="zh-CN" altLang="en-US" dirty="0" smtClean="0">
                <a:latin typeface="微软雅黑" pitchFamily="34" charset="-122"/>
                <a:ea typeface="微软雅黑" pitchFamily="34" charset="-122"/>
              </a:rPr>
              <a:t>时这个函数实际是有返回值的，该函数并不是过程。</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这点在讲解函数细节的时候讲过的</a:t>
            </a:r>
            <a:r>
              <a:rPr lang="en-US" altLang="zh-CN"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marL="342900" indent="-342900">
              <a:buAutoNum type="arabicParenR"/>
            </a:pPr>
            <a:endParaRPr lang="en-US" altLang="zh-CN" dirty="0" smtClean="0">
              <a:latin typeface="微软雅黑" pitchFamily="34" charset="-122"/>
              <a:ea typeface="微软雅黑" pitchFamily="34" charset="-122"/>
            </a:endParaRPr>
          </a:p>
          <a:p>
            <a:pPr marL="342900" indent="-342900">
              <a:buFontTx/>
              <a:buAutoNum type="arabicParenR"/>
            </a:pPr>
            <a:r>
              <a:rPr lang="zh-CN" altLang="en-US" b="1" dirty="0">
                <a:latin typeface="微软雅黑" pitchFamily="34" charset="-122"/>
                <a:ea typeface="微软雅黑" pitchFamily="34" charset="-122"/>
              </a:rPr>
              <a:t>开发工具的自动代码补全功能，虽然会自动加上</a:t>
            </a:r>
            <a:r>
              <a:rPr lang="en-US" altLang="zh-CN" b="1" dirty="0">
                <a:latin typeface="微软雅黑" pitchFamily="34" charset="-122"/>
                <a:ea typeface="微软雅黑" pitchFamily="34" charset="-122"/>
              </a:rPr>
              <a:t>Unit</a:t>
            </a:r>
            <a:r>
              <a:rPr lang="zh-CN" altLang="en-US" b="1" dirty="0">
                <a:latin typeface="微软雅黑" pitchFamily="34" charset="-122"/>
                <a:ea typeface="微软雅黑" pitchFamily="34" charset="-122"/>
              </a:rPr>
              <a:t>，但是考</a:t>
            </a:r>
            <a:r>
              <a:rPr lang="zh-CN" altLang="en-US" b="1" dirty="0">
                <a:solidFill>
                  <a:srgbClr val="EA0000"/>
                </a:solidFill>
                <a:latin typeface="微软雅黑" pitchFamily="34" charset="-122"/>
                <a:ea typeface="微软雅黑" pitchFamily="34" charset="-122"/>
              </a:rPr>
              <a:t>虑到</a:t>
            </a:r>
            <a:r>
              <a:rPr lang="en-US" altLang="zh-CN" b="1" dirty="0">
                <a:solidFill>
                  <a:srgbClr val="EA0000"/>
                </a:solidFill>
                <a:latin typeface="微软雅黑" pitchFamily="34" charset="-122"/>
                <a:ea typeface="微软雅黑" pitchFamily="34" charset="-122"/>
              </a:rPr>
              <a:t>Scala</a:t>
            </a:r>
            <a:r>
              <a:rPr lang="zh-CN" altLang="en-US" b="1" dirty="0">
                <a:solidFill>
                  <a:srgbClr val="EA0000"/>
                </a:solidFill>
                <a:latin typeface="微软雅黑" pitchFamily="34" charset="-122"/>
                <a:ea typeface="微软雅黑" pitchFamily="34" charset="-122"/>
              </a:rPr>
              <a:t>语言的简单，灵活</a:t>
            </a:r>
            <a:r>
              <a:rPr lang="zh-CN" altLang="en-US" b="1" dirty="0" smtClean="0">
                <a:latin typeface="微软雅黑" pitchFamily="34" charset="-122"/>
                <a:ea typeface="微软雅黑" pitchFamily="34" charset="-122"/>
              </a:rPr>
              <a:t>，最</a:t>
            </a:r>
            <a:r>
              <a:rPr lang="zh-CN" altLang="en-US" b="1" dirty="0">
                <a:latin typeface="微软雅黑" pitchFamily="34" charset="-122"/>
                <a:ea typeface="微软雅黑" pitchFamily="34" charset="-122"/>
              </a:rPr>
              <a:t>好不</a:t>
            </a:r>
            <a:r>
              <a:rPr lang="zh-CN" altLang="en-US" b="1" dirty="0" smtClean="0">
                <a:latin typeface="微软雅黑" pitchFamily="34" charset="-122"/>
                <a:ea typeface="微软雅黑" pitchFamily="34" charset="-122"/>
              </a:rPr>
              <a:t>加</a:t>
            </a:r>
            <a:r>
              <a:rPr lang="en-US" altLang="zh-CN" b="1"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endParaRPr lang="en-US" altLang="zh-CN" dirty="0" smtClean="0">
              <a:latin typeface="微软雅黑" pitchFamily="34" charset="-122"/>
              <a:ea typeface="微软雅黑" pitchFamily="34" charset="-122"/>
            </a:endParaRPr>
          </a:p>
        </p:txBody>
      </p:sp>
    </p:spTree>
    <p:extLst>
      <p:ext uri="{BB962C8B-B14F-4D97-AF65-F5344CB8AC3E}">
        <p14:creationId xmlns="" xmlns:p14="http://schemas.microsoft.com/office/powerpoint/2010/main" val="36493290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latin typeface="微软雅黑" pitchFamily="34" charset="-122"/>
                <a:ea typeface="微软雅黑" pitchFamily="34" charset="-122"/>
              </a:rPr>
              <a:t>惰</a:t>
            </a:r>
            <a:r>
              <a:rPr lang="zh-CN" altLang="en-US" sz="2200" b="1">
                <a:latin typeface="微软雅黑" pitchFamily="34" charset="-122"/>
                <a:ea typeface="微软雅黑" pitchFamily="34" charset="-122"/>
              </a:rPr>
              <a:t>性函数</a:t>
            </a:r>
            <a:endParaRPr lang="en-US" altLang="zh-CN" sz="2200" b="1"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latin typeface="微软雅黑" pitchFamily="34" charset="-122"/>
              <a:ea typeface="微软雅黑" pitchFamily="34" charset="-122"/>
            </a:endParaRPr>
          </a:p>
          <a:p>
            <a:pPr>
              <a:spcBef>
                <a:spcPct val="0"/>
              </a:spcBef>
            </a:pPr>
            <a:endParaRPr lang="en-US" altLang="zh-CN" sz="1600">
              <a:latin typeface="微软雅黑" pitchFamily="34" charset="-122"/>
              <a:ea typeface="微软雅黑" pitchFamily="34" charset="-122"/>
            </a:endParaRPr>
          </a:p>
        </p:txBody>
      </p:sp>
      <p:sp>
        <p:nvSpPr>
          <p:cNvPr id="3" name="TextBox 2"/>
          <p:cNvSpPr txBox="1"/>
          <p:nvPr/>
        </p:nvSpPr>
        <p:spPr>
          <a:xfrm>
            <a:off x="521965" y="1330086"/>
            <a:ext cx="8599954" cy="3062377"/>
          </a:xfrm>
          <a:prstGeom prst="rect">
            <a:avLst/>
          </a:prstGeom>
          <a:noFill/>
        </p:spPr>
        <p:txBody>
          <a:bodyPr wrap="square" rtlCol="0">
            <a:spAutoFit/>
          </a:bodyPr>
          <a:lstStyle/>
          <a:p>
            <a:r>
              <a:rPr lang="zh-CN" altLang="en-US" sz="2200" b="1" dirty="0" smtClean="0">
                <a:solidFill>
                  <a:srgbClr val="0000CC"/>
                </a:solidFill>
                <a:latin typeface="微软雅黑" pitchFamily="34" charset="-122"/>
                <a:ea typeface="微软雅黑" pitchFamily="34" charset="-122"/>
              </a:rPr>
              <a:t>看一个应用场景</a:t>
            </a:r>
            <a:endParaRPr lang="en-US" altLang="zh-CN" sz="2200" b="1" dirty="0" smtClean="0">
              <a:solidFill>
                <a:srgbClr val="0000CC"/>
              </a:solidFill>
              <a:latin typeface="微软雅黑" pitchFamily="34" charset="-122"/>
              <a:ea typeface="微软雅黑" pitchFamily="34" charset="-122"/>
            </a:endParaRPr>
          </a:p>
          <a:p>
            <a:pPr>
              <a:lnSpc>
                <a:spcPct val="150000"/>
              </a:lnSpc>
            </a:pPr>
            <a:r>
              <a:rPr lang="zh-CN" altLang="en-US" i="1" dirty="0" smtClean="0">
                <a:latin typeface="微软雅黑" pitchFamily="34" charset="-122"/>
                <a:ea typeface="微软雅黑" pitchFamily="34" charset="-122"/>
              </a:rPr>
              <a:t>惰</a:t>
            </a:r>
            <a:r>
              <a:rPr lang="zh-CN" altLang="en-US" i="1" dirty="0">
                <a:latin typeface="微软雅黑" pitchFamily="34" charset="-122"/>
                <a:ea typeface="微软雅黑" pitchFamily="34" charset="-122"/>
              </a:rPr>
              <a:t>性计算</a:t>
            </a:r>
            <a:r>
              <a:rPr lang="zh-CN" altLang="en-US" dirty="0">
                <a:latin typeface="微软雅黑" pitchFamily="34" charset="-122"/>
                <a:ea typeface="微软雅黑" pitchFamily="34" charset="-122"/>
              </a:rPr>
              <a:t>（</a:t>
            </a:r>
            <a:r>
              <a:rPr lang="zh-CN" altLang="en-US" dirty="0">
                <a:solidFill>
                  <a:srgbClr val="EA0000"/>
                </a:solidFill>
                <a:latin typeface="微软雅黑" pitchFamily="34" charset="-122"/>
                <a:ea typeface="微软雅黑" pitchFamily="34" charset="-122"/>
              </a:rPr>
              <a:t>尽可能延迟表达式求值</a:t>
            </a:r>
            <a:r>
              <a:rPr lang="zh-CN" altLang="en-US" dirty="0">
                <a:latin typeface="微软雅黑" pitchFamily="34" charset="-122"/>
                <a:ea typeface="微软雅黑" pitchFamily="34" charset="-122"/>
              </a:rPr>
              <a:t>）是</a:t>
            </a:r>
            <a:r>
              <a:rPr lang="zh-CN" altLang="en-US" b="1" dirty="0">
                <a:solidFill>
                  <a:srgbClr val="EA0000"/>
                </a:solidFill>
                <a:latin typeface="微软雅黑" pitchFamily="34" charset="-122"/>
                <a:ea typeface="微软雅黑" pitchFamily="34" charset="-122"/>
              </a:rPr>
              <a:t>许多函数式编程语言的特性</a:t>
            </a:r>
            <a:r>
              <a:rPr lang="zh-CN" altLang="en-US" dirty="0">
                <a:latin typeface="微软雅黑" pitchFamily="34" charset="-122"/>
                <a:ea typeface="微软雅黑" pitchFamily="34" charset="-122"/>
              </a:rPr>
              <a:t>。惰性</a:t>
            </a:r>
            <a:r>
              <a:rPr lang="zh-CN" altLang="en-US" b="1" dirty="0">
                <a:latin typeface="微软雅黑" pitchFamily="34" charset="-122"/>
                <a:ea typeface="微软雅黑" pitchFamily="34" charset="-122"/>
              </a:rPr>
              <a:t>集合</a:t>
            </a:r>
            <a:r>
              <a:rPr lang="zh-CN" altLang="en-US" dirty="0">
                <a:latin typeface="微软雅黑" pitchFamily="34" charset="-122"/>
                <a:ea typeface="微软雅黑" pitchFamily="34" charset="-122"/>
              </a:rPr>
              <a:t>在需要时提供其元素，无需预先计算它们，这带来了一些好处。首先，</a:t>
            </a:r>
            <a:r>
              <a:rPr lang="zh-CN" altLang="en-US" b="1" dirty="0">
                <a:solidFill>
                  <a:srgbClr val="EA0000"/>
                </a:solidFill>
                <a:latin typeface="微软雅黑" pitchFamily="34" charset="-122"/>
                <a:ea typeface="微软雅黑" pitchFamily="34" charset="-122"/>
              </a:rPr>
              <a:t>您可以将耗时的计算推迟到绝对需要的时候</a:t>
            </a:r>
            <a:r>
              <a:rPr lang="zh-CN" altLang="en-US" dirty="0">
                <a:latin typeface="微软雅黑" pitchFamily="34" charset="-122"/>
                <a:ea typeface="微软雅黑" pitchFamily="34" charset="-122"/>
              </a:rPr>
              <a:t>。其次，</a:t>
            </a:r>
            <a:r>
              <a:rPr lang="zh-CN" altLang="en-US" b="1" dirty="0">
                <a:latin typeface="微软雅黑" pitchFamily="34" charset="-122"/>
                <a:ea typeface="微软雅黑" pitchFamily="34" charset="-122"/>
              </a:rPr>
              <a:t>您可以创造无限个集合</a:t>
            </a:r>
            <a:r>
              <a:rPr lang="zh-CN" altLang="en-US" dirty="0">
                <a:latin typeface="微软雅黑" pitchFamily="34" charset="-122"/>
                <a:ea typeface="微软雅黑" pitchFamily="34" charset="-122"/>
              </a:rPr>
              <a:t>，只要它们继续收到请求，就会继续提供元素</a:t>
            </a:r>
            <a:r>
              <a:rPr lang="zh-CN" altLang="en-US" dirty="0" smtClean="0">
                <a:latin typeface="微软雅黑" pitchFamily="34" charset="-122"/>
                <a:ea typeface="微软雅黑" pitchFamily="34" charset="-122"/>
              </a:rPr>
              <a:t>。函</a:t>
            </a:r>
            <a:r>
              <a:rPr lang="zh-CN" altLang="en-US" dirty="0">
                <a:latin typeface="微软雅黑" pitchFamily="34" charset="-122"/>
                <a:ea typeface="微软雅黑" pitchFamily="34" charset="-122"/>
              </a:rPr>
              <a:t>数的惰性使用让您能够得到更高效的代</a:t>
            </a:r>
            <a:r>
              <a:rPr lang="zh-CN" altLang="en-US" dirty="0" smtClean="0">
                <a:latin typeface="微软雅黑" pitchFamily="34" charset="-122"/>
                <a:ea typeface="微软雅黑" pitchFamily="34" charset="-122"/>
              </a:rPr>
              <a:t>码。</a:t>
            </a:r>
            <a:r>
              <a:rPr lang="en-US" altLang="zh-CN" dirty="0">
                <a:latin typeface="微软雅黑" pitchFamily="34" charset="-122"/>
                <a:ea typeface="微软雅黑" pitchFamily="34" charset="-122"/>
              </a:rPr>
              <a:t>Java </a:t>
            </a:r>
            <a:r>
              <a:rPr lang="zh-CN" altLang="en-US" dirty="0">
                <a:latin typeface="微软雅黑" pitchFamily="34" charset="-122"/>
                <a:ea typeface="微软雅黑" pitchFamily="34" charset="-122"/>
              </a:rPr>
              <a:t>并没有为惰性提供原生支</a:t>
            </a:r>
            <a:r>
              <a:rPr lang="zh-CN" altLang="en-US" dirty="0" smtClean="0">
                <a:latin typeface="微软雅黑" pitchFamily="34" charset="-122"/>
                <a:ea typeface="微软雅黑" pitchFamily="34" charset="-122"/>
              </a:rPr>
              <a:t>持，</a:t>
            </a:r>
            <a:r>
              <a:rPr lang="en-US" altLang="zh-CN" dirty="0" smtClean="0">
                <a:latin typeface="微软雅黑" pitchFamily="34" charset="-122"/>
                <a:ea typeface="微软雅黑" pitchFamily="34" charset="-122"/>
              </a:rPr>
              <a:t>Scala</a:t>
            </a:r>
            <a:r>
              <a:rPr lang="zh-CN" altLang="en-US" dirty="0" smtClean="0">
                <a:latin typeface="微软雅黑" pitchFamily="34" charset="-122"/>
                <a:ea typeface="微软雅黑" pitchFamily="34" charset="-122"/>
              </a:rPr>
              <a:t>提供了。</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cs typeface="Arial" pitchFamily="34" charset="0"/>
            </a:endParaRPr>
          </a:p>
          <a:p>
            <a:endParaRPr lang="en-US" altLang="zh-CN" dirty="0">
              <a:latin typeface="微软雅黑" pitchFamily="34" charset="-122"/>
              <a:ea typeface="微软雅黑" pitchFamily="34" charset="-122"/>
              <a:cs typeface="Arial" pitchFamily="34" charset="0"/>
            </a:endParaRPr>
          </a:p>
        </p:txBody>
      </p:sp>
    </p:spTree>
    <p:extLst>
      <p:ext uri="{BB962C8B-B14F-4D97-AF65-F5344CB8AC3E}">
        <p14:creationId xmlns="" xmlns:p14="http://schemas.microsoft.com/office/powerpoint/2010/main" val="26104935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smtClean="0">
                <a:latin typeface="微软雅黑" pitchFamily="34" charset="-122"/>
                <a:ea typeface="微软雅黑" pitchFamily="34" charset="-122"/>
              </a:rPr>
              <a:t>惰</a:t>
            </a:r>
            <a:r>
              <a:rPr lang="zh-CN" altLang="en-US" sz="2200" b="1">
                <a:latin typeface="微软雅黑" pitchFamily="34" charset="-122"/>
                <a:ea typeface="微软雅黑" pitchFamily="34" charset="-122"/>
              </a:rPr>
              <a:t>性函数</a:t>
            </a:r>
            <a:endParaRPr lang="en-US" altLang="zh-CN" sz="2200" b="1"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latin typeface="微软雅黑" pitchFamily="34" charset="-122"/>
              <a:ea typeface="微软雅黑" pitchFamily="34" charset="-122"/>
            </a:endParaRPr>
          </a:p>
          <a:p>
            <a:pPr>
              <a:spcBef>
                <a:spcPct val="0"/>
              </a:spcBef>
            </a:pPr>
            <a:endParaRPr lang="en-US" altLang="zh-CN" sz="1600">
              <a:latin typeface="微软雅黑" pitchFamily="34" charset="-122"/>
              <a:ea typeface="微软雅黑" pitchFamily="34" charset="-122"/>
            </a:endParaRPr>
          </a:p>
        </p:txBody>
      </p:sp>
      <p:sp>
        <p:nvSpPr>
          <p:cNvPr id="3" name="TextBox 2"/>
          <p:cNvSpPr txBox="1"/>
          <p:nvPr/>
        </p:nvSpPr>
        <p:spPr>
          <a:xfrm>
            <a:off x="521965" y="1294372"/>
            <a:ext cx="8599954" cy="3170099"/>
          </a:xfrm>
          <a:prstGeom prst="rect">
            <a:avLst/>
          </a:prstGeom>
          <a:noFill/>
        </p:spPr>
        <p:txBody>
          <a:bodyPr wrap="square" rtlCol="0">
            <a:spAutoFit/>
          </a:bodyPr>
          <a:lstStyle/>
          <a:p>
            <a:r>
              <a:rPr lang="en-US" altLang="zh-CN" sz="2000" b="1" dirty="0" smtClean="0">
                <a:solidFill>
                  <a:srgbClr val="0000CC"/>
                </a:solidFill>
                <a:latin typeface="微软雅黑" pitchFamily="34" charset="-122"/>
                <a:ea typeface="微软雅黑" pitchFamily="34" charset="-122"/>
              </a:rPr>
              <a:t>Java</a:t>
            </a:r>
            <a:r>
              <a:rPr lang="zh-CN" altLang="en-US" sz="2000" b="1" dirty="0" smtClean="0">
                <a:solidFill>
                  <a:srgbClr val="0000CC"/>
                </a:solidFill>
                <a:latin typeface="微软雅黑" pitchFamily="34" charset="-122"/>
                <a:ea typeface="微软雅黑" pitchFamily="34" charset="-122"/>
              </a:rPr>
              <a:t>实现懒加载的代码</a:t>
            </a:r>
            <a:endParaRPr lang="en-US" altLang="zh-CN" sz="2000" b="1" dirty="0" smtClean="0">
              <a:solidFill>
                <a:srgbClr val="0000CC"/>
              </a:solidFill>
              <a:latin typeface="微软雅黑" pitchFamily="34" charset="-122"/>
              <a:ea typeface="微软雅黑" pitchFamily="34" charset="-122"/>
            </a:endParaRPr>
          </a:p>
          <a:p>
            <a:endParaRPr lang="en-US" altLang="zh-CN" i="1" dirty="0">
              <a:latin typeface="微软雅黑" pitchFamily="34" charset="-122"/>
              <a:ea typeface="微软雅黑" pitchFamily="34" charset="-122"/>
            </a:endParaRPr>
          </a:p>
          <a:p>
            <a:endParaRPr lang="en-US" altLang="zh-CN" i="1" dirty="0" smtClean="0">
              <a:latin typeface="微软雅黑" pitchFamily="34" charset="-122"/>
              <a:ea typeface="微软雅黑" pitchFamily="34" charset="-122"/>
              <a:cs typeface="Arial" pitchFamily="34" charset="0"/>
            </a:endParaRPr>
          </a:p>
          <a:p>
            <a:endParaRPr lang="en-US" altLang="zh-CN" i="1" dirty="0">
              <a:latin typeface="微软雅黑" pitchFamily="34" charset="-122"/>
              <a:ea typeface="微软雅黑" pitchFamily="34" charset="-122"/>
              <a:cs typeface="Arial" pitchFamily="34" charset="0"/>
            </a:endParaRPr>
          </a:p>
          <a:p>
            <a:endParaRPr lang="en-US" altLang="zh-CN" i="1" dirty="0" smtClean="0">
              <a:latin typeface="微软雅黑" pitchFamily="34" charset="-122"/>
              <a:ea typeface="微软雅黑" pitchFamily="34" charset="-122"/>
              <a:cs typeface="Arial" pitchFamily="34" charset="0"/>
            </a:endParaRPr>
          </a:p>
          <a:p>
            <a:endParaRPr lang="en-US" altLang="zh-CN" i="1" dirty="0">
              <a:latin typeface="微软雅黑" pitchFamily="34" charset="-122"/>
              <a:ea typeface="微软雅黑" pitchFamily="34" charset="-122"/>
              <a:cs typeface="Arial" pitchFamily="34" charset="0"/>
            </a:endParaRPr>
          </a:p>
          <a:p>
            <a:endParaRPr lang="en-US" altLang="zh-CN" i="1" dirty="0" smtClean="0">
              <a:latin typeface="微软雅黑" pitchFamily="34" charset="-122"/>
              <a:ea typeface="微软雅黑" pitchFamily="34" charset="-122"/>
              <a:cs typeface="Arial" pitchFamily="34" charset="0"/>
            </a:endParaRPr>
          </a:p>
          <a:p>
            <a:endParaRPr lang="en-US" altLang="zh-CN" i="1" dirty="0">
              <a:latin typeface="微软雅黑" pitchFamily="34" charset="-122"/>
              <a:ea typeface="微软雅黑" pitchFamily="34" charset="-122"/>
              <a:cs typeface="Arial" pitchFamily="34" charset="0"/>
            </a:endParaRPr>
          </a:p>
          <a:p>
            <a:endParaRPr lang="en-US" altLang="zh-CN" i="1" dirty="0" smtClean="0">
              <a:latin typeface="微软雅黑" pitchFamily="34" charset="-122"/>
              <a:ea typeface="微软雅黑" pitchFamily="34" charset="-122"/>
              <a:cs typeface="Arial" pitchFamily="34" charset="0"/>
            </a:endParaRPr>
          </a:p>
          <a:p>
            <a:endParaRPr lang="en-US" altLang="zh-CN" i="1" dirty="0">
              <a:latin typeface="微软雅黑" pitchFamily="34" charset="-122"/>
              <a:ea typeface="微软雅黑" pitchFamily="34" charset="-122"/>
              <a:cs typeface="Arial" pitchFamily="34" charset="0"/>
            </a:endParaRPr>
          </a:p>
          <a:p>
            <a:endParaRPr lang="en-US" altLang="zh-CN" dirty="0">
              <a:latin typeface="微软雅黑" pitchFamily="34" charset="-122"/>
              <a:ea typeface="微软雅黑" pitchFamily="34" charset="-122"/>
              <a:cs typeface="Arial" pitchFamily="34" charset="0"/>
            </a:endParaRPr>
          </a:p>
        </p:txBody>
      </p:sp>
      <p:sp>
        <p:nvSpPr>
          <p:cNvPr id="5" name="TextBox 4"/>
          <p:cNvSpPr txBox="1"/>
          <p:nvPr/>
        </p:nvSpPr>
        <p:spPr>
          <a:xfrm>
            <a:off x="593974" y="1728177"/>
            <a:ext cx="7886261" cy="3693319"/>
          </a:xfrm>
          <a:prstGeom prst="rect">
            <a:avLst/>
          </a:prstGeom>
          <a:solidFill>
            <a:schemeClr val="bg1">
              <a:lumMod val="95000"/>
            </a:schemeClr>
          </a:solidFill>
        </p:spPr>
        <p:txBody>
          <a:bodyPr wrap="none" rtlCol="0">
            <a:spAutoFit/>
          </a:bodyPr>
          <a:lstStyle/>
          <a:p>
            <a:r>
              <a:rPr lang="en-US" altLang="zh-CN" dirty="0">
                <a:latin typeface="微软雅黑" pitchFamily="34" charset="-122"/>
                <a:ea typeface="微软雅黑" pitchFamily="34" charset="-122"/>
              </a:rPr>
              <a:t>public class </a:t>
            </a:r>
            <a:r>
              <a:rPr lang="en-US" altLang="zh-CN" dirty="0" err="1">
                <a:latin typeface="微软雅黑" pitchFamily="34" charset="-122"/>
                <a:ea typeface="微软雅黑" pitchFamily="34" charset="-122"/>
              </a:rPr>
              <a:t>LazyDemo</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private </a:t>
            </a:r>
            <a:r>
              <a:rPr lang="en-US" altLang="zh-CN" dirty="0">
                <a:latin typeface="微软雅黑" pitchFamily="34" charset="-122"/>
                <a:ea typeface="微软雅黑" pitchFamily="34" charset="-122"/>
              </a:rPr>
              <a:t>String property</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属</a:t>
            </a:r>
            <a:r>
              <a:rPr lang="zh-CN" altLang="en-US" dirty="0" smtClean="0">
                <a:latin typeface="微软雅黑" pitchFamily="34" charset="-122"/>
                <a:ea typeface="微软雅黑" pitchFamily="34" charset="-122"/>
              </a:rPr>
              <a:t>性也可能是一个数据库连接，文件等资源</a:t>
            </a:r>
            <a:r>
              <a:rPr lang="en-US" altLang="zh-CN" dirty="0" smtClean="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      public </a:t>
            </a:r>
            <a:r>
              <a:rPr lang="en-US" altLang="zh-CN" dirty="0">
                <a:latin typeface="微软雅黑" pitchFamily="34" charset="-122"/>
                <a:ea typeface="微软雅黑" pitchFamily="34" charset="-122"/>
              </a:rPr>
              <a:t>String </a:t>
            </a:r>
            <a:r>
              <a:rPr lang="en-US" altLang="zh-CN" dirty="0" err="1">
                <a:latin typeface="微软雅黑" pitchFamily="34" charset="-122"/>
                <a:ea typeface="微软雅黑" pitchFamily="34" charset="-122"/>
              </a:rPr>
              <a:t>getProperty</a:t>
            </a:r>
            <a:r>
              <a:rPr lang="en-US" altLang="zh-CN" dirty="0">
                <a:latin typeface="微软雅黑" pitchFamily="34" charset="-122"/>
                <a:ea typeface="微软雅黑" pitchFamily="34" charset="-122"/>
              </a:rPr>
              <a:t>() {</a:t>
            </a:r>
          </a:p>
          <a:p>
            <a:r>
              <a:rPr lang="en-US" altLang="zh-CN" dirty="0">
                <a:solidFill>
                  <a:srgbClr val="EA0000"/>
                </a:solidFill>
                <a:latin typeface="微软雅黑" pitchFamily="34" charset="-122"/>
                <a:ea typeface="微软雅黑" pitchFamily="34" charset="-122"/>
              </a:rPr>
              <a:t>  </a:t>
            </a:r>
            <a:r>
              <a:rPr lang="en-US" altLang="zh-CN" dirty="0" smtClean="0">
                <a:solidFill>
                  <a:srgbClr val="EA0000"/>
                </a:solidFill>
                <a:latin typeface="微软雅黑" pitchFamily="34" charset="-122"/>
                <a:ea typeface="微软雅黑" pitchFamily="34" charset="-122"/>
              </a:rPr>
              <a:t>        if </a:t>
            </a:r>
            <a:r>
              <a:rPr lang="en-US" altLang="zh-CN" dirty="0">
                <a:solidFill>
                  <a:srgbClr val="EA0000"/>
                </a:solidFill>
                <a:latin typeface="微软雅黑" pitchFamily="34" charset="-122"/>
                <a:ea typeface="微软雅黑" pitchFamily="34" charset="-122"/>
              </a:rPr>
              <a:t>(property == null) {//</a:t>
            </a:r>
            <a:r>
              <a:rPr lang="zh-CN" altLang="en-US" dirty="0">
                <a:solidFill>
                  <a:srgbClr val="EA0000"/>
                </a:solidFill>
                <a:latin typeface="微软雅黑" pitchFamily="34" charset="-122"/>
                <a:ea typeface="微软雅黑" pitchFamily="34" charset="-122"/>
              </a:rPr>
              <a:t>如果没有初始化过，那么进行初始化</a:t>
            </a:r>
          </a:p>
          <a:p>
            <a:r>
              <a:rPr lang="zh-CN" altLang="en-US" dirty="0">
                <a:solidFill>
                  <a:srgbClr val="EA0000"/>
                </a:solidFill>
                <a:latin typeface="微软雅黑" pitchFamily="34" charset="-122"/>
                <a:ea typeface="微软雅黑" pitchFamily="34" charset="-122"/>
              </a:rPr>
              <a:t>    </a:t>
            </a:r>
            <a:r>
              <a:rPr lang="zh-CN" altLang="en-US" dirty="0" smtClean="0">
                <a:solidFill>
                  <a:srgbClr val="EA0000"/>
                </a:solidFill>
                <a:latin typeface="微软雅黑" pitchFamily="34" charset="-122"/>
                <a:ea typeface="微软雅黑" pitchFamily="34" charset="-122"/>
              </a:rPr>
              <a:t>          </a:t>
            </a:r>
            <a:r>
              <a:rPr lang="en-US" altLang="zh-CN" dirty="0" smtClean="0">
                <a:solidFill>
                  <a:srgbClr val="EA0000"/>
                </a:solidFill>
                <a:latin typeface="微软雅黑" pitchFamily="34" charset="-122"/>
                <a:ea typeface="微软雅黑" pitchFamily="34" charset="-122"/>
              </a:rPr>
              <a:t>property </a:t>
            </a:r>
            <a:r>
              <a:rPr lang="en-US" altLang="zh-CN" dirty="0">
                <a:solidFill>
                  <a:srgbClr val="EA0000"/>
                </a:solidFill>
                <a:latin typeface="微软雅黑" pitchFamily="34" charset="-122"/>
                <a:ea typeface="微软雅黑" pitchFamily="34" charset="-122"/>
              </a:rPr>
              <a:t>= </a:t>
            </a:r>
            <a:r>
              <a:rPr lang="en-US" altLang="zh-CN" dirty="0" err="1">
                <a:solidFill>
                  <a:srgbClr val="EA0000"/>
                </a:solidFill>
                <a:latin typeface="微软雅黑" pitchFamily="34" charset="-122"/>
                <a:ea typeface="微软雅黑" pitchFamily="34" charset="-122"/>
              </a:rPr>
              <a:t>initProperty</a:t>
            </a:r>
            <a:r>
              <a:rPr lang="en-US" altLang="zh-CN" dirty="0">
                <a:solidFill>
                  <a:srgbClr val="EA0000"/>
                </a:solidFill>
                <a:latin typeface="微软雅黑" pitchFamily="34" charset="-122"/>
                <a:ea typeface="微软雅黑" pitchFamily="34" charset="-122"/>
              </a:rPr>
              <a:t>();</a:t>
            </a:r>
          </a:p>
          <a:p>
            <a:r>
              <a:rPr lang="en-US" altLang="zh-CN" dirty="0">
                <a:solidFill>
                  <a:srgbClr val="EA0000"/>
                </a:solidFill>
                <a:latin typeface="微软雅黑" pitchFamily="34" charset="-122"/>
                <a:ea typeface="微软雅黑" pitchFamily="34" charset="-122"/>
              </a:rPr>
              <a:t>  </a:t>
            </a:r>
            <a:r>
              <a:rPr lang="en-US" altLang="zh-CN" dirty="0" smtClean="0">
                <a:solidFill>
                  <a:srgbClr val="EA0000"/>
                </a:solidFill>
                <a:latin typeface="微软雅黑" pitchFamily="34" charset="-122"/>
                <a:ea typeface="微软雅黑" pitchFamily="34" charset="-122"/>
              </a:rPr>
              <a:t>        }</a:t>
            </a:r>
            <a:endParaRPr lang="en-US" altLang="zh-CN" dirty="0">
              <a:solidFill>
                <a:srgbClr val="EA0000"/>
              </a:solidFill>
              <a:latin typeface="微软雅黑" pitchFamily="34" charset="-122"/>
              <a:ea typeface="微软雅黑" pitchFamily="34" charset="-122"/>
            </a:endParaRPr>
          </a:p>
          <a:p>
            <a:r>
              <a:rPr lang="en-US" altLang="zh-CN" dirty="0">
                <a:solidFill>
                  <a:srgbClr val="EA0000"/>
                </a:solidFill>
                <a:latin typeface="微软雅黑" pitchFamily="34" charset="-122"/>
                <a:ea typeface="微软雅黑" pitchFamily="34" charset="-122"/>
              </a:rPr>
              <a:t>  </a:t>
            </a:r>
            <a:r>
              <a:rPr lang="en-US" altLang="zh-CN" dirty="0" smtClean="0">
                <a:solidFill>
                  <a:srgbClr val="EA0000"/>
                </a:solidFill>
                <a:latin typeface="微软雅黑" pitchFamily="34" charset="-122"/>
                <a:ea typeface="微软雅黑" pitchFamily="34" charset="-122"/>
              </a:rPr>
              <a:t>        return </a:t>
            </a:r>
            <a:r>
              <a:rPr lang="en-US" altLang="zh-CN" dirty="0">
                <a:solidFill>
                  <a:srgbClr val="EA0000"/>
                </a:solidFill>
                <a:latin typeface="微软雅黑" pitchFamily="34" charset="-122"/>
                <a:ea typeface="微软雅黑" pitchFamily="34" charset="-122"/>
              </a:rPr>
              <a:t>property;</a:t>
            </a:r>
          </a:p>
          <a:p>
            <a:r>
              <a:rPr lang="en-US" altLang="zh-CN" dirty="0" smtClean="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private </a:t>
            </a:r>
            <a:r>
              <a:rPr lang="en-US" altLang="zh-CN" dirty="0">
                <a:latin typeface="微软雅黑" pitchFamily="34" charset="-122"/>
                <a:ea typeface="微软雅黑" pitchFamily="34" charset="-122"/>
              </a:rPr>
              <a:t>String </a:t>
            </a:r>
            <a:r>
              <a:rPr lang="en-US" altLang="zh-CN" dirty="0" err="1">
                <a:latin typeface="微软雅黑" pitchFamily="34" charset="-122"/>
                <a:ea typeface="微软雅黑" pitchFamily="34" charset="-122"/>
              </a:rPr>
              <a:t>initProperty</a:t>
            </a:r>
            <a:r>
              <a:rPr lang="en-US" altLang="zh-CN" dirty="0">
                <a:latin typeface="微软雅黑" pitchFamily="34" charset="-122"/>
                <a:ea typeface="微软雅黑" pitchFamily="34" charset="-122"/>
              </a:rPr>
              <a:t>() {</a:t>
            </a:r>
          </a:p>
          <a:p>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return </a:t>
            </a:r>
            <a:r>
              <a:rPr lang="en-US" altLang="zh-CN" dirty="0">
                <a:latin typeface="微软雅黑" pitchFamily="34" charset="-122"/>
                <a:ea typeface="微软雅黑" pitchFamily="34" charset="-122"/>
              </a:rPr>
              <a:t>"property";</a:t>
            </a:r>
          </a:p>
          <a:p>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a:t>
            </a:r>
          </a:p>
          <a:p>
            <a:r>
              <a:rPr lang="en-US" altLang="zh-CN"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比如常用的</a:t>
            </a:r>
            <a:r>
              <a:rPr lang="zh-CN" altLang="en-US" b="1" dirty="0">
                <a:latin typeface="微软雅黑" pitchFamily="34" charset="-122"/>
                <a:ea typeface="微软雅黑" pitchFamily="34" charset="-122"/>
              </a:rPr>
              <a:t>单例模式懒汉</a:t>
            </a:r>
            <a:r>
              <a:rPr lang="zh-CN" altLang="en-US" dirty="0">
                <a:latin typeface="微软雅黑" pitchFamily="34" charset="-122"/>
                <a:ea typeface="微软雅黑" pitchFamily="34" charset="-122"/>
              </a:rPr>
              <a:t>式实现时就使用了上面类似的思路实现</a:t>
            </a:r>
          </a:p>
        </p:txBody>
      </p:sp>
    </p:spTree>
    <p:extLst>
      <p:ext uri="{BB962C8B-B14F-4D97-AF65-F5344CB8AC3E}">
        <p14:creationId xmlns="" xmlns:p14="http://schemas.microsoft.com/office/powerpoint/2010/main" val="21205553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smtClean="0">
                <a:latin typeface="微软雅黑" pitchFamily="34" charset="-122"/>
                <a:ea typeface="微软雅黑" pitchFamily="34" charset="-122"/>
              </a:rPr>
              <a:t>惰</a:t>
            </a:r>
            <a:r>
              <a:rPr lang="zh-CN" altLang="en-US" sz="2200" b="1" dirty="0">
                <a:latin typeface="微软雅黑" pitchFamily="34" charset="-122"/>
                <a:ea typeface="微软雅黑" pitchFamily="34" charset="-122"/>
              </a:rPr>
              <a:t>性函数</a:t>
            </a:r>
            <a:endParaRPr lang="en-US" altLang="zh-CN" sz="2200" b="1" dirty="0"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latin typeface="微软雅黑" pitchFamily="34" charset="-122"/>
              <a:ea typeface="微软雅黑" pitchFamily="34" charset="-122"/>
            </a:endParaRPr>
          </a:p>
          <a:p>
            <a:pPr>
              <a:spcBef>
                <a:spcPct val="0"/>
              </a:spcBef>
            </a:pPr>
            <a:endParaRPr lang="en-US" altLang="zh-CN" sz="1600">
              <a:latin typeface="微软雅黑" pitchFamily="34" charset="-122"/>
              <a:ea typeface="微软雅黑" pitchFamily="34" charset="-122"/>
            </a:endParaRPr>
          </a:p>
        </p:txBody>
      </p:sp>
      <p:sp>
        <p:nvSpPr>
          <p:cNvPr id="3" name="TextBox 2"/>
          <p:cNvSpPr txBox="1"/>
          <p:nvPr/>
        </p:nvSpPr>
        <p:spPr>
          <a:xfrm>
            <a:off x="521965" y="1214814"/>
            <a:ext cx="8599954" cy="4185761"/>
          </a:xfrm>
          <a:prstGeom prst="rect">
            <a:avLst/>
          </a:prstGeom>
          <a:noFill/>
        </p:spPr>
        <p:txBody>
          <a:bodyPr wrap="square" rtlCol="0">
            <a:spAutoFit/>
          </a:bodyPr>
          <a:lstStyle/>
          <a:p>
            <a:r>
              <a:rPr lang="zh-CN" altLang="en-US" sz="2000" b="1" dirty="0" smtClean="0">
                <a:solidFill>
                  <a:srgbClr val="0070C0"/>
                </a:solidFill>
                <a:latin typeface="微软雅黑" pitchFamily="34" charset="-122"/>
                <a:ea typeface="微软雅黑" pitchFamily="34" charset="-122"/>
              </a:rPr>
              <a:t>介绍</a:t>
            </a:r>
            <a:endParaRPr lang="en-US" altLang="zh-CN" sz="2000" b="1" dirty="0" smtClean="0">
              <a:solidFill>
                <a:srgbClr val="0070C0"/>
              </a:solidFill>
              <a:latin typeface="微软雅黑" pitchFamily="34" charset="-122"/>
              <a:ea typeface="微软雅黑" pitchFamily="34" charset="-122"/>
            </a:endParaRPr>
          </a:p>
          <a:p>
            <a:r>
              <a:rPr lang="zh-CN" altLang="en-US"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函数返回值</a:t>
            </a:r>
            <a:r>
              <a:rPr lang="zh-CN" altLang="en-US" dirty="0">
                <a:latin typeface="微软雅黑" pitchFamily="34" charset="-122"/>
                <a:ea typeface="微软雅黑" pitchFamily="34" charset="-122"/>
              </a:rPr>
              <a:t>被声明为</a:t>
            </a:r>
            <a:r>
              <a:rPr lang="en-US" altLang="zh-CN" b="1" dirty="0">
                <a:latin typeface="微软雅黑" pitchFamily="34" charset="-122"/>
                <a:ea typeface="微软雅黑" pitchFamily="34" charset="-122"/>
              </a:rPr>
              <a:t>lazy</a:t>
            </a:r>
            <a:r>
              <a:rPr lang="zh-CN" altLang="en-US" dirty="0">
                <a:latin typeface="微软雅黑" pitchFamily="34" charset="-122"/>
                <a:ea typeface="微软雅黑" pitchFamily="34" charset="-122"/>
              </a:rPr>
              <a:t>时，函数的执行将被推迟，直到我们首次对此取值</a:t>
            </a:r>
            <a:r>
              <a:rPr lang="zh-CN" altLang="en-US" dirty="0" smtClean="0">
                <a:latin typeface="微软雅黑" pitchFamily="34" charset="-122"/>
                <a:ea typeface="微软雅黑" pitchFamily="34" charset="-122"/>
              </a:rPr>
              <a:t>，该函数才会执行。</a:t>
            </a:r>
            <a:r>
              <a:rPr lang="zh-CN" altLang="en-US" dirty="0">
                <a:latin typeface="微软雅黑" pitchFamily="34" charset="-122"/>
                <a:ea typeface="微软雅黑" pitchFamily="34" charset="-122"/>
              </a:rPr>
              <a:t>这种函数我们称之为</a:t>
            </a:r>
            <a:r>
              <a:rPr lang="zh-CN" altLang="en-US" b="1" dirty="0">
                <a:solidFill>
                  <a:srgbClr val="EA0000"/>
                </a:solidFill>
                <a:latin typeface="微软雅黑" pitchFamily="34" charset="-122"/>
                <a:ea typeface="微软雅黑" pitchFamily="34" charset="-122"/>
              </a:rPr>
              <a:t>惰性函数</a:t>
            </a:r>
            <a:r>
              <a:rPr lang="zh-CN" altLang="en-US" dirty="0">
                <a:latin typeface="微软雅黑" pitchFamily="34" charset="-122"/>
                <a:ea typeface="微软雅黑" pitchFamily="34" charset="-122"/>
              </a:rPr>
              <a:t>，在</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的某些框架代码中称之为懒加</a:t>
            </a:r>
            <a:r>
              <a:rPr lang="zh-CN" altLang="en-US" dirty="0" smtClean="0">
                <a:latin typeface="微软雅黑" pitchFamily="34" charset="-122"/>
                <a:ea typeface="微软雅黑" pitchFamily="34" charset="-122"/>
              </a:rPr>
              <a:t>载</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延</a:t>
            </a:r>
            <a:r>
              <a:rPr lang="zh-CN" altLang="en-US" dirty="0">
                <a:latin typeface="微软雅黑" pitchFamily="34" charset="-122"/>
                <a:ea typeface="微软雅黑" pitchFamily="34" charset="-122"/>
              </a:rPr>
              <a:t>迟加</a:t>
            </a:r>
            <a:r>
              <a:rPr lang="zh-CN" altLang="en-US" dirty="0" smtClean="0">
                <a:latin typeface="微软雅黑" pitchFamily="34" charset="-122"/>
                <a:ea typeface="微软雅黑" pitchFamily="34" charset="-122"/>
              </a:rPr>
              <a:t>载</a:t>
            </a:r>
            <a:r>
              <a:rPr lang="en-US" altLang="zh-CN"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endParaRPr lang="en-US" altLang="zh-CN" sz="1600" dirty="0">
              <a:latin typeface="微软雅黑" pitchFamily="34" charset="-122"/>
              <a:ea typeface="微软雅黑" pitchFamily="34" charset="-122"/>
            </a:endParaRPr>
          </a:p>
          <a:p>
            <a:r>
              <a:rPr lang="zh-CN" altLang="en-US" sz="2000" b="1" dirty="0" smtClean="0">
                <a:solidFill>
                  <a:srgbClr val="0070C0"/>
                </a:solidFill>
                <a:latin typeface="微软雅黑" pitchFamily="34" charset="-122"/>
                <a:ea typeface="微软雅黑" pitchFamily="34" charset="-122"/>
              </a:rPr>
              <a:t>案例演示</a:t>
            </a:r>
            <a:r>
              <a:rPr lang="en-US" altLang="zh-CN" sz="2000" b="1" dirty="0" smtClean="0">
                <a:solidFill>
                  <a:srgbClr val="0070C0"/>
                </a:solidFill>
                <a:latin typeface="微软雅黑" pitchFamily="34" charset="-122"/>
                <a:ea typeface="微软雅黑" pitchFamily="34" charset="-122"/>
              </a:rPr>
              <a:t>-&gt;</a:t>
            </a:r>
          </a:p>
          <a:p>
            <a:endParaRPr lang="en-US" altLang="zh-CN" sz="1600" dirty="0" smtClean="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a:p>
            <a:endParaRPr lang="en-US" altLang="zh-CN" sz="1600" dirty="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zh-CN" altLang="en-US" sz="2000" b="1" dirty="0">
                <a:solidFill>
                  <a:srgbClr val="0070C0"/>
                </a:solidFill>
                <a:latin typeface="微软雅黑" pitchFamily="34" charset="-122"/>
                <a:ea typeface="微软雅黑" pitchFamily="34" charset="-122"/>
              </a:rPr>
              <a:t>注</a:t>
            </a:r>
            <a:r>
              <a:rPr lang="zh-CN" altLang="en-US" sz="2000" b="1" dirty="0" smtClean="0">
                <a:solidFill>
                  <a:srgbClr val="0070C0"/>
                </a:solidFill>
                <a:latin typeface="微软雅黑" pitchFamily="34" charset="-122"/>
                <a:ea typeface="微软雅黑" pitchFamily="34" charset="-122"/>
              </a:rPr>
              <a:t>意事项和细节</a:t>
            </a:r>
            <a:endParaRPr lang="en-US" altLang="zh-CN" sz="2000" b="1" dirty="0" smtClean="0">
              <a:solidFill>
                <a:srgbClr val="0070C0"/>
              </a:solidFill>
              <a:latin typeface="微软雅黑" pitchFamily="34" charset="-122"/>
              <a:ea typeface="微软雅黑" pitchFamily="34" charset="-122"/>
            </a:endParaRPr>
          </a:p>
          <a:p>
            <a:pPr marL="342900" indent="-342900">
              <a:buFontTx/>
              <a:buAutoNum type="arabicParenR"/>
            </a:pPr>
            <a:r>
              <a:rPr lang="en-US" altLang="zh-CN" dirty="0" smtClean="0">
                <a:latin typeface="微软雅黑" pitchFamily="34" charset="-122"/>
                <a:ea typeface="微软雅黑" pitchFamily="34" charset="-122"/>
                <a:cs typeface="Arial" pitchFamily="34" charset="0"/>
              </a:rPr>
              <a:t>lazy </a:t>
            </a:r>
            <a:r>
              <a:rPr lang="zh-CN" altLang="en-US" dirty="0" smtClean="0">
                <a:latin typeface="微软雅黑" pitchFamily="34" charset="-122"/>
                <a:ea typeface="微软雅黑" pitchFamily="34" charset="-122"/>
                <a:cs typeface="Arial" pitchFamily="34" charset="0"/>
              </a:rPr>
              <a:t>不能修饰 </a:t>
            </a:r>
            <a:r>
              <a:rPr lang="en-US" altLang="zh-CN" dirty="0" err="1" smtClean="0">
                <a:latin typeface="微软雅黑" pitchFamily="34" charset="-122"/>
                <a:ea typeface="微软雅黑" pitchFamily="34" charset="-122"/>
                <a:cs typeface="Arial" pitchFamily="34" charset="0"/>
              </a:rPr>
              <a:t>var</a:t>
            </a:r>
            <a:r>
              <a:rPr lang="en-US" altLang="zh-CN" dirty="0" smtClean="0">
                <a:latin typeface="微软雅黑" pitchFamily="34" charset="-122"/>
                <a:ea typeface="微软雅黑" pitchFamily="34" charset="-122"/>
                <a:cs typeface="Arial" pitchFamily="34" charset="0"/>
              </a:rPr>
              <a:t> </a:t>
            </a:r>
            <a:r>
              <a:rPr lang="zh-CN" altLang="en-US" dirty="0" smtClean="0">
                <a:latin typeface="微软雅黑" pitchFamily="34" charset="-122"/>
                <a:ea typeface="微软雅黑" pitchFamily="34" charset="-122"/>
                <a:cs typeface="Arial" pitchFamily="34" charset="0"/>
              </a:rPr>
              <a:t>类型的变量</a:t>
            </a:r>
            <a:endParaRPr lang="en-US" altLang="zh-CN" dirty="0">
              <a:latin typeface="微软雅黑" pitchFamily="34" charset="-122"/>
              <a:ea typeface="微软雅黑" pitchFamily="34" charset="-122"/>
              <a:cs typeface="Arial" pitchFamily="34" charset="0"/>
            </a:endParaRPr>
          </a:p>
          <a:p>
            <a:pPr marL="342900" indent="-342900">
              <a:buAutoNum type="arabicParenR"/>
            </a:pPr>
            <a:r>
              <a:rPr lang="zh-CN" altLang="en-US" dirty="0" smtClean="0">
                <a:latin typeface="微软雅黑" pitchFamily="34" charset="-122"/>
                <a:ea typeface="微软雅黑" pitchFamily="34" charset="-122"/>
              </a:rPr>
              <a:t>不</a:t>
            </a:r>
            <a:r>
              <a:rPr lang="zh-CN" altLang="en-US" dirty="0">
                <a:latin typeface="微软雅黑" pitchFamily="34" charset="-122"/>
                <a:ea typeface="微软雅黑" pitchFamily="34" charset="-122"/>
              </a:rPr>
              <a:t>但是 在调用函数时，加了 </a:t>
            </a:r>
            <a:r>
              <a:rPr lang="en-US" altLang="zh-CN" dirty="0">
                <a:latin typeface="微软雅黑" pitchFamily="34" charset="-122"/>
                <a:ea typeface="微软雅黑" pitchFamily="34" charset="-122"/>
              </a:rPr>
              <a:t>lazy ,</a:t>
            </a:r>
            <a:r>
              <a:rPr lang="zh-CN" altLang="en-US" dirty="0">
                <a:latin typeface="微软雅黑" pitchFamily="34" charset="-122"/>
                <a:ea typeface="微软雅黑" pitchFamily="34" charset="-122"/>
              </a:rPr>
              <a:t>会导致函数的执行被推迟</a:t>
            </a:r>
            <a:r>
              <a:rPr lang="zh-CN" altLang="en-US" dirty="0" smtClean="0">
                <a:latin typeface="微软雅黑" pitchFamily="34" charset="-122"/>
                <a:ea typeface="微软雅黑" pitchFamily="34" charset="-122"/>
              </a:rPr>
              <a:t>，我</a:t>
            </a:r>
            <a:r>
              <a:rPr lang="zh-CN" altLang="en-US" dirty="0">
                <a:latin typeface="微软雅黑" pitchFamily="34" charset="-122"/>
                <a:ea typeface="微软雅黑" pitchFamily="34" charset="-122"/>
              </a:rPr>
              <a:t>们在声明一个变量时，如果给声明了 </a:t>
            </a:r>
            <a:r>
              <a:rPr lang="en-US" altLang="zh-CN" dirty="0">
                <a:latin typeface="微软雅黑" pitchFamily="34" charset="-122"/>
                <a:ea typeface="微软雅黑" pitchFamily="34" charset="-122"/>
              </a:rPr>
              <a:t>lazy ,</a:t>
            </a:r>
            <a:r>
              <a:rPr lang="zh-CN" altLang="en-US" dirty="0">
                <a:latin typeface="微软雅黑" pitchFamily="34" charset="-122"/>
                <a:ea typeface="微软雅黑" pitchFamily="34" charset="-122"/>
              </a:rPr>
              <a:t>那么变量值得分配也会推</a:t>
            </a:r>
            <a:r>
              <a:rPr lang="zh-CN" altLang="en-US" dirty="0" smtClean="0">
                <a:latin typeface="微软雅黑" pitchFamily="34" charset="-122"/>
                <a:ea typeface="微软雅黑" pitchFamily="34" charset="-122"/>
              </a:rPr>
              <a:t>迟。</a:t>
            </a:r>
            <a:r>
              <a:rPr lang="zh-CN" altLang="en-US" dirty="0">
                <a:latin typeface="微软雅黑" pitchFamily="34" charset="-122"/>
                <a:ea typeface="微软雅黑" pitchFamily="34" charset="-122"/>
                <a:cs typeface="Arial" pitchFamily="34" charset="0"/>
              </a:rPr>
              <a:t> </a:t>
            </a:r>
            <a:r>
              <a:rPr lang="zh-CN" altLang="en-US" dirty="0" smtClean="0">
                <a:latin typeface="微软雅黑" pitchFamily="34" charset="-122"/>
                <a:ea typeface="微软雅黑" pitchFamily="34" charset="-122"/>
                <a:cs typeface="Arial" pitchFamily="34" charset="0"/>
              </a:rPr>
              <a:t>比</a:t>
            </a:r>
            <a:r>
              <a:rPr lang="zh-CN" altLang="en-US" dirty="0">
                <a:latin typeface="微软雅黑" pitchFamily="34" charset="-122"/>
                <a:ea typeface="微软雅黑" pitchFamily="34" charset="-122"/>
                <a:cs typeface="Arial" pitchFamily="34" charset="0"/>
              </a:rPr>
              <a:t>如 </a:t>
            </a:r>
            <a:r>
              <a:rPr lang="en-US" altLang="zh-CN" dirty="0">
                <a:latin typeface="微软雅黑" pitchFamily="34" charset="-122"/>
                <a:ea typeface="微软雅黑" pitchFamily="34" charset="-122"/>
              </a:rPr>
              <a:t>lazy </a:t>
            </a:r>
            <a:r>
              <a:rPr lang="en-US" altLang="zh-CN" dirty="0" err="1">
                <a:latin typeface="微软雅黑" pitchFamily="34" charset="-122"/>
                <a:ea typeface="微软雅黑" pitchFamily="34" charset="-122"/>
              </a:rPr>
              <a:t>val</a:t>
            </a:r>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i</a:t>
            </a:r>
            <a:r>
              <a:rPr lang="en-US" altLang="zh-CN" dirty="0">
                <a:latin typeface="微软雅黑" pitchFamily="34" charset="-122"/>
                <a:ea typeface="微软雅黑" pitchFamily="34" charset="-122"/>
              </a:rPr>
              <a:t> = 10</a:t>
            </a:r>
            <a:endParaRPr lang="en-US" altLang="zh-CN" dirty="0">
              <a:latin typeface="微软雅黑" pitchFamily="34" charset="-122"/>
              <a:ea typeface="微软雅黑" pitchFamily="34" charset="-122"/>
              <a:cs typeface="Arial" pitchFamily="34" charset="0"/>
            </a:endParaRPr>
          </a:p>
        </p:txBody>
      </p:sp>
      <p:sp>
        <p:nvSpPr>
          <p:cNvPr id="5" name="TextBox 4"/>
          <p:cNvSpPr txBox="1"/>
          <p:nvPr/>
        </p:nvSpPr>
        <p:spPr>
          <a:xfrm>
            <a:off x="4616793" y="2232223"/>
            <a:ext cx="3823098" cy="2308324"/>
          </a:xfrm>
          <a:prstGeom prst="rect">
            <a:avLst/>
          </a:prstGeom>
          <a:noFill/>
        </p:spPr>
        <p:txBody>
          <a:bodyPr wrap="none" rtlCol="0">
            <a:spAutoFit/>
          </a:bodyPr>
          <a:lstStyle/>
          <a:p>
            <a:r>
              <a:rPr lang="en-US" altLang="zh-CN" sz="1600" dirty="0" err="1">
                <a:latin typeface="微软雅黑" pitchFamily="34" charset="-122"/>
                <a:ea typeface="微软雅黑" pitchFamily="34" charset="-122"/>
                <a:cs typeface="Arial" pitchFamily="34" charset="0"/>
              </a:rPr>
              <a:t>def</a:t>
            </a:r>
            <a:r>
              <a:rPr lang="en-US" altLang="zh-CN" sz="1600" dirty="0">
                <a:latin typeface="微软雅黑" pitchFamily="34" charset="-122"/>
                <a:ea typeface="微软雅黑" pitchFamily="34" charset="-122"/>
                <a:cs typeface="Arial" pitchFamily="34" charset="0"/>
              </a:rPr>
              <a:t> main(</a:t>
            </a:r>
            <a:r>
              <a:rPr lang="en-US" altLang="zh-CN" sz="1600" dirty="0" err="1">
                <a:latin typeface="微软雅黑" pitchFamily="34" charset="-122"/>
                <a:ea typeface="微软雅黑" pitchFamily="34" charset="-122"/>
                <a:cs typeface="Arial" pitchFamily="34" charset="0"/>
              </a:rPr>
              <a:t>args</a:t>
            </a:r>
            <a:r>
              <a:rPr lang="en-US" altLang="zh-CN" sz="1600" dirty="0">
                <a:latin typeface="微软雅黑" pitchFamily="34" charset="-122"/>
                <a:ea typeface="微软雅黑" pitchFamily="34" charset="-122"/>
                <a:cs typeface="Arial" pitchFamily="34" charset="0"/>
              </a:rPr>
              <a:t>: Array[String]): Unit = </a:t>
            </a:r>
            <a:r>
              <a:rPr lang="en-US" altLang="zh-CN" sz="1600" dirty="0" smtClean="0">
                <a:latin typeface="微软雅黑" pitchFamily="34" charset="-122"/>
                <a:ea typeface="微软雅黑" pitchFamily="34" charset="-122"/>
                <a:cs typeface="Arial" pitchFamily="34" charset="0"/>
              </a:rPr>
              <a:t>{</a:t>
            </a:r>
            <a:endParaRPr lang="en-US" altLang="zh-CN" sz="1600" dirty="0">
              <a:latin typeface="微软雅黑" pitchFamily="34" charset="-122"/>
              <a:ea typeface="微软雅黑" pitchFamily="34" charset="-122"/>
              <a:cs typeface="Arial" pitchFamily="34" charset="0"/>
            </a:endParaRPr>
          </a:p>
          <a:p>
            <a:r>
              <a:rPr lang="en-US" altLang="zh-CN" sz="1600" dirty="0">
                <a:latin typeface="微软雅黑" pitchFamily="34" charset="-122"/>
                <a:ea typeface="微软雅黑" pitchFamily="34" charset="-122"/>
                <a:cs typeface="Arial" pitchFamily="34" charset="0"/>
              </a:rPr>
              <a:t>    lazy </a:t>
            </a:r>
            <a:r>
              <a:rPr lang="en-US" altLang="zh-CN" sz="1600" dirty="0" err="1">
                <a:latin typeface="微软雅黑" pitchFamily="34" charset="-122"/>
                <a:ea typeface="微软雅黑" pitchFamily="34" charset="-122"/>
                <a:cs typeface="Arial" pitchFamily="34" charset="0"/>
              </a:rPr>
              <a:t>val</a:t>
            </a:r>
            <a:r>
              <a:rPr lang="en-US" altLang="zh-CN" sz="1600" dirty="0">
                <a:latin typeface="微软雅黑" pitchFamily="34" charset="-122"/>
                <a:ea typeface="微软雅黑" pitchFamily="34" charset="-122"/>
                <a:cs typeface="Arial" pitchFamily="34" charset="0"/>
              </a:rPr>
              <a:t> res = sum(10, 20)</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println</a:t>
            </a:r>
            <a:r>
              <a:rPr lang="en-US" altLang="zh-CN" sz="1600" dirty="0">
                <a:latin typeface="微软雅黑" pitchFamily="34" charset="-122"/>
                <a:ea typeface="微软雅黑" pitchFamily="34" charset="-122"/>
                <a:cs typeface="Arial" pitchFamily="34" charset="0"/>
              </a:rPr>
              <a:t>("-----------------")</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println</a:t>
            </a:r>
            <a:r>
              <a:rPr lang="en-US" altLang="zh-CN" sz="1600" dirty="0">
                <a:latin typeface="微软雅黑" pitchFamily="34" charset="-122"/>
                <a:ea typeface="微软雅黑" pitchFamily="34" charset="-122"/>
                <a:cs typeface="Arial" pitchFamily="34" charset="0"/>
              </a:rPr>
              <a:t>("res=" + res) </a:t>
            </a:r>
          </a:p>
          <a:p>
            <a:r>
              <a:rPr lang="en-US" altLang="zh-CN" sz="1600" dirty="0" smtClean="0">
                <a:latin typeface="微软雅黑" pitchFamily="34" charset="-122"/>
                <a:ea typeface="微软雅黑" pitchFamily="34" charset="-122"/>
                <a:cs typeface="Arial" pitchFamily="34" charset="0"/>
              </a:rPr>
              <a:t>}</a:t>
            </a:r>
            <a:endParaRPr lang="en-US" altLang="zh-CN" sz="1600" dirty="0">
              <a:latin typeface="微软雅黑" pitchFamily="34" charset="-122"/>
              <a:ea typeface="微软雅黑" pitchFamily="34" charset="-122"/>
              <a:cs typeface="Arial" pitchFamily="34" charset="0"/>
            </a:endParaRPr>
          </a:p>
          <a:p>
            <a:r>
              <a:rPr lang="en-US" altLang="zh-CN" sz="1600" dirty="0" err="1" smtClean="0">
                <a:latin typeface="微软雅黑" pitchFamily="34" charset="-122"/>
                <a:ea typeface="微软雅黑" pitchFamily="34" charset="-122"/>
                <a:cs typeface="Arial" pitchFamily="34" charset="0"/>
              </a:rPr>
              <a:t>def</a:t>
            </a:r>
            <a:r>
              <a:rPr lang="en-US" altLang="zh-CN" sz="1600" dirty="0" smtClean="0">
                <a:latin typeface="微软雅黑" pitchFamily="34" charset="-122"/>
                <a:ea typeface="微软雅黑" pitchFamily="34" charset="-122"/>
                <a:cs typeface="Arial" pitchFamily="34" charset="0"/>
              </a:rPr>
              <a:t> </a:t>
            </a:r>
            <a:r>
              <a:rPr lang="en-US" altLang="zh-CN" sz="1600" dirty="0">
                <a:latin typeface="微软雅黑" pitchFamily="34" charset="-122"/>
                <a:ea typeface="微软雅黑" pitchFamily="34" charset="-122"/>
                <a:cs typeface="Arial" pitchFamily="34" charset="0"/>
              </a:rPr>
              <a:t>sum(n1 : </a:t>
            </a:r>
            <a:r>
              <a:rPr lang="en-US" altLang="zh-CN" sz="1600" dirty="0" err="1">
                <a:latin typeface="微软雅黑" pitchFamily="34" charset="-122"/>
                <a:ea typeface="微软雅黑" pitchFamily="34" charset="-122"/>
                <a:cs typeface="Arial" pitchFamily="34" charset="0"/>
              </a:rPr>
              <a:t>Int</a:t>
            </a:r>
            <a:r>
              <a:rPr lang="en-US" altLang="zh-CN" sz="1600" dirty="0">
                <a:latin typeface="微软雅黑" pitchFamily="34" charset="-122"/>
                <a:ea typeface="微软雅黑" pitchFamily="34" charset="-122"/>
                <a:cs typeface="Arial" pitchFamily="34" charset="0"/>
              </a:rPr>
              <a:t>, n2 : </a:t>
            </a:r>
            <a:r>
              <a:rPr lang="en-US" altLang="zh-CN" sz="1600" dirty="0" err="1">
                <a:latin typeface="微软雅黑" pitchFamily="34" charset="-122"/>
                <a:ea typeface="微软雅黑" pitchFamily="34" charset="-122"/>
                <a:cs typeface="Arial" pitchFamily="34" charset="0"/>
              </a:rPr>
              <a:t>Int</a:t>
            </a:r>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Int</a:t>
            </a:r>
            <a:r>
              <a:rPr lang="en-US" altLang="zh-CN" sz="1600" dirty="0">
                <a:latin typeface="微软雅黑" pitchFamily="34" charset="-122"/>
                <a:ea typeface="微软雅黑" pitchFamily="34" charset="-122"/>
                <a:cs typeface="Arial" pitchFamily="34" charset="0"/>
              </a:rPr>
              <a:t> = {</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println</a:t>
            </a:r>
            <a:r>
              <a:rPr lang="en-US" altLang="zh-CN" sz="1600" dirty="0">
                <a:latin typeface="微软雅黑" pitchFamily="34" charset="-122"/>
                <a:ea typeface="微软雅黑" pitchFamily="34" charset="-122"/>
                <a:cs typeface="Arial" pitchFamily="34" charset="0"/>
              </a:rPr>
              <a:t>("sum() </a:t>
            </a:r>
            <a:r>
              <a:rPr lang="zh-CN" altLang="en-US" sz="1600" dirty="0">
                <a:latin typeface="微软雅黑" pitchFamily="34" charset="-122"/>
                <a:ea typeface="微软雅黑" pitchFamily="34" charset="-122"/>
                <a:cs typeface="Arial" pitchFamily="34" charset="0"/>
              </a:rPr>
              <a:t>执行了</a:t>
            </a:r>
            <a:r>
              <a:rPr lang="en-US" altLang="zh-CN" sz="1600" dirty="0">
                <a:latin typeface="微软雅黑" pitchFamily="34" charset="-122"/>
                <a:ea typeface="微软雅黑" pitchFamily="34" charset="-122"/>
                <a:cs typeface="Arial" pitchFamily="34" charset="0"/>
              </a:rPr>
              <a:t>..")</a:t>
            </a:r>
          </a:p>
          <a:p>
            <a:r>
              <a:rPr lang="en-US" altLang="zh-CN" sz="1600" dirty="0">
                <a:latin typeface="微软雅黑" pitchFamily="34" charset="-122"/>
                <a:ea typeface="微软雅黑" pitchFamily="34" charset="-122"/>
                <a:cs typeface="Arial" pitchFamily="34" charset="0"/>
              </a:rPr>
              <a:t>    return  n1 + </a:t>
            </a:r>
            <a:r>
              <a:rPr lang="en-US" altLang="zh-CN" sz="1600" dirty="0" smtClean="0">
                <a:latin typeface="微软雅黑" pitchFamily="34" charset="-122"/>
                <a:ea typeface="微软雅黑" pitchFamily="34" charset="-122"/>
                <a:cs typeface="Arial" pitchFamily="34" charset="0"/>
              </a:rPr>
              <a:t>n2</a:t>
            </a:r>
          </a:p>
          <a:p>
            <a:r>
              <a:rPr lang="en-US" altLang="zh-CN" sz="1600" dirty="0" smtClean="0">
                <a:latin typeface="微软雅黑" pitchFamily="34" charset="-122"/>
                <a:ea typeface="微软雅黑" pitchFamily="34" charset="-122"/>
                <a:cs typeface="Arial" pitchFamily="34" charset="0"/>
              </a:rPr>
              <a:t>}</a:t>
            </a:r>
            <a:endParaRPr lang="en-US" altLang="zh-CN" sz="1600" dirty="0">
              <a:latin typeface="微软雅黑" pitchFamily="34" charset="-122"/>
              <a:ea typeface="微软雅黑" pitchFamily="34" charset="-122"/>
              <a:cs typeface="Arial" pitchFamily="34" charset="0"/>
            </a:endParaRPr>
          </a:p>
        </p:txBody>
      </p:sp>
    </p:spTree>
    <p:extLst>
      <p:ext uri="{BB962C8B-B14F-4D97-AF65-F5344CB8AC3E}">
        <p14:creationId xmlns="" xmlns:p14="http://schemas.microsoft.com/office/powerpoint/2010/main" val="26534049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latin typeface="微软雅黑" pitchFamily="34" charset="-122"/>
                <a:ea typeface="微软雅黑" pitchFamily="34" charset="-122"/>
              </a:rPr>
              <a:t>异常</a:t>
            </a:r>
            <a:endParaRPr lang="en-US" altLang="zh-CN" sz="2200" b="1"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latin typeface="微软雅黑" pitchFamily="34" charset="-122"/>
              <a:ea typeface="微软雅黑" pitchFamily="34" charset="-122"/>
            </a:endParaRPr>
          </a:p>
          <a:p>
            <a:pPr>
              <a:spcBef>
                <a:spcPct val="0"/>
              </a:spcBef>
            </a:pPr>
            <a:endParaRPr lang="en-US" altLang="zh-CN" sz="1600">
              <a:latin typeface="微软雅黑" pitchFamily="34" charset="-122"/>
              <a:ea typeface="微软雅黑" pitchFamily="34" charset="-122"/>
            </a:endParaRPr>
          </a:p>
        </p:txBody>
      </p:sp>
      <p:sp>
        <p:nvSpPr>
          <p:cNvPr id="3" name="TextBox 2"/>
          <p:cNvSpPr txBox="1"/>
          <p:nvPr/>
        </p:nvSpPr>
        <p:spPr>
          <a:xfrm>
            <a:off x="521965" y="1224111"/>
            <a:ext cx="8599954" cy="2031325"/>
          </a:xfrm>
          <a:prstGeom prst="rect">
            <a:avLst/>
          </a:prstGeom>
          <a:noFill/>
        </p:spPr>
        <p:txBody>
          <a:bodyPr wrap="square" rtlCol="0">
            <a:spAutoFit/>
          </a:bodyPr>
          <a:lstStyle/>
          <a:p>
            <a:r>
              <a:rPr lang="zh-CN" altLang="en-US" sz="2000" b="1" dirty="0" smtClean="0">
                <a:solidFill>
                  <a:srgbClr val="0070C0"/>
                </a:solidFill>
                <a:latin typeface="微软雅黑" pitchFamily="34" charset="-122"/>
                <a:ea typeface="微软雅黑" pitchFamily="34" charset="-122"/>
              </a:rPr>
              <a:t>介绍</a:t>
            </a:r>
            <a:endParaRPr lang="en-US" altLang="zh-CN" sz="2000" b="1" dirty="0" smtClean="0">
              <a:solidFill>
                <a:srgbClr val="0070C0"/>
              </a:solidFill>
              <a:latin typeface="微软雅黑" pitchFamily="34" charset="-122"/>
              <a:ea typeface="微软雅黑" pitchFamily="34" charset="-122"/>
            </a:endParaRPr>
          </a:p>
          <a:p>
            <a:pPr marL="285750" indent="-285750">
              <a:buFont typeface="Wingdings" pitchFamily="2" charset="2"/>
              <a:buChar char="Ø"/>
            </a:pPr>
            <a:r>
              <a:rPr lang="en-US" altLang="zh-CN" dirty="0" smtClean="0">
                <a:latin typeface="微软雅黑" pitchFamily="34" charset="-122"/>
                <a:ea typeface="微软雅黑" pitchFamily="34" charset="-122"/>
              </a:rPr>
              <a:t>Scala</a:t>
            </a:r>
            <a:r>
              <a:rPr lang="zh-CN" altLang="en-US" dirty="0">
                <a:latin typeface="微软雅黑" pitchFamily="34" charset="-122"/>
                <a:ea typeface="微软雅黑" pitchFamily="34" charset="-122"/>
              </a:rPr>
              <a:t>提供</a:t>
            </a:r>
            <a:r>
              <a:rPr lang="en-US" altLang="zh-CN" dirty="0">
                <a:latin typeface="微软雅黑" pitchFamily="34" charset="-122"/>
                <a:ea typeface="微软雅黑" pitchFamily="34" charset="-122"/>
              </a:rPr>
              <a:t>try</a:t>
            </a:r>
            <a:r>
              <a:rPr lang="zh-CN" altLang="en-US" dirty="0">
                <a:latin typeface="微软雅黑" pitchFamily="34" charset="-122"/>
                <a:ea typeface="微软雅黑" pitchFamily="34" charset="-122"/>
              </a:rPr>
              <a:t>和</a:t>
            </a:r>
            <a:r>
              <a:rPr lang="en-US" altLang="zh-CN" dirty="0">
                <a:latin typeface="微软雅黑" pitchFamily="34" charset="-122"/>
                <a:ea typeface="微软雅黑" pitchFamily="34" charset="-122"/>
              </a:rPr>
              <a:t>catch</a:t>
            </a:r>
            <a:r>
              <a:rPr lang="zh-CN" altLang="en-US" dirty="0">
                <a:latin typeface="微软雅黑" pitchFamily="34" charset="-122"/>
                <a:ea typeface="微软雅黑" pitchFamily="34" charset="-122"/>
              </a:rPr>
              <a:t>块来处理异常。</a:t>
            </a:r>
            <a:r>
              <a:rPr lang="en-US" altLang="zh-CN" dirty="0">
                <a:latin typeface="微软雅黑" pitchFamily="34" charset="-122"/>
                <a:ea typeface="微软雅黑" pitchFamily="34" charset="-122"/>
              </a:rPr>
              <a:t>try</a:t>
            </a:r>
            <a:r>
              <a:rPr lang="zh-CN" altLang="en-US" dirty="0">
                <a:latin typeface="微软雅黑" pitchFamily="34" charset="-122"/>
                <a:ea typeface="微软雅黑" pitchFamily="34" charset="-122"/>
              </a:rPr>
              <a:t>块用于包含</a:t>
            </a:r>
            <a:r>
              <a:rPr lang="zh-CN" altLang="en-US" dirty="0" smtClean="0">
                <a:latin typeface="微软雅黑" pitchFamily="34" charset="-122"/>
                <a:ea typeface="微软雅黑" pitchFamily="34" charset="-122"/>
              </a:rPr>
              <a:t>可能出错的代</a:t>
            </a:r>
            <a:r>
              <a:rPr lang="zh-CN" altLang="en-US" dirty="0">
                <a:latin typeface="微软雅黑" pitchFamily="34" charset="-122"/>
                <a:ea typeface="微软雅黑" pitchFamily="34" charset="-122"/>
              </a:rPr>
              <a:t>码。</a:t>
            </a:r>
            <a:r>
              <a:rPr lang="en-US" altLang="zh-CN" dirty="0">
                <a:latin typeface="微软雅黑" pitchFamily="34" charset="-122"/>
                <a:ea typeface="微软雅黑" pitchFamily="34" charset="-122"/>
              </a:rPr>
              <a:t>catch</a:t>
            </a:r>
            <a:r>
              <a:rPr lang="zh-CN" altLang="en-US" dirty="0">
                <a:latin typeface="微软雅黑" pitchFamily="34" charset="-122"/>
                <a:ea typeface="微软雅黑" pitchFamily="34" charset="-122"/>
              </a:rPr>
              <a:t>块用于处理</a:t>
            </a:r>
            <a:r>
              <a:rPr lang="en-US" altLang="zh-CN" dirty="0">
                <a:latin typeface="微软雅黑" pitchFamily="34" charset="-122"/>
                <a:ea typeface="微软雅黑" pitchFamily="34" charset="-122"/>
              </a:rPr>
              <a:t>try</a:t>
            </a:r>
            <a:r>
              <a:rPr lang="zh-CN" altLang="en-US" dirty="0">
                <a:latin typeface="微软雅黑" pitchFamily="34" charset="-122"/>
                <a:ea typeface="微软雅黑" pitchFamily="34" charset="-122"/>
              </a:rPr>
              <a:t>块中发生的异常。可以根据需要在程序中有任意数量的</a:t>
            </a:r>
            <a:r>
              <a:rPr lang="en-US" altLang="zh-CN" dirty="0">
                <a:latin typeface="微软雅黑" pitchFamily="34" charset="-122"/>
                <a:ea typeface="微软雅黑" pitchFamily="34" charset="-122"/>
              </a:rPr>
              <a:t>try...catch</a:t>
            </a:r>
            <a:r>
              <a:rPr lang="zh-CN" altLang="en-US" dirty="0">
                <a:latin typeface="微软雅黑" pitchFamily="34" charset="-122"/>
                <a:ea typeface="微软雅黑" pitchFamily="34" charset="-122"/>
              </a:rPr>
              <a:t>块。</a:t>
            </a:r>
          </a:p>
          <a:p>
            <a:pPr marL="285750" indent="-285750">
              <a:buFont typeface="Wingdings" pitchFamily="2" charset="2"/>
              <a:buChar char="Ø"/>
            </a:pPr>
            <a:r>
              <a:rPr lang="zh-CN" altLang="en-US" dirty="0" smtClean="0">
                <a:latin typeface="微软雅黑" pitchFamily="34" charset="-122"/>
                <a:ea typeface="微软雅黑" pitchFamily="34" charset="-122"/>
              </a:rPr>
              <a:t>语</a:t>
            </a:r>
            <a:r>
              <a:rPr lang="zh-CN" altLang="en-US" dirty="0">
                <a:latin typeface="微软雅黑" pitchFamily="34" charset="-122"/>
                <a:ea typeface="微软雅黑" pitchFamily="34" charset="-122"/>
              </a:rPr>
              <a:t>法处理上和</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类似，但是又不尽相同</a:t>
            </a:r>
            <a:endParaRPr lang="en-US" altLang="zh-CN" dirty="0" smtClean="0">
              <a:latin typeface="微软雅黑" pitchFamily="34" charset="-122"/>
              <a:ea typeface="微软雅黑" pitchFamily="34" charset="-122"/>
            </a:endParaRPr>
          </a:p>
          <a:p>
            <a:endParaRPr lang="en-US" altLang="zh-CN" sz="1600" dirty="0">
              <a:latin typeface="微软雅黑" pitchFamily="34" charset="-122"/>
              <a:ea typeface="微软雅黑" pitchFamily="34" charset="-122"/>
            </a:endParaRPr>
          </a:p>
          <a:p>
            <a:r>
              <a:rPr lang="en-US" altLang="zh-CN" sz="2000" b="1" dirty="0" smtClean="0">
                <a:solidFill>
                  <a:srgbClr val="0070C0"/>
                </a:solidFill>
                <a:latin typeface="微软雅黑" pitchFamily="34" charset="-122"/>
                <a:ea typeface="微软雅黑" pitchFamily="34" charset="-122"/>
              </a:rPr>
              <a:t>Java</a:t>
            </a:r>
            <a:r>
              <a:rPr lang="zh-CN" altLang="en-US" sz="2000" b="1" dirty="0" smtClean="0">
                <a:solidFill>
                  <a:srgbClr val="0070C0"/>
                </a:solidFill>
                <a:latin typeface="微软雅黑" pitchFamily="34" charset="-122"/>
                <a:ea typeface="微软雅黑" pitchFamily="34" charset="-122"/>
              </a:rPr>
              <a:t>异常处理回顾</a:t>
            </a:r>
            <a:endParaRPr lang="en-US" altLang="zh-CN" sz="2000" b="1" dirty="0" smtClean="0">
              <a:solidFill>
                <a:srgbClr val="0070C0"/>
              </a:solidFill>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p:txBody>
      </p:sp>
      <p:pic>
        <p:nvPicPr>
          <p:cNvPr id="1536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94211" y="3384351"/>
            <a:ext cx="1771974" cy="12953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394044" y="2592263"/>
            <a:ext cx="6102825" cy="2800767"/>
          </a:xfrm>
          <a:prstGeom prst="rect">
            <a:avLst/>
          </a:prstGeom>
          <a:noFill/>
        </p:spPr>
        <p:txBody>
          <a:bodyPr wrap="none" rtlCol="0">
            <a:spAutoFit/>
          </a:bodyPr>
          <a:lstStyle/>
          <a:p>
            <a:r>
              <a:rPr lang="en-US" altLang="zh-CN" sz="1600" dirty="0">
                <a:latin typeface="微软雅黑" pitchFamily="34" charset="-122"/>
                <a:ea typeface="微软雅黑" pitchFamily="34" charset="-122"/>
                <a:cs typeface="Arial" pitchFamily="34" charset="0"/>
              </a:rPr>
              <a:t>try {</a:t>
            </a:r>
          </a:p>
          <a:p>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   // </a:t>
            </a:r>
            <a:r>
              <a:rPr lang="zh-CN" altLang="en-US" sz="1600" dirty="0">
                <a:latin typeface="微软雅黑" pitchFamily="34" charset="-122"/>
                <a:ea typeface="微软雅黑" pitchFamily="34" charset="-122"/>
                <a:cs typeface="Arial" pitchFamily="34" charset="0"/>
              </a:rPr>
              <a:t>可疑代码</a:t>
            </a:r>
          </a:p>
          <a:p>
            <a:r>
              <a:rPr lang="zh-CN" altLang="en-US" sz="1600" dirty="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int</a:t>
            </a:r>
            <a:r>
              <a:rPr lang="en-US" altLang="zh-CN" sz="1600" dirty="0" smtClean="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i</a:t>
            </a:r>
            <a:r>
              <a:rPr lang="en-US" altLang="zh-CN" sz="1600" dirty="0">
                <a:latin typeface="微软雅黑" pitchFamily="34" charset="-122"/>
                <a:ea typeface="微软雅黑" pitchFamily="34" charset="-122"/>
                <a:cs typeface="Arial" pitchFamily="34" charset="0"/>
              </a:rPr>
              <a:t> = 0;</a:t>
            </a:r>
          </a:p>
          <a:p>
            <a:r>
              <a:rPr lang="en-US" altLang="zh-CN" sz="1600" dirty="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int</a:t>
            </a:r>
            <a:r>
              <a:rPr lang="en-US" altLang="zh-CN" sz="1600" dirty="0" smtClean="0">
                <a:latin typeface="微软雅黑" pitchFamily="34" charset="-122"/>
                <a:ea typeface="微软雅黑" pitchFamily="34" charset="-122"/>
                <a:cs typeface="Arial" pitchFamily="34" charset="0"/>
              </a:rPr>
              <a:t> </a:t>
            </a:r>
            <a:r>
              <a:rPr lang="en-US" altLang="zh-CN" sz="1600" dirty="0">
                <a:latin typeface="微软雅黑" pitchFamily="34" charset="-122"/>
                <a:ea typeface="微软雅黑" pitchFamily="34" charset="-122"/>
                <a:cs typeface="Arial" pitchFamily="34" charset="0"/>
              </a:rPr>
              <a:t>b = 10;</a:t>
            </a:r>
          </a:p>
          <a:p>
            <a:r>
              <a:rPr lang="en-US" altLang="zh-CN" sz="1600" dirty="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int</a:t>
            </a:r>
            <a:r>
              <a:rPr lang="en-US" altLang="zh-CN" sz="1600" dirty="0" smtClean="0">
                <a:latin typeface="微软雅黑" pitchFamily="34" charset="-122"/>
                <a:ea typeface="微软雅黑" pitchFamily="34" charset="-122"/>
                <a:cs typeface="Arial" pitchFamily="34" charset="0"/>
              </a:rPr>
              <a:t> </a:t>
            </a:r>
            <a:r>
              <a:rPr lang="en-US" altLang="zh-CN" sz="1600" dirty="0">
                <a:latin typeface="微软雅黑" pitchFamily="34" charset="-122"/>
                <a:ea typeface="微软雅黑" pitchFamily="34" charset="-122"/>
                <a:cs typeface="Arial" pitchFamily="34" charset="0"/>
              </a:rPr>
              <a:t>c = b / </a:t>
            </a:r>
            <a:r>
              <a:rPr lang="en-US" altLang="zh-CN" sz="1600" dirty="0" err="1">
                <a:latin typeface="微软雅黑" pitchFamily="34" charset="-122"/>
                <a:ea typeface="微软雅黑" pitchFamily="34" charset="-122"/>
                <a:cs typeface="Arial" pitchFamily="34" charset="0"/>
              </a:rPr>
              <a:t>i</a:t>
            </a:r>
            <a:r>
              <a:rPr lang="en-US" altLang="zh-CN" sz="1600" dirty="0">
                <a:latin typeface="微软雅黑" pitchFamily="34" charset="-122"/>
                <a:ea typeface="微软雅黑" pitchFamily="34" charset="-122"/>
                <a:cs typeface="Arial" pitchFamily="34" charset="0"/>
              </a:rPr>
              <a:t>; // </a:t>
            </a:r>
            <a:r>
              <a:rPr lang="zh-CN" altLang="en-US" sz="1600" dirty="0">
                <a:latin typeface="微软雅黑" pitchFamily="34" charset="-122"/>
                <a:ea typeface="微软雅黑" pitchFamily="34" charset="-122"/>
                <a:cs typeface="Arial" pitchFamily="34" charset="0"/>
              </a:rPr>
              <a:t>执行代码时，会抛出</a:t>
            </a:r>
            <a:r>
              <a:rPr lang="en-US" altLang="zh-CN" sz="1600" dirty="0" err="1">
                <a:latin typeface="微软雅黑" pitchFamily="34" charset="-122"/>
                <a:ea typeface="微软雅黑" pitchFamily="34" charset="-122"/>
                <a:cs typeface="Arial" pitchFamily="34" charset="0"/>
              </a:rPr>
              <a:t>ArithmeticException</a:t>
            </a:r>
            <a:r>
              <a:rPr lang="zh-CN" altLang="en-US" sz="1600" dirty="0" smtClean="0">
                <a:latin typeface="微软雅黑" pitchFamily="34" charset="-122"/>
                <a:ea typeface="微软雅黑" pitchFamily="34" charset="-122"/>
                <a:cs typeface="Arial" pitchFamily="34" charset="0"/>
              </a:rPr>
              <a:t>异常</a:t>
            </a:r>
            <a:endParaRPr lang="en-US" altLang="zh-CN" sz="1600" dirty="0" smtClean="0">
              <a:latin typeface="微软雅黑" pitchFamily="34" charset="-122"/>
              <a:ea typeface="微软雅黑" pitchFamily="34" charset="-122"/>
              <a:cs typeface="Arial" pitchFamily="34" charset="0"/>
            </a:endParaRPr>
          </a:p>
          <a:p>
            <a:r>
              <a:rPr lang="en-US" altLang="zh-CN" sz="1600" dirty="0" smtClean="0">
                <a:latin typeface="微软雅黑" pitchFamily="34" charset="-122"/>
                <a:ea typeface="微软雅黑" pitchFamily="34" charset="-122"/>
                <a:cs typeface="Arial" pitchFamily="34" charset="0"/>
              </a:rPr>
              <a:t>} </a:t>
            </a:r>
            <a:r>
              <a:rPr lang="en-US" altLang="zh-CN" sz="1600" dirty="0">
                <a:latin typeface="微软雅黑" pitchFamily="34" charset="-122"/>
                <a:ea typeface="微软雅黑" pitchFamily="34" charset="-122"/>
                <a:cs typeface="Arial" pitchFamily="34" charset="0"/>
              </a:rPr>
              <a:t>catch(Exception e)  {</a:t>
            </a:r>
          </a:p>
          <a:p>
            <a:r>
              <a:rPr lang="en-US" altLang="zh-CN" sz="1600" dirty="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e.printStackTrace</a:t>
            </a:r>
            <a:r>
              <a:rPr lang="en-US" altLang="zh-CN" sz="1600" dirty="0">
                <a:latin typeface="微软雅黑" pitchFamily="34" charset="-122"/>
                <a:ea typeface="微软雅黑" pitchFamily="34" charset="-122"/>
                <a:cs typeface="Arial" pitchFamily="34" charset="0"/>
              </a:rPr>
              <a:t>();</a:t>
            </a:r>
          </a:p>
          <a:p>
            <a:r>
              <a:rPr lang="en-US" altLang="zh-CN" sz="1600" dirty="0" smtClean="0">
                <a:latin typeface="微软雅黑" pitchFamily="34" charset="-122"/>
                <a:ea typeface="微软雅黑" pitchFamily="34" charset="-122"/>
                <a:cs typeface="Arial" pitchFamily="34" charset="0"/>
              </a:rPr>
              <a:t>} finally </a:t>
            </a:r>
            <a:r>
              <a:rPr lang="en-US" altLang="zh-CN" sz="1600" dirty="0">
                <a:latin typeface="微软雅黑" pitchFamily="34" charset="-122"/>
                <a:ea typeface="微软雅黑" pitchFamily="34" charset="-122"/>
                <a:cs typeface="Arial" pitchFamily="34" charset="0"/>
              </a:rPr>
              <a:t>{</a:t>
            </a:r>
          </a:p>
          <a:p>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 </a:t>
            </a:r>
            <a:r>
              <a:rPr lang="zh-CN" altLang="en-US" sz="1600" dirty="0">
                <a:latin typeface="微软雅黑" pitchFamily="34" charset="-122"/>
                <a:ea typeface="微软雅黑" pitchFamily="34" charset="-122"/>
                <a:cs typeface="Arial" pitchFamily="34" charset="0"/>
              </a:rPr>
              <a:t>最终要执行的代码</a:t>
            </a:r>
          </a:p>
          <a:p>
            <a:r>
              <a:rPr lang="zh-CN" altLang="en-US" sz="1600" dirty="0">
                <a:latin typeface="微软雅黑" pitchFamily="34" charset="-122"/>
                <a:ea typeface="微软雅黑" pitchFamily="34" charset="-122"/>
                <a:cs typeface="Arial" pitchFamily="34" charset="0"/>
              </a:rPr>
              <a:t>    </a:t>
            </a:r>
            <a:r>
              <a:rPr lang="en-US" altLang="zh-CN" sz="1600" dirty="0" err="1" smtClean="0">
                <a:latin typeface="微软雅黑" pitchFamily="34" charset="-122"/>
                <a:ea typeface="微软雅黑" pitchFamily="34" charset="-122"/>
                <a:cs typeface="Arial" pitchFamily="34" charset="0"/>
              </a:rPr>
              <a:t>System.out.println</a:t>
            </a:r>
            <a:r>
              <a:rPr lang="en-US" altLang="zh-CN" sz="1600" dirty="0">
                <a:latin typeface="微软雅黑" pitchFamily="34" charset="-122"/>
                <a:ea typeface="微软雅黑" pitchFamily="34" charset="-122"/>
                <a:cs typeface="Arial" pitchFamily="34" charset="0"/>
              </a:rPr>
              <a:t>("java finally");</a:t>
            </a:r>
          </a:p>
          <a:p>
            <a:r>
              <a:rPr lang="en-US" altLang="zh-CN" sz="1600" dirty="0" smtClean="0">
                <a:latin typeface="微软雅黑" pitchFamily="34" charset="-122"/>
                <a:ea typeface="微软雅黑" pitchFamily="34" charset="-122"/>
                <a:cs typeface="Arial" pitchFamily="34" charset="0"/>
              </a:rPr>
              <a:t>}</a:t>
            </a:r>
            <a:endParaRPr lang="en-US" altLang="zh-CN" sz="1600" dirty="0">
              <a:latin typeface="微软雅黑" pitchFamily="34" charset="-122"/>
              <a:ea typeface="微软雅黑" pitchFamily="34" charset="-122"/>
              <a:cs typeface="Arial" pitchFamily="34" charset="0"/>
            </a:endParaRPr>
          </a:p>
        </p:txBody>
      </p:sp>
    </p:spTree>
    <p:extLst>
      <p:ext uri="{BB962C8B-B14F-4D97-AF65-F5344CB8AC3E}">
        <p14:creationId xmlns="" xmlns:p14="http://schemas.microsoft.com/office/powerpoint/2010/main" val="3017297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smtClean="0">
                <a:latin typeface="微软雅黑" pitchFamily="34" charset="-122"/>
                <a:ea typeface="微软雅黑" pitchFamily="34" charset="-122"/>
              </a:rPr>
              <a:t>函数式编程介</a:t>
            </a:r>
            <a:r>
              <a:rPr lang="zh-CN" altLang="en-US" sz="2200" b="1" dirty="0">
                <a:latin typeface="微软雅黑" pitchFamily="34" charset="-122"/>
                <a:ea typeface="微软雅黑" pitchFamily="34" charset="-122"/>
              </a:rPr>
              <a:t>绍</a:t>
            </a:r>
            <a:endParaRPr lang="en-US" altLang="zh-CN" sz="2200" b="1" dirty="0" smtClean="0">
              <a:latin typeface="微软雅黑" pitchFamily="34" charset="-122"/>
              <a:ea typeface="微软雅黑" pitchFamily="34" charset="-122"/>
            </a:endParaRPr>
          </a:p>
        </p:txBody>
      </p:sp>
      <p:sp>
        <p:nvSpPr>
          <p:cNvPr id="2" name="TextBox 1"/>
          <p:cNvSpPr txBox="1"/>
          <p:nvPr/>
        </p:nvSpPr>
        <p:spPr>
          <a:xfrm>
            <a:off x="467550" y="1244432"/>
            <a:ext cx="8623373" cy="4001095"/>
          </a:xfrm>
          <a:prstGeom prst="rect">
            <a:avLst/>
          </a:prstGeom>
          <a:noFill/>
        </p:spPr>
        <p:txBody>
          <a:bodyPr wrap="square" rtlCol="0">
            <a:spAutoFit/>
          </a:bodyPr>
          <a:lstStyle/>
          <a:p>
            <a:pPr>
              <a:spcBef>
                <a:spcPct val="0"/>
              </a:spcBef>
            </a:pPr>
            <a:r>
              <a:rPr lang="zh-CN" altLang="en-US" sz="2000" b="1" dirty="0" smtClean="0">
                <a:solidFill>
                  <a:srgbClr val="0000CC"/>
                </a:solidFill>
                <a:latin typeface="微软雅黑" pitchFamily="34" charset="-122"/>
                <a:ea typeface="微软雅黑" pitchFamily="34" charset="-122"/>
              </a:rPr>
              <a:t>几个概念的说明</a:t>
            </a:r>
            <a:endParaRPr lang="en-US" altLang="zh-CN" b="1" dirty="0" smtClean="0">
              <a:solidFill>
                <a:srgbClr val="0000CC"/>
              </a:solidFill>
              <a:latin typeface="微软雅黑" pitchFamily="34" charset="-122"/>
              <a:ea typeface="微软雅黑" pitchFamily="34" charset="-122"/>
            </a:endParaRPr>
          </a:p>
          <a:p>
            <a:pPr>
              <a:spcBef>
                <a:spcPct val="0"/>
              </a:spcBef>
            </a:pPr>
            <a:r>
              <a:rPr lang="zh-CN" altLang="en-US" b="1" dirty="0" smtClean="0">
                <a:latin typeface="微软雅黑" pitchFamily="34" charset="-122"/>
                <a:ea typeface="微软雅黑" pitchFamily="34" charset="-122"/>
              </a:rPr>
              <a:t>在学习</a:t>
            </a:r>
            <a:r>
              <a:rPr lang="en-US" altLang="zh-CN" b="1" dirty="0" err="1" smtClean="0">
                <a:latin typeface="微软雅黑" pitchFamily="34" charset="-122"/>
                <a:ea typeface="微软雅黑" pitchFamily="34" charset="-122"/>
              </a:rPr>
              <a:t>Scala</a:t>
            </a:r>
            <a:r>
              <a:rPr lang="zh-CN" altLang="en-US" b="1" dirty="0" smtClean="0">
                <a:latin typeface="微软雅黑" pitchFamily="34" charset="-122"/>
                <a:ea typeface="微软雅黑" pitchFamily="34" charset="-122"/>
              </a:rPr>
              <a:t>中将方法、函数、函数式编程和面向对象编程明确一下：</a:t>
            </a:r>
            <a:endParaRPr lang="en-US" altLang="zh-CN" b="1" dirty="0" smtClean="0">
              <a:latin typeface="微软雅黑" pitchFamily="34" charset="-122"/>
              <a:ea typeface="微软雅黑" pitchFamily="34" charset="-122"/>
            </a:endParaRPr>
          </a:p>
          <a:p>
            <a:pPr>
              <a:spcBef>
                <a:spcPct val="0"/>
              </a:spcBef>
            </a:pPr>
            <a:endParaRPr lang="en-US" altLang="zh-CN" b="1" dirty="0" smtClean="0">
              <a:latin typeface="微软雅黑" pitchFamily="34" charset="-122"/>
              <a:ea typeface="微软雅黑" pitchFamily="34" charset="-122"/>
            </a:endParaRPr>
          </a:p>
          <a:p>
            <a:pPr marL="342900" indent="-342900">
              <a:spcBef>
                <a:spcPct val="0"/>
              </a:spcBef>
              <a:buAutoNum type="arabicParenR"/>
            </a:pPr>
            <a:r>
              <a:rPr lang="zh-CN" altLang="en-US" dirty="0" smtClean="0">
                <a:latin typeface="微软雅黑" pitchFamily="34" charset="-122"/>
                <a:ea typeface="微软雅黑" pitchFamily="34" charset="-122"/>
              </a:rPr>
              <a:t>在</a:t>
            </a:r>
            <a:r>
              <a:rPr lang="en-US" altLang="zh-CN" dirty="0" err="1" smtClean="0">
                <a:latin typeface="微软雅黑" pitchFamily="34" charset="-122"/>
                <a:ea typeface="微软雅黑" pitchFamily="34" charset="-122"/>
              </a:rPr>
              <a:t>scala</a:t>
            </a:r>
            <a:r>
              <a:rPr lang="zh-CN" altLang="en-US" dirty="0" smtClean="0">
                <a:latin typeface="微软雅黑" pitchFamily="34" charset="-122"/>
                <a:ea typeface="微软雅黑" pitchFamily="34" charset="-122"/>
              </a:rPr>
              <a:t>中，</a:t>
            </a:r>
            <a:r>
              <a:rPr lang="zh-CN" altLang="en-US" b="1" dirty="0">
                <a:solidFill>
                  <a:srgbClr val="EA0000"/>
                </a:solidFill>
                <a:latin typeface="微软雅黑" pitchFamily="34" charset="-122"/>
                <a:ea typeface="微软雅黑" pitchFamily="34" charset="-122"/>
              </a:rPr>
              <a:t>方</a:t>
            </a:r>
            <a:r>
              <a:rPr lang="zh-CN" altLang="en-US" b="1" dirty="0" smtClean="0">
                <a:solidFill>
                  <a:srgbClr val="EA0000"/>
                </a:solidFill>
                <a:latin typeface="微软雅黑" pitchFamily="34" charset="-122"/>
                <a:ea typeface="微软雅黑" pitchFamily="34" charset="-122"/>
              </a:rPr>
              <a:t>法</a:t>
            </a:r>
            <a:r>
              <a:rPr lang="zh-CN" altLang="en-US" dirty="0" smtClean="0">
                <a:latin typeface="微软雅黑" pitchFamily="34" charset="-122"/>
                <a:ea typeface="微软雅黑" pitchFamily="34" charset="-122"/>
              </a:rPr>
              <a:t>和</a:t>
            </a:r>
            <a:r>
              <a:rPr lang="zh-CN" altLang="en-US" b="1" dirty="0" smtClean="0">
                <a:solidFill>
                  <a:srgbClr val="EA0000"/>
                </a:solidFill>
                <a:latin typeface="微软雅黑" pitchFamily="34" charset="-122"/>
                <a:ea typeface="微软雅黑" pitchFamily="34" charset="-122"/>
              </a:rPr>
              <a:t>函数</a:t>
            </a:r>
            <a:r>
              <a:rPr lang="zh-CN" altLang="en-US" dirty="0" smtClean="0">
                <a:latin typeface="微软雅黑" pitchFamily="34" charset="-122"/>
                <a:ea typeface="微软雅黑" pitchFamily="34" charset="-122"/>
              </a:rPr>
              <a:t>几乎可以等同</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比如他们的定义、使用、运行机制都一样的</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，只是</a:t>
            </a:r>
            <a:r>
              <a:rPr lang="zh-CN" altLang="en-US" dirty="0">
                <a:latin typeface="微软雅黑" pitchFamily="34" charset="-122"/>
                <a:ea typeface="微软雅黑" pitchFamily="34" charset="-122"/>
              </a:rPr>
              <a:t>函</a:t>
            </a:r>
            <a:r>
              <a:rPr lang="zh-CN" altLang="en-US" dirty="0" smtClean="0">
                <a:latin typeface="微软雅黑" pitchFamily="34" charset="-122"/>
                <a:ea typeface="微软雅黑" pitchFamily="34" charset="-122"/>
              </a:rPr>
              <a:t>数的使用方式更加的灵活多样 </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a:t>
            </a:r>
            <a:r>
              <a:rPr lang="zh-CN" altLang="en-US" sz="1400" dirty="0" smtClean="0">
                <a:solidFill>
                  <a:srgbClr val="0070C0"/>
                </a:solidFill>
                <a:latin typeface="微软雅黑" pitchFamily="34" charset="-122"/>
                <a:ea typeface="微软雅黑" pitchFamily="34" charset="-122"/>
              </a:rPr>
              <a:t>方法转函数</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342900" indent="-342900">
              <a:spcBef>
                <a:spcPct val="0"/>
              </a:spcBef>
              <a:buAutoNum type="arabicParenR"/>
            </a:pPr>
            <a:r>
              <a:rPr lang="zh-CN" altLang="en-US" b="1" dirty="0">
                <a:solidFill>
                  <a:srgbClr val="EA0000"/>
                </a:solidFill>
                <a:latin typeface="微软雅黑" pitchFamily="34" charset="-122"/>
                <a:ea typeface="微软雅黑" pitchFamily="34" charset="-122"/>
              </a:rPr>
              <a:t>函</a:t>
            </a:r>
            <a:r>
              <a:rPr lang="zh-CN" altLang="en-US" b="1" dirty="0" smtClean="0">
                <a:solidFill>
                  <a:srgbClr val="EA0000"/>
                </a:solidFill>
                <a:latin typeface="微软雅黑" pitchFamily="34" charset="-122"/>
                <a:ea typeface="微软雅黑" pitchFamily="34" charset="-122"/>
              </a:rPr>
              <a:t>数式编程</a:t>
            </a:r>
            <a:r>
              <a:rPr lang="zh-CN" altLang="en-US" dirty="0" smtClean="0">
                <a:latin typeface="微软雅黑" pitchFamily="34" charset="-122"/>
                <a:ea typeface="微软雅黑" pitchFamily="34" charset="-122"/>
              </a:rPr>
              <a:t>是从编程方式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范式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的角度来谈的，可以这样理解：函数式编程把函数当做一等公民，</a:t>
            </a:r>
            <a:r>
              <a:rPr lang="zh-CN" altLang="en-US" b="1" dirty="0" smtClean="0">
                <a:solidFill>
                  <a:srgbClr val="FF0000"/>
                </a:solidFill>
                <a:latin typeface="微软雅黑" pitchFamily="34" charset="-122"/>
                <a:ea typeface="微软雅黑" pitchFamily="34" charset="-122"/>
              </a:rPr>
              <a:t>充分利用函数</a:t>
            </a:r>
            <a:r>
              <a:rPr lang="zh-CN" altLang="en-US" dirty="0" smtClean="0">
                <a:latin typeface="微软雅黑" pitchFamily="34" charset="-122"/>
                <a:ea typeface="微软雅黑" pitchFamily="34" charset="-122"/>
              </a:rPr>
              <a:t>、 支持的</a:t>
            </a:r>
            <a:r>
              <a:rPr lang="zh-CN" altLang="en-US" b="1" dirty="0" smtClean="0">
                <a:solidFill>
                  <a:srgbClr val="FF0000"/>
                </a:solidFill>
                <a:latin typeface="微软雅黑" pitchFamily="34" charset="-122"/>
                <a:ea typeface="微软雅黑" pitchFamily="34" charset="-122"/>
              </a:rPr>
              <a:t>函数的多种使用</a:t>
            </a:r>
            <a:r>
              <a:rPr lang="zh-CN" altLang="en-US" dirty="0" smtClean="0">
                <a:latin typeface="微软雅黑" pitchFamily="34" charset="-122"/>
                <a:ea typeface="微软雅黑" pitchFamily="34" charset="-122"/>
              </a:rPr>
              <a:t>方式。</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比如：</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r>
              <a:rPr lang="zh-CN" altLang="en-US" dirty="0" smtClean="0">
                <a:latin typeface="微软雅黑" pitchFamily="34" charset="-122"/>
                <a:ea typeface="微软雅黑" pitchFamily="34" charset="-122"/>
              </a:rPr>
              <a:t>在</a:t>
            </a:r>
            <a:r>
              <a:rPr lang="en-US" altLang="zh-CN" dirty="0" err="1">
                <a:latin typeface="微软雅黑" pitchFamily="34" charset="-122"/>
                <a:ea typeface="微软雅黑" pitchFamily="34" charset="-122"/>
              </a:rPr>
              <a:t>Scala</a:t>
            </a:r>
            <a:r>
              <a:rPr lang="zh-CN" altLang="en-US" dirty="0">
                <a:latin typeface="微软雅黑" pitchFamily="34" charset="-122"/>
                <a:ea typeface="微软雅黑" pitchFamily="34" charset="-122"/>
              </a:rPr>
              <a:t>当中，函数是一等公民，像变量一样，既可以作为函数的参数使用，也可以将</a:t>
            </a:r>
            <a:r>
              <a:rPr lang="zh-CN" altLang="en-US" b="1" dirty="0">
                <a:latin typeface="微软雅黑" pitchFamily="34" charset="-122"/>
                <a:ea typeface="微软雅黑" pitchFamily="34" charset="-122"/>
              </a:rPr>
              <a:t>函数赋值给一个变量</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函</a:t>
            </a:r>
            <a:r>
              <a:rPr lang="zh-CN" altLang="en-US" dirty="0">
                <a:latin typeface="微软雅黑" pitchFamily="34" charset="-122"/>
                <a:ea typeface="微软雅黑" pitchFamily="34" charset="-122"/>
              </a:rPr>
              <a:t>数的创建不用依赖于</a:t>
            </a:r>
            <a:r>
              <a:rPr lang="zh-CN" altLang="en-US" dirty="0" smtClean="0">
                <a:latin typeface="微软雅黑" pitchFamily="34" charset="-122"/>
                <a:ea typeface="微软雅黑" pitchFamily="34" charset="-122"/>
              </a:rPr>
              <a:t>类或</a:t>
            </a:r>
            <a:r>
              <a:rPr lang="zh-CN" altLang="en-US" dirty="0">
                <a:latin typeface="微软雅黑" pitchFamily="34" charset="-122"/>
                <a:ea typeface="微软雅黑" pitchFamily="34" charset="-122"/>
              </a:rPr>
              <a:t>者对象，而在</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当中，函数的创建则要依赖于类、抽象类或者接口</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r>
            <a:br>
              <a:rPr lang="en-US" altLang="zh-CN" dirty="0" smtClean="0">
                <a:latin typeface="微软雅黑" pitchFamily="34" charset="-122"/>
                <a:ea typeface="微软雅黑" pitchFamily="34" charset="-122"/>
              </a:rPr>
            </a:br>
            <a:endParaRPr lang="en-US" altLang="zh-CN" b="1" dirty="0" smtClean="0">
              <a:latin typeface="微软雅黑" pitchFamily="34" charset="-122"/>
              <a:ea typeface="微软雅黑" pitchFamily="34" charset="-122"/>
            </a:endParaRPr>
          </a:p>
          <a:p>
            <a:pPr marL="342900" indent="-342900">
              <a:spcBef>
                <a:spcPct val="0"/>
              </a:spcBef>
              <a:buAutoNum type="arabicParenR"/>
            </a:pPr>
            <a:r>
              <a:rPr lang="zh-CN" altLang="en-US" b="1" dirty="0">
                <a:solidFill>
                  <a:srgbClr val="EA0000"/>
                </a:solidFill>
                <a:latin typeface="微软雅黑" pitchFamily="34" charset="-122"/>
                <a:ea typeface="微软雅黑" pitchFamily="34" charset="-122"/>
              </a:rPr>
              <a:t>面</a:t>
            </a:r>
            <a:r>
              <a:rPr lang="zh-CN" altLang="en-US" b="1" dirty="0" smtClean="0">
                <a:solidFill>
                  <a:srgbClr val="EA0000"/>
                </a:solidFill>
                <a:latin typeface="微软雅黑" pitchFamily="34" charset="-122"/>
                <a:ea typeface="微软雅黑" pitchFamily="34" charset="-122"/>
              </a:rPr>
              <a:t>向对象编程</a:t>
            </a:r>
            <a:r>
              <a:rPr lang="zh-CN" altLang="en-US" dirty="0" smtClean="0">
                <a:latin typeface="微软雅黑" pitchFamily="34" charset="-122"/>
                <a:ea typeface="微软雅黑" pitchFamily="34" charset="-122"/>
              </a:rPr>
              <a:t>是以对象为基础的编程方式。</a:t>
            </a:r>
            <a:endParaRPr lang="en-US" altLang="zh-CN" dirty="0" smtClean="0">
              <a:latin typeface="微软雅黑" pitchFamily="34" charset="-122"/>
              <a:ea typeface="微软雅黑" pitchFamily="34" charset="-122"/>
            </a:endParaRPr>
          </a:p>
          <a:p>
            <a:pPr marL="342900" indent="-342900">
              <a:spcBef>
                <a:spcPct val="0"/>
              </a:spcBef>
              <a:buAutoNum type="arabicParenR"/>
            </a:pPr>
            <a:r>
              <a:rPr lang="zh-CN" altLang="en-US" dirty="0" smtClean="0">
                <a:latin typeface="微软雅黑" pitchFamily="34" charset="-122"/>
                <a:ea typeface="微软雅黑" pitchFamily="34" charset="-122"/>
              </a:rPr>
              <a:t>在</a:t>
            </a:r>
            <a:r>
              <a:rPr lang="en-US" altLang="zh-CN" dirty="0" err="1" smtClean="0">
                <a:latin typeface="微软雅黑" pitchFamily="34" charset="-122"/>
                <a:ea typeface="微软雅黑" pitchFamily="34" charset="-122"/>
              </a:rPr>
              <a:t>scala</a:t>
            </a:r>
            <a:r>
              <a:rPr lang="zh-CN" altLang="en-US" dirty="0" smtClean="0">
                <a:latin typeface="微软雅黑" pitchFamily="34" charset="-122"/>
                <a:ea typeface="微软雅黑" pitchFamily="34" charset="-122"/>
              </a:rPr>
              <a:t>中函数式编程和面向对象编程融合在一起了 。</a:t>
            </a:r>
            <a:endParaRPr lang="en-US" altLang="zh-CN" dirty="0" smtClean="0">
              <a:latin typeface="微软雅黑" pitchFamily="34" charset="-122"/>
              <a:ea typeface="微软雅黑" pitchFamily="34" charset="-122"/>
            </a:endParaRPr>
          </a:p>
        </p:txBody>
      </p:sp>
    </p:spTree>
    <p:extLst>
      <p:ext uri="{BB962C8B-B14F-4D97-AF65-F5344CB8AC3E}">
        <p14:creationId xmlns="" xmlns:p14="http://schemas.microsoft.com/office/powerpoint/2010/main" val="37015840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latin typeface="微软雅黑" pitchFamily="34" charset="-122"/>
                <a:ea typeface="微软雅黑" pitchFamily="34" charset="-122"/>
              </a:rPr>
              <a:t>异常</a:t>
            </a:r>
            <a:endParaRPr lang="en-US" altLang="zh-CN" sz="2200" b="1"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latin typeface="微软雅黑" pitchFamily="34" charset="-122"/>
              <a:ea typeface="微软雅黑" pitchFamily="34" charset="-122"/>
            </a:endParaRPr>
          </a:p>
          <a:p>
            <a:pPr>
              <a:spcBef>
                <a:spcPct val="0"/>
              </a:spcBef>
            </a:pPr>
            <a:endParaRPr lang="en-US" altLang="zh-CN" sz="1600">
              <a:latin typeface="微软雅黑" pitchFamily="34" charset="-122"/>
              <a:ea typeface="微软雅黑" pitchFamily="34" charset="-122"/>
            </a:endParaRPr>
          </a:p>
        </p:txBody>
      </p:sp>
      <p:sp>
        <p:nvSpPr>
          <p:cNvPr id="3" name="TextBox 2"/>
          <p:cNvSpPr txBox="1"/>
          <p:nvPr/>
        </p:nvSpPr>
        <p:spPr>
          <a:xfrm>
            <a:off x="562979" y="1175919"/>
            <a:ext cx="8599954" cy="4185761"/>
          </a:xfrm>
          <a:prstGeom prst="rect">
            <a:avLst/>
          </a:prstGeom>
          <a:noFill/>
        </p:spPr>
        <p:txBody>
          <a:bodyPr wrap="square" rtlCol="0">
            <a:spAutoFit/>
          </a:bodyPr>
          <a:lstStyle/>
          <a:p>
            <a:endParaRPr lang="en-US" altLang="zh-CN" dirty="0" smtClean="0">
              <a:latin typeface="微软雅黑" pitchFamily="34" charset="-122"/>
              <a:ea typeface="微软雅黑" pitchFamily="34" charset="-122"/>
            </a:endParaRPr>
          </a:p>
          <a:p>
            <a:r>
              <a:rPr lang="en-US" altLang="zh-CN" sz="2200" b="1" dirty="0" smtClean="0">
                <a:solidFill>
                  <a:srgbClr val="0000CC"/>
                </a:solidFill>
                <a:latin typeface="微软雅黑" pitchFamily="34" charset="-122"/>
                <a:ea typeface="微软雅黑" pitchFamily="34" charset="-122"/>
              </a:rPr>
              <a:t>Java</a:t>
            </a:r>
            <a:r>
              <a:rPr lang="zh-CN" altLang="en-US" sz="2200" b="1" dirty="0" smtClean="0">
                <a:solidFill>
                  <a:srgbClr val="0000CC"/>
                </a:solidFill>
                <a:latin typeface="微软雅黑" pitchFamily="34" charset="-122"/>
                <a:ea typeface="微软雅黑" pitchFamily="34" charset="-122"/>
              </a:rPr>
              <a:t>异常处理的注意点</a:t>
            </a:r>
            <a:r>
              <a:rPr lang="en-US" altLang="zh-CN" sz="2200" b="1" dirty="0" smtClean="0">
                <a:solidFill>
                  <a:srgbClr val="0000CC"/>
                </a:solidFill>
                <a:latin typeface="微软雅黑" pitchFamily="34" charset="-122"/>
                <a:ea typeface="微软雅黑" pitchFamily="34" charset="-122"/>
              </a:rPr>
              <a:t>.</a:t>
            </a:r>
          </a:p>
          <a:p>
            <a:endParaRPr lang="en-US" altLang="zh-CN" sz="2000" b="1" dirty="0">
              <a:solidFill>
                <a:srgbClr val="0070C0"/>
              </a:solidFill>
              <a:latin typeface="微软雅黑" pitchFamily="34" charset="-122"/>
              <a:ea typeface="微软雅黑" pitchFamily="34" charset="-122"/>
            </a:endParaRPr>
          </a:p>
          <a:p>
            <a:pPr marL="342900" indent="-342900">
              <a:buAutoNum type="arabicParenR"/>
            </a:pP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语言</a:t>
            </a:r>
            <a:r>
              <a:rPr lang="zh-CN" altLang="en-US" dirty="0">
                <a:latin typeface="微软雅黑" pitchFamily="34" charset="-122"/>
                <a:ea typeface="微软雅黑" pitchFamily="34" charset="-122"/>
              </a:rPr>
              <a:t>按</a:t>
            </a:r>
            <a:r>
              <a:rPr lang="zh-CN" altLang="en-US" dirty="0" smtClean="0">
                <a:latin typeface="微软雅黑" pitchFamily="34" charset="-122"/>
                <a:ea typeface="微软雅黑" pitchFamily="34" charset="-122"/>
              </a:rPr>
              <a:t>照</a:t>
            </a:r>
            <a:r>
              <a:rPr lang="en-US" altLang="zh-CN" dirty="0" smtClean="0">
                <a:latin typeface="微软雅黑" pitchFamily="34" charset="-122"/>
                <a:ea typeface="微软雅黑" pitchFamily="34" charset="-122"/>
              </a:rPr>
              <a:t>try—catch-catch...—finally</a:t>
            </a:r>
            <a:r>
              <a:rPr lang="zh-CN" altLang="en-US" dirty="0" smtClean="0">
                <a:latin typeface="微软雅黑" pitchFamily="34" charset="-122"/>
                <a:ea typeface="微软雅黑" pitchFamily="34" charset="-122"/>
              </a:rPr>
              <a:t>的方式来处理异常</a:t>
            </a:r>
            <a:endParaRPr lang="en-US" altLang="zh-CN" dirty="0" smtClean="0">
              <a:latin typeface="微软雅黑" pitchFamily="34" charset="-122"/>
              <a:ea typeface="微软雅黑" pitchFamily="34" charset="-122"/>
            </a:endParaRPr>
          </a:p>
          <a:p>
            <a:pPr marL="342900" indent="-342900">
              <a:buAutoNum type="arabicParenR"/>
            </a:pPr>
            <a:endParaRPr lang="en-US" altLang="zh-CN" dirty="0" smtClean="0">
              <a:latin typeface="微软雅黑" pitchFamily="34" charset="-122"/>
              <a:ea typeface="微软雅黑" pitchFamily="34" charset="-122"/>
            </a:endParaRPr>
          </a:p>
          <a:p>
            <a:pPr marL="342900" indent="-342900">
              <a:buAutoNum type="arabicParenR"/>
            </a:pPr>
            <a:r>
              <a:rPr lang="zh-CN" altLang="en-US" dirty="0">
                <a:latin typeface="微软雅黑" pitchFamily="34" charset="-122"/>
                <a:ea typeface="微软雅黑" pitchFamily="34" charset="-122"/>
              </a:rPr>
              <a:t>不</a:t>
            </a:r>
            <a:r>
              <a:rPr lang="zh-CN" altLang="en-US" dirty="0" smtClean="0">
                <a:latin typeface="微软雅黑" pitchFamily="34" charset="-122"/>
                <a:ea typeface="微软雅黑" pitchFamily="34" charset="-122"/>
              </a:rPr>
              <a:t>管有没有异常捕获，都会执行</a:t>
            </a:r>
            <a:r>
              <a:rPr lang="en-US" altLang="zh-CN" dirty="0" smtClean="0">
                <a:latin typeface="微软雅黑" pitchFamily="34" charset="-122"/>
                <a:ea typeface="微软雅黑" pitchFamily="34" charset="-122"/>
              </a:rPr>
              <a:t>finally, </a:t>
            </a:r>
            <a:r>
              <a:rPr lang="zh-CN" altLang="en-US" dirty="0" smtClean="0">
                <a:latin typeface="微软雅黑" pitchFamily="34" charset="-122"/>
                <a:ea typeface="微软雅黑" pitchFamily="34" charset="-122"/>
              </a:rPr>
              <a:t>因此通常可以在</a:t>
            </a:r>
            <a:r>
              <a:rPr lang="en-US" altLang="zh-CN" dirty="0" smtClean="0">
                <a:latin typeface="微软雅黑" pitchFamily="34" charset="-122"/>
                <a:ea typeface="微软雅黑" pitchFamily="34" charset="-122"/>
              </a:rPr>
              <a:t>finally</a:t>
            </a:r>
            <a:r>
              <a:rPr lang="zh-CN" altLang="en-US" dirty="0" smtClean="0">
                <a:latin typeface="微软雅黑" pitchFamily="34" charset="-122"/>
                <a:ea typeface="微软雅黑" pitchFamily="34" charset="-122"/>
              </a:rPr>
              <a:t>代码块中释放资源</a:t>
            </a:r>
            <a:endParaRPr lang="en-US" altLang="zh-CN" dirty="0" smtClean="0">
              <a:latin typeface="微软雅黑" pitchFamily="34" charset="-122"/>
              <a:ea typeface="微软雅黑" pitchFamily="34" charset="-122"/>
            </a:endParaRPr>
          </a:p>
          <a:p>
            <a:pPr marL="342900" indent="-342900">
              <a:buAutoNum type="arabicParenR"/>
            </a:pPr>
            <a:endParaRPr lang="en-US" altLang="zh-CN" dirty="0" smtClean="0">
              <a:latin typeface="微软雅黑" pitchFamily="34" charset="-122"/>
              <a:ea typeface="微软雅黑" pitchFamily="34" charset="-122"/>
            </a:endParaRPr>
          </a:p>
          <a:p>
            <a:pPr marL="342900" indent="-342900">
              <a:buAutoNum type="arabicParenR"/>
            </a:pPr>
            <a:r>
              <a:rPr lang="zh-CN" altLang="en-US" dirty="0">
                <a:latin typeface="微软雅黑" pitchFamily="34" charset="-122"/>
                <a:ea typeface="微软雅黑" pitchFamily="34" charset="-122"/>
              </a:rPr>
              <a:t>可</a:t>
            </a:r>
            <a:r>
              <a:rPr lang="zh-CN" altLang="en-US" dirty="0" smtClean="0">
                <a:latin typeface="微软雅黑" pitchFamily="34" charset="-122"/>
                <a:ea typeface="微软雅黑" pitchFamily="34" charset="-122"/>
              </a:rPr>
              <a:t>以有多个</a:t>
            </a:r>
            <a:r>
              <a:rPr lang="en-US" altLang="zh-CN" dirty="0" smtClean="0">
                <a:latin typeface="微软雅黑" pitchFamily="34" charset="-122"/>
                <a:ea typeface="微软雅黑" pitchFamily="34" charset="-122"/>
              </a:rPr>
              <a:t>catch</a:t>
            </a:r>
            <a:r>
              <a:rPr lang="zh-CN" altLang="en-US" dirty="0" smtClean="0">
                <a:latin typeface="微软雅黑" pitchFamily="34" charset="-122"/>
                <a:ea typeface="微软雅黑" pitchFamily="34" charset="-122"/>
              </a:rPr>
              <a:t>，分别捕获对应的异常，这时需要把范围小的异常类写在前面，把范围大的异常类写在后面，否则编译错误。会提示 </a:t>
            </a:r>
            <a:r>
              <a:rPr lang="en-US" altLang="zh-CN" dirty="0" smtClean="0">
                <a:latin typeface="微软雅黑" pitchFamily="34" charset="-122"/>
                <a:ea typeface="微软雅黑" pitchFamily="34" charset="-122"/>
              </a:rPr>
              <a:t>"</a:t>
            </a:r>
            <a:r>
              <a:rPr lang="en-US" altLang="zh-CN" i="1" dirty="0">
                <a:latin typeface="微软雅黑" pitchFamily="34" charset="-122"/>
                <a:ea typeface="微软雅黑" pitchFamily="34" charset="-122"/>
              </a:rPr>
              <a:t>Exception </a:t>
            </a:r>
            <a:r>
              <a:rPr lang="en-US" altLang="zh-CN" i="1" dirty="0" smtClean="0">
                <a:latin typeface="微软雅黑" pitchFamily="34" charset="-122"/>
                <a:ea typeface="微软雅黑" pitchFamily="34" charset="-122"/>
              </a:rPr>
              <a:t>'</a:t>
            </a:r>
            <a:r>
              <a:rPr lang="en-US" altLang="zh-CN" i="1" dirty="0" err="1" smtClean="0">
                <a:latin typeface="微软雅黑" pitchFamily="34" charset="-122"/>
                <a:ea typeface="微软雅黑" pitchFamily="34" charset="-122"/>
              </a:rPr>
              <a:t>java.lang.xxxxxx</a:t>
            </a:r>
            <a:r>
              <a:rPr lang="en-US" altLang="zh-CN" i="1" dirty="0" smtClean="0">
                <a:latin typeface="微软雅黑" pitchFamily="34" charset="-122"/>
                <a:ea typeface="微软雅黑" pitchFamily="34" charset="-122"/>
              </a:rPr>
              <a:t>' </a:t>
            </a:r>
            <a:r>
              <a:rPr lang="en-US" altLang="zh-CN" i="1" dirty="0">
                <a:latin typeface="微软雅黑" pitchFamily="34" charset="-122"/>
                <a:ea typeface="微软雅黑" pitchFamily="34" charset="-122"/>
              </a:rPr>
              <a:t>has already been caught</a:t>
            </a:r>
            <a:r>
              <a:rPr lang="en-US" altLang="zh-CN"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endParaRPr lang="en-US" altLang="zh-CN" sz="1600" dirty="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a:p>
            <a:endParaRPr lang="en-US" altLang="zh-CN" sz="1600" dirty="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p:txBody>
      </p:sp>
    </p:spTree>
    <p:extLst>
      <p:ext uri="{BB962C8B-B14F-4D97-AF65-F5344CB8AC3E}">
        <p14:creationId xmlns="" xmlns:p14="http://schemas.microsoft.com/office/powerpoint/2010/main" val="42442019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latin typeface="微软雅黑" pitchFamily="34" charset="-122"/>
                <a:ea typeface="微软雅黑" pitchFamily="34" charset="-122"/>
              </a:rPr>
              <a:t>异常</a:t>
            </a:r>
            <a:endParaRPr lang="en-US" altLang="zh-CN" sz="2200" b="1"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latin typeface="微软雅黑" pitchFamily="34" charset="-122"/>
              <a:ea typeface="微软雅黑" pitchFamily="34" charset="-122"/>
            </a:endParaRPr>
          </a:p>
          <a:p>
            <a:pPr>
              <a:spcBef>
                <a:spcPct val="0"/>
              </a:spcBef>
            </a:pPr>
            <a:endParaRPr lang="en-US" altLang="zh-CN" sz="1600">
              <a:latin typeface="微软雅黑" pitchFamily="34" charset="-122"/>
              <a:ea typeface="微软雅黑" pitchFamily="34" charset="-122"/>
            </a:endParaRPr>
          </a:p>
        </p:txBody>
      </p:sp>
      <p:sp>
        <p:nvSpPr>
          <p:cNvPr id="3" name="TextBox 2"/>
          <p:cNvSpPr txBox="1"/>
          <p:nvPr/>
        </p:nvSpPr>
        <p:spPr>
          <a:xfrm>
            <a:off x="562979" y="1175910"/>
            <a:ext cx="8599954" cy="2523768"/>
          </a:xfrm>
          <a:prstGeom prst="rect">
            <a:avLst/>
          </a:prstGeom>
          <a:noFill/>
        </p:spPr>
        <p:txBody>
          <a:bodyPr wrap="square" rtlCol="0">
            <a:spAutoFit/>
          </a:bodyPr>
          <a:lstStyle/>
          <a:p>
            <a:endParaRPr lang="en-US" altLang="zh-CN" dirty="0" smtClean="0">
              <a:latin typeface="微软雅黑" pitchFamily="34" charset="-122"/>
              <a:ea typeface="微软雅黑" pitchFamily="34" charset="-122"/>
            </a:endParaRPr>
          </a:p>
          <a:p>
            <a:r>
              <a:rPr lang="en-US" altLang="zh-CN" sz="2000" b="1" dirty="0" err="1" smtClean="0">
                <a:solidFill>
                  <a:srgbClr val="0000CC"/>
                </a:solidFill>
                <a:latin typeface="微软雅黑" pitchFamily="34" charset="-122"/>
                <a:ea typeface="微软雅黑" pitchFamily="34" charset="-122"/>
              </a:rPr>
              <a:t>Scala</a:t>
            </a:r>
            <a:r>
              <a:rPr lang="zh-CN" altLang="en-US" sz="2000" b="1" dirty="0" smtClean="0">
                <a:solidFill>
                  <a:srgbClr val="0000CC"/>
                </a:solidFill>
                <a:latin typeface="微软雅黑" pitchFamily="34" charset="-122"/>
                <a:ea typeface="微软雅黑" pitchFamily="34" charset="-122"/>
              </a:rPr>
              <a:t>异常处理举例</a:t>
            </a:r>
            <a:endParaRPr lang="en-US" altLang="zh-CN" sz="2000" b="1" dirty="0" smtClean="0">
              <a:solidFill>
                <a:srgbClr val="0000CC"/>
              </a:solidFill>
              <a:latin typeface="微软雅黑" pitchFamily="34" charset="-122"/>
              <a:ea typeface="微软雅黑" pitchFamily="34" charset="-122"/>
            </a:endParaRPr>
          </a:p>
          <a:p>
            <a:endParaRPr lang="en-US" altLang="zh-CN" sz="2000" b="1" dirty="0">
              <a:solidFill>
                <a:srgbClr val="0070C0"/>
              </a:solidFill>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a:p>
            <a:endParaRPr lang="en-US" altLang="zh-CN" sz="1600" dirty="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a:p>
            <a:endParaRPr lang="en-US" altLang="zh-CN" sz="1600" dirty="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p:txBody>
      </p:sp>
      <p:sp>
        <p:nvSpPr>
          <p:cNvPr id="5" name="TextBox 4"/>
          <p:cNvSpPr txBox="1"/>
          <p:nvPr/>
        </p:nvSpPr>
        <p:spPr>
          <a:xfrm>
            <a:off x="665981" y="2160216"/>
            <a:ext cx="8144858" cy="2585323"/>
          </a:xfrm>
          <a:prstGeom prst="rect">
            <a:avLst/>
          </a:prstGeom>
          <a:noFill/>
        </p:spPr>
        <p:txBody>
          <a:bodyPr wrap="none" rtlCol="0">
            <a:spAutoFit/>
          </a:bodyPr>
          <a:lstStyle/>
          <a:p>
            <a:r>
              <a:rPr lang="en-US" altLang="zh-CN" dirty="0">
                <a:latin typeface="微软雅黑" pitchFamily="34" charset="-122"/>
                <a:ea typeface="微软雅黑" pitchFamily="34" charset="-122"/>
              </a:rPr>
              <a:t>try {</a:t>
            </a:r>
          </a:p>
          <a:p>
            <a:r>
              <a:rPr lang="en-US" altLang="zh-CN" dirty="0">
                <a:latin typeface="微软雅黑" pitchFamily="34" charset="-122"/>
                <a:ea typeface="微软雅黑" pitchFamily="34" charset="-122"/>
              </a:rPr>
              <a:t>      </a:t>
            </a:r>
            <a:r>
              <a:rPr lang="en-US" altLang="zh-CN" dirty="0" err="1">
                <a:latin typeface="微软雅黑" pitchFamily="34" charset="-122"/>
                <a:ea typeface="微软雅黑" pitchFamily="34" charset="-122"/>
              </a:rPr>
              <a:t>val</a:t>
            </a:r>
            <a:r>
              <a:rPr lang="en-US" altLang="zh-CN" dirty="0">
                <a:latin typeface="微软雅黑" pitchFamily="34" charset="-122"/>
                <a:ea typeface="微软雅黑" pitchFamily="34" charset="-122"/>
              </a:rPr>
              <a:t> r = 10 / 0</a:t>
            </a:r>
          </a:p>
          <a:p>
            <a:r>
              <a:rPr lang="en-US" altLang="zh-CN" dirty="0" smtClean="0">
                <a:latin typeface="微软雅黑" pitchFamily="34" charset="-122"/>
                <a:ea typeface="微软雅黑" pitchFamily="34" charset="-122"/>
              </a:rPr>
              <a:t>} </a:t>
            </a:r>
            <a:r>
              <a:rPr lang="en-US" altLang="zh-CN" dirty="0">
                <a:latin typeface="微软雅黑" pitchFamily="34" charset="-122"/>
                <a:ea typeface="微软雅黑" pitchFamily="34" charset="-122"/>
              </a:rPr>
              <a:t>catch {</a:t>
            </a:r>
          </a:p>
          <a:p>
            <a:r>
              <a:rPr lang="en-US" altLang="zh-CN" dirty="0">
                <a:latin typeface="微软雅黑" pitchFamily="34" charset="-122"/>
                <a:ea typeface="微软雅黑" pitchFamily="34" charset="-122"/>
              </a:rPr>
              <a:t>      case ex: </a:t>
            </a:r>
            <a:r>
              <a:rPr lang="en-US" altLang="zh-CN" dirty="0" err="1">
                <a:latin typeface="微软雅黑" pitchFamily="34" charset="-122"/>
                <a:ea typeface="微软雅黑" pitchFamily="34" charset="-122"/>
              </a:rPr>
              <a:t>ArithmeticException</a:t>
            </a:r>
            <a:r>
              <a:rPr lang="en-US" altLang="zh-CN" dirty="0">
                <a:latin typeface="微软雅黑" pitchFamily="34" charset="-122"/>
                <a:ea typeface="微软雅黑" pitchFamily="34" charset="-122"/>
              </a:rPr>
              <a:t>=&gt; </a:t>
            </a:r>
            <a:r>
              <a:rPr lang="en-US" altLang="zh-CN" dirty="0" err="1">
                <a:latin typeface="微软雅黑" pitchFamily="34" charset="-122"/>
                <a:ea typeface="微软雅黑" pitchFamily="34" charset="-122"/>
              </a:rPr>
              <a:t>println</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捕获</a:t>
            </a:r>
            <a:r>
              <a:rPr lang="zh-CN" altLang="en-US" dirty="0">
                <a:latin typeface="微软雅黑" pitchFamily="34" charset="-122"/>
                <a:ea typeface="微软雅黑" pitchFamily="34" charset="-122"/>
              </a:rPr>
              <a:t>了除数为零的</a:t>
            </a:r>
            <a:r>
              <a:rPr lang="zh-CN" altLang="en-US" dirty="0" smtClean="0">
                <a:latin typeface="微软雅黑" pitchFamily="34" charset="-122"/>
                <a:ea typeface="微软雅黑" pitchFamily="34" charset="-122"/>
              </a:rPr>
              <a:t>算术异常</a:t>
            </a:r>
            <a:r>
              <a:rPr lang="en-US" altLang="zh-CN" dirty="0">
                <a:latin typeface="微软雅黑" pitchFamily="34" charset="-122"/>
                <a:ea typeface="微软雅黑" pitchFamily="34" charset="-122"/>
              </a:rPr>
              <a:t>")</a:t>
            </a:r>
          </a:p>
          <a:p>
            <a:r>
              <a:rPr lang="en-US" altLang="zh-CN" dirty="0">
                <a:latin typeface="微软雅黑" pitchFamily="34" charset="-122"/>
                <a:ea typeface="微软雅黑" pitchFamily="34" charset="-122"/>
              </a:rPr>
              <a:t>      case ex: Exception =&gt; </a:t>
            </a:r>
            <a:r>
              <a:rPr lang="en-US" altLang="zh-CN" dirty="0" err="1">
                <a:latin typeface="微软雅黑" pitchFamily="34" charset="-122"/>
                <a:ea typeface="微软雅黑" pitchFamily="34" charset="-122"/>
              </a:rPr>
              <a:t>println</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捕获了异常</a:t>
            </a:r>
            <a:r>
              <a:rPr lang="en-US" altLang="zh-CN" dirty="0">
                <a:latin typeface="微软雅黑" pitchFamily="34" charset="-122"/>
                <a:ea typeface="微软雅黑" pitchFamily="34" charset="-122"/>
              </a:rPr>
              <a:t>")</a:t>
            </a:r>
          </a:p>
          <a:p>
            <a:r>
              <a:rPr lang="en-US" altLang="zh-CN" dirty="0" smtClean="0">
                <a:latin typeface="微软雅黑" pitchFamily="34" charset="-122"/>
                <a:ea typeface="微软雅黑" pitchFamily="34" charset="-122"/>
              </a:rPr>
              <a:t>} </a:t>
            </a:r>
            <a:r>
              <a:rPr lang="en-US" altLang="zh-CN" dirty="0">
                <a:latin typeface="微软雅黑" pitchFamily="34" charset="-122"/>
                <a:ea typeface="微软雅黑" pitchFamily="34" charset="-122"/>
              </a:rPr>
              <a:t>finally {</a:t>
            </a:r>
          </a:p>
          <a:p>
            <a:r>
              <a:rPr lang="en-US" altLang="zh-CN" dirty="0">
                <a:latin typeface="微软雅黑" pitchFamily="34" charset="-122"/>
                <a:ea typeface="微软雅黑" pitchFamily="34" charset="-122"/>
              </a:rPr>
              <a:t>      // </a:t>
            </a:r>
            <a:r>
              <a:rPr lang="zh-CN" altLang="en-US" dirty="0">
                <a:latin typeface="微软雅黑" pitchFamily="34" charset="-122"/>
                <a:ea typeface="微软雅黑" pitchFamily="34" charset="-122"/>
              </a:rPr>
              <a:t>最终要执行的代码</a:t>
            </a:r>
          </a:p>
          <a:p>
            <a:r>
              <a:rPr lang="zh-CN" altLang="en-US" dirty="0">
                <a:latin typeface="微软雅黑" pitchFamily="34" charset="-122"/>
                <a:ea typeface="微软雅黑" pitchFamily="34" charset="-122"/>
              </a:rPr>
              <a:t>      </a:t>
            </a:r>
            <a:r>
              <a:rPr lang="en-US" altLang="zh-CN" dirty="0" err="1">
                <a:latin typeface="微软雅黑" pitchFamily="34" charset="-122"/>
                <a:ea typeface="微软雅黑" pitchFamily="34" charset="-122"/>
              </a:rPr>
              <a:t>println</a:t>
            </a:r>
            <a:r>
              <a:rPr lang="en-US" altLang="zh-CN" dirty="0">
                <a:latin typeface="微软雅黑" pitchFamily="34" charset="-122"/>
                <a:ea typeface="微软雅黑" pitchFamily="34" charset="-122"/>
              </a:rPr>
              <a:t>("</a:t>
            </a:r>
            <a:r>
              <a:rPr lang="en-US" altLang="zh-CN" dirty="0" err="1">
                <a:latin typeface="微软雅黑" pitchFamily="34" charset="-122"/>
                <a:ea typeface="微软雅黑" pitchFamily="34" charset="-122"/>
              </a:rPr>
              <a:t>scala</a:t>
            </a:r>
            <a:r>
              <a:rPr lang="en-US" altLang="zh-CN" dirty="0">
                <a:latin typeface="微软雅黑" pitchFamily="34" charset="-122"/>
                <a:ea typeface="微软雅黑" pitchFamily="34" charset="-122"/>
              </a:rPr>
              <a:t> finally...")</a:t>
            </a:r>
          </a:p>
          <a:p>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spTree>
    <p:extLst>
      <p:ext uri="{BB962C8B-B14F-4D97-AF65-F5344CB8AC3E}">
        <p14:creationId xmlns="" xmlns:p14="http://schemas.microsoft.com/office/powerpoint/2010/main" val="18616010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latin typeface="微软雅黑" pitchFamily="34" charset="-122"/>
                <a:ea typeface="微软雅黑" pitchFamily="34" charset="-122"/>
              </a:rPr>
              <a:t>异常</a:t>
            </a:r>
            <a:endParaRPr lang="en-US" altLang="zh-CN" sz="2200" b="1"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latin typeface="微软雅黑" pitchFamily="34" charset="-122"/>
              <a:ea typeface="微软雅黑" pitchFamily="34" charset="-122"/>
            </a:endParaRPr>
          </a:p>
          <a:p>
            <a:pPr>
              <a:spcBef>
                <a:spcPct val="0"/>
              </a:spcBef>
            </a:pPr>
            <a:endParaRPr lang="en-US" altLang="zh-CN" sz="1600">
              <a:latin typeface="微软雅黑" pitchFamily="34" charset="-122"/>
              <a:ea typeface="微软雅黑" pitchFamily="34" charset="-122"/>
            </a:endParaRPr>
          </a:p>
        </p:txBody>
      </p:sp>
      <p:sp>
        <p:nvSpPr>
          <p:cNvPr id="3" name="TextBox 2"/>
          <p:cNvSpPr txBox="1"/>
          <p:nvPr/>
        </p:nvSpPr>
        <p:spPr>
          <a:xfrm>
            <a:off x="562979" y="862905"/>
            <a:ext cx="8599954" cy="3385542"/>
          </a:xfrm>
          <a:prstGeom prst="rect">
            <a:avLst/>
          </a:prstGeom>
          <a:noFill/>
        </p:spPr>
        <p:txBody>
          <a:bodyPr wrap="square" rtlCol="0">
            <a:spAutoFit/>
          </a:bodyPr>
          <a:lstStyle/>
          <a:p>
            <a:endParaRPr lang="en-US" altLang="zh-CN" dirty="0" smtClean="0">
              <a:latin typeface="微软雅黑" pitchFamily="34" charset="-122"/>
              <a:ea typeface="微软雅黑" pitchFamily="34" charset="-122"/>
            </a:endParaRPr>
          </a:p>
          <a:p>
            <a:r>
              <a:rPr lang="en-US" altLang="zh-CN" sz="2000" b="1" dirty="0" smtClean="0">
                <a:solidFill>
                  <a:srgbClr val="0070C0"/>
                </a:solidFill>
                <a:latin typeface="微软雅黑" pitchFamily="34" charset="-122"/>
                <a:ea typeface="微软雅黑" pitchFamily="34" charset="-122"/>
              </a:rPr>
              <a:t>Scala</a:t>
            </a:r>
            <a:r>
              <a:rPr lang="zh-CN" altLang="en-US" sz="2000" b="1" dirty="0" smtClean="0">
                <a:solidFill>
                  <a:srgbClr val="0070C0"/>
                </a:solidFill>
                <a:latin typeface="微软雅黑" pitchFamily="34" charset="-122"/>
                <a:ea typeface="微软雅黑" pitchFamily="34" charset="-122"/>
              </a:rPr>
              <a:t>异常处理小结</a:t>
            </a:r>
            <a:endParaRPr lang="en-US" altLang="zh-CN" b="1" dirty="0" smtClean="0">
              <a:solidFill>
                <a:srgbClr val="0070C0"/>
              </a:solidFill>
              <a:latin typeface="微软雅黑" pitchFamily="34" charset="-122"/>
              <a:ea typeface="微软雅黑" pitchFamily="34" charset="-122"/>
            </a:endParaRPr>
          </a:p>
          <a:p>
            <a:pPr marL="457200" indent="-457200">
              <a:buAutoNum type="arabicParenR"/>
            </a:pPr>
            <a:r>
              <a:rPr lang="zh-CN" altLang="en-US" dirty="0" smtClean="0">
                <a:latin typeface="微软雅黑" pitchFamily="34" charset="-122"/>
                <a:ea typeface="微软雅黑" pitchFamily="34" charset="-122"/>
              </a:rPr>
              <a:t>我</a:t>
            </a:r>
            <a:r>
              <a:rPr lang="zh-CN" altLang="en-US" dirty="0">
                <a:latin typeface="微软雅黑" pitchFamily="34" charset="-122"/>
                <a:ea typeface="微软雅黑" pitchFamily="34" charset="-122"/>
              </a:rPr>
              <a:t>们将</a:t>
            </a:r>
            <a:r>
              <a:rPr lang="zh-CN" altLang="en-US" dirty="0" smtClean="0">
                <a:latin typeface="微软雅黑" pitchFamily="34" charset="-122"/>
                <a:ea typeface="微软雅黑" pitchFamily="34" charset="-122"/>
              </a:rPr>
              <a:t>可疑代</a:t>
            </a:r>
            <a:r>
              <a:rPr lang="zh-CN" altLang="en-US" dirty="0">
                <a:latin typeface="微软雅黑" pitchFamily="34" charset="-122"/>
                <a:ea typeface="微软雅黑" pitchFamily="34" charset="-122"/>
              </a:rPr>
              <a:t>码封装在</a:t>
            </a:r>
            <a:r>
              <a:rPr lang="en-US" altLang="zh-CN" dirty="0">
                <a:latin typeface="微软雅黑" pitchFamily="34" charset="-122"/>
                <a:ea typeface="微软雅黑" pitchFamily="34" charset="-122"/>
              </a:rPr>
              <a:t>try</a:t>
            </a:r>
            <a:r>
              <a:rPr lang="zh-CN" altLang="en-US" dirty="0">
                <a:latin typeface="微软雅黑" pitchFamily="34" charset="-122"/>
                <a:ea typeface="微软雅黑" pitchFamily="34" charset="-122"/>
              </a:rPr>
              <a:t>块中。 在</a:t>
            </a:r>
            <a:r>
              <a:rPr lang="en-US" altLang="zh-CN" dirty="0">
                <a:latin typeface="微软雅黑" pitchFamily="34" charset="-122"/>
                <a:ea typeface="微软雅黑" pitchFamily="34" charset="-122"/>
              </a:rPr>
              <a:t>try</a:t>
            </a:r>
            <a:r>
              <a:rPr lang="zh-CN" altLang="en-US" dirty="0">
                <a:latin typeface="微软雅黑" pitchFamily="34" charset="-122"/>
                <a:ea typeface="微软雅黑" pitchFamily="34" charset="-122"/>
              </a:rPr>
              <a:t>块之后使用了一个</a:t>
            </a:r>
            <a:r>
              <a:rPr lang="en-US" altLang="zh-CN" dirty="0">
                <a:latin typeface="微软雅黑" pitchFamily="34" charset="-122"/>
                <a:ea typeface="微软雅黑" pitchFamily="34" charset="-122"/>
              </a:rPr>
              <a:t>catch</a:t>
            </a:r>
            <a:r>
              <a:rPr lang="zh-CN" altLang="en-US" dirty="0">
                <a:latin typeface="微软雅黑" pitchFamily="34" charset="-122"/>
                <a:ea typeface="微软雅黑" pitchFamily="34" charset="-122"/>
              </a:rPr>
              <a:t>处理程序来捕获异常。如果发生任何异常，</a:t>
            </a:r>
            <a:r>
              <a:rPr lang="en-US" altLang="zh-CN" dirty="0">
                <a:latin typeface="微软雅黑" pitchFamily="34" charset="-122"/>
                <a:ea typeface="微软雅黑" pitchFamily="34" charset="-122"/>
              </a:rPr>
              <a:t>catch</a:t>
            </a:r>
            <a:r>
              <a:rPr lang="zh-CN" altLang="en-US" dirty="0">
                <a:latin typeface="微软雅黑" pitchFamily="34" charset="-122"/>
                <a:ea typeface="微软雅黑" pitchFamily="34" charset="-122"/>
              </a:rPr>
              <a:t>处理程序将处理它，程序将不会异常终止</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457200" indent="-457200">
              <a:buFontTx/>
              <a:buAutoNum type="arabicParenR"/>
            </a:pPr>
            <a:r>
              <a:rPr lang="en-US" altLang="zh-CN" dirty="0">
                <a:latin typeface="微软雅黑" pitchFamily="34" charset="-122"/>
                <a:ea typeface="微软雅黑" pitchFamily="34" charset="-122"/>
              </a:rPr>
              <a:t>Scala</a:t>
            </a:r>
            <a:r>
              <a:rPr lang="zh-CN" altLang="en-US" dirty="0">
                <a:latin typeface="微软雅黑" pitchFamily="34" charset="-122"/>
                <a:ea typeface="微软雅黑" pitchFamily="34" charset="-122"/>
              </a:rPr>
              <a:t>的异常的工作机制和</a:t>
            </a:r>
            <a:r>
              <a:rPr lang="en-US" altLang="zh-CN" dirty="0">
                <a:latin typeface="微软雅黑" pitchFamily="34" charset="-122"/>
                <a:ea typeface="微软雅黑" pitchFamily="34" charset="-122"/>
              </a:rPr>
              <a:t>Java</a:t>
            </a:r>
            <a:r>
              <a:rPr lang="zh-CN" altLang="en-US" dirty="0">
                <a:latin typeface="微软雅黑" pitchFamily="34" charset="-122"/>
                <a:ea typeface="微软雅黑" pitchFamily="34" charset="-122"/>
              </a:rPr>
              <a:t>一样，但是</a:t>
            </a:r>
            <a:r>
              <a:rPr lang="en-US" altLang="zh-CN" dirty="0">
                <a:latin typeface="微软雅黑" pitchFamily="34" charset="-122"/>
                <a:ea typeface="微软雅黑" pitchFamily="34" charset="-122"/>
              </a:rPr>
              <a:t>Scala</a:t>
            </a:r>
            <a:r>
              <a:rPr lang="zh-CN" altLang="en-US" dirty="0">
                <a:latin typeface="微软雅黑" pitchFamily="34" charset="-122"/>
                <a:ea typeface="微软雅黑" pitchFamily="34" charset="-122"/>
              </a:rPr>
              <a:t>没有“</a:t>
            </a:r>
            <a:r>
              <a:rPr lang="en-US" altLang="zh-CN" dirty="0">
                <a:solidFill>
                  <a:srgbClr val="EA0000"/>
                </a:solidFill>
                <a:latin typeface="微软雅黑" pitchFamily="34" charset="-122"/>
                <a:ea typeface="微软雅黑" pitchFamily="34" charset="-122"/>
              </a:rPr>
              <a:t>checked(</a:t>
            </a:r>
            <a:r>
              <a:rPr lang="zh-CN" altLang="en-US" dirty="0">
                <a:solidFill>
                  <a:srgbClr val="EA0000"/>
                </a:solidFill>
                <a:latin typeface="微软雅黑" pitchFamily="34" charset="-122"/>
                <a:ea typeface="微软雅黑" pitchFamily="34" charset="-122"/>
              </a:rPr>
              <a:t>编译</a:t>
            </a:r>
            <a:r>
              <a:rPr lang="zh-CN" altLang="en-US" dirty="0" smtClean="0">
                <a:solidFill>
                  <a:srgbClr val="EA0000"/>
                </a:solidFill>
                <a:latin typeface="微软雅黑" pitchFamily="34" charset="-122"/>
                <a:ea typeface="微软雅黑" pitchFamily="34" charset="-122"/>
              </a:rPr>
              <a:t>期或受检</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异常</a:t>
            </a:r>
            <a:r>
              <a:rPr lang="zh-CN" altLang="en-US" dirty="0" smtClean="0">
                <a:latin typeface="微软雅黑" pitchFamily="34" charset="-122"/>
                <a:ea typeface="微软雅黑" pitchFamily="34" charset="-122"/>
              </a:rPr>
              <a:t>，即</a:t>
            </a:r>
            <a:r>
              <a:rPr lang="en-US" altLang="zh-CN" dirty="0" smtClean="0">
                <a:latin typeface="微软雅黑" pitchFamily="34" charset="-122"/>
                <a:ea typeface="微软雅黑" pitchFamily="34" charset="-122"/>
              </a:rPr>
              <a:t>Scala</a:t>
            </a:r>
            <a:r>
              <a:rPr lang="zh-CN" altLang="en-US" dirty="0" smtClean="0">
                <a:latin typeface="微软雅黑" pitchFamily="34" charset="-122"/>
                <a:ea typeface="微软雅黑" pitchFamily="34" charset="-122"/>
              </a:rPr>
              <a:t>没有编译异常这个概念，异常</a:t>
            </a:r>
            <a:r>
              <a:rPr lang="zh-CN" altLang="en-US" i="1" dirty="0" smtClean="0">
                <a:latin typeface="微软雅黑" pitchFamily="34" charset="-122"/>
                <a:ea typeface="微软雅黑" pitchFamily="34" charset="-122"/>
              </a:rPr>
              <a:t>都是在运行的时候捕获</a:t>
            </a:r>
            <a:r>
              <a:rPr lang="zh-CN" altLang="en-US" dirty="0" smtClean="0">
                <a:latin typeface="微软雅黑" pitchFamily="34" charset="-122"/>
                <a:ea typeface="微软雅黑" pitchFamily="34" charset="-122"/>
              </a:rPr>
              <a:t>处理。</a:t>
            </a:r>
            <a:endParaRPr lang="en-US" altLang="zh-CN" dirty="0" smtClean="0">
              <a:latin typeface="微软雅黑" pitchFamily="34" charset="-122"/>
              <a:ea typeface="微软雅黑" pitchFamily="34" charset="-122"/>
            </a:endParaRPr>
          </a:p>
          <a:p>
            <a:pPr marL="457200" indent="-457200">
              <a:buFontTx/>
              <a:buAutoNum type="arabicParenR"/>
            </a:pPr>
            <a:r>
              <a:rPr lang="zh-CN" altLang="en-US" dirty="0">
                <a:latin typeface="微软雅黑" pitchFamily="34" charset="-122"/>
                <a:ea typeface="微软雅黑" pitchFamily="34" charset="-122"/>
              </a:rPr>
              <a:t>用</a:t>
            </a:r>
            <a:r>
              <a:rPr lang="en-US" altLang="zh-CN" dirty="0">
                <a:latin typeface="微软雅黑" pitchFamily="34" charset="-122"/>
                <a:ea typeface="微软雅黑" pitchFamily="34" charset="-122"/>
              </a:rPr>
              <a:t>throw</a:t>
            </a:r>
            <a:r>
              <a:rPr lang="zh-CN" altLang="en-US" dirty="0">
                <a:latin typeface="微软雅黑" pitchFamily="34" charset="-122"/>
                <a:ea typeface="微软雅黑" pitchFamily="34" charset="-122"/>
              </a:rPr>
              <a:t>关键字，抛出一个异常对象。所有异常都是</a:t>
            </a:r>
            <a:r>
              <a:rPr lang="en-US" altLang="zh-CN" dirty="0" err="1">
                <a:latin typeface="微软雅黑" pitchFamily="34" charset="-122"/>
                <a:ea typeface="微软雅黑" pitchFamily="34" charset="-122"/>
              </a:rPr>
              <a:t>Throwable</a:t>
            </a:r>
            <a:r>
              <a:rPr lang="zh-CN" altLang="en-US" dirty="0">
                <a:latin typeface="微软雅黑" pitchFamily="34" charset="-122"/>
                <a:ea typeface="微软雅黑" pitchFamily="34" charset="-122"/>
              </a:rPr>
              <a:t>的子类型。</a:t>
            </a:r>
            <a:r>
              <a:rPr lang="en-US" altLang="zh-CN" dirty="0">
                <a:latin typeface="微软雅黑" pitchFamily="34" charset="-122"/>
                <a:ea typeface="微软雅黑" pitchFamily="34" charset="-122"/>
              </a:rPr>
              <a:t>throw</a:t>
            </a:r>
            <a:r>
              <a:rPr lang="zh-CN" altLang="en-US" dirty="0">
                <a:latin typeface="微软雅黑" pitchFamily="34" charset="-122"/>
                <a:ea typeface="微软雅黑" pitchFamily="34" charset="-122"/>
              </a:rPr>
              <a:t>表达式是有类型的，就是</a:t>
            </a:r>
            <a:r>
              <a:rPr lang="en-US" altLang="zh-CN" dirty="0">
                <a:latin typeface="微软雅黑" pitchFamily="34" charset="-122"/>
                <a:ea typeface="微软雅黑" pitchFamily="34" charset="-122"/>
              </a:rPr>
              <a:t>Nothing</a:t>
            </a:r>
            <a:r>
              <a:rPr lang="zh-CN" altLang="en-US" dirty="0">
                <a:latin typeface="微软雅黑" pitchFamily="34" charset="-122"/>
                <a:ea typeface="微软雅黑" pitchFamily="34" charset="-122"/>
              </a:rPr>
              <a:t>，因为</a:t>
            </a:r>
            <a:r>
              <a:rPr lang="en-US" altLang="zh-CN" dirty="0">
                <a:latin typeface="微软雅黑" pitchFamily="34" charset="-122"/>
                <a:ea typeface="微软雅黑" pitchFamily="34" charset="-122"/>
              </a:rPr>
              <a:t>Nothing</a:t>
            </a:r>
            <a:r>
              <a:rPr lang="zh-CN" altLang="en-US" dirty="0">
                <a:latin typeface="微软雅黑" pitchFamily="34" charset="-122"/>
                <a:ea typeface="微软雅黑" pitchFamily="34" charset="-122"/>
              </a:rPr>
              <a:t>是所有类型的子类型，所以</a:t>
            </a:r>
            <a:r>
              <a:rPr lang="en-US" altLang="zh-CN" dirty="0">
                <a:latin typeface="微软雅黑" pitchFamily="34" charset="-122"/>
                <a:ea typeface="微软雅黑" pitchFamily="34" charset="-122"/>
              </a:rPr>
              <a:t>throw</a:t>
            </a:r>
            <a:r>
              <a:rPr lang="zh-CN" altLang="en-US" dirty="0">
                <a:latin typeface="微软雅黑" pitchFamily="34" charset="-122"/>
                <a:ea typeface="微软雅黑" pitchFamily="34" charset="-122"/>
              </a:rPr>
              <a:t>表达式可以用在需要类型的地</a:t>
            </a:r>
            <a:r>
              <a:rPr lang="zh-CN" altLang="en-US" dirty="0" smtClean="0">
                <a:latin typeface="微软雅黑" pitchFamily="34" charset="-122"/>
                <a:ea typeface="微软雅黑" pitchFamily="34" charset="-122"/>
              </a:rPr>
              <a:t>方</a:t>
            </a:r>
            <a:endParaRPr lang="zh-CN" altLang="en-US" dirty="0">
              <a:latin typeface="微软雅黑" pitchFamily="34" charset="-122"/>
              <a:ea typeface="微软雅黑" pitchFamily="34" charset="-122"/>
            </a:endParaRPr>
          </a:p>
          <a:p>
            <a:pPr marL="457200" indent="-457200">
              <a:buFontTx/>
              <a:buAutoNum type="arabicParenR"/>
            </a:pPr>
            <a:endParaRPr lang="en-US" altLang="zh-CN" dirty="0" smtClean="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p:txBody>
      </p:sp>
      <p:sp>
        <p:nvSpPr>
          <p:cNvPr id="5" name="TextBox 4"/>
          <p:cNvSpPr txBox="1"/>
          <p:nvPr/>
        </p:nvSpPr>
        <p:spPr>
          <a:xfrm>
            <a:off x="1026021" y="3528367"/>
            <a:ext cx="3843937" cy="1815882"/>
          </a:xfrm>
          <a:prstGeom prst="rect">
            <a:avLst/>
          </a:prstGeom>
          <a:noFill/>
        </p:spPr>
        <p:txBody>
          <a:bodyPr wrap="none" rtlCol="0">
            <a:spAutoFit/>
          </a:bodyPr>
          <a:lstStyle/>
          <a:p>
            <a:r>
              <a:rPr lang="en-US" altLang="zh-CN" sz="1600" b="1" dirty="0" err="1">
                <a:latin typeface="微软雅黑" pitchFamily="34" charset="-122"/>
                <a:ea typeface="微软雅黑" pitchFamily="34" charset="-122"/>
                <a:cs typeface="Arial" pitchFamily="34" charset="0"/>
              </a:rPr>
              <a:t>def</a:t>
            </a:r>
            <a:r>
              <a:rPr lang="en-US" altLang="zh-CN" sz="1600" b="1" dirty="0">
                <a:latin typeface="微软雅黑" pitchFamily="34" charset="-122"/>
                <a:ea typeface="微软雅黑" pitchFamily="34" charset="-122"/>
                <a:cs typeface="Arial" pitchFamily="34" charset="0"/>
              </a:rPr>
              <a:t> </a:t>
            </a:r>
            <a:r>
              <a:rPr lang="en-US" altLang="zh-CN" sz="1600" dirty="0">
                <a:latin typeface="微软雅黑" pitchFamily="34" charset="-122"/>
                <a:ea typeface="微软雅黑" pitchFamily="34" charset="-122"/>
                <a:cs typeface="Arial" pitchFamily="34" charset="0"/>
              </a:rPr>
              <a:t>main(</a:t>
            </a:r>
            <a:r>
              <a:rPr lang="en-US" altLang="zh-CN" sz="1600" dirty="0" err="1">
                <a:latin typeface="微软雅黑" pitchFamily="34" charset="-122"/>
                <a:ea typeface="微软雅黑" pitchFamily="34" charset="-122"/>
                <a:cs typeface="Arial" pitchFamily="34" charset="0"/>
              </a:rPr>
              <a:t>args</a:t>
            </a:r>
            <a:r>
              <a:rPr lang="en-US" altLang="zh-CN" sz="1600" dirty="0">
                <a:latin typeface="微软雅黑" pitchFamily="34" charset="-122"/>
                <a:ea typeface="微软雅黑" pitchFamily="34" charset="-122"/>
                <a:cs typeface="Arial" pitchFamily="34" charset="0"/>
              </a:rPr>
              <a:t>: Array[String]): Unit = {</a:t>
            </a:r>
            <a:br>
              <a:rPr lang="en-US" altLang="zh-CN" sz="1600" dirty="0">
                <a:latin typeface="微软雅黑" pitchFamily="34" charset="-122"/>
                <a:ea typeface="微软雅黑" pitchFamily="34" charset="-122"/>
                <a:cs typeface="Arial" pitchFamily="34" charset="0"/>
              </a:rPr>
            </a:br>
            <a:r>
              <a:rPr lang="en-US" altLang="zh-CN" sz="1600" dirty="0">
                <a:latin typeface="微软雅黑" pitchFamily="34" charset="-122"/>
                <a:ea typeface="微软雅黑" pitchFamily="34" charset="-122"/>
                <a:cs typeface="Arial" pitchFamily="34" charset="0"/>
              </a:rPr>
              <a:t>      </a:t>
            </a:r>
            <a:r>
              <a:rPr lang="en-US" altLang="zh-CN" sz="1600" b="1" dirty="0" err="1">
                <a:latin typeface="微软雅黑" pitchFamily="34" charset="-122"/>
                <a:ea typeface="微软雅黑" pitchFamily="34" charset="-122"/>
                <a:cs typeface="Arial" pitchFamily="34" charset="0"/>
              </a:rPr>
              <a:t>val</a:t>
            </a:r>
            <a:r>
              <a:rPr lang="en-US" altLang="zh-CN" sz="1600" b="1" dirty="0">
                <a:latin typeface="微软雅黑" pitchFamily="34" charset="-122"/>
                <a:ea typeface="微软雅黑" pitchFamily="34" charset="-122"/>
                <a:cs typeface="Arial" pitchFamily="34" charset="0"/>
              </a:rPr>
              <a:t> </a:t>
            </a:r>
            <a:r>
              <a:rPr lang="en-US" altLang="zh-CN" sz="1600" dirty="0">
                <a:latin typeface="微软雅黑" pitchFamily="34" charset="-122"/>
                <a:ea typeface="微软雅黑" pitchFamily="34" charset="-122"/>
                <a:cs typeface="Arial" pitchFamily="34" charset="0"/>
              </a:rPr>
              <a:t>res = </a:t>
            </a:r>
            <a:r>
              <a:rPr lang="en-US" altLang="zh-CN" sz="1600" i="1" dirty="0">
                <a:latin typeface="微软雅黑" pitchFamily="34" charset="-122"/>
                <a:ea typeface="微软雅黑" pitchFamily="34" charset="-122"/>
                <a:cs typeface="Arial" pitchFamily="34" charset="0"/>
              </a:rPr>
              <a:t>test</a:t>
            </a:r>
            <a:r>
              <a:rPr lang="en-US" altLang="zh-CN" sz="1600" dirty="0">
                <a:latin typeface="微软雅黑" pitchFamily="34" charset="-122"/>
                <a:ea typeface="微软雅黑" pitchFamily="34" charset="-122"/>
                <a:cs typeface="Arial" pitchFamily="34" charset="0"/>
              </a:rPr>
              <a:t>()</a:t>
            </a:r>
            <a:br>
              <a:rPr lang="en-US" altLang="zh-CN" sz="1600" dirty="0">
                <a:latin typeface="微软雅黑" pitchFamily="34" charset="-122"/>
                <a:ea typeface="微软雅黑" pitchFamily="34" charset="-122"/>
                <a:cs typeface="Arial" pitchFamily="34" charset="0"/>
              </a:rPr>
            </a:br>
            <a:r>
              <a:rPr lang="en-US" altLang="zh-CN" sz="1600" dirty="0">
                <a:latin typeface="微软雅黑" pitchFamily="34" charset="-122"/>
                <a:ea typeface="微软雅黑" pitchFamily="34" charset="-122"/>
                <a:cs typeface="Arial" pitchFamily="34" charset="0"/>
              </a:rPr>
              <a:t>      </a:t>
            </a:r>
            <a:r>
              <a:rPr lang="en-US" altLang="zh-CN" sz="1600" i="1" dirty="0" err="1">
                <a:latin typeface="微软雅黑" pitchFamily="34" charset="-122"/>
                <a:ea typeface="微软雅黑" pitchFamily="34" charset="-122"/>
                <a:cs typeface="Arial" pitchFamily="34" charset="0"/>
              </a:rPr>
              <a:t>println</a:t>
            </a:r>
            <a:r>
              <a:rPr lang="en-US" altLang="zh-CN" sz="1600" dirty="0">
                <a:latin typeface="微软雅黑" pitchFamily="34" charset="-122"/>
                <a:ea typeface="微软雅黑" pitchFamily="34" charset="-122"/>
                <a:cs typeface="Arial" pitchFamily="34" charset="0"/>
              </a:rPr>
              <a:t>(</a:t>
            </a:r>
            <a:r>
              <a:rPr lang="en-US" altLang="zh-CN" sz="1600" dirty="0" err="1">
                <a:latin typeface="微软雅黑" pitchFamily="34" charset="-122"/>
                <a:ea typeface="微软雅黑" pitchFamily="34" charset="-122"/>
                <a:cs typeface="Arial" pitchFamily="34" charset="0"/>
              </a:rPr>
              <a:t>res.toString</a:t>
            </a:r>
            <a:r>
              <a:rPr lang="en-US" altLang="zh-CN" sz="1600" dirty="0">
                <a:latin typeface="微软雅黑" pitchFamily="34" charset="-122"/>
                <a:ea typeface="微软雅黑" pitchFamily="34" charset="-122"/>
                <a:cs typeface="Arial" pitchFamily="34" charset="0"/>
              </a:rPr>
              <a:t>)</a:t>
            </a:r>
            <a:br>
              <a:rPr lang="en-US" altLang="zh-CN" sz="1600" dirty="0">
                <a:latin typeface="微软雅黑" pitchFamily="34" charset="-122"/>
                <a:ea typeface="微软雅黑" pitchFamily="34" charset="-122"/>
                <a:cs typeface="Arial" pitchFamily="34" charset="0"/>
              </a:rPr>
            </a:br>
            <a:r>
              <a:rPr lang="en-US" altLang="zh-CN" sz="1600" dirty="0" smtClean="0">
                <a:latin typeface="微软雅黑" pitchFamily="34" charset="-122"/>
                <a:ea typeface="微软雅黑" pitchFamily="34" charset="-122"/>
                <a:cs typeface="Arial" pitchFamily="34" charset="0"/>
              </a:rPr>
              <a:t>}</a:t>
            </a:r>
            <a:r>
              <a:rPr lang="en-US" altLang="zh-CN" sz="1600" dirty="0">
                <a:latin typeface="微软雅黑" pitchFamily="34" charset="-122"/>
                <a:ea typeface="微软雅黑" pitchFamily="34" charset="-122"/>
                <a:cs typeface="Arial" pitchFamily="34" charset="0"/>
              </a:rPr>
              <a:t/>
            </a:r>
            <a:br>
              <a:rPr lang="en-US" altLang="zh-CN" sz="1600" dirty="0">
                <a:latin typeface="微软雅黑" pitchFamily="34" charset="-122"/>
                <a:ea typeface="微软雅黑" pitchFamily="34" charset="-122"/>
                <a:cs typeface="Arial" pitchFamily="34" charset="0"/>
              </a:rPr>
            </a:br>
            <a:r>
              <a:rPr lang="en-US" altLang="zh-CN" sz="1600" b="1" dirty="0" err="1" smtClean="0">
                <a:latin typeface="微软雅黑" pitchFamily="34" charset="-122"/>
                <a:ea typeface="微软雅黑" pitchFamily="34" charset="-122"/>
                <a:cs typeface="Arial" pitchFamily="34" charset="0"/>
              </a:rPr>
              <a:t>def</a:t>
            </a:r>
            <a:r>
              <a:rPr lang="en-US" altLang="zh-CN" sz="1600" b="1" dirty="0" smtClean="0">
                <a:latin typeface="微软雅黑" pitchFamily="34" charset="-122"/>
                <a:ea typeface="微软雅黑" pitchFamily="34" charset="-122"/>
                <a:cs typeface="Arial" pitchFamily="34" charset="0"/>
              </a:rPr>
              <a:t> </a:t>
            </a:r>
            <a:r>
              <a:rPr lang="en-US" altLang="zh-CN" sz="1600" dirty="0">
                <a:latin typeface="微软雅黑" pitchFamily="34" charset="-122"/>
                <a:ea typeface="微软雅黑" pitchFamily="34" charset="-122"/>
                <a:cs typeface="Arial" pitchFamily="34" charset="0"/>
              </a:rPr>
              <a:t>test(): Nothing = {</a:t>
            </a:r>
            <a:br>
              <a:rPr lang="en-US" altLang="zh-CN" sz="1600" dirty="0">
                <a:latin typeface="微软雅黑" pitchFamily="34" charset="-122"/>
                <a:ea typeface="微软雅黑" pitchFamily="34" charset="-122"/>
                <a:cs typeface="Arial" pitchFamily="34" charset="0"/>
              </a:rPr>
            </a:br>
            <a:r>
              <a:rPr lang="en-US" altLang="zh-CN" sz="1600" dirty="0">
                <a:latin typeface="微软雅黑" pitchFamily="34" charset="-122"/>
                <a:ea typeface="微软雅黑" pitchFamily="34" charset="-122"/>
                <a:cs typeface="Arial" pitchFamily="34" charset="0"/>
              </a:rPr>
              <a:t>   </a:t>
            </a:r>
            <a:r>
              <a:rPr lang="en-US" altLang="zh-CN" sz="1600" dirty="0" smtClean="0">
                <a:latin typeface="微软雅黑" pitchFamily="34" charset="-122"/>
                <a:ea typeface="微软雅黑" pitchFamily="34" charset="-122"/>
                <a:cs typeface="Arial" pitchFamily="34" charset="0"/>
              </a:rPr>
              <a:t>   </a:t>
            </a:r>
            <a:r>
              <a:rPr lang="en-US" altLang="zh-CN" sz="1600" b="1" dirty="0" smtClean="0">
                <a:latin typeface="微软雅黑" pitchFamily="34" charset="-122"/>
                <a:ea typeface="微软雅黑" pitchFamily="34" charset="-122"/>
                <a:cs typeface="Arial" pitchFamily="34" charset="0"/>
              </a:rPr>
              <a:t>throw </a:t>
            </a:r>
            <a:r>
              <a:rPr lang="en-US" altLang="zh-CN" sz="1600" b="1" dirty="0">
                <a:latin typeface="微软雅黑" pitchFamily="34" charset="-122"/>
                <a:ea typeface="微软雅黑" pitchFamily="34" charset="-122"/>
                <a:cs typeface="Arial" pitchFamily="34" charset="0"/>
              </a:rPr>
              <a:t>new </a:t>
            </a:r>
            <a:r>
              <a:rPr lang="en-US" altLang="zh-CN" sz="1600" dirty="0">
                <a:latin typeface="微软雅黑" pitchFamily="34" charset="-122"/>
                <a:ea typeface="微软雅黑" pitchFamily="34" charset="-122"/>
                <a:cs typeface="Arial" pitchFamily="34" charset="0"/>
              </a:rPr>
              <a:t>Exception(</a:t>
            </a:r>
            <a:r>
              <a:rPr lang="en-US" altLang="zh-CN" sz="1600" b="1" dirty="0">
                <a:latin typeface="微软雅黑" pitchFamily="34" charset="-122"/>
                <a:ea typeface="微软雅黑" pitchFamily="34" charset="-122"/>
                <a:cs typeface="Arial" pitchFamily="34" charset="0"/>
              </a:rPr>
              <a:t>"</a:t>
            </a:r>
            <a:r>
              <a:rPr lang="zh-CN" altLang="en-US" sz="1600" b="1" dirty="0">
                <a:latin typeface="微软雅黑" pitchFamily="34" charset="-122"/>
                <a:ea typeface="微软雅黑" pitchFamily="34" charset="-122"/>
                <a:cs typeface="Arial" pitchFamily="34" charset="0"/>
              </a:rPr>
              <a:t>不对</a:t>
            </a:r>
            <a:r>
              <a:rPr lang="en-US" altLang="zh-CN" sz="1600" b="1" dirty="0" smtClean="0">
                <a:latin typeface="微软雅黑" pitchFamily="34" charset="-122"/>
                <a:ea typeface="微软雅黑" pitchFamily="34" charset="-122"/>
                <a:cs typeface="Arial" pitchFamily="34" charset="0"/>
              </a:rPr>
              <a:t>"</a:t>
            </a:r>
            <a:r>
              <a:rPr lang="en-US" altLang="zh-CN" sz="1600" dirty="0" smtClean="0">
                <a:latin typeface="微软雅黑" pitchFamily="34" charset="-122"/>
                <a:ea typeface="微软雅黑" pitchFamily="34" charset="-122"/>
                <a:cs typeface="Arial" pitchFamily="34" charset="0"/>
              </a:rPr>
              <a:t>)</a:t>
            </a:r>
            <a:endParaRPr lang="en-US" altLang="zh-CN" sz="1600" dirty="0">
              <a:latin typeface="微软雅黑" pitchFamily="34" charset="-122"/>
              <a:ea typeface="微软雅黑" pitchFamily="34" charset="-122"/>
              <a:cs typeface="Arial" pitchFamily="34" charset="0"/>
            </a:endParaRPr>
          </a:p>
          <a:p>
            <a:r>
              <a:rPr lang="en-US" altLang="zh-CN" sz="1600" dirty="0" smtClean="0">
                <a:latin typeface="微软雅黑" pitchFamily="34" charset="-122"/>
                <a:ea typeface="微软雅黑" pitchFamily="34" charset="-122"/>
                <a:cs typeface="Arial" pitchFamily="34" charset="0"/>
              </a:rPr>
              <a:t>}</a:t>
            </a:r>
            <a:endParaRPr lang="zh-CN" altLang="en-US" sz="1600" dirty="0">
              <a:latin typeface="微软雅黑" pitchFamily="34" charset="-122"/>
              <a:ea typeface="微软雅黑" pitchFamily="34" charset="-122"/>
              <a:cs typeface="Arial" pitchFamily="34" charset="0"/>
            </a:endParaRPr>
          </a:p>
        </p:txBody>
      </p:sp>
    </p:spTree>
    <p:extLst>
      <p:ext uri="{BB962C8B-B14F-4D97-AF65-F5344CB8AC3E}">
        <p14:creationId xmlns="" xmlns:p14="http://schemas.microsoft.com/office/powerpoint/2010/main" val="24820155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latin typeface="微软雅黑" pitchFamily="34" charset="-122"/>
                <a:ea typeface="微软雅黑" pitchFamily="34" charset="-122"/>
              </a:rPr>
              <a:t>异常</a:t>
            </a:r>
            <a:endParaRPr lang="en-US" altLang="zh-CN" sz="2200" b="1"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latin typeface="微软雅黑" pitchFamily="34" charset="-122"/>
              <a:ea typeface="微软雅黑" pitchFamily="34" charset="-122"/>
            </a:endParaRPr>
          </a:p>
          <a:p>
            <a:pPr>
              <a:spcBef>
                <a:spcPct val="0"/>
              </a:spcBef>
            </a:pPr>
            <a:endParaRPr lang="en-US" altLang="zh-CN" sz="1600">
              <a:latin typeface="微软雅黑" pitchFamily="34" charset="-122"/>
              <a:ea typeface="微软雅黑" pitchFamily="34" charset="-122"/>
            </a:endParaRPr>
          </a:p>
        </p:txBody>
      </p:sp>
      <p:sp>
        <p:nvSpPr>
          <p:cNvPr id="3" name="TextBox 2"/>
          <p:cNvSpPr txBox="1"/>
          <p:nvPr/>
        </p:nvSpPr>
        <p:spPr>
          <a:xfrm>
            <a:off x="562979" y="1175910"/>
            <a:ext cx="8599954" cy="3908762"/>
          </a:xfrm>
          <a:prstGeom prst="rect">
            <a:avLst/>
          </a:prstGeom>
          <a:noFill/>
        </p:spPr>
        <p:txBody>
          <a:bodyPr wrap="square" rtlCol="0">
            <a:spAutoFit/>
          </a:bodyPr>
          <a:lstStyle/>
          <a:p>
            <a:endParaRPr lang="en-US" altLang="zh-CN" dirty="0" smtClean="0">
              <a:latin typeface="微软雅黑" pitchFamily="34" charset="-122"/>
              <a:ea typeface="微软雅黑" pitchFamily="34" charset="-122"/>
            </a:endParaRPr>
          </a:p>
          <a:p>
            <a:r>
              <a:rPr lang="en-US" altLang="zh-CN" sz="2000" b="1" dirty="0" err="1" smtClean="0">
                <a:solidFill>
                  <a:srgbClr val="0000CC"/>
                </a:solidFill>
                <a:latin typeface="微软雅黑" pitchFamily="34" charset="-122"/>
                <a:ea typeface="微软雅黑" pitchFamily="34" charset="-122"/>
              </a:rPr>
              <a:t>Scala</a:t>
            </a:r>
            <a:r>
              <a:rPr lang="zh-CN" altLang="en-US" sz="2000" b="1" dirty="0" smtClean="0">
                <a:solidFill>
                  <a:srgbClr val="0000CC"/>
                </a:solidFill>
                <a:latin typeface="微软雅黑" pitchFamily="34" charset="-122"/>
                <a:ea typeface="微软雅黑" pitchFamily="34" charset="-122"/>
              </a:rPr>
              <a:t>异常处理小结</a:t>
            </a:r>
            <a:endParaRPr lang="en-US" altLang="zh-CN" sz="2000" b="1" dirty="0" smtClean="0">
              <a:solidFill>
                <a:srgbClr val="0000CC"/>
              </a:solidFill>
              <a:latin typeface="微软雅黑" pitchFamily="34" charset="-122"/>
              <a:ea typeface="微软雅黑" pitchFamily="34" charset="-122"/>
            </a:endParaRPr>
          </a:p>
          <a:p>
            <a:endParaRPr lang="en-US" altLang="zh-CN" b="1" dirty="0" smtClean="0">
              <a:solidFill>
                <a:srgbClr val="0070C0"/>
              </a:solidFill>
              <a:latin typeface="微软雅黑" pitchFamily="34" charset="-122"/>
              <a:ea typeface="微软雅黑" pitchFamily="34" charset="-122"/>
            </a:endParaRPr>
          </a:p>
          <a:p>
            <a:pPr marL="342900" indent="-342900">
              <a:buAutoNum type="arabicParenR" startAt="4"/>
            </a:pPr>
            <a:r>
              <a:rPr lang="zh-CN" altLang="en-US" dirty="0" smtClean="0">
                <a:latin typeface="微软雅黑" pitchFamily="34" charset="-122"/>
                <a:ea typeface="微软雅黑" pitchFamily="34" charset="-122"/>
              </a:rPr>
              <a:t>在</a:t>
            </a:r>
            <a:r>
              <a:rPr lang="en-US" altLang="zh-CN" dirty="0" err="1">
                <a:latin typeface="微软雅黑" pitchFamily="34" charset="-122"/>
                <a:ea typeface="微软雅黑" pitchFamily="34" charset="-122"/>
              </a:rPr>
              <a:t>Scala</a:t>
            </a:r>
            <a:r>
              <a:rPr lang="zh-CN" altLang="en-US" dirty="0">
                <a:latin typeface="微软雅黑" pitchFamily="34" charset="-122"/>
                <a:ea typeface="微软雅黑" pitchFamily="34" charset="-122"/>
              </a:rPr>
              <a:t>里，借用了模式匹配的思想来做异常的匹配，因此，在</a:t>
            </a:r>
            <a:r>
              <a:rPr lang="en-US" altLang="zh-CN" dirty="0">
                <a:latin typeface="微软雅黑" pitchFamily="34" charset="-122"/>
                <a:ea typeface="微软雅黑" pitchFamily="34" charset="-122"/>
              </a:rPr>
              <a:t>catch</a:t>
            </a:r>
            <a:r>
              <a:rPr lang="zh-CN" altLang="en-US" dirty="0">
                <a:latin typeface="微软雅黑" pitchFamily="34" charset="-122"/>
                <a:ea typeface="微软雅黑" pitchFamily="34" charset="-122"/>
              </a:rPr>
              <a:t>的代码里，是一系列</a:t>
            </a:r>
            <a:r>
              <a:rPr lang="en-US" altLang="zh-CN" dirty="0">
                <a:latin typeface="微软雅黑" pitchFamily="34" charset="-122"/>
                <a:ea typeface="微软雅黑" pitchFamily="34" charset="-122"/>
              </a:rPr>
              <a:t>case</a:t>
            </a:r>
            <a:r>
              <a:rPr lang="zh-CN" altLang="en-US" dirty="0">
                <a:latin typeface="微软雅黑" pitchFamily="34" charset="-122"/>
                <a:ea typeface="微软雅黑" pitchFamily="34" charset="-122"/>
              </a:rPr>
              <a:t>子</a:t>
            </a:r>
            <a:r>
              <a:rPr lang="zh-CN" altLang="en-US" dirty="0" smtClean="0">
                <a:latin typeface="微软雅黑" pitchFamily="34" charset="-122"/>
                <a:ea typeface="微软雅黑" pitchFamily="34" charset="-122"/>
              </a:rPr>
              <a:t>句来匹配异常。</a:t>
            </a:r>
            <a:r>
              <a:rPr lang="en-US" altLang="zh-CN" dirty="0" smtClean="0">
                <a:latin typeface="微软雅黑" pitchFamily="34" charset="-122"/>
                <a:ea typeface="微软雅黑" pitchFamily="34" charset="-122"/>
              </a:rPr>
              <a:t>【</a:t>
            </a:r>
            <a:r>
              <a:rPr lang="zh-CN" altLang="en-US" sz="1400" dirty="0">
                <a:latin typeface="微软雅黑" pitchFamily="34" charset="-122"/>
                <a:ea typeface="微软雅黑" pitchFamily="34" charset="-122"/>
              </a:rPr>
              <a:t>前</a:t>
            </a:r>
            <a:r>
              <a:rPr lang="zh-CN" altLang="en-US" sz="1400" dirty="0" smtClean="0">
                <a:latin typeface="微软雅黑" pitchFamily="34" charset="-122"/>
                <a:ea typeface="微软雅黑" pitchFamily="34" charset="-122"/>
              </a:rPr>
              <a:t>面案例可以看出这个特点</a:t>
            </a:r>
            <a:r>
              <a:rPr lang="en-US" altLang="zh-CN"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模式匹配我们后面详解</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，当匹配上后 </a:t>
            </a:r>
            <a:r>
              <a:rPr lang="en-US" altLang="zh-CN" dirty="0" smtClean="0">
                <a:latin typeface="微软雅黑" pitchFamily="34" charset="-122"/>
                <a:ea typeface="微软雅黑" pitchFamily="34" charset="-122"/>
              </a:rPr>
              <a:t>=&gt; </a:t>
            </a:r>
            <a:r>
              <a:rPr lang="zh-CN" altLang="en-US" dirty="0" smtClean="0">
                <a:latin typeface="微软雅黑" pitchFamily="34" charset="-122"/>
                <a:ea typeface="微软雅黑" pitchFamily="34" charset="-122"/>
              </a:rPr>
              <a:t>有多条语句可以换行写，类似 </a:t>
            </a:r>
            <a:r>
              <a:rPr lang="en-US" altLang="zh-CN" dirty="0" smtClean="0">
                <a:latin typeface="微软雅黑" pitchFamily="34" charset="-122"/>
                <a:ea typeface="微软雅黑" pitchFamily="34" charset="-122"/>
              </a:rPr>
              <a:t>java </a:t>
            </a:r>
            <a:r>
              <a:rPr lang="zh-CN" altLang="en-US" dirty="0" smtClean="0">
                <a:latin typeface="微软雅黑" pitchFamily="34" charset="-122"/>
                <a:ea typeface="微软雅黑" pitchFamily="34" charset="-122"/>
              </a:rPr>
              <a:t>的 </a:t>
            </a:r>
            <a:r>
              <a:rPr lang="en-US" altLang="zh-CN" dirty="0" smtClean="0">
                <a:latin typeface="微软雅黑" pitchFamily="34" charset="-122"/>
                <a:ea typeface="微软雅黑" pitchFamily="34" charset="-122"/>
              </a:rPr>
              <a:t>switch case x: </a:t>
            </a:r>
            <a:r>
              <a:rPr lang="zh-CN" altLang="en-US" dirty="0" smtClean="0">
                <a:latin typeface="微软雅黑" pitchFamily="34" charset="-122"/>
                <a:ea typeface="微软雅黑" pitchFamily="34" charset="-122"/>
              </a:rPr>
              <a:t>代码块</a:t>
            </a:r>
            <a:r>
              <a:rPr lang="en-US" altLang="zh-CN" dirty="0" smtClean="0">
                <a:latin typeface="微软雅黑" pitchFamily="34" charset="-122"/>
                <a:ea typeface="微软雅黑" pitchFamily="34" charset="-122"/>
              </a:rPr>
              <a:t>..</a:t>
            </a:r>
          </a:p>
          <a:p>
            <a:pPr marL="342900" indent="-342900">
              <a:buAutoNum type="arabicParenR" startAt="4"/>
            </a:pPr>
            <a:endParaRPr lang="en-US" altLang="zh-CN" dirty="0" smtClean="0">
              <a:latin typeface="微软雅黑" pitchFamily="34" charset="-122"/>
              <a:ea typeface="微软雅黑" pitchFamily="34" charset="-122"/>
            </a:endParaRPr>
          </a:p>
          <a:p>
            <a:pPr marL="342900" indent="-342900">
              <a:buAutoNum type="arabicParenR" startAt="5"/>
            </a:pPr>
            <a:r>
              <a:rPr lang="zh-CN" altLang="en-US" dirty="0">
                <a:latin typeface="微软雅黑" pitchFamily="34" charset="-122"/>
                <a:ea typeface="微软雅黑" pitchFamily="34" charset="-122"/>
              </a:rPr>
              <a:t>异常捕捉的机制与其他语言中一样，如果有异常发生，</a:t>
            </a:r>
            <a:r>
              <a:rPr lang="en-US" altLang="zh-CN" dirty="0">
                <a:latin typeface="微软雅黑" pitchFamily="34" charset="-122"/>
                <a:ea typeface="微软雅黑" pitchFamily="34" charset="-122"/>
              </a:rPr>
              <a:t>catch</a:t>
            </a:r>
            <a:r>
              <a:rPr lang="zh-CN" altLang="en-US" dirty="0">
                <a:latin typeface="微软雅黑" pitchFamily="34" charset="-122"/>
                <a:ea typeface="微软雅黑" pitchFamily="34" charset="-122"/>
              </a:rPr>
              <a:t>子句是按次序捕捉的。因此，在</a:t>
            </a:r>
            <a:r>
              <a:rPr lang="en-US" altLang="zh-CN" dirty="0" smtClean="0">
                <a:latin typeface="微软雅黑" pitchFamily="34" charset="-122"/>
                <a:ea typeface="微软雅黑" pitchFamily="34" charset="-122"/>
              </a:rPr>
              <a:t>catch</a:t>
            </a:r>
            <a:r>
              <a:rPr lang="zh-CN" altLang="en-US" dirty="0">
                <a:latin typeface="微软雅黑" pitchFamily="34" charset="-122"/>
                <a:ea typeface="微软雅黑" pitchFamily="34" charset="-122"/>
              </a:rPr>
              <a:t>子</a:t>
            </a:r>
            <a:r>
              <a:rPr lang="zh-CN" altLang="en-US" dirty="0" smtClean="0">
                <a:latin typeface="微软雅黑" pitchFamily="34" charset="-122"/>
                <a:ea typeface="微软雅黑" pitchFamily="34" charset="-122"/>
              </a:rPr>
              <a:t>句</a:t>
            </a:r>
            <a:r>
              <a:rPr lang="zh-CN" altLang="en-US" dirty="0">
                <a:latin typeface="微软雅黑" pitchFamily="34" charset="-122"/>
                <a:ea typeface="微软雅黑" pitchFamily="34" charset="-122"/>
              </a:rPr>
              <a:t>中，越具体的异常越要靠前，越普遍的异常越靠后，如果把越普遍的异常写在前，把具体的异常写在后，在</a:t>
            </a:r>
            <a:r>
              <a:rPr lang="en-US" altLang="zh-CN" dirty="0" err="1">
                <a:latin typeface="微软雅黑" pitchFamily="34" charset="-122"/>
                <a:ea typeface="微软雅黑" pitchFamily="34" charset="-122"/>
              </a:rPr>
              <a:t>scala</a:t>
            </a:r>
            <a:r>
              <a:rPr lang="zh-CN" altLang="en-US" dirty="0">
                <a:latin typeface="微软雅黑" pitchFamily="34" charset="-122"/>
                <a:ea typeface="微软雅黑" pitchFamily="34" charset="-122"/>
              </a:rPr>
              <a:t>中也不会报错，但这样是</a:t>
            </a:r>
            <a:r>
              <a:rPr lang="zh-CN" altLang="en-US" b="1" dirty="0">
                <a:latin typeface="微软雅黑" pitchFamily="34" charset="-122"/>
                <a:ea typeface="微软雅黑" pitchFamily="34" charset="-122"/>
              </a:rPr>
              <a:t>非常不好的编程风格</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endParaRPr lang="en-US" altLang="zh-CN" sz="1600" dirty="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p:txBody>
      </p:sp>
    </p:spTree>
    <p:extLst>
      <p:ext uri="{BB962C8B-B14F-4D97-AF65-F5344CB8AC3E}">
        <p14:creationId xmlns="" xmlns:p14="http://schemas.microsoft.com/office/powerpoint/2010/main" val="12838523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a:p>
            <a:pPr>
              <a:defRPr/>
            </a:pPr>
            <a:endParaRPr lang="en-US" altLang="zh-CN" sz="2000" b="1">
              <a:solidFill>
                <a:srgbClr val="0070C0"/>
              </a:solidFill>
              <a:latin typeface="微软雅黑" pitchFamily="34" charset="-122"/>
              <a:ea typeface="微软雅黑" pitchFamily="34" charset="-122"/>
            </a:endParaRPr>
          </a:p>
          <a:p>
            <a:pPr>
              <a:defRPr/>
            </a:pPr>
            <a:endParaRPr lang="en-US" altLang="zh-CN" sz="2000" b="1" smtClean="0">
              <a:solidFill>
                <a:srgbClr val="0070C0"/>
              </a:solidFill>
              <a:latin typeface="微软雅黑" pitchFamily="34" charset="-122"/>
              <a:ea typeface="微软雅黑" pitchFamily="34"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a:latin typeface="微软雅黑" pitchFamily="34" charset="-122"/>
                <a:ea typeface="微软雅黑" pitchFamily="34" charset="-122"/>
              </a:rPr>
              <a:t>异常</a:t>
            </a:r>
            <a:endParaRPr lang="en-US" altLang="zh-CN" sz="2200" b="1" smtClean="0">
              <a:latin typeface="微软雅黑" pitchFamily="34" charset="-122"/>
              <a:ea typeface="微软雅黑" pitchFamily="34" charset="-122"/>
            </a:endParaRPr>
          </a:p>
        </p:txBody>
      </p:sp>
      <p:sp>
        <p:nvSpPr>
          <p:cNvPr id="2" name="TextBox 1"/>
          <p:cNvSpPr txBox="1"/>
          <p:nvPr/>
        </p:nvSpPr>
        <p:spPr>
          <a:xfrm>
            <a:off x="467550" y="1244447"/>
            <a:ext cx="8623373" cy="584775"/>
          </a:xfrm>
          <a:prstGeom prst="rect">
            <a:avLst/>
          </a:prstGeom>
          <a:noFill/>
        </p:spPr>
        <p:txBody>
          <a:bodyPr wrap="square" rtlCol="0">
            <a:spAutoFit/>
          </a:bodyPr>
          <a:lstStyle/>
          <a:p>
            <a:pPr>
              <a:spcBef>
                <a:spcPct val="0"/>
              </a:spcBef>
            </a:pPr>
            <a:endParaRPr lang="en-US" altLang="zh-CN" sz="1600" smtClean="0">
              <a:latin typeface="微软雅黑" pitchFamily="34" charset="-122"/>
              <a:ea typeface="微软雅黑" pitchFamily="34" charset="-122"/>
            </a:endParaRPr>
          </a:p>
          <a:p>
            <a:pPr>
              <a:spcBef>
                <a:spcPct val="0"/>
              </a:spcBef>
            </a:pPr>
            <a:endParaRPr lang="en-US" altLang="zh-CN" sz="1600">
              <a:latin typeface="微软雅黑" pitchFamily="34" charset="-122"/>
              <a:ea typeface="微软雅黑" pitchFamily="34" charset="-122"/>
            </a:endParaRPr>
          </a:p>
        </p:txBody>
      </p:sp>
      <p:sp>
        <p:nvSpPr>
          <p:cNvPr id="3" name="TextBox 2"/>
          <p:cNvSpPr txBox="1"/>
          <p:nvPr/>
        </p:nvSpPr>
        <p:spPr>
          <a:xfrm>
            <a:off x="521965" y="1222945"/>
            <a:ext cx="8599954" cy="3662541"/>
          </a:xfrm>
          <a:prstGeom prst="rect">
            <a:avLst/>
          </a:prstGeom>
          <a:noFill/>
        </p:spPr>
        <p:txBody>
          <a:bodyPr wrap="square" rtlCol="0">
            <a:spAutoFit/>
          </a:bodyPr>
          <a:lstStyle/>
          <a:p>
            <a:r>
              <a:rPr lang="en-US" altLang="zh-CN" sz="2000" b="1" dirty="0" smtClean="0">
                <a:solidFill>
                  <a:srgbClr val="0000CC"/>
                </a:solidFill>
                <a:latin typeface="微软雅黑" pitchFamily="34" charset="-122"/>
                <a:ea typeface="微软雅黑" pitchFamily="34" charset="-122"/>
              </a:rPr>
              <a:t>Scala</a:t>
            </a:r>
            <a:r>
              <a:rPr lang="zh-CN" altLang="en-US" sz="2000" b="1" dirty="0" smtClean="0">
                <a:solidFill>
                  <a:srgbClr val="0000CC"/>
                </a:solidFill>
                <a:latin typeface="微软雅黑" pitchFamily="34" charset="-122"/>
                <a:ea typeface="微软雅黑" pitchFamily="34" charset="-122"/>
              </a:rPr>
              <a:t>异常处理小结</a:t>
            </a:r>
            <a:endParaRPr lang="en-US" altLang="zh-CN" b="1" dirty="0" smtClean="0">
              <a:solidFill>
                <a:srgbClr val="0000CC"/>
              </a:solidFill>
              <a:latin typeface="微软雅黑" pitchFamily="34" charset="-122"/>
              <a:ea typeface="微软雅黑" pitchFamily="34" charset="-122"/>
            </a:endParaRPr>
          </a:p>
          <a:p>
            <a:r>
              <a:rPr lang="en-US" altLang="zh-CN" dirty="0" smtClean="0">
                <a:latin typeface="微软雅黑" pitchFamily="34" charset="-122"/>
                <a:ea typeface="微软雅黑" pitchFamily="34" charset="-122"/>
              </a:rPr>
              <a:t>6)  finally</a:t>
            </a:r>
            <a:r>
              <a:rPr lang="zh-CN" altLang="en-US" dirty="0">
                <a:latin typeface="微软雅黑" pitchFamily="34" charset="-122"/>
                <a:ea typeface="微软雅黑" pitchFamily="34" charset="-122"/>
              </a:rPr>
              <a:t>子</a:t>
            </a:r>
            <a:r>
              <a:rPr lang="zh-CN" altLang="en-US" dirty="0" smtClean="0">
                <a:latin typeface="微软雅黑" pitchFamily="34" charset="-122"/>
                <a:ea typeface="微软雅黑" pitchFamily="34" charset="-122"/>
              </a:rPr>
              <a:t>句</a:t>
            </a:r>
            <a:r>
              <a:rPr lang="zh-CN" altLang="en-US" dirty="0">
                <a:latin typeface="微软雅黑" pitchFamily="34" charset="-122"/>
                <a:ea typeface="微软雅黑" pitchFamily="34" charset="-122"/>
              </a:rPr>
              <a:t>用于执行不管是正常处理还是有异常发生时都需要执行的步骤，一般用于对象的清理工</a:t>
            </a:r>
            <a:r>
              <a:rPr lang="zh-CN" altLang="en-US" dirty="0" smtClean="0">
                <a:latin typeface="微软雅黑" pitchFamily="34" charset="-122"/>
                <a:ea typeface="微软雅黑" pitchFamily="34" charset="-122"/>
              </a:rPr>
              <a:t>作，</a:t>
            </a:r>
            <a:r>
              <a:rPr lang="zh-CN" altLang="en-US" dirty="0">
                <a:latin typeface="微软雅黑" pitchFamily="34" charset="-122"/>
                <a:ea typeface="微软雅黑" pitchFamily="34" charset="-122"/>
              </a:rPr>
              <a:t>这</a:t>
            </a:r>
            <a:r>
              <a:rPr lang="zh-CN" altLang="en-US" dirty="0" smtClean="0">
                <a:latin typeface="微软雅黑" pitchFamily="34" charset="-122"/>
                <a:ea typeface="微软雅黑" pitchFamily="34" charset="-122"/>
              </a:rPr>
              <a:t>点和</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一样。</a:t>
            </a:r>
            <a:endParaRPr lang="en-US" altLang="zh-CN" dirty="0" smtClean="0">
              <a:latin typeface="微软雅黑" pitchFamily="34" charset="-122"/>
              <a:ea typeface="微软雅黑" pitchFamily="34" charset="-122"/>
            </a:endParaRPr>
          </a:p>
          <a:p>
            <a:endParaRPr lang="en-US" altLang="zh-CN" dirty="0">
              <a:latin typeface="微软雅黑" pitchFamily="34" charset="-122"/>
              <a:ea typeface="微软雅黑" pitchFamily="34" charset="-122"/>
            </a:endParaRPr>
          </a:p>
          <a:p>
            <a:r>
              <a:rPr lang="en-US" altLang="zh-CN" dirty="0" smtClean="0">
                <a:latin typeface="微软雅黑" pitchFamily="34" charset="-122"/>
                <a:ea typeface="微软雅黑" pitchFamily="34" charset="-122"/>
              </a:rPr>
              <a:t>7)  Scala</a:t>
            </a:r>
            <a:r>
              <a:rPr lang="zh-CN" altLang="en-US" dirty="0">
                <a:latin typeface="微软雅黑" pitchFamily="34" charset="-122"/>
                <a:ea typeface="微软雅黑" pitchFamily="34" charset="-122"/>
              </a:rPr>
              <a:t>提供了</a:t>
            </a:r>
            <a:r>
              <a:rPr lang="en-US" altLang="zh-CN" dirty="0">
                <a:latin typeface="微软雅黑" pitchFamily="34" charset="-122"/>
                <a:ea typeface="微软雅黑" pitchFamily="34" charset="-122"/>
              </a:rPr>
              <a:t>throws</a:t>
            </a:r>
            <a:r>
              <a:rPr lang="zh-CN" altLang="en-US" dirty="0">
                <a:latin typeface="微软雅黑" pitchFamily="34" charset="-122"/>
                <a:ea typeface="微软雅黑" pitchFamily="34" charset="-122"/>
              </a:rPr>
              <a:t>关键字来声明异常。可以使用方法定义声明异常。 它向调用者函数提供了此方法可能引发此异常的信息。 它有助于调用函数处理并</a:t>
            </a:r>
            <a:r>
              <a:rPr lang="zh-CN" altLang="en-US" b="1" dirty="0">
                <a:solidFill>
                  <a:srgbClr val="0070C0"/>
                </a:solidFill>
                <a:latin typeface="微软雅黑" pitchFamily="34" charset="-122"/>
                <a:ea typeface="微软雅黑" pitchFamily="34" charset="-122"/>
              </a:rPr>
              <a:t>将该代码包含在</a:t>
            </a:r>
            <a:r>
              <a:rPr lang="en-US" altLang="zh-CN" b="1" dirty="0">
                <a:solidFill>
                  <a:srgbClr val="0070C0"/>
                </a:solidFill>
                <a:latin typeface="微软雅黑" pitchFamily="34" charset="-122"/>
                <a:ea typeface="微软雅黑" pitchFamily="34" charset="-122"/>
              </a:rPr>
              <a:t>try-catch</a:t>
            </a:r>
            <a:r>
              <a:rPr lang="zh-CN" altLang="en-US" b="1" dirty="0">
                <a:solidFill>
                  <a:srgbClr val="0070C0"/>
                </a:solidFill>
                <a:latin typeface="微软雅黑" pitchFamily="34" charset="-122"/>
                <a:ea typeface="微软雅黑" pitchFamily="34" charset="-122"/>
              </a:rPr>
              <a:t>块</a:t>
            </a:r>
            <a:r>
              <a:rPr lang="zh-CN" altLang="en-US" dirty="0">
                <a:latin typeface="微软雅黑" pitchFamily="34" charset="-122"/>
                <a:ea typeface="微软雅黑" pitchFamily="34" charset="-122"/>
              </a:rPr>
              <a:t>中，</a:t>
            </a:r>
            <a:r>
              <a:rPr lang="zh-CN" altLang="en-US" b="1" dirty="0">
                <a:latin typeface="微软雅黑" pitchFamily="34" charset="-122"/>
                <a:ea typeface="微软雅黑" pitchFamily="34" charset="-122"/>
              </a:rPr>
              <a:t>以</a:t>
            </a:r>
            <a:r>
              <a:rPr lang="zh-CN" altLang="en-US" b="1" dirty="0">
                <a:solidFill>
                  <a:srgbClr val="0070C0"/>
                </a:solidFill>
                <a:latin typeface="微软雅黑" pitchFamily="34" charset="-122"/>
                <a:ea typeface="微软雅黑" pitchFamily="34" charset="-122"/>
              </a:rPr>
              <a:t>避免程序异常终止</a:t>
            </a:r>
            <a:r>
              <a:rPr lang="zh-CN" altLang="en-US" dirty="0">
                <a:latin typeface="微软雅黑" pitchFamily="34" charset="-122"/>
                <a:ea typeface="微软雅黑" pitchFamily="34" charset="-122"/>
              </a:rPr>
              <a:t>。在</a:t>
            </a:r>
            <a:r>
              <a:rPr lang="en-US" altLang="zh-CN" dirty="0" err="1">
                <a:latin typeface="微软雅黑" pitchFamily="34" charset="-122"/>
                <a:ea typeface="微软雅黑" pitchFamily="34" charset="-122"/>
              </a:rPr>
              <a:t>scala</a:t>
            </a:r>
            <a:r>
              <a:rPr lang="zh-CN" altLang="en-US" dirty="0">
                <a:latin typeface="微软雅黑" pitchFamily="34" charset="-122"/>
                <a:ea typeface="微软雅黑" pitchFamily="34" charset="-122"/>
              </a:rPr>
              <a:t>中，可以使用</a:t>
            </a:r>
            <a:r>
              <a:rPr lang="en-US" altLang="zh-CN" dirty="0">
                <a:latin typeface="微软雅黑" pitchFamily="34" charset="-122"/>
                <a:ea typeface="微软雅黑" pitchFamily="34" charset="-122"/>
              </a:rPr>
              <a:t>throws</a:t>
            </a:r>
            <a:r>
              <a:rPr lang="zh-CN" altLang="en-US" dirty="0">
                <a:latin typeface="微软雅黑" pitchFamily="34" charset="-122"/>
                <a:ea typeface="微软雅黑" pitchFamily="34" charset="-122"/>
              </a:rPr>
              <a:t>注释来声明异</a:t>
            </a:r>
            <a:r>
              <a:rPr lang="zh-CN" altLang="en-US" dirty="0" smtClean="0">
                <a:latin typeface="微软雅黑" pitchFamily="34" charset="-122"/>
                <a:ea typeface="微软雅黑" pitchFamily="34" charset="-122"/>
              </a:rPr>
              <a:t>常</a:t>
            </a:r>
            <a:endParaRPr lang="zh-CN" altLang="en-US" dirty="0">
              <a:latin typeface="微软雅黑" pitchFamily="34" charset="-122"/>
              <a:ea typeface="微软雅黑" pitchFamily="34" charset="-122"/>
            </a:endParaRPr>
          </a:p>
          <a:p>
            <a:pPr marL="342900" indent="-342900">
              <a:buFontTx/>
              <a:buAutoNum type="arabicParenR" startAt="5"/>
            </a:pPr>
            <a:endParaRPr lang="zh-CN" altLang="en-US" dirty="0">
              <a:latin typeface="微软雅黑" pitchFamily="34" charset="-122"/>
              <a:ea typeface="微软雅黑" pitchFamily="34" charset="-122"/>
            </a:endParaRPr>
          </a:p>
          <a:p>
            <a:pPr marL="342900" indent="-342900">
              <a:buAutoNum type="arabicParenR" startAt="5"/>
            </a:pPr>
            <a:endParaRPr lang="zh-CN" altLang="en-US" dirty="0">
              <a:latin typeface="微软雅黑" pitchFamily="34" charset="-122"/>
              <a:ea typeface="微软雅黑" pitchFamily="34" charset="-122"/>
            </a:endParaRPr>
          </a:p>
          <a:p>
            <a:pPr marL="457200" indent="-457200">
              <a:buFontTx/>
              <a:buAutoNum type="arabicParenR"/>
            </a:pPr>
            <a:endParaRPr lang="en-US" altLang="zh-CN" dirty="0" smtClean="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a:p>
            <a:endParaRPr lang="en-US" altLang="zh-CN" sz="1600" dirty="0" smtClean="0">
              <a:latin typeface="微软雅黑" pitchFamily="34" charset="-122"/>
              <a:ea typeface="微软雅黑" pitchFamily="34" charset="-122"/>
            </a:endParaRPr>
          </a:p>
        </p:txBody>
      </p:sp>
      <p:sp>
        <p:nvSpPr>
          <p:cNvPr id="5" name="TextBox 4"/>
          <p:cNvSpPr txBox="1"/>
          <p:nvPr/>
        </p:nvSpPr>
        <p:spPr>
          <a:xfrm>
            <a:off x="555822" y="3338472"/>
            <a:ext cx="4501360" cy="2062103"/>
          </a:xfrm>
          <a:prstGeom prst="rect">
            <a:avLst/>
          </a:prstGeom>
          <a:noFill/>
        </p:spPr>
        <p:txBody>
          <a:bodyPr wrap="none" rtlCol="0">
            <a:spAutoFit/>
          </a:bodyPr>
          <a:lstStyle/>
          <a:p>
            <a:r>
              <a:rPr lang="en-US" altLang="zh-CN" sz="1600" dirty="0" err="1">
                <a:latin typeface="微软雅黑" pitchFamily="34" charset="-122"/>
                <a:ea typeface="微软雅黑" pitchFamily="34" charset="-122"/>
                <a:cs typeface="Arial" pitchFamily="34" charset="0"/>
              </a:rPr>
              <a:t>def</a:t>
            </a:r>
            <a:r>
              <a:rPr lang="en-US" altLang="zh-CN" sz="1600" dirty="0">
                <a:latin typeface="微软雅黑" pitchFamily="34" charset="-122"/>
                <a:ea typeface="微软雅黑" pitchFamily="34" charset="-122"/>
                <a:cs typeface="Arial" pitchFamily="34" charset="0"/>
              </a:rPr>
              <a:t> main(</a:t>
            </a:r>
            <a:r>
              <a:rPr lang="en-US" altLang="zh-CN" sz="1600" dirty="0" err="1">
                <a:latin typeface="微软雅黑" pitchFamily="34" charset="-122"/>
                <a:ea typeface="微软雅黑" pitchFamily="34" charset="-122"/>
                <a:cs typeface="Arial" pitchFamily="34" charset="0"/>
              </a:rPr>
              <a:t>args</a:t>
            </a:r>
            <a:r>
              <a:rPr lang="en-US" altLang="zh-CN" sz="1600" dirty="0">
                <a:latin typeface="微软雅黑" pitchFamily="34" charset="-122"/>
                <a:ea typeface="微软雅黑" pitchFamily="34" charset="-122"/>
                <a:cs typeface="Arial" pitchFamily="34" charset="0"/>
              </a:rPr>
              <a:t>: Array[String]): Unit = {</a:t>
            </a:r>
          </a:p>
          <a:p>
            <a:r>
              <a:rPr lang="en-US" altLang="zh-CN" sz="1600" dirty="0">
                <a:latin typeface="微软雅黑" pitchFamily="34" charset="-122"/>
                <a:ea typeface="微软雅黑" pitchFamily="34" charset="-122"/>
                <a:cs typeface="Arial" pitchFamily="34" charset="0"/>
              </a:rPr>
              <a:t>    f11()</a:t>
            </a:r>
          </a:p>
          <a:p>
            <a:r>
              <a:rPr lang="en-US" altLang="zh-CN" sz="1600" dirty="0" smtClean="0">
                <a:latin typeface="微软雅黑" pitchFamily="34" charset="-122"/>
                <a:ea typeface="微软雅黑" pitchFamily="34" charset="-122"/>
                <a:cs typeface="Arial" pitchFamily="34" charset="0"/>
              </a:rPr>
              <a:t>}</a:t>
            </a:r>
          </a:p>
          <a:p>
            <a:endParaRPr lang="en-US" altLang="zh-CN" sz="1600" dirty="0">
              <a:latin typeface="微软雅黑" pitchFamily="34" charset="-122"/>
              <a:ea typeface="微软雅黑" pitchFamily="34" charset="-122"/>
              <a:cs typeface="Arial" pitchFamily="34" charset="0"/>
            </a:endParaRPr>
          </a:p>
          <a:p>
            <a:r>
              <a:rPr lang="en-US" altLang="zh-CN" sz="1600" dirty="0" smtClean="0">
                <a:latin typeface="微软雅黑" pitchFamily="34" charset="-122"/>
                <a:ea typeface="微软雅黑" pitchFamily="34" charset="-122"/>
                <a:cs typeface="Arial" pitchFamily="34" charset="0"/>
              </a:rPr>
              <a:t>@</a:t>
            </a:r>
            <a:r>
              <a:rPr lang="en-US" altLang="zh-CN" sz="1600" dirty="0">
                <a:latin typeface="微软雅黑" pitchFamily="34" charset="-122"/>
                <a:ea typeface="微软雅黑" pitchFamily="34" charset="-122"/>
                <a:cs typeface="Arial" pitchFamily="34" charset="0"/>
              </a:rPr>
              <a:t>throws(</a:t>
            </a:r>
            <a:r>
              <a:rPr lang="en-US" altLang="zh-CN" sz="1600" dirty="0" err="1">
                <a:latin typeface="微软雅黑" pitchFamily="34" charset="-122"/>
                <a:ea typeface="微软雅黑" pitchFamily="34" charset="-122"/>
                <a:cs typeface="Arial" pitchFamily="34" charset="0"/>
              </a:rPr>
              <a:t>classOf</a:t>
            </a:r>
            <a:r>
              <a:rPr lang="en-US" altLang="zh-CN" sz="1600" dirty="0">
                <a:latin typeface="微软雅黑" pitchFamily="34" charset="-122"/>
                <a:ea typeface="微软雅黑" pitchFamily="34" charset="-122"/>
                <a:cs typeface="Arial" pitchFamily="34" charset="0"/>
              </a:rPr>
              <a:t>[</a:t>
            </a:r>
            <a:r>
              <a:rPr lang="en-US" altLang="zh-CN" sz="1600" dirty="0" err="1">
                <a:latin typeface="微软雅黑" pitchFamily="34" charset="-122"/>
                <a:ea typeface="微软雅黑" pitchFamily="34" charset="-122"/>
                <a:cs typeface="Arial" pitchFamily="34" charset="0"/>
              </a:rPr>
              <a:t>NumberFormatException</a:t>
            </a:r>
            <a:r>
              <a:rPr lang="en-US" altLang="zh-CN" sz="1600" dirty="0" smtClean="0">
                <a:latin typeface="微软雅黑" pitchFamily="34" charset="-122"/>
                <a:ea typeface="微软雅黑" pitchFamily="34" charset="-122"/>
                <a:cs typeface="Arial" pitchFamily="34" charset="0"/>
              </a:rPr>
              <a:t>])</a:t>
            </a:r>
            <a:endParaRPr lang="en-US" altLang="zh-CN" sz="1600" dirty="0">
              <a:latin typeface="微软雅黑" pitchFamily="34" charset="-122"/>
              <a:ea typeface="微软雅黑" pitchFamily="34" charset="-122"/>
              <a:cs typeface="Arial" pitchFamily="34" charset="0"/>
            </a:endParaRPr>
          </a:p>
          <a:p>
            <a:r>
              <a:rPr lang="en-US" altLang="zh-CN" sz="1600" dirty="0" err="1" smtClean="0">
                <a:latin typeface="微软雅黑" pitchFamily="34" charset="-122"/>
                <a:ea typeface="微软雅黑" pitchFamily="34" charset="-122"/>
                <a:cs typeface="Arial" pitchFamily="34" charset="0"/>
              </a:rPr>
              <a:t>def</a:t>
            </a:r>
            <a:r>
              <a:rPr lang="en-US" altLang="zh-CN" sz="1600" dirty="0" smtClean="0">
                <a:latin typeface="微软雅黑" pitchFamily="34" charset="-122"/>
                <a:ea typeface="微软雅黑" pitchFamily="34" charset="-122"/>
                <a:cs typeface="Arial" pitchFamily="34" charset="0"/>
              </a:rPr>
              <a:t> </a:t>
            </a:r>
            <a:r>
              <a:rPr lang="en-US" altLang="zh-CN" sz="1600" dirty="0">
                <a:latin typeface="微软雅黑" pitchFamily="34" charset="-122"/>
                <a:ea typeface="微软雅黑" pitchFamily="34" charset="-122"/>
                <a:cs typeface="Arial" pitchFamily="34" charset="0"/>
              </a:rPr>
              <a:t>f11()  = {</a:t>
            </a:r>
          </a:p>
          <a:p>
            <a:r>
              <a:rPr lang="en-US" altLang="zh-CN" sz="1600" dirty="0">
                <a:latin typeface="微软雅黑" pitchFamily="34" charset="-122"/>
                <a:ea typeface="微软雅黑" pitchFamily="34" charset="-122"/>
                <a:cs typeface="Arial" pitchFamily="34" charset="0"/>
              </a:rPr>
              <a:t>    "</a:t>
            </a:r>
            <a:r>
              <a:rPr lang="en-US" altLang="zh-CN" sz="1600" dirty="0" err="1">
                <a:latin typeface="微软雅黑" pitchFamily="34" charset="-122"/>
                <a:ea typeface="微软雅黑" pitchFamily="34" charset="-122"/>
                <a:cs typeface="Arial" pitchFamily="34" charset="0"/>
              </a:rPr>
              <a:t>abc</a:t>
            </a:r>
            <a:r>
              <a:rPr lang="en-US" altLang="zh-CN" sz="1600" dirty="0">
                <a:latin typeface="微软雅黑" pitchFamily="34" charset="-122"/>
                <a:ea typeface="微软雅黑" pitchFamily="34" charset="-122"/>
                <a:cs typeface="Arial" pitchFamily="34" charset="0"/>
              </a:rPr>
              <a:t>".</a:t>
            </a:r>
            <a:r>
              <a:rPr lang="en-US" altLang="zh-CN" sz="1600" dirty="0" err="1">
                <a:latin typeface="微软雅黑" pitchFamily="34" charset="-122"/>
                <a:ea typeface="微软雅黑" pitchFamily="34" charset="-122"/>
                <a:cs typeface="Arial" pitchFamily="34" charset="0"/>
              </a:rPr>
              <a:t>toInt</a:t>
            </a:r>
            <a:endParaRPr lang="en-US" altLang="zh-CN" sz="1600" dirty="0">
              <a:latin typeface="微软雅黑" pitchFamily="34" charset="-122"/>
              <a:ea typeface="微软雅黑" pitchFamily="34" charset="-122"/>
              <a:cs typeface="Arial" pitchFamily="34" charset="0"/>
            </a:endParaRPr>
          </a:p>
          <a:p>
            <a:r>
              <a:rPr lang="en-US" altLang="zh-CN" sz="1600" dirty="0" smtClean="0">
                <a:latin typeface="微软雅黑" pitchFamily="34" charset="-122"/>
                <a:ea typeface="微软雅黑" pitchFamily="34" charset="-122"/>
                <a:cs typeface="Arial" pitchFamily="34" charset="0"/>
              </a:rPr>
              <a:t>}</a:t>
            </a:r>
            <a:endParaRPr lang="en-US" altLang="zh-CN" sz="1600" dirty="0">
              <a:latin typeface="微软雅黑" pitchFamily="34" charset="-122"/>
              <a:ea typeface="微软雅黑" pitchFamily="34" charset="-122"/>
              <a:cs typeface="Arial" pitchFamily="34" charset="0"/>
            </a:endParaRPr>
          </a:p>
        </p:txBody>
      </p:sp>
    </p:spTree>
    <p:extLst>
      <p:ext uri="{BB962C8B-B14F-4D97-AF65-F5344CB8AC3E}">
        <p14:creationId xmlns="" xmlns:p14="http://schemas.microsoft.com/office/powerpoint/2010/main" val="24684683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smtClean="0">
                <a:latin typeface="微软雅黑" pitchFamily="34" charset="-122"/>
                <a:ea typeface="微软雅黑" pitchFamily="34" charset="-122"/>
              </a:rPr>
              <a:t>函数式编程介</a:t>
            </a:r>
            <a:r>
              <a:rPr lang="zh-CN" altLang="en-US" sz="2200" b="1" dirty="0">
                <a:latin typeface="微软雅黑" pitchFamily="34" charset="-122"/>
                <a:ea typeface="微软雅黑" pitchFamily="34" charset="-122"/>
              </a:rPr>
              <a:t>绍</a:t>
            </a:r>
            <a:endParaRPr lang="en-US" altLang="zh-CN" sz="2200" b="1" dirty="0" smtClean="0">
              <a:latin typeface="微软雅黑" pitchFamily="34" charset="-122"/>
              <a:ea typeface="微软雅黑" pitchFamily="34" charset="-122"/>
            </a:endParaRPr>
          </a:p>
        </p:txBody>
      </p:sp>
      <p:sp>
        <p:nvSpPr>
          <p:cNvPr id="2" name="TextBox 1"/>
          <p:cNvSpPr txBox="1"/>
          <p:nvPr/>
        </p:nvSpPr>
        <p:spPr>
          <a:xfrm>
            <a:off x="467550" y="1244431"/>
            <a:ext cx="8623373" cy="3139321"/>
          </a:xfrm>
          <a:prstGeom prst="rect">
            <a:avLst/>
          </a:prstGeom>
          <a:noFill/>
        </p:spPr>
        <p:txBody>
          <a:bodyPr wrap="square" rtlCol="0">
            <a:spAutoFit/>
          </a:bodyPr>
          <a:lstStyle/>
          <a:p>
            <a:pPr>
              <a:spcBef>
                <a:spcPct val="0"/>
              </a:spcBef>
            </a:pPr>
            <a:r>
              <a:rPr lang="zh-CN" altLang="en-US" dirty="0" smtClean="0">
                <a:latin typeface="微软雅黑" pitchFamily="34" charset="-122"/>
                <a:ea typeface="微软雅黑" pitchFamily="34" charset="-122"/>
              </a:rPr>
              <a:t>在学习</a:t>
            </a:r>
            <a:r>
              <a:rPr lang="en-US" altLang="zh-CN" dirty="0" err="1" smtClean="0">
                <a:latin typeface="微软雅黑" pitchFamily="34" charset="-122"/>
                <a:ea typeface="微软雅黑" pitchFamily="34" charset="-122"/>
              </a:rPr>
              <a:t>Scala</a:t>
            </a:r>
            <a:r>
              <a:rPr lang="zh-CN" altLang="en-US" dirty="0" smtClean="0">
                <a:latin typeface="微软雅黑" pitchFamily="34" charset="-122"/>
                <a:ea typeface="微软雅黑" pitchFamily="34" charset="-122"/>
              </a:rPr>
              <a:t>中将方法、函数、函数式编程和面向对象编程</a:t>
            </a:r>
            <a:r>
              <a:rPr lang="zh-CN" altLang="en-US" dirty="0" smtClean="0">
                <a:solidFill>
                  <a:srgbClr val="FF0000"/>
                </a:solidFill>
                <a:latin typeface="微软雅黑" pitchFamily="34" charset="-122"/>
                <a:ea typeface="微软雅黑" pitchFamily="34" charset="-122"/>
              </a:rPr>
              <a:t>关系分析图</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a:spcBef>
                <a:spcPct val="0"/>
              </a:spcBef>
            </a:pPr>
            <a:endParaRPr lang="en-US" altLang="zh-CN" b="1" dirty="0" smtClean="0">
              <a:latin typeface="微软雅黑" pitchFamily="34" charset="-122"/>
              <a:ea typeface="微软雅黑" pitchFamily="34" charset="-122"/>
            </a:endParaRPr>
          </a:p>
          <a:p>
            <a:pPr>
              <a:spcBef>
                <a:spcPct val="0"/>
              </a:spcBef>
            </a:pPr>
            <a:endParaRPr lang="en-US" altLang="zh-CN" b="1" dirty="0">
              <a:latin typeface="微软雅黑" pitchFamily="34" charset="-122"/>
              <a:ea typeface="微软雅黑" pitchFamily="34" charset="-122"/>
            </a:endParaRPr>
          </a:p>
          <a:p>
            <a:pPr>
              <a:spcBef>
                <a:spcPct val="0"/>
              </a:spcBef>
            </a:pPr>
            <a:endParaRPr lang="en-US" altLang="zh-CN" b="1" dirty="0" smtClean="0">
              <a:latin typeface="微软雅黑" pitchFamily="34" charset="-122"/>
              <a:ea typeface="微软雅黑" pitchFamily="34" charset="-122"/>
            </a:endParaRPr>
          </a:p>
          <a:p>
            <a:pPr>
              <a:spcBef>
                <a:spcPct val="0"/>
              </a:spcBef>
            </a:pPr>
            <a:endParaRPr lang="en-US" altLang="zh-CN" b="1" dirty="0">
              <a:latin typeface="微软雅黑" pitchFamily="34" charset="-122"/>
              <a:ea typeface="微软雅黑" pitchFamily="34" charset="-122"/>
            </a:endParaRPr>
          </a:p>
          <a:p>
            <a:pPr>
              <a:spcBef>
                <a:spcPct val="0"/>
              </a:spcBef>
            </a:pPr>
            <a:endParaRPr lang="en-US" altLang="zh-CN" b="1" dirty="0" smtClean="0">
              <a:latin typeface="微软雅黑" pitchFamily="34" charset="-122"/>
              <a:ea typeface="微软雅黑" pitchFamily="34" charset="-122"/>
            </a:endParaRPr>
          </a:p>
          <a:p>
            <a:pPr>
              <a:spcBef>
                <a:spcPct val="0"/>
              </a:spcBef>
            </a:pPr>
            <a:endParaRPr lang="en-US" altLang="zh-CN" b="1" dirty="0">
              <a:latin typeface="微软雅黑" pitchFamily="34" charset="-122"/>
              <a:ea typeface="微软雅黑" pitchFamily="34" charset="-122"/>
            </a:endParaRPr>
          </a:p>
          <a:p>
            <a:pPr>
              <a:spcBef>
                <a:spcPct val="0"/>
              </a:spcBef>
            </a:pPr>
            <a:endParaRPr lang="en-US" altLang="zh-CN" b="1" dirty="0" smtClean="0">
              <a:latin typeface="微软雅黑" pitchFamily="34" charset="-122"/>
              <a:ea typeface="微软雅黑" pitchFamily="34" charset="-122"/>
            </a:endParaRPr>
          </a:p>
          <a:p>
            <a:pPr>
              <a:spcBef>
                <a:spcPct val="0"/>
              </a:spcBef>
            </a:pPr>
            <a:endParaRPr lang="en-US" altLang="zh-CN" b="1" dirty="0">
              <a:latin typeface="微软雅黑" pitchFamily="34" charset="-122"/>
              <a:ea typeface="微软雅黑" pitchFamily="34" charset="-122"/>
            </a:endParaRPr>
          </a:p>
          <a:p>
            <a:pPr>
              <a:spcBef>
                <a:spcPct val="0"/>
              </a:spcBef>
            </a:pPr>
            <a:endParaRPr lang="en-US" altLang="zh-CN" b="1" dirty="0" smtClean="0">
              <a:latin typeface="微软雅黑" pitchFamily="34" charset="-122"/>
              <a:ea typeface="微软雅黑" pitchFamily="34" charset="-122"/>
            </a:endParaRPr>
          </a:p>
          <a:p>
            <a:pPr>
              <a:spcBef>
                <a:spcPct val="0"/>
              </a:spcBef>
            </a:pPr>
            <a:endParaRPr lang="en-US" altLang="zh-CN" b="1" dirty="0" smtClean="0">
              <a:latin typeface="微软雅黑" pitchFamily="34" charset="-122"/>
              <a:ea typeface="微软雅黑" pitchFamily="34" charset="-122"/>
            </a:endParaRPr>
          </a:p>
        </p:txBody>
      </p:sp>
      <p:pic>
        <p:nvPicPr>
          <p:cNvPr id="15374" name="Picture 14"/>
          <p:cNvPicPr>
            <a:picLocks noChangeAspect="1" noChangeArrowheads="1"/>
          </p:cNvPicPr>
          <p:nvPr/>
        </p:nvPicPr>
        <p:blipFill>
          <a:blip r:embed="rId3" cstate="print">
            <a:extLst>
              <a:ext uri="{28A0092B-C50C-407E-A947-70E740481C1C}">
                <a14:useLocalDpi xmlns="" xmlns:a14="http://schemas.microsoft.com/office/drawing/2010/main" val="0"/>
              </a:ext>
            </a:extLst>
          </a:blip>
          <a:srcRect t="3652" r="6338"/>
          <a:stretch>
            <a:fillRect/>
          </a:stretch>
        </p:blipFill>
        <p:spPr bwMode="auto">
          <a:xfrm>
            <a:off x="2322165" y="2376239"/>
            <a:ext cx="4032448" cy="18996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98790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smtClean="0">
                <a:latin typeface="微软雅黑" pitchFamily="34" charset="-122"/>
                <a:ea typeface="微软雅黑" pitchFamily="34" charset="-122"/>
              </a:rPr>
              <a:t>函数式编程介</a:t>
            </a:r>
            <a:r>
              <a:rPr lang="zh-CN" altLang="en-US" sz="2200" b="1" dirty="0">
                <a:latin typeface="微软雅黑" pitchFamily="34" charset="-122"/>
                <a:ea typeface="微软雅黑" pitchFamily="34" charset="-122"/>
              </a:rPr>
              <a:t>绍</a:t>
            </a:r>
            <a:endParaRPr lang="en-US" altLang="zh-CN" sz="2200" b="1" dirty="0" smtClean="0">
              <a:latin typeface="微软雅黑" pitchFamily="34" charset="-122"/>
              <a:ea typeface="微软雅黑" pitchFamily="34" charset="-122"/>
            </a:endParaRPr>
          </a:p>
        </p:txBody>
      </p:sp>
      <p:sp>
        <p:nvSpPr>
          <p:cNvPr id="2" name="TextBox 1"/>
          <p:cNvSpPr txBox="1"/>
          <p:nvPr/>
        </p:nvSpPr>
        <p:spPr>
          <a:xfrm>
            <a:off x="467550" y="1244431"/>
            <a:ext cx="8623373" cy="3200876"/>
          </a:xfrm>
          <a:prstGeom prst="rect">
            <a:avLst/>
          </a:prstGeom>
          <a:noFill/>
        </p:spPr>
        <p:txBody>
          <a:bodyPr wrap="square" rtlCol="0">
            <a:spAutoFit/>
          </a:bodyPr>
          <a:lstStyle/>
          <a:p>
            <a:endParaRPr lang="en-US" altLang="zh-CN" sz="2000" b="1" dirty="0" smtClean="0">
              <a:solidFill>
                <a:srgbClr val="0070C0"/>
              </a:solidFill>
              <a:latin typeface="微软雅黑" pitchFamily="34" charset="-122"/>
              <a:ea typeface="微软雅黑" pitchFamily="34" charset="-122"/>
            </a:endParaRPr>
          </a:p>
          <a:p>
            <a:pPr marL="342900" indent="-342900">
              <a:buFont typeface="Wingdings" pitchFamily="2" charset="2"/>
              <a:buChar char="Ø"/>
            </a:pPr>
            <a:r>
              <a:rPr lang="en-US" altLang="zh-CN" dirty="0" smtClean="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函数式编程</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是一种</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编程范式</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a:t>
            </a:r>
            <a:r>
              <a:rPr lang="en-US" altLang="zh-CN" dirty="0">
                <a:latin typeface="微软雅黑" pitchFamily="34" charset="-122"/>
                <a:ea typeface="微软雅黑" pitchFamily="34" charset="-122"/>
                <a:cs typeface="Arial" pitchFamily="34" charset="0"/>
              </a:rPr>
              <a:t>programming paradigm</a:t>
            </a:r>
            <a:r>
              <a:rPr lang="zh-CN" altLang="en-US" dirty="0" smtClean="0">
                <a:latin typeface="微软雅黑" pitchFamily="34" charset="-122"/>
                <a:ea typeface="微软雅黑" pitchFamily="34" charset="-122"/>
                <a:cs typeface="Arial" pitchFamily="34" charset="0"/>
              </a:rPr>
              <a:t>）。</a:t>
            </a:r>
            <a:endParaRPr lang="en-US" altLang="zh-CN" dirty="0" smtClean="0">
              <a:latin typeface="微软雅黑" pitchFamily="34" charset="-122"/>
              <a:ea typeface="微软雅黑" pitchFamily="34" charset="-122"/>
              <a:cs typeface="Arial" pitchFamily="34" charset="0"/>
            </a:endParaRPr>
          </a:p>
          <a:p>
            <a:pPr marL="342900" indent="-342900">
              <a:buFont typeface="Wingdings" pitchFamily="2" charset="2"/>
              <a:buChar char="Ø"/>
            </a:pPr>
            <a:endParaRPr lang="zh-CN" altLang="en-US" dirty="0">
              <a:latin typeface="微软雅黑" pitchFamily="34" charset="-122"/>
              <a:ea typeface="微软雅黑" pitchFamily="34" charset="-122"/>
              <a:cs typeface="Arial" pitchFamily="34" charset="0"/>
            </a:endParaRPr>
          </a:p>
          <a:p>
            <a:pPr marL="342900" indent="-342900">
              <a:buFont typeface="Wingdings" pitchFamily="2" charset="2"/>
              <a:buChar char="Ø"/>
            </a:pPr>
            <a:r>
              <a:rPr lang="zh-CN" altLang="en-US" dirty="0">
                <a:latin typeface="微软雅黑" pitchFamily="34" charset="-122"/>
                <a:ea typeface="微软雅黑" pitchFamily="34" charset="-122"/>
                <a:cs typeface="Arial" pitchFamily="34" charset="0"/>
              </a:rPr>
              <a:t>它属于</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结构化编程</a:t>
            </a:r>
            <a:r>
              <a:rPr lang="en-US" altLang="zh-CN" dirty="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的一种，主要思想是把运算过程尽量写成一系列嵌套的函数调用</a:t>
            </a:r>
            <a:r>
              <a:rPr lang="zh-CN" altLang="en-US" dirty="0" smtClean="0">
                <a:latin typeface="微软雅黑" pitchFamily="34" charset="-122"/>
                <a:ea typeface="微软雅黑" pitchFamily="34" charset="-122"/>
                <a:cs typeface="Arial" pitchFamily="34" charset="0"/>
              </a:rPr>
              <a:t>。</a:t>
            </a:r>
            <a:endParaRPr lang="en-US" altLang="zh-CN" dirty="0" smtClean="0">
              <a:latin typeface="微软雅黑" pitchFamily="34" charset="-122"/>
              <a:ea typeface="微软雅黑" pitchFamily="34" charset="-122"/>
              <a:cs typeface="Arial" pitchFamily="34" charset="0"/>
            </a:endParaRPr>
          </a:p>
          <a:p>
            <a:pPr marL="342900" indent="-342900">
              <a:buFont typeface="Wingdings" pitchFamily="2" charset="2"/>
              <a:buChar char="Ø"/>
            </a:pPr>
            <a:endParaRPr lang="en-US" altLang="zh-CN" dirty="0" smtClean="0">
              <a:latin typeface="微软雅黑" pitchFamily="34" charset="-122"/>
              <a:ea typeface="微软雅黑" pitchFamily="34" charset="-122"/>
              <a:cs typeface="Arial" pitchFamily="34" charset="0"/>
            </a:endParaRPr>
          </a:p>
          <a:p>
            <a:pPr marL="342900" indent="-342900">
              <a:buFont typeface="Wingdings" pitchFamily="2" charset="2"/>
              <a:buChar char="Ø"/>
            </a:pPr>
            <a:r>
              <a:rPr lang="zh-CN" altLang="en-US" dirty="0">
                <a:latin typeface="微软雅黑" pitchFamily="34" charset="-122"/>
                <a:ea typeface="微软雅黑" pitchFamily="34" charset="-122"/>
                <a:cs typeface="Arial" pitchFamily="34" charset="0"/>
              </a:rPr>
              <a:t>函</a:t>
            </a:r>
            <a:r>
              <a:rPr lang="zh-CN" altLang="en-US" dirty="0" smtClean="0">
                <a:latin typeface="微软雅黑" pitchFamily="34" charset="-122"/>
                <a:ea typeface="微软雅黑" pitchFamily="34" charset="-122"/>
                <a:cs typeface="Arial" pitchFamily="34" charset="0"/>
              </a:rPr>
              <a:t>数式编程中，将</a:t>
            </a:r>
            <a:r>
              <a:rPr lang="zh-CN" altLang="en-US" b="1" dirty="0" smtClean="0">
                <a:solidFill>
                  <a:srgbClr val="DA0000"/>
                </a:solidFill>
                <a:latin typeface="微软雅黑" pitchFamily="34" charset="-122"/>
                <a:ea typeface="微软雅黑" pitchFamily="34" charset="-122"/>
                <a:cs typeface="Arial" pitchFamily="34" charset="0"/>
              </a:rPr>
              <a:t>函数也当做数据类型</a:t>
            </a:r>
            <a:r>
              <a:rPr lang="zh-CN" altLang="en-US" dirty="0" smtClean="0">
                <a:latin typeface="微软雅黑" pitchFamily="34" charset="-122"/>
                <a:ea typeface="微软雅黑" pitchFamily="34" charset="-122"/>
                <a:cs typeface="Arial" pitchFamily="34" charset="0"/>
              </a:rPr>
              <a:t>，因此可</a:t>
            </a:r>
            <a:r>
              <a:rPr lang="zh-CN" altLang="en-US" dirty="0">
                <a:latin typeface="微软雅黑" pitchFamily="34" charset="-122"/>
                <a:ea typeface="微软雅黑" pitchFamily="34" charset="-122"/>
                <a:cs typeface="Arial" pitchFamily="34" charset="0"/>
              </a:rPr>
              <a:t>以接受函数当作输入（参数）和输出（返回值</a:t>
            </a:r>
            <a:r>
              <a:rPr lang="zh-CN" altLang="en-US" dirty="0" smtClean="0">
                <a:latin typeface="微软雅黑" pitchFamily="34" charset="-122"/>
                <a:ea typeface="微软雅黑" pitchFamily="34" charset="-122"/>
                <a:cs typeface="Arial" pitchFamily="34" charset="0"/>
              </a:rPr>
              <a:t>）。（</a:t>
            </a:r>
            <a:r>
              <a:rPr lang="zh-CN" altLang="en-US" dirty="0">
                <a:latin typeface="微软雅黑" pitchFamily="34" charset="-122"/>
                <a:ea typeface="微软雅黑" pitchFamily="34" charset="-122"/>
                <a:cs typeface="Arial" pitchFamily="34" charset="0"/>
              </a:rPr>
              <a:t>增</a:t>
            </a:r>
            <a:r>
              <a:rPr lang="zh-CN" altLang="en-US" dirty="0" smtClean="0">
                <a:latin typeface="微软雅黑" pitchFamily="34" charset="-122"/>
                <a:ea typeface="微软雅黑" pitchFamily="34" charset="-122"/>
                <a:cs typeface="Arial" pitchFamily="34" charset="0"/>
              </a:rPr>
              <a:t>强了编程的</a:t>
            </a:r>
            <a:r>
              <a:rPr lang="zh-CN" altLang="en-US" dirty="0" smtClean="0">
                <a:solidFill>
                  <a:srgbClr val="DA0000"/>
                </a:solidFill>
                <a:latin typeface="微软雅黑" pitchFamily="34" charset="-122"/>
                <a:ea typeface="微软雅黑" pitchFamily="34" charset="-122"/>
                <a:cs typeface="Arial" pitchFamily="34" charset="0"/>
              </a:rPr>
              <a:t>粒度</a:t>
            </a:r>
            <a:r>
              <a:rPr lang="zh-CN" altLang="en-US" dirty="0" smtClean="0">
                <a:latin typeface="微软雅黑" pitchFamily="34" charset="-122"/>
                <a:ea typeface="微软雅黑" pitchFamily="34" charset="-122"/>
                <a:cs typeface="Arial" pitchFamily="34" charset="0"/>
              </a:rPr>
              <a:t>）</a:t>
            </a:r>
            <a:endParaRPr lang="en-US" altLang="zh-CN" dirty="0" smtClean="0">
              <a:latin typeface="微软雅黑" pitchFamily="34" charset="-122"/>
              <a:ea typeface="微软雅黑" pitchFamily="34" charset="-122"/>
              <a:cs typeface="Arial" pitchFamily="34" charset="0"/>
            </a:endParaRPr>
          </a:p>
          <a:p>
            <a:pPr marL="342900" indent="-342900">
              <a:buFont typeface="Wingdings" pitchFamily="2" charset="2"/>
              <a:buChar char="Ø"/>
            </a:pPr>
            <a:endParaRPr lang="zh-CN" altLang="en-US" dirty="0">
              <a:latin typeface="微软雅黑" pitchFamily="34" charset="-122"/>
              <a:ea typeface="微软雅黑" pitchFamily="34" charset="-122"/>
              <a:cs typeface="Arial" pitchFamily="34" charset="0"/>
            </a:endParaRPr>
          </a:p>
          <a:p>
            <a:pPr marL="342900" indent="-342900">
              <a:buFont typeface="Wingdings" pitchFamily="2" charset="2"/>
              <a:buChar char="Ø"/>
            </a:pPr>
            <a:r>
              <a:rPr lang="zh-CN" altLang="en-US" dirty="0">
                <a:latin typeface="微软雅黑" pitchFamily="34" charset="-122"/>
                <a:ea typeface="微软雅黑" pitchFamily="34" charset="-122"/>
                <a:cs typeface="Arial" pitchFamily="34" charset="0"/>
              </a:rPr>
              <a:t>函数式编程中，最重要的就是函数。</a:t>
            </a:r>
            <a:endParaRPr lang="en-US" altLang="zh-CN" dirty="0" smtClean="0">
              <a:latin typeface="微软雅黑" pitchFamily="34" charset="-122"/>
              <a:ea typeface="微软雅黑" pitchFamily="34" charset="-122"/>
              <a:cs typeface="Arial" pitchFamily="34" charset="0"/>
            </a:endParaRPr>
          </a:p>
          <a:p>
            <a:pPr>
              <a:spcBef>
                <a:spcPct val="0"/>
              </a:spcBef>
            </a:pPr>
            <a:endParaRPr lang="en-US" altLang="zh-CN" sz="2000" dirty="0" smtClean="0">
              <a:solidFill>
                <a:srgbClr val="FF0000"/>
              </a:solidFill>
              <a:latin typeface="微软雅黑" pitchFamily="34" charset="-122"/>
              <a:ea typeface="微软雅黑" pitchFamily="34" charset="-122"/>
            </a:endParaRPr>
          </a:p>
        </p:txBody>
      </p:sp>
    </p:spTree>
    <p:extLst>
      <p:ext uri="{BB962C8B-B14F-4D97-AF65-F5344CB8AC3E}">
        <p14:creationId xmlns="" xmlns:p14="http://schemas.microsoft.com/office/powerpoint/2010/main" val="1722477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 Box 9"/>
          <p:cNvSpPr txBox="1">
            <a:spLocks noChangeArrowheads="1"/>
          </p:cNvSpPr>
          <p:nvPr/>
        </p:nvSpPr>
        <p:spPr bwMode="auto">
          <a:xfrm>
            <a:off x="467544" y="755071"/>
            <a:ext cx="8352928" cy="445968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a:latin typeface="微软雅黑" pitchFamily="34" charset="-122"/>
                <a:ea typeface="微软雅黑" pitchFamily="34" charset="-122"/>
              </a:rPr>
              <a:t>为什</a:t>
            </a:r>
            <a:r>
              <a:rPr lang="zh-CN" altLang="en-US" sz="2200" b="1" dirty="0" smtClean="0">
                <a:latin typeface="微软雅黑" pitchFamily="34" charset="-122"/>
                <a:ea typeface="微软雅黑" pitchFamily="34" charset="-122"/>
              </a:rPr>
              <a:t>么需要</a:t>
            </a:r>
            <a:r>
              <a:rPr lang="zh-CN" altLang="en-US" sz="2200" b="1" dirty="0">
                <a:latin typeface="微软雅黑" pitchFamily="34" charset="-122"/>
                <a:ea typeface="微软雅黑" pitchFamily="34" charset="-122"/>
              </a:rPr>
              <a:t>函</a:t>
            </a:r>
            <a:r>
              <a:rPr lang="zh-CN" altLang="en-US" sz="2200" b="1" dirty="0" smtClean="0">
                <a:latin typeface="微软雅黑" pitchFamily="34" charset="-122"/>
                <a:ea typeface="微软雅黑" pitchFamily="34" charset="-122"/>
              </a:rPr>
              <a:t>数</a:t>
            </a:r>
            <a:endParaRPr lang="en-US" altLang="zh-CN" sz="2200" b="1" dirty="0" smtClean="0">
              <a:latin typeface="微软雅黑" pitchFamily="34" charset="-122"/>
              <a:ea typeface="微软雅黑" pitchFamily="34" charset="-122"/>
            </a:endParaRPr>
          </a:p>
          <a:p>
            <a:pPr eaLnBrk="1" hangingPunct="1">
              <a:lnSpc>
                <a:spcPct val="90000"/>
              </a:lnSpc>
              <a:spcBef>
                <a:spcPct val="20000"/>
              </a:spcBef>
              <a:buClr>
                <a:schemeClr val="tx1"/>
              </a:buClr>
              <a:buSzPct val="70000"/>
              <a:buFont typeface="Wingdings" pitchFamily="2" charset="2"/>
              <a:buChar char="l"/>
            </a:pPr>
            <a:endParaRPr lang="en-US" altLang="zh-CN" sz="2200" b="1" dirty="0"/>
          </a:p>
          <a:p>
            <a:pPr marL="0" indent="0" eaLnBrk="1" hangingPunct="1">
              <a:lnSpc>
                <a:spcPct val="90000"/>
              </a:lnSpc>
              <a:spcBef>
                <a:spcPct val="20000"/>
              </a:spcBef>
              <a:buClr>
                <a:schemeClr val="tx1"/>
              </a:buClr>
              <a:buSzPct val="70000"/>
            </a:pPr>
            <a:r>
              <a:rPr lang="zh-CN" altLang="en-US" sz="1800" dirty="0">
                <a:latin typeface="微软雅黑" pitchFamily="34" charset="-122"/>
                <a:ea typeface="微软雅黑" pitchFamily="34" charset="-122"/>
              </a:rPr>
              <a:t>请大家完成这样一个需求</a:t>
            </a:r>
            <a:r>
              <a:rPr lang="en-US" altLang="zh-CN" sz="1800" dirty="0" smtClean="0">
                <a:latin typeface="微软雅黑" pitchFamily="34" charset="-122"/>
                <a:ea typeface="微软雅黑" pitchFamily="34" charset="-122"/>
              </a:rPr>
              <a:t>: </a:t>
            </a:r>
            <a:endParaRPr lang="en-US" altLang="zh-CN" sz="1800" dirty="0">
              <a:latin typeface="微软雅黑" pitchFamily="34" charset="-122"/>
              <a:ea typeface="微软雅黑" pitchFamily="34" charset="-122"/>
            </a:endParaRPr>
          </a:p>
          <a:p>
            <a:pPr marL="0" indent="0" eaLnBrk="1" hangingPunct="1">
              <a:lnSpc>
                <a:spcPct val="90000"/>
              </a:lnSpc>
              <a:spcBef>
                <a:spcPct val="20000"/>
              </a:spcBef>
              <a:buClr>
                <a:schemeClr val="tx1"/>
              </a:buClr>
              <a:buSzPct val="70000"/>
            </a:pPr>
            <a:r>
              <a:rPr lang="zh-CN" altLang="en-US" sz="1800" dirty="0" smtClean="0">
                <a:latin typeface="微软雅黑" pitchFamily="34" charset="-122"/>
                <a:ea typeface="微软雅黑" pitchFamily="34" charset="-122"/>
              </a:rPr>
              <a:t>输</a:t>
            </a:r>
            <a:r>
              <a:rPr lang="zh-CN" altLang="en-US" sz="1800" dirty="0">
                <a:latin typeface="微软雅黑" pitchFamily="34" charset="-122"/>
                <a:ea typeface="微软雅黑" pitchFamily="34" charset="-122"/>
              </a:rPr>
              <a:t>入两个数</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再输入一个运算符</a:t>
            </a:r>
            <a:r>
              <a:rPr lang="en-US" altLang="zh-CN" sz="1800" dirty="0" smtClean="0">
                <a:latin typeface="微软雅黑" pitchFamily="34" charset="-122"/>
                <a:ea typeface="微软雅黑" pitchFamily="34" charset="-122"/>
              </a:rPr>
              <a:t>(+,-)</a:t>
            </a:r>
            <a:r>
              <a:rPr lang="zh-CN" altLang="en-US" sz="1800" dirty="0">
                <a:latin typeface="微软雅黑" pitchFamily="34" charset="-122"/>
                <a:ea typeface="微软雅黑" pitchFamily="34" charset="-122"/>
              </a:rPr>
              <a:t>，得到结果</a:t>
            </a:r>
            <a:r>
              <a:rPr lang="en-US" altLang="zh-CN" sz="1800" dirty="0" smtClean="0">
                <a:latin typeface="微软雅黑" pitchFamily="34" charset="-122"/>
                <a:ea typeface="微软雅黑" pitchFamily="34" charset="-122"/>
              </a:rPr>
              <a:t>.</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marL="0" indent="0" eaLnBrk="1" hangingPunct="1">
              <a:lnSpc>
                <a:spcPct val="90000"/>
              </a:lnSpc>
              <a:spcBef>
                <a:spcPct val="20000"/>
              </a:spcBef>
              <a:buClr>
                <a:schemeClr val="tx1"/>
              </a:buClr>
              <a:buSzPct val="70000"/>
            </a:pPr>
            <a:endParaRPr lang="en-US" altLang="zh-CN" sz="1800" dirty="0">
              <a:latin typeface="微软雅黑" pitchFamily="34" charset="-122"/>
              <a:ea typeface="微软雅黑" pitchFamily="34" charset="-122"/>
            </a:endParaRPr>
          </a:p>
          <a:p>
            <a:pPr marL="0" indent="0" eaLnBrk="1" hangingPunct="1">
              <a:lnSpc>
                <a:spcPct val="90000"/>
              </a:lnSpc>
              <a:spcBef>
                <a:spcPct val="20000"/>
              </a:spcBef>
              <a:buClr>
                <a:schemeClr val="tx1"/>
              </a:buClr>
              <a:buSzPct val="70000"/>
            </a:pPr>
            <a:r>
              <a:rPr lang="zh-CN" altLang="en-US" sz="1800" dirty="0" smtClean="0">
                <a:latin typeface="微软雅黑" pitchFamily="34" charset="-122"/>
                <a:ea typeface="微软雅黑" pitchFamily="34" charset="-122"/>
              </a:rPr>
              <a:t>先使用传统的方式来解决，看看有什么问题没有？</a:t>
            </a:r>
            <a:endParaRPr lang="en-US" altLang="zh-CN" sz="1800" dirty="0" smtClean="0">
              <a:latin typeface="微软雅黑" pitchFamily="34" charset="-122"/>
              <a:ea typeface="微软雅黑" pitchFamily="34" charset="-122"/>
            </a:endParaRPr>
          </a:p>
          <a:p>
            <a:pPr eaLnBrk="1" hangingPunct="1">
              <a:lnSpc>
                <a:spcPct val="90000"/>
              </a:lnSpc>
              <a:spcBef>
                <a:spcPct val="20000"/>
              </a:spcBef>
              <a:buClr>
                <a:schemeClr val="tx1"/>
              </a:buClr>
              <a:buSzPct val="70000"/>
              <a:buAutoNum type="arabicParenR"/>
            </a:pPr>
            <a:r>
              <a:rPr lang="zh-CN" altLang="en-US" sz="1800" dirty="0" smtClean="0">
                <a:latin typeface="微软雅黑" pitchFamily="34" charset="-122"/>
                <a:ea typeface="微软雅黑" pitchFamily="34" charset="-122"/>
              </a:rPr>
              <a:t>代码冗余 </a:t>
            </a:r>
            <a:endParaRPr lang="en-US" altLang="zh-CN" sz="1800" dirty="0" smtClean="0">
              <a:latin typeface="微软雅黑" pitchFamily="34" charset="-122"/>
              <a:ea typeface="微软雅黑" pitchFamily="34" charset="-122"/>
            </a:endParaRPr>
          </a:p>
          <a:p>
            <a:pPr eaLnBrk="1" hangingPunct="1">
              <a:lnSpc>
                <a:spcPct val="90000"/>
              </a:lnSpc>
              <a:spcBef>
                <a:spcPct val="20000"/>
              </a:spcBef>
              <a:buClr>
                <a:schemeClr val="tx1"/>
              </a:buClr>
              <a:buSzPct val="70000"/>
              <a:buAutoNum type="arabicParenR"/>
            </a:pPr>
            <a:r>
              <a:rPr lang="zh-CN" altLang="en-US" sz="1800" dirty="0" smtClean="0">
                <a:latin typeface="微软雅黑" pitchFamily="34" charset="-122"/>
                <a:ea typeface="微软雅黑" pitchFamily="34" charset="-122"/>
              </a:rPr>
              <a:t>不利于</a:t>
            </a:r>
            <a:r>
              <a:rPr lang="zh-CN" altLang="en-US" sz="1800" dirty="0">
                <a:latin typeface="微软雅黑" pitchFamily="34" charset="-122"/>
                <a:ea typeface="微软雅黑" pitchFamily="34" charset="-122"/>
              </a:rPr>
              <a:t>代</a:t>
            </a:r>
            <a:r>
              <a:rPr lang="zh-CN" altLang="en-US" sz="1800" dirty="0" smtClean="0">
                <a:latin typeface="微软雅黑" pitchFamily="34" charset="-122"/>
                <a:ea typeface="微软雅黑" pitchFamily="34" charset="-122"/>
              </a:rPr>
              <a:t>码的维护</a:t>
            </a:r>
            <a:endParaRPr lang="en-US" altLang="zh-CN" sz="2200" b="1" dirty="0" smtClean="0">
              <a:latin typeface="微软雅黑" pitchFamily="34" charset="-122"/>
              <a:ea typeface="微软雅黑" pitchFamily="34" charset="-122"/>
            </a:endParaRPr>
          </a:p>
          <a:p>
            <a:pPr marL="0" indent="0" eaLnBrk="1" hangingPunct="1">
              <a:lnSpc>
                <a:spcPct val="90000"/>
              </a:lnSpc>
              <a:spcBef>
                <a:spcPct val="20000"/>
              </a:spcBef>
              <a:buClr>
                <a:schemeClr val="tx1"/>
              </a:buClr>
              <a:buSzPct val="70000"/>
            </a:pPr>
            <a:endParaRPr lang="en-US" altLang="zh-CN" sz="2200" b="1" dirty="0" smtClean="0"/>
          </a:p>
          <a:p>
            <a:pPr marL="0" indent="0" eaLnBrk="1" hangingPunct="1">
              <a:lnSpc>
                <a:spcPct val="90000"/>
              </a:lnSpc>
              <a:spcBef>
                <a:spcPct val="20000"/>
              </a:spcBef>
              <a:buClr>
                <a:schemeClr val="tx1"/>
              </a:buClr>
              <a:buSzPct val="70000"/>
            </a:pPr>
            <a:endParaRPr lang="en-US" altLang="zh-CN" sz="2200" b="1" dirty="0"/>
          </a:p>
          <a:p>
            <a:pPr marL="0" indent="0" eaLnBrk="1" hangingPunct="1">
              <a:lnSpc>
                <a:spcPct val="90000"/>
              </a:lnSpc>
              <a:spcBef>
                <a:spcPct val="20000"/>
              </a:spcBef>
              <a:buClr>
                <a:schemeClr val="tx1"/>
              </a:buClr>
              <a:buSzPct val="70000"/>
            </a:pPr>
            <a:endParaRPr lang="en-US" altLang="zh-CN" sz="2200" b="1" dirty="0" smtClean="0"/>
          </a:p>
          <a:p>
            <a:pPr marL="0" indent="0" eaLnBrk="1" hangingPunct="1">
              <a:lnSpc>
                <a:spcPct val="90000"/>
              </a:lnSpc>
              <a:spcBef>
                <a:spcPct val="20000"/>
              </a:spcBef>
              <a:buClr>
                <a:schemeClr val="tx1"/>
              </a:buClr>
              <a:buSzPct val="70000"/>
            </a:pPr>
            <a:endParaRPr lang="en-US" altLang="zh-CN" sz="2200" b="1" dirty="0"/>
          </a:p>
          <a:p>
            <a:pPr marL="0" indent="0" eaLnBrk="1" hangingPunct="1">
              <a:lnSpc>
                <a:spcPct val="90000"/>
              </a:lnSpc>
              <a:spcBef>
                <a:spcPct val="20000"/>
              </a:spcBef>
              <a:buClr>
                <a:schemeClr val="tx1"/>
              </a:buClr>
              <a:buSzPct val="70000"/>
            </a:pPr>
            <a:endParaRPr lang="en-US" altLang="zh-CN" sz="2200" b="1" dirty="0"/>
          </a:p>
        </p:txBody>
      </p:sp>
      <p:sp>
        <p:nvSpPr>
          <p:cNvPr id="2" name="TextBox 1"/>
          <p:cNvSpPr txBox="1"/>
          <p:nvPr/>
        </p:nvSpPr>
        <p:spPr>
          <a:xfrm>
            <a:off x="6205214" y="722770"/>
            <a:ext cx="3335661" cy="4770537"/>
          </a:xfrm>
          <a:prstGeom prst="rect">
            <a:avLst/>
          </a:prstGeom>
          <a:noFill/>
        </p:spPr>
        <p:txBody>
          <a:bodyPr wrap="square" rtlCol="0">
            <a:spAutoFit/>
          </a:bodyPr>
          <a:lstStyle/>
          <a:p>
            <a:r>
              <a:rPr lang="en-US" altLang="zh-CN" sz="1600" dirty="0" err="1">
                <a:latin typeface="Arial" pitchFamily="34" charset="0"/>
                <a:cs typeface="Arial" pitchFamily="34" charset="0"/>
              </a:rPr>
              <a:t>val</a:t>
            </a:r>
            <a:r>
              <a:rPr lang="en-US" altLang="zh-CN" sz="1600" dirty="0">
                <a:latin typeface="Arial" pitchFamily="34" charset="0"/>
                <a:cs typeface="Arial" pitchFamily="34" charset="0"/>
              </a:rPr>
              <a:t> n1 = 10</a:t>
            </a:r>
          </a:p>
          <a:p>
            <a:r>
              <a:rPr lang="en-US" altLang="zh-CN" sz="1600" dirty="0" err="1">
                <a:latin typeface="Arial" pitchFamily="34" charset="0"/>
                <a:cs typeface="Arial" pitchFamily="34" charset="0"/>
              </a:rPr>
              <a:t>val</a:t>
            </a:r>
            <a:r>
              <a:rPr lang="en-US" altLang="zh-CN" sz="1600" dirty="0">
                <a:latin typeface="Arial" pitchFamily="34" charset="0"/>
                <a:cs typeface="Arial" pitchFamily="34" charset="0"/>
              </a:rPr>
              <a:t> n2 = 20</a:t>
            </a:r>
          </a:p>
          <a:p>
            <a:r>
              <a:rPr lang="en-US" altLang="zh-CN" sz="1600" dirty="0" err="1">
                <a:latin typeface="Arial" pitchFamily="34" charset="0"/>
                <a:cs typeface="Arial" pitchFamily="34" charset="0"/>
              </a:rPr>
              <a:t>var</a:t>
            </a:r>
            <a:r>
              <a:rPr lang="en-US" altLang="zh-CN" sz="1600" dirty="0">
                <a:latin typeface="Arial" pitchFamily="34" charset="0"/>
                <a:cs typeface="Arial" pitchFamily="34" charset="0"/>
              </a:rPr>
              <a:t> </a:t>
            </a:r>
            <a:r>
              <a:rPr lang="en-US" altLang="zh-CN" sz="1600" dirty="0" err="1">
                <a:latin typeface="Arial" pitchFamily="34" charset="0"/>
                <a:cs typeface="Arial" pitchFamily="34" charset="0"/>
              </a:rPr>
              <a:t>oper</a:t>
            </a:r>
            <a:r>
              <a:rPr lang="en-US" altLang="zh-CN" sz="1600" dirty="0">
                <a:latin typeface="Arial" pitchFamily="34" charset="0"/>
                <a:cs typeface="Arial" pitchFamily="34" charset="0"/>
              </a:rPr>
              <a:t> = "-"</a:t>
            </a:r>
          </a:p>
          <a:p>
            <a:r>
              <a:rPr lang="en-US" altLang="zh-CN" sz="1600" dirty="0">
                <a:latin typeface="Arial" pitchFamily="34" charset="0"/>
                <a:cs typeface="Arial" pitchFamily="34" charset="0"/>
              </a:rPr>
              <a:t>if (</a:t>
            </a:r>
            <a:r>
              <a:rPr lang="en-US" altLang="zh-CN" sz="1600" dirty="0" err="1">
                <a:latin typeface="Arial" pitchFamily="34" charset="0"/>
                <a:cs typeface="Arial" pitchFamily="34" charset="0"/>
              </a:rPr>
              <a:t>oper</a:t>
            </a:r>
            <a:r>
              <a:rPr lang="en-US" altLang="zh-CN" sz="1600" dirty="0">
                <a:latin typeface="Arial" pitchFamily="34" charset="0"/>
                <a:cs typeface="Arial" pitchFamily="34" charset="0"/>
              </a:rPr>
              <a:t> == "+") {</a:t>
            </a:r>
          </a:p>
          <a:p>
            <a:r>
              <a:rPr lang="en-US" altLang="zh-CN" sz="1600" dirty="0" smtClean="0">
                <a:latin typeface="Arial" pitchFamily="34" charset="0"/>
                <a:cs typeface="Arial" pitchFamily="34" charset="0"/>
              </a:rPr>
              <a:t>    </a:t>
            </a:r>
            <a:r>
              <a:rPr lang="en-US" altLang="zh-CN" sz="1600" dirty="0" err="1" smtClean="0">
                <a:latin typeface="Arial" pitchFamily="34" charset="0"/>
                <a:cs typeface="Arial" pitchFamily="34" charset="0"/>
              </a:rPr>
              <a:t>println</a:t>
            </a:r>
            <a:r>
              <a:rPr lang="en-US" altLang="zh-CN" sz="1600" dirty="0">
                <a:latin typeface="Arial" pitchFamily="34" charset="0"/>
                <a:cs typeface="Arial" pitchFamily="34" charset="0"/>
              </a:rPr>
              <a:t>("res=" + (n1 + n2))</a:t>
            </a:r>
          </a:p>
          <a:p>
            <a:r>
              <a:rPr lang="en-US" altLang="zh-CN" sz="1600" dirty="0">
                <a:latin typeface="Arial" pitchFamily="34" charset="0"/>
                <a:cs typeface="Arial" pitchFamily="34" charset="0"/>
              </a:rPr>
              <a:t>} else if (</a:t>
            </a:r>
            <a:r>
              <a:rPr lang="en-US" altLang="zh-CN" sz="1600" dirty="0" err="1">
                <a:latin typeface="Arial" pitchFamily="34" charset="0"/>
                <a:cs typeface="Arial" pitchFamily="34" charset="0"/>
              </a:rPr>
              <a:t>oper</a:t>
            </a:r>
            <a:r>
              <a:rPr lang="en-US" altLang="zh-CN" sz="1600" dirty="0">
                <a:latin typeface="Arial" pitchFamily="34" charset="0"/>
                <a:cs typeface="Arial" pitchFamily="34" charset="0"/>
              </a:rPr>
              <a:t> == "-") {</a:t>
            </a:r>
          </a:p>
          <a:p>
            <a:r>
              <a:rPr lang="en-US" altLang="zh-CN" sz="1600" dirty="0" smtClean="0">
                <a:latin typeface="Arial" pitchFamily="34" charset="0"/>
                <a:cs typeface="Arial" pitchFamily="34" charset="0"/>
              </a:rPr>
              <a:t>    </a:t>
            </a:r>
            <a:r>
              <a:rPr lang="en-US" altLang="zh-CN" sz="1600" dirty="0" err="1" smtClean="0">
                <a:latin typeface="Arial" pitchFamily="34" charset="0"/>
                <a:cs typeface="Arial" pitchFamily="34" charset="0"/>
              </a:rPr>
              <a:t>println</a:t>
            </a:r>
            <a:r>
              <a:rPr lang="en-US" altLang="zh-CN" sz="1600" dirty="0">
                <a:latin typeface="Arial" pitchFamily="34" charset="0"/>
                <a:cs typeface="Arial" pitchFamily="34" charset="0"/>
              </a:rPr>
              <a:t>("res=" + (n1 - n2))</a:t>
            </a:r>
          </a:p>
          <a:p>
            <a:r>
              <a:rPr lang="en-US" altLang="zh-CN" sz="1600" dirty="0">
                <a:latin typeface="Arial" pitchFamily="34" charset="0"/>
                <a:cs typeface="Arial" pitchFamily="34" charset="0"/>
              </a:rPr>
              <a:t>}</a:t>
            </a:r>
          </a:p>
          <a:p>
            <a:endParaRPr lang="en-US" altLang="zh-CN" sz="1600" dirty="0">
              <a:latin typeface="Arial" pitchFamily="34" charset="0"/>
              <a:cs typeface="Arial" pitchFamily="34" charset="0"/>
            </a:endParaRPr>
          </a:p>
          <a:p>
            <a:r>
              <a:rPr lang="en-US" altLang="zh-CN" sz="1600" dirty="0" err="1">
                <a:latin typeface="Arial" pitchFamily="34" charset="0"/>
                <a:cs typeface="Arial" pitchFamily="34" charset="0"/>
              </a:rPr>
              <a:t>println</a:t>
            </a:r>
            <a:r>
              <a:rPr lang="en-US" altLang="zh-CN" sz="1600" dirty="0">
                <a:latin typeface="Arial" pitchFamily="34" charset="0"/>
                <a:cs typeface="Arial" pitchFamily="34" charset="0"/>
              </a:rPr>
              <a:t>("------</a:t>
            </a:r>
            <a:r>
              <a:rPr lang="zh-CN" altLang="en-US" sz="1600" dirty="0">
                <a:latin typeface="Arial" pitchFamily="34" charset="0"/>
                <a:cs typeface="Arial" pitchFamily="34" charset="0"/>
              </a:rPr>
              <a:t>做了其他的工作</a:t>
            </a:r>
            <a:r>
              <a:rPr lang="en-US" altLang="zh-CN" sz="1600" dirty="0" smtClean="0">
                <a:latin typeface="Arial" pitchFamily="34" charset="0"/>
                <a:cs typeface="Arial" pitchFamily="34" charset="0"/>
              </a:rPr>
              <a:t>...")</a:t>
            </a:r>
          </a:p>
          <a:p>
            <a:endParaRPr lang="en-US" altLang="zh-CN" sz="1600" dirty="0">
              <a:latin typeface="Arial" pitchFamily="34" charset="0"/>
              <a:cs typeface="Arial" pitchFamily="34" charset="0"/>
            </a:endParaRPr>
          </a:p>
          <a:p>
            <a:r>
              <a:rPr lang="en-US" altLang="zh-CN" sz="1600" dirty="0" err="1">
                <a:latin typeface="Arial" pitchFamily="34" charset="0"/>
                <a:cs typeface="Arial" pitchFamily="34" charset="0"/>
              </a:rPr>
              <a:t>val</a:t>
            </a:r>
            <a:r>
              <a:rPr lang="en-US" altLang="zh-CN" sz="1600" dirty="0">
                <a:latin typeface="Arial" pitchFamily="34" charset="0"/>
                <a:cs typeface="Arial" pitchFamily="34" charset="0"/>
              </a:rPr>
              <a:t> n3 = 10</a:t>
            </a:r>
          </a:p>
          <a:p>
            <a:r>
              <a:rPr lang="en-US" altLang="zh-CN" sz="1600" dirty="0" err="1">
                <a:latin typeface="Arial" pitchFamily="34" charset="0"/>
                <a:cs typeface="Arial" pitchFamily="34" charset="0"/>
              </a:rPr>
              <a:t>val</a:t>
            </a:r>
            <a:r>
              <a:rPr lang="en-US" altLang="zh-CN" sz="1600" dirty="0">
                <a:latin typeface="Arial" pitchFamily="34" charset="0"/>
                <a:cs typeface="Arial" pitchFamily="34" charset="0"/>
              </a:rPr>
              <a:t> n4 = 20</a:t>
            </a:r>
          </a:p>
          <a:p>
            <a:r>
              <a:rPr lang="en-US" altLang="zh-CN" sz="1600" dirty="0" err="1">
                <a:latin typeface="Arial" pitchFamily="34" charset="0"/>
                <a:cs typeface="Arial" pitchFamily="34" charset="0"/>
              </a:rPr>
              <a:t>oper</a:t>
            </a:r>
            <a:r>
              <a:rPr lang="en-US" altLang="zh-CN" sz="1600" dirty="0">
                <a:latin typeface="Arial" pitchFamily="34" charset="0"/>
                <a:cs typeface="Arial" pitchFamily="34" charset="0"/>
              </a:rPr>
              <a:t> = "-"</a:t>
            </a:r>
          </a:p>
          <a:p>
            <a:r>
              <a:rPr lang="en-US" altLang="zh-CN" sz="1600" dirty="0">
                <a:latin typeface="Arial" pitchFamily="34" charset="0"/>
                <a:cs typeface="Arial" pitchFamily="34" charset="0"/>
              </a:rPr>
              <a:t>if (</a:t>
            </a:r>
            <a:r>
              <a:rPr lang="en-US" altLang="zh-CN" sz="1600" dirty="0" err="1">
                <a:latin typeface="Arial" pitchFamily="34" charset="0"/>
                <a:cs typeface="Arial" pitchFamily="34" charset="0"/>
              </a:rPr>
              <a:t>oper</a:t>
            </a:r>
            <a:r>
              <a:rPr lang="en-US" altLang="zh-CN" sz="1600" dirty="0">
                <a:latin typeface="Arial" pitchFamily="34" charset="0"/>
                <a:cs typeface="Arial" pitchFamily="34" charset="0"/>
              </a:rPr>
              <a:t> == "+") {</a:t>
            </a:r>
          </a:p>
          <a:p>
            <a:r>
              <a:rPr lang="en-US" altLang="zh-CN" sz="1600" dirty="0" smtClean="0">
                <a:latin typeface="Arial" pitchFamily="34" charset="0"/>
                <a:cs typeface="Arial" pitchFamily="34" charset="0"/>
              </a:rPr>
              <a:t>    </a:t>
            </a:r>
            <a:r>
              <a:rPr lang="en-US" altLang="zh-CN" sz="1600" dirty="0" err="1" smtClean="0">
                <a:latin typeface="Arial" pitchFamily="34" charset="0"/>
                <a:cs typeface="Arial" pitchFamily="34" charset="0"/>
              </a:rPr>
              <a:t>println</a:t>
            </a:r>
            <a:r>
              <a:rPr lang="en-US" altLang="zh-CN" sz="1600" dirty="0">
                <a:latin typeface="Arial" pitchFamily="34" charset="0"/>
                <a:cs typeface="Arial" pitchFamily="34" charset="0"/>
              </a:rPr>
              <a:t>("res=" + (n1 + n2))</a:t>
            </a:r>
          </a:p>
          <a:p>
            <a:r>
              <a:rPr lang="en-US" altLang="zh-CN" sz="1600" dirty="0">
                <a:latin typeface="Arial" pitchFamily="34" charset="0"/>
                <a:cs typeface="Arial" pitchFamily="34" charset="0"/>
              </a:rPr>
              <a:t>} else if (</a:t>
            </a:r>
            <a:r>
              <a:rPr lang="en-US" altLang="zh-CN" sz="1600" dirty="0" err="1">
                <a:latin typeface="Arial" pitchFamily="34" charset="0"/>
                <a:cs typeface="Arial" pitchFamily="34" charset="0"/>
              </a:rPr>
              <a:t>oper</a:t>
            </a:r>
            <a:r>
              <a:rPr lang="en-US" altLang="zh-CN" sz="1600" dirty="0">
                <a:latin typeface="Arial" pitchFamily="34" charset="0"/>
                <a:cs typeface="Arial" pitchFamily="34" charset="0"/>
              </a:rPr>
              <a:t> == "-") {</a:t>
            </a:r>
          </a:p>
          <a:p>
            <a:r>
              <a:rPr lang="en-US" altLang="zh-CN" sz="1600" dirty="0" smtClean="0">
                <a:latin typeface="Arial" pitchFamily="34" charset="0"/>
                <a:cs typeface="Arial" pitchFamily="34" charset="0"/>
              </a:rPr>
              <a:t>    </a:t>
            </a:r>
            <a:r>
              <a:rPr lang="en-US" altLang="zh-CN" sz="1600" dirty="0" err="1" smtClean="0">
                <a:latin typeface="Arial" pitchFamily="34" charset="0"/>
                <a:cs typeface="Arial" pitchFamily="34" charset="0"/>
              </a:rPr>
              <a:t>println</a:t>
            </a:r>
            <a:r>
              <a:rPr lang="en-US" altLang="zh-CN" sz="1600" dirty="0">
                <a:latin typeface="Arial" pitchFamily="34" charset="0"/>
                <a:cs typeface="Arial" pitchFamily="34" charset="0"/>
              </a:rPr>
              <a:t>("res=" + (n1 - n2))</a:t>
            </a:r>
          </a:p>
          <a:p>
            <a:r>
              <a:rPr lang="en-US" altLang="zh-CN" sz="1600" dirty="0">
                <a:latin typeface="Arial" pitchFamily="34" charset="0"/>
                <a:cs typeface="Arial" pitchFamily="34" charset="0"/>
              </a:rPr>
              <a:t>}</a:t>
            </a:r>
            <a:endParaRPr lang="zh-CN" altLang="en-US" sz="1600" dirty="0">
              <a:latin typeface="Arial" pitchFamily="34" charset="0"/>
              <a:cs typeface="Arial" pitchFamily="34" charset="0"/>
            </a:endParaRPr>
          </a:p>
        </p:txBody>
      </p:sp>
      <p:sp>
        <p:nvSpPr>
          <p:cNvPr id="5" name="右箭头 4"/>
          <p:cNvSpPr/>
          <p:nvPr/>
        </p:nvSpPr>
        <p:spPr>
          <a:xfrm rot="10800000">
            <a:off x="4130183" y="4086675"/>
            <a:ext cx="165618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168428" y="3528367"/>
            <a:ext cx="2736304" cy="17380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函数</a:t>
            </a:r>
            <a:endParaRPr lang="en-US" altLang="zh-CN" dirty="0" smtClean="0"/>
          </a:p>
          <a:p>
            <a:pPr algn="ctr"/>
            <a:r>
              <a:rPr lang="zh-CN" altLang="en-US" dirty="0" smtClean="0"/>
              <a:t>供其他程序员使用</a:t>
            </a:r>
            <a:endParaRPr lang="zh-CN" altLang="en-US" dirty="0"/>
          </a:p>
        </p:txBody>
      </p:sp>
      <p:sp>
        <p:nvSpPr>
          <p:cNvPr id="9" name="TextBox 8"/>
          <p:cNvSpPr txBox="1"/>
          <p:nvPr/>
        </p:nvSpPr>
        <p:spPr>
          <a:xfrm>
            <a:off x="3913691" y="3717343"/>
            <a:ext cx="2262158" cy="369332"/>
          </a:xfrm>
          <a:prstGeom prst="rect">
            <a:avLst/>
          </a:prstGeom>
          <a:noFill/>
        </p:spPr>
        <p:txBody>
          <a:bodyPr wrap="none" rtlCol="0">
            <a:spAutoFit/>
          </a:bodyPr>
          <a:lstStyle/>
          <a:p>
            <a:r>
              <a:rPr lang="zh-CN" altLang="en-US" dirty="0"/>
              <a:t>抽</a:t>
            </a:r>
            <a:r>
              <a:rPr lang="zh-CN" altLang="en-US" dirty="0" smtClean="0"/>
              <a:t>取功能，形成代码</a:t>
            </a:r>
            <a:endParaRPr lang="zh-CN" altLang="en-US" dirty="0"/>
          </a:p>
        </p:txBody>
      </p:sp>
    </p:spTree>
    <p:extLst>
      <p:ext uri="{BB962C8B-B14F-4D97-AF65-F5344CB8AC3E}">
        <p14:creationId xmlns="" xmlns:p14="http://schemas.microsoft.com/office/powerpoint/2010/main" val="2065269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smtClean="0">
                <a:latin typeface="微软雅黑" pitchFamily="34" charset="-122"/>
                <a:ea typeface="微软雅黑" pitchFamily="34" charset="-122"/>
              </a:rPr>
              <a:t>函数</a:t>
            </a:r>
            <a:r>
              <a:rPr lang="en-US" altLang="zh-CN" sz="2200" b="1" dirty="0" smtClean="0">
                <a:latin typeface="微软雅黑" pitchFamily="34" charset="-122"/>
                <a:ea typeface="微软雅黑" pitchFamily="34" charset="-122"/>
              </a:rPr>
              <a:t>/</a:t>
            </a:r>
            <a:r>
              <a:rPr lang="zh-CN" altLang="en-US" sz="2200" b="1" dirty="0" smtClean="0">
                <a:latin typeface="微软雅黑" pitchFamily="34" charset="-122"/>
                <a:ea typeface="微软雅黑" pitchFamily="34" charset="-122"/>
              </a:rPr>
              <a:t>方法的定义</a:t>
            </a:r>
            <a:endParaRPr lang="en-US" altLang="zh-CN" sz="2200" b="1" dirty="0" smtClean="0">
              <a:latin typeface="微软雅黑" pitchFamily="34" charset="-122"/>
              <a:ea typeface="微软雅黑" pitchFamily="34" charset="-122"/>
            </a:endParaRPr>
          </a:p>
        </p:txBody>
      </p:sp>
      <p:sp>
        <p:nvSpPr>
          <p:cNvPr id="2" name="TextBox 1"/>
          <p:cNvSpPr txBox="1"/>
          <p:nvPr/>
        </p:nvSpPr>
        <p:spPr>
          <a:xfrm>
            <a:off x="467550" y="1244449"/>
            <a:ext cx="8623373" cy="4955203"/>
          </a:xfrm>
          <a:prstGeom prst="rect">
            <a:avLst/>
          </a:prstGeom>
          <a:noFill/>
        </p:spPr>
        <p:txBody>
          <a:bodyPr wrap="square" rtlCol="0">
            <a:spAutoFit/>
          </a:bodyPr>
          <a:lstStyle/>
          <a:p>
            <a:pPr>
              <a:spcBef>
                <a:spcPct val="0"/>
              </a:spcBef>
            </a:pPr>
            <a:r>
              <a:rPr lang="en-US" altLang="zh-CN" sz="2000" dirty="0" smtClean="0">
                <a:solidFill>
                  <a:srgbClr val="FF0000"/>
                </a:solidFill>
                <a:latin typeface="微软雅黑" pitchFamily="34" charset="-122"/>
                <a:ea typeface="微软雅黑" pitchFamily="34" charset="-122"/>
              </a:rPr>
              <a:t>def</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函数名</a:t>
            </a:r>
            <a:r>
              <a:rPr lang="zh-CN" altLang="en-US" sz="2000" dirty="0" smtClean="0">
                <a:solidFill>
                  <a:srgbClr val="FF0000"/>
                </a:solidFill>
                <a:latin typeface="微软雅黑" pitchFamily="34" charset="-122"/>
                <a:ea typeface="微软雅黑" pitchFamily="34" charset="-122"/>
              </a:rPr>
              <a:t> </a:t>
            </a:r>
            <a:r>
              <a:rPr lang="en-US" altLang="zh-CN" sz="2000" dirty="0" smtClean="0">
                <a:solidFill>
                  <a:srgbClr val="FF0000"/>
                </a:solidFill>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参数名</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参数类型</a:t>
            </a:r>
            <a:r>
              <a:rPr lang="en-US" altLang="zh-CN" sz="2000" dirty="0" smtClean="0">
                <a:solidFill>
                  <a:srgbClr val="FF0000"/>
                </a:solidFill>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r>
              <a:rPr lang="en-US" altLang="zh-CN" sz="2000" dirty="0" smtClean="0">
                <a:solidFill>
                  <a:srgbClr val="FF0000"/>
                </a:solidFill>
                <a:latin typeface="微软雅黑" pitchFamily="34" charset="-122"/>
                <a:ea typeface="微软雅黑" pitchFamily="34" charset="-122"/>
              </a:rPr>
              <a:t>)[</a:t>
            </a:r>
            <a:r>
              <a:rPr lang="en-US" altLang="zh-CN" sz="2000" dirty="0" smtClean="0">
                <a:solidFill>
                  <a:srgbClr val="0070C0"/>
                </a:solidFill>
                <a:latin typeface="微软雅黑" pitchFamily="34" charset="-122"/>
                <a:ea typeface="微软雅黑" pitchFamily="34" charset="-122"/>
              </a:rPr>
              <a:t>[</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返回值类型</a:t>
            </a:r>
            <a:r>
              <a:rPr lang="en-US" altLang="zh-CN" sz="2000" dirty="0" smtClean="0">
                <a:solidFill>
                  <a:srgbClr val="0070C0"/>
                </a:solidFill>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a:t>
            </a:r>
            <a:r>
              <a:rPr lang="en-US" altLang="zh-CN" sz="2000" dirty="0" smtClean="0">
                <a:solidFill>
                  <a:srgbClr val="FF0000"/>
                </a:solidFill>
                <a:latin typeface="微软雅黑" pitchFamily="34" charset="-122"/>
                <a:ea typeface="微软雅黑" pitchFamily="34" charset="-122"/>
              </a:rPr>
              <a:t>]</a:t>
            </a:r>
            <a:r>
              <a:rPr lang="zh-CN" altLang="en-US" sz="2000" dirty="0" smtClean="0">
                <a:solidFill>
                  <a:srgbClr val="FF0000"/>
                </a:solidFill>
                <a:latin typeface="微软雅黑" pitchFamily="34" charset="-122"/>
                <a:ea typeface="微软雅黑" pitchFamily="34" charset="-122"/>
              </a:rPr>
              <a:t> </a:t>
            </a:r>
            <a:r>
              <a:rPr lang="en-US" altLang="zh-CN" sz="2000" dirty="0" smtClean="0">
                <a:solidFill>
                  <a:srgbClr val="FF0000"/>
                </a:solidFill>
                <a:latin typeface="微软雅黑" pitchFamily="34" charset="-122"/>
                <a:ea typeface="微软雅黑" pitchFamily="34" charset="-122"/>
              </a:rPr>
              <a:t>{</a:t>
            </a:r>
          </a:p>
          <a:p>
            <a:pPr>
              <a:spcBef>
                <a:spcPct val="0"/>
              </a:spcBef>
            </a:pPr>
            <a:r>
              <a:rPr lang="en-US" altLang="zh-CN" sz="2000" dirty="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语句</a:t>
            </a:r>
            <a:r>
              <a:rPr lang="en-US" altLang="zh-CN" sz="2000" dirty="0" smtClean="0">
                <a:latin typeface="微软雅黑" pitchFamily="34" charset="-122"/>
                <a:ea typeface="微软雅黑" pitchFamily="34" charset="-122"/>
              </a:rPr>
              <a:t>... //</a:t>
            </a:r>
            <a:r>
              <a:rPr lang="zh-CN" altLang="en-US" sz="2000" dirty="0" smtClean="0">
                <a:latin typeface="微软雅黑" pitchFamily="34" charset="-122"/>
                <a:ea typeface="微软雅黑" pitchFamily="34" charset="-122"/>
              </a:rPr>
              <a:t>完成某个功能</a:t>
            </a:r>
            <a:endParaRPr lang="zh-CN" altLang="en-US" sz="2000" dirty="0">
              <a:latin typeface="微软雅黑" pitchFamily="34" charset="-122"/>
              <a:ea typeface="微软雅黑" pitchFamily="34" charset="-122"/>
            </a:endParaRPr>
          </a:p>
          <a:p>
            <a:pPr>
              <a:spcBef>
                <a:spcPct val="0"/>
              </a:spcBef>
            </a:pPr>
            <a:r>
              <a:rPr lang="zh-CN" altLang="en-US" sz="2000" dirty="0">
                <a:latin typeface="微软雅黑" pitchFamily="34" charset="-122"/>
                <a:ea typeface="微软雅黑" pitchFamily="34" charset="-122"/>
              </a:rPr>
              <a:t>	</a:t>
            </a:r>
            <a:r>
              <a:rPr lang="en-US" altLang="zh-CN" sz="2000" dirty="0" smtClean="0">
                <a:latin typeface="微软雅黑" pitchFamily="34" charset="-122"/>
                <a:ea typeface="微软雅黑" pitchFamily="34" charset="-122"/>
              </a:rPr>
              <a:t>return </a:t>
            </a:r>
            <a:r>
              <a:rPr lang="zh-CN" altLang="en-US" sz="2000" dirty="0">
                <a:latin typeface="微软雅黑" pitchFamily="34" charset="-122"/>
                <a:ea typeface="微软雅黑" pitchFamily="34" charset="-122"/>
              </a:rPr>
              <a:t>返回</a:t>
            </a:r>
            <a:r>
              <a:rPr lang="zh-CN" altLang="en-US" sz="2000" dirty="0" smtClean="0">
                <a:latin typeface="微软雅黑" pitchFamily="34" charset="-122"/>
                <a:ea typeface="微软雅黑" pitchFamily="34" charset="-122"/>
              </a:rPr>
              <a:t>值</a:t>
            </a:r>
            <a:endParaRPr lang="zh-CN" altLang="en-US" sz="2000" dirty="0">
              <a:latin typeface="微软雅黑" pitchFamily="34" charset="-122"/>
              <a:ea typeface="微软雅黑" pitchFamily="34" charset="-122"/>
            </a:endParaRPr>
          </a:p>
          <a:p>
            <a:pPr>
              <a:spcBef>
                <a:spcPct val="0"/>
              </a:spcBef>
            </a:pPr>
            <a:r>
              <a:rPr lang="en-US" altLang="zh-CN" sz="2000" dirty="0" smtClean="0">
                <a:solidFill>
                  <a:srgbClr val="FF0000"/>
                </a:solidFill>
                <a:latin typeface="微软雅黑" pitchFamily="34" charset="-122"/>
                <a:ea typeface="微软雅黑" pitchFamily="34" charset="-122"/>
              </a:rPr>
              <a:t>}</a:t>
            </a:r>
          </a:p>
          <a:p>
            <a:pPr marL="342900" indent="-342900">
              <a:spcBef>
                <a:spcPct val="0"/>
              </a:spcBef>
              <a:buFontTx/>
              <a:buAutoNum type="arabicParenR"/>
            </a:pPr>
            <a:r>
              <a:rPr lang="zh-CN" altLang="en-US" dirty="0" smtClean="0">
                <a:latin typeface="微软雅黑" pitchFamily="34" charset="-122"/>
                <a:ea typeface="微软雅黑" pitchFamily="34" charset="-122"/>
              </a:rPr>
              <a:t>函</a:t>
            </a:r>
            <a:r>
              <a:rPr lang="zh-CN" altLang="en-US" dirty="0">
                <a:latin typeface="微软雅黑" pitchFamily="34" charset="-122"/>
                <a:ea typeface="微软雅黑" pitchFamily="34" charset="-122"/>
              </a:rPr>
              <a:t>数声明关键字为</a:t>
            </a:r>
            <a:r>
              <a:rPr lang="en-US" altLang="zh-CN" dirty="0" err="1">
                <a:latin typeface="微软雅黑" pitchFamily="34" charset="-122"/>
                <a:ea typeface="微软雅黑" pitchFamily="34" charset="-122"/>
              </a:rPr>
              <a:t>def</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 </a:t>
            </a:r>
            <a:r>
              <a:rPr lang="en-US" altLang="zh-CN" dirty="0">
                <a:latin typeface="微软雅黑" pitchFamily="34" charset="-122"/>
                <a:ea typeface="微软雅黑" pitchFamily="34" charset="-122"/>
              </a:rPr>
              <a:t>(definition</a:t>
            </a:r>
            <a:r>
              <a:rPr lang="en-US" altLang="zh-CN" dirty="0" smtClean="0">
                <a:latin typeface="微软雅黑" pitchFamily="34" charset="-122"/>
                <a:ea typeface="微软雅黑" pitchFamily="34" charset="-122"/>
              </a:rPr>
              <a:t>)</a:t>
            </a:r>
          </a:p>
          <a:p>
            <a:pPr marL="342900" indent="-342900">
              <a:spcBef>
                <a:spcPct val="0"/>
              </a:spcBef>
              <a:buFontTx/>
              <a:buAutoNum type="arabicParenR"/>
            </a:pPr>
            <a:r>
              <a:rPr lang="en-US" altLang="zh-CN" dirty="0" smtClean="0">
                <a:solidFill>
                  <a:srgbClr val="FF0000"/>
                </a:solidFill>
                <a:latin typeface="微软雅黑" pitchFamily="34" charset="-122"/>
                <a:ea typeface="微软雅黑" pitchFamily="34" charset="-122"/>
              </a:rPr>
              <a:t>[</a:t>
            </a:r>
            <a:r>
              <a:rPr lang="zh-CN" altLang="en-US" dirty="0">
                <a:latin typeface="微软雅黑" pitchFamily="34" charset="-122"/>
                <a:ea typeface="微软雅黑" pitchFamily="34" charset="-122"/>
              </a:rPr>
              <a:t>参数名</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参数类型</a:t>
            </a:r>
            <a:r>
              <a:rPr lang="en-US" altLang="zh-CN" dirty="0">
                <a:solidFill>
                  <a:srgbClr val="FF0000"/>
                </a:solidFill>
                <a:latin typeface="微软雅黑" pitchFamily="34" charset="-122"/>
                <a:ea typeface="微软雅黑" pitchFamily="34" charset="-122"/>
              </a:rPr>
              <a:t>]</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：表示函数的输入</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就是参数列表</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可以没有。</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如果有，多个参数使用逗号间隔</a:t>
            </a:r>
            <a:endParaRPr lang="en-US" altLang="zh-CN" dirty="0" smtClean="0">
              <a:latin typeface="微软雅黑" pitchFamily="34" charset="-122"/>
              <a:ea typeface="微软雅黑" pitchFamily="34" charset="-122"/>
            </a:endParaRPr>
          </a:p>
          <a:p>
            <a:pPr marL="342900" indent="-342900">
              <a:spcBef>
                <a:spcPct val="0"/>
              </a:spcBef>
              <a:buAutoNum type="arabicParenR"/>
            </a:pPr>
            <a:r>
              <a:rPr lang="zh-CN" altLang="en-US" dirty="0" smtClean="0">
                <a:latin typeface="微软雅黑" pitchFamily="34" charset="-122"/>
                <a:ea typeface="微软雅黑" pitchFamily="34" charset="-122"/>
              </a:rPr>
              <a:t>函数中的语句：</a:t>
            </a:r>
            <a:r>
              <a:rPr lang="zh-CN" altLang="en-US" dirty="0">
                <a:latin typeface="微软雅黑" pitchFamily="34" charset="-122"/>
                <a:ea typeface="微软雅黑" pitchFamily="34" charset="-122"/>
              </a:rPr>
              <a:t>表示为了实现某一功能代码</a:t>
            </a:r>
            <a:r>
              <a:rPr lang="zh-CN" altLang="en-US" dirty="0" smtClean="0">
                <a:latin typeface="微软雅黑" pitchFamily="34" charset="-122"/>
                <a:ea typeface="微软雅黑" pitchFamily="34" charset="-122"/>
              </a:rPr>
              <a:t>块</a:t>
            </a:r>
            <a:endParaRPr lang="en-US" altLang="zh-CN" dirty="0" smtClean="0">
              <a:latin typeface="微软雅黑" pitchFamily="34" charset="-122"/>
              <a:ea typeface="微软雅黑" pitchFamily="34" charset="-122"/>
            </a:endParaRPr>
          </a:p>
          <a:p>
            <a:pPr marL="342900" indent="-342900">
              <a:spcBef>
                <a:spcPct val="0"/>
              </a:spcBef>
              <a:buAutoNum type="arabicParenR"/>
            </a:pPr>
            <a:r>
              <a:rPr lang="zh-CN" altLang="en-US" dirty="0" smtClean="0">
                <a:latin typeface="微软雅黑" pitchFamily="34" charset="-122"/>
                <a:ea typeface="微软雅黑" pitchFamily="34" charset="-122"/>
              </a:rPr>
              <a:t>函</a:t>
            </a:r>
            <a:r>
              <a:rPr lang="zh-CN" altLang="en-US" dirty="0">
                <a:latin typeface="微软雅黑" pitchFamily="34" charset="-122"/>
                <a:ea typeface="微软雅黑" pitchFamily="34" charset="-122"/>
              </a:rPr>
              <a:t>数可以有返回值</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也可以</a:t>
            </a:r>
            <a:r>
              <a:rPr lang="zh-CN" altLang="en-US" dirty="0" smtClean="0">
                <a:latin typeface="微软雅黑" pitchFamily="34" charset="-122"/>
                <a:ea typeface="微软雅黑" pitchFamily="34" charset="-122"/>
              </a:rPr>
              <a:t>没有</a:t>
            </a:r>
            <a:endParaRPr lang="en-US" altLang="zh-CN" dirty="0" smtClean="0">
              <a:latin typeface="微软雅黑" pitchFamily="34" charset="-122"/>
              <a:ea typeface="微软雅黑" pitchFamily="34" charset="-122"/>
            </a:endParaRPr>
          </a:p>
          <a:p>
            <a:pPr marL="342900" indent="-342900">
              <a:spcBef>
                <a:spcPct val="0"/>
              </a:spcBef>
              <a:buFontTx/>
              <a:buAutoNum type="arabicParenR"/>
            </a:pPr>
            <a:r>
              <a:rPr lang="zh-CN" altLang="en-US" dirty="0">
                <a:latin typeface="微软雅黑" pitchFamily="34" charset="-122"/>
                <a:ea typeface="微软雅黑" pitchFamily="34" charset="-122"/>
              </a:rPr>
              <a:t>返</a:t>
            </a:r>
            <a:r>
              <a:rPr lang="zh-CN" altLang="en-US" dirty="0" smtClean="0">
                <a:latin typeface="微软雅黑" pitchFamily="34" charset="-122"/>
                <a:ea typeface="微软雅黑" pitchFamily="34" charset="-122"/>
              </a:rPr>
              <a:t>回值</a:t>
            </a:r>
            <a:r>
              <a:rPr lang="zh-CN" altLang="en-US" dirty="0">
                <a:latin typeface="微软雅黑" pitchFamily="34" charset="-122"/>
                <a:ea typeface="微软雅黑" pitchFamily="34" charset="-122"/>
              </a:rPr>
              <a:t>形</a:t>
            </a:r>
            <a:r>
              <a:rPr lang="zh-CN" altLang="en-US" dirty="0" smtClean="0">
                <a:latin typeface="微软雅黑" pitchFamily="34" charset="-122"/>
                <a:ea typeface="微软雅黑" pitchFamily="34" charset="-122"/>
              </a:rPr>
              <a:t>式</a:t>
            </a:r>
            <a:r>
              <a:rPr lang="en-US" altLang="zh-CN" dirty="0" smtClean="0">
                <a:latin typeface="微软雅黑" pitchFamily="34" charset="-122"/>
                <a:ea typeface="微软雅黑" pitchFamily="34" charset="-122"/>
              </a:rPr>
              <a:t>1:  // </a:t>
            </a:r>
            <a:r>
              <a:rPr lang="en-US" altLang="zh-CN" dirty="0" err="1">
                <a:latin typeface="微软雅黑" pitchFamily="34" charset="-122"/>
                <a:ea typeface="微软雅黑" pitchFamily="34" charset="-122"/>
              </a:rPr>
              <a:t>def</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函数名</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参数列表</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数据类型 </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函数</a:t>
            </a:r>
            <a:r>
              <a:rPr lang="zh-CN" altLang="en-US" dirty="0" smtClean="0">
                <a:latin typeface="微软雅黑" pitchFamily="34" charset="-122"/>
                <a:ea typeface="微软雅黑" pitchFamily="34" charset="-122"/>
              </a:rPr>
              <a:t>体</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 </a:t>
            </a:r>
            <a:r>
              <a:rPr lang="zh-CN" altLang="en-US" dirty="0" smtClean="0">
                <a:latin typeface="微软雅黑" pitchFamily="34" charset="-122"/>
                <a:ea typeface="微软雅黑" pitchFamily="34" charset="-122"/>
              </a:rPr>
              <a:t>返回值确定</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清晰</a:t>
            </a:r>
            <a:r>
              <a:rPr lang="en-US" altLang="zh-CN" b="1" dirty="0" smtClean="0">
                <a:solidFill>
                  <a:srgbClr val="0070C0"/>
                </a:solidFill>
                <a:latin typeface="微软雅黑" pitchFamily="34" charset="-122"/>
                <a:ea typeface="微软雅黑" pitchFamily="34" charset="-122"/>
              </a:rPr>
              <a:t>   </a:t>
            </a:r>
          </a:p>
          <a:p>
            <a:pPr marL="342900" indent="-342900">
              <a:spcBef>
                <a:spcPct val="0"/>
              </a:spcBef>
              <a:buFontTx/>
              <a:buAutoNum type="arabicParenR"/>
            </a:pPr>
            <a:r>
              <a:rPr lang="zh-CN" altLang="en-US" dirty="0">
                <a:latin typeface="微软雅黑" pitchFamily="34" charset="-122"/>
                <a:ea typeface="微软雅黑" pitchFamily="34" charset="-122"/>
              </a:rPr>
              <a:t>返回值形</a:t>
            </a:r>
            <a:r>
              <a:rPr lang="zh-CN" altLang="en-US" dirty="0" smtClean="0">
                <a:latin typeface="微软雅黑" pitchFamily="34" charset="-122"/>
                <a:ea typeface="微软雅黑" pitchFamily="34" charset="-122"/>
              </a:rPr>
              <a:t>式</a:t>
            </a:r>
            <a:r>
              <a:rPr lang="en-US" altLang="zh-CN" dirty="0" smtClean="0">
                <a:latin typeface="微软雅黑" pitchFamily="34" charset="-122"/>
                <a:ea typeface="微软雅黑" pitchFamily="34" charset="-122"/>
              </a:rPr>
              <a:t>2:  // </a:t>
            </a:r>
            <a:r>
              <a:rPr lang="en-US" altLang="zh-CN" dirty="0" err="1" smtClean="0">
                <a:latin typeface="微软雅黑" pitchFamily="34" charset="-122"/>
                <a:ea typeface="微软雅黑" pitchFamily="34" charset="-122"/>
              </a:rPr>
              <a:t>def</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函数名</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参数列表</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函数</a:t>
            </a:r>
            <a:r>
              <a:rPr lang="zh-CN" altLang="en-US" dirty="0" smtClean="0">
                <a:latin typeface="微软雅黑" pitchFamily="34" charset="-122"/>
                <a:ea typeface="微软雅黑" pitchFamily="34" charset="-122"/>
              </a:rPr>
              <a:t>体</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 </a:t>
            </a:r>
            <a:r>
              <a:rPr lang="zh-CN" altLang="en-US" dirty="0" smtClean="0">
                <a:latin typeface="微软雅黑" pitchFamily="34" charset="-122"/>
                <a:ea typeface="微软雅黑" pitchFamily="34" charset="-122"/>
              </a:rPr>
              <a:t>有返回值</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类型是推断出来的</a:t>
            </a:r>
            <a:endParaRPr lang="en-US" altLang="zh-CN" b="1" dirty="0">
              <a:solidFill>
                <a:srgbClr val="0070C0"/>
              </a:solidFill>
              <a:latin typeface="微软雅黑" pitchFamily="34" charset="-122"/>
              <a:ea typeface="微软雅黑" pitchFamily="34" charset="-122"/>
            </a:endParaRPr>
          </a:p>
          <a:p>
            <a:pPr marL="342900" indent="-342900">
              <a:spcBef>
                <a:spcPct val="0"/>
              </a:spcBef>
              <a:buFontTx/>
              <a:buAutoNum type="arabicParenR"/>
            </a:pPr>
            <a:r>
              <a:rPr lang="zh-CN" altLang="en-US" dirty="0" smtClean="0">
                <a:latin typeface="微软雅黑" pitchFamily="34" charset="-122"/>
                <a:ea typeface="微软雅黑" pitchFamily="34" charset="-122"/>
              </a:rPr>
              <a:t>返回</a:t>
            </a:r>
            <a:r>
              <a:rPr lang="zh-CN" altLang="en-US" dirty="0">
                <a:latin typeface="微软雅黑" pitchFamily="34" charset="-122"/>
                <a:ea typeface="微软雅黑" pitchFamily="34" charset="-122"/>
              </a:rPr>
              <a:t>值形</a:t>
            </a:r>
            <a:r>
              <a:rPr lang="zh-CN" altLang="en-US" dirty="0" smtClean="0">
                <a:latin typeface="微软雅黑" pitchFamily="34" charset="-122"/>
                <a:ea typeface="微软雅黑" pitchFamily="34" charset="-122"/>
              </a:rPr>
              <a:t>式</a:t>
            </a:r>
            <a:r>
              <a:rPr lang="en-US" altLang="zh-CN" dirty="0" smtClean="0">
                <a:latin typeface="微软雅黑" pitchFamily="34" charset="-122"/>
                <a:ea typeface="微软雅黑" pitchFamily="34" charset="-122"/>
              </a:rPr>
              <a:t>3:  // </a:t>
            </a:r>
            <a:r>
              <a:rPr lang="en-US" altLang="zh-CN" dirty="0" err="1" smtClean="0">
                <a:latin typeface="微软雅黑" pitchFamily="34" charset="-122"/>
                <a:ea typeface="微软雅黑" pitchFamily="34" charset="-122"/>
              </a:rPr>
              <a:t>def</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函数名</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参数列表</a:t>
            </a:r>
            <a:r>
              <a:rPr lang="en-US" altLang="zh-CN"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函数体</a:t>
            </a:r>
            <a:r>
              <a:rPr lang="en-US" altLang="zh-CN" dirty="0" smtClean="0">
                <a:latin typeface="微软雅黑" pitchFamily="34" charset="-122"/>
                <a:ea typeface="微软雅黑" pitchFamily="34" charset="-122"/>
              </a:rPr>
              <a:t>}  // </a:t>
            </a:r>
            <a:r>
              <a:rPr lang="zh-CN" altLang="en-US" dirty="0" smtClean="0">
                <a:latin typeface="微软雅黑" pitchFamily="34" charset="-122"/>
                <a:ea typeface="微软雅黑" pitchFamily="34" charset="-122"/>
              </a:rPr>
              <a:t>无返回值 </a:t>
            </a:r>
            <a:r>
              <a:rPr lang="en-US" altLang="zh-CN" dirty="0" smtClean="0">
                <a:latin typeface="微软雅黑" pitchFamily="34" charset="-122"/>
                <a:ea typeface="微软雅黑" pitchFamily="34" charset="-122"/>
              </a:rPr>
              <a:t>Unit</a:t>
            </a:r>
            <a:endParaRPr lang="en-US" altLang="zh-CN" b="1" dirty="0" smtClean="0">
              <a:solidFill>
                <a:srgbClr val="0070C0"/>
              </a:solidFill>
              <a:latin typeface="微软雅黑" pitchFamily="34" charset="-122"/>
              <a:ea typeface="微软雅黑" pitchFamily="34" charset="-122"/>
            </a:endParaRPr>
          </a:p>
          <a:p>
            <a:pPr marL="342900" indent="-342900">
              <a:spcBef>
                <a:spcPct val="0"/>
              </a:spcBef>
              <a:buFontTx/>
              <a:buAutoNum type="arabicParenR"/>
            </a:pPr>
            <a:r>
              <a:rPr lang="zh-CN" altLang="en-US" b="1" dirty="0">
                <a:solidFill>
                  <a:srgbClr val="0000CC"/>
                </a:solidFill>
                <a:latin typeface="微软雅黑" pitchFamily="34" charset="-122"/>
                <a:ea typeface="微软雅黑" pitchFamily="34" charset="-122"/>
              </a:rPr>
              <a:t>如果没有</a:t>
            </a:r>
            <a:r>
              <a:rPr lang="en-US" altLang="zh-CN" b="1" dirty="0">
                <a:solidFill>
                  <a:srgbClr val="0000CC"/>
                </a:solidFill>
                <a:latin typeface="微软雅黑" pitchFamily="34" charset="-122"/>
                <a:ea typeface="微软雅黑" pitchFamily="34" charset="-122"/>
              </a:rPr>
              <a:t>return ,</a:t>
            </a:r>
            <a:r>
              <a:rPr lang="zh-CN" altLang="en-US" b="1" dirty="0">
                <a:solidFill>
                  <a:srgbClr val="0000CC"/>
                </a:solidFill>
                <a:latin typeface="微软雅黑" pitchFamily="34" charset="-122"/>
                <a:ea typeface="微软雅黑" pitchFamily="34" charset="-122"/>
              </a:rPr>
              <a:t>默认以执行到最后一行的结果作为返回值</a:t>
            </a:r>
            <a:endParaRPr lang="en-US" altLang="zh-CN" b="1" dirty="0">
              <a:solidFill>
                <a:srgbClr val="0000CC"/>
              </a:solidFill>
              <a:latin typeface="微软雅黑" pitchFamily="34" charset="-122"/>
              <a:ea typeface="微软雅黑" pitchFamily="34" charset="-122"/>
            </a:endParaRPr>
          </a:p>
          <a:p>
            <a:pPr>
              <a:spcBef>
                <a:spcPct val="0"/>
              </a:spcBef>
            </a:pPr>
            <a:endParaRPr lang="en-US" altLang="zh-CN" sz="2000" b="1" dirty="0" smtClean="0">
              <a:solidFill>
                <a:srgbClr val="0070C0"/>
              </a:solidFill>
              <a:latin typeface="微软雅黑" pitchFamily="34" charset="-122"/>
              <a:ea typeface="微软雅黑" pitchFamily="34" charset="-122"/>
            </a:endParaRPr>
          </a:p>
          <a:p>
            <a:pPr>
              <a:spcBef>
                <a:spcPct val="0"/>
              </a:spcBef>
            </a:pPr>
            <a:endParaRPr lang="zh-CN" altLang="en-US" dirty="0">
              <a:latin typeface="微软雅黑" pitchFamily="34" charset="-122"/>
              <a:ea typeface="微软雅黑" pitchFamily="34" charset="-122"/>
            </a:endParaRPr>
          </a:p>
        </p:txBody>
      </p:sp>
    </p:spTree>
    <p:extLst>
      <p:ext uri="{BB962C8B-B14F-4D97-AF65-F5344CB8AC3E}">
        <p14:creationId xmlns="" xmlns:p14="http://schemas.microsoft.com/office/powerpoint/2010/main" val="36133715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981" y="1244431"/>
            <a:ext cx="8790601" cy="1631216"/>
          </a:xfrm>
          <a:prstGeom prst="rect">
            <a:avLst/>
          </a:prstGeom>
        </p:spPr>
        <p:txBody>
          <a:bodyPr wrap="square">
            <a:spAutoFit/>
          </a:bodyPr>
          <a:lstStyle/>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a:p>
            <a:pPr>
              <a:defRPr/>
            </a:pPr>
            <a:endParaRPr lang="en-US" altLang="zh-CN" sz="2000" b="1">
              <a:solidFill>
                <a:srgbClr val="0070C0"/>
              </a:solidFill>
              <a:ea typeface="宋体" panose="02010600030101010101" pitchFamily="2" charset="-122"/>
            </a:endParaRPr>
          </a:p>
          <a:p>
            <a:pPr>
              <a:defRPr/>
            </a:pPr>
            <a:endParaRPr lang="en-US" altLang="zh-CN" sz="2000" b="1" smtClean="0">
              <a:solidFill>
                <a:srgbClr val="0070C0"/>
              </a:solidFill>
              <a:ea typeface="宋体" panose="02010600030101010101" pitchFamily="2" charset="-122"/>
            </a:endParaRPr>
          </a:p>
        </p:txBody>
      </p:sp>
      <p:sp>
        <p:nvSpPr>
          <p:cNvPr id="6" name="Text Box 9"/>
          <p:cNvSpPr txBox="1">
            <a:spLocks noChangeArrowheads="1"/>
          </p:cNvSpPr>
          <p:nvPr/>
        </p:nvSpPr>
        <p:spPr bwMode="auto">
          <a:xfrm>
            <a:off x="467544" y="755071"/>
            <a:ext cx="8352928" cy="397032"/>
          </a:xfrm>
          <a:prstGeom prst="rect">
            <a:avLst/>
          </a:prstGeom>
          <a:noFill/>
          <a:ln>
            <a:noFill/>
          </a:ln>
          <a:effectLst/>
          <a:extLst>
            <a:ext uri="{909E8E84-426E-40DD-AFC4-6F175D3DCCD1}">
              <a14:hiddenFill xmlns="" xmlns:a14="http://schemas.microsoft.com/office/drawing/2010/main">
                <a:solidFill>
                  <a:srgbClr val="B2B2B2">
                    <a:alpha val="50195"/>
                  </a:srgbClr>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lnSpc>
                <a:spcPct val="90000"/>
              </a:lnSpc>
              <a:spcBef>
                <a:spcPct val="20000"/>
              </a:spcBef>
              <a:buClr>
                <a:schemeClr val="tx1"/>
              </a:buClr>
              <a:buSzPct val="70000"/>
              <a:buFont typeface="Wingdings" pitchFamily="2" charset="2"/>
              <a:buChar char="l"/>
            </a:pPr>
            <a:r>
              <a:rPr lang="zh-CN" altLang="en-US" sz="2200" b="1" dirty="0" smtClean="0">
                <a:latin typeface="微软雅黑" pitchFamily="34" charset="-122"/>
                <a:ea typeface="微软雅黑" pitchFamily="34" charset="-122"/>
              </a:rPr>
              <a:t>函数</a:t>
            </a:r>
            <a:r>
              <a:rPr lang="en-US" altLang="zh-CN" sz="2200" b="1" dirty="0" smtClean="0">
                <a:latin typeface="微软雅黑" pitchFamily="34" charset="-122"/>
                <a:ea typeface="微软雅黑" pitchFamily="34" charset="-122"/>
              </a:rPr>
              <a:t>/</a:t>
            </a:r>
            <a:r>
              <a:rPr lang="zh-CN" altLang="en-US" sz="2200" b="1" dirty="0" smtClean="0">
                <a:latin typeface="微软雅黑" pitchFamily="34" charset="-122"/>
                <a:ea typeface="微软雅黑" pitchFamily="34" charset="-122"/>
              </a:rPr>
              <a:t>方法</a:t>
            </a:r>
            <a:r>
              <a:rPr lang="en-US" altLang="zh-CN" sz="2200" b="1" dirty="0" smtClean="0">
                <a:latin typeface="微软雅黑" pitchFamily="34" charset="-122"/>
                <a:ea typeface="微软雅黑" pitchFamily="34" charset="-122"/>
              </a:rPr>
              <a:t>-</a:t>
            </a:r>
            <a:r>
              <a:rPr lang="zh-CN" altLang="en-US" sz="2200" b="1" dirty="0">
                <a:latin typeface="微软雅黑" pitchFamily="34" charset="-122"/>
                <a:ea typeface="微软雅黑" pitchFamily="34" charset="-122"/>
              </a:rPr>
              <a:t>调</a:t>
            </a:r>
            <a:r>
              <a:rPr lang="zh-CN" altLang="en-US" sz="2200" b="1" dirty="0" smtClean="0">
                <a:latin typeface="微软雅黑" pitchFamily="34" charset="-122"/>
                <a:ea typeface="微软雅黑" pitchFamily="34" charset="-122"/>
              </a:rPr>
              <a:t>用机制</a:t>
            </a:r>
            <a:endParaRPr lang="en-US" altLang="zh-CN" sz="2200" b="1" dirty="0" smtClean="0">
              <a:latin typeface="微软雅黑" pitchFamily="34" charset="-122"/>
              <a:ea typeface="微软雅黑" pitchFamily="34" charset="-122"/>
            </a:endParaRPr>
          </a:p>
        </p:txBody>
      </p:sp>
      <p:sp>
        <p:nvSpPr>
          <p:cNvPr id="2" name="TextBox 1"/>
          <p:cNvSpPr txBox="1"/>
          <p:nvPr/>
        </p:nvSpPr>
        <p:spPr>
          <a:xfrm>
            <a:off x="467550" y="1244449"/>
            <a:ext cx="8623373" cy="4315027"/>
          </a:xfrm>
          <a:prstGeom prst="rect">
            <a:avLst/>
          </a:prstGeom>
          <a:noFill/>
        </p:spPr>
        <p:txBody>
          <a:bodyPr wrap="square" rtlCol="0">
            <a:spAutoFit/>
          </a:bodyPr>
          <a:lstStyle/>
          <a:p>
            <a:pPr marL="342900" lvl="0" indent="-342900" fontAlgn="base">
              <a:lnSpc>
                <a:spcPct val="90000"/>
              </a:lnSpc>
              <a:spcBef>
                <a:spcPct val="20000"/>
              </a:spcBef>
              <a:spcAft>
                <a:spcPct val="0"/>
              </a:spcAft>
              <a:buClr>
                <a:srgbClr val="000000"/>
              </a:buClr>
              <a:buSzPct val="70000"/>
              <a:buFont typeface="Wingdings" pitchFamily="2" charset="2"/>
              <a:buChar char="Ø"/>
            </a:pPr>
            <a:r>
              <a:rPr lang="zh-CN" altLang="en-US" sz="2000" b="1" dirty="0" smtClean="0">
                <a:solidFill>
                  <a:srgbClr val="000000"/>
                </a:solidFill>
                <a:latin typeface="微软雅黑" pitchFamily="34" charset="-122"/>
                <a:ea typeface="微软雅黑" pitchFamily="34" charset="-122"/>
              </a:rPr>
              <a:t>如</a:t>
            </a:r>
            <a:r>
              <a:rPr lang="zh-CN" altLang="en-US" sz="2000" b="1" dirty="0">
                <a:solidFill>
                  <a:srgbClr val="000000"/>
                </a:solidFill>
                <a:latin typeface="微软雅黑" pitchFamily="34" charset="-122"/>
                <a:ea typeface="微软雅黑" pitchFamily="34" charset="-122"/>
              </a:rPr>
              <a:t>何理解方法这个概念</a:t>
            </a:r>
            <a:r>
              <a:rPr lang="en-US" altLang="zh-CN" sz="2000" b="1" dirty="0">
                <a:solidFill>
                  <a:srgbClr val="000000"/>
                </a:solidFill>
                <a:latin typeface="微软雅黑" pitchFamily="34" charset="-122"/>
                <a:ea typeface="微软雅黑" pitchFamily="34" charset="-122"/>
              </a:rPr>
              <a:t>,</a:t>
            </a:r>
            <a:r>
              <a:rPr lang="zh-CN" altLang="en-US" sz="2000" b="1" dirty="0">
                <a:solidFill>
                  <a:srgbClr val="000000"/>
                </a:solidFill>
                <a:latin typeface="微软雅黑" pitchFamily="34" charset="-122"/>
                <a:ea typeface="微软雅黑" pitchFamily="34" charset="-122"/>
              </a:rPr>
              <a:t>给大家举个通俗的示例</a:t>
            </a:r>
            <a:r>
              <a:rPr lang="en-US" altLang="zh-CN" sz="2000" b="1" dirty="0">
                <a:solidFill>
                  <a:srgbClr val="000000"/>
                </a:solidFill>
                <a:latin typeface="微软雅黑" pitchFamily="34" charset="-122"/>
                <a:ea typeface="微软雅黑" pitchFamily="34" charset="-122"/>
              </a:rPr>
              <a:t>:</a:t>
            </a:r>
          </a:p>
          <a:p>
            <a:pPr lvl="0" fontAlgn="base">
              <a:lnSpc>
                <a:spcPct val="90000"/>
              </a:lnSpc>
              <a:spcBef>
                <a:spcPct val="20000"/>
              </a:spcBef>
              <a:spcAft>
                <a:spcPct val="0"/>
              </a:spcAft>
              <a:buClr>
                <a:srgbClr val="000000"/>
              </a:buClr>
              <a:buSzPct val="70000"/>
            </a:pPr>
            <a:endParaRPr lang="en-US" altLang="zh-CN" sz="2000" b="1" dirty="0">
              <a:solidFill>
                <a:srgbClr val="000000"/>
              </a:solidFill>
              <a:latin typeface="微软雅黑" pitchFamily="34" charset="-122"/>
              <a:ea typeface="微软雅黑" pitchFamily="34" charset="-122"/>
            </a:endParaRPr>
          </a:p>
          <a:p>
            <a:pPr lvl="0" fontAlgn="base">
              <a:lnSpc>
                <a:spcPct val="90000"/>
              </a:lnSpc>
              <a:spcBef>
                <a:spcPct val="20000"/>
              </a:spcBef>
              <a:spcAft>
                <a:spcPct val="0"/>
              </a:spcAft>
              <a:buClr>
                <a:srgbClr val="000000"/>
              </a:buClr>
              <a:buSzPct val="70000"/>
            </a:pPr>
            <a:endParaRPr lang="en-US" altLang="zh-CN" sz="2000" b="1" dirty="0">
              <a:solidFill>
                <a:srgbClr val="000000"/>
              </a:solidFill>
              <a:latin typeface="微软雅黑" pitchFamily="34" charset="-122"/>
              <a:ea typeface="微软雅黑" pitchFamily="34" charset="-122"/>
            </a:endParaRPr>
          </a:p>
          <a:p>
            <a:pPr lvl="0" fontAlgn="base">
              <a:lnSpc>
                <a:spcPct val="90000"/>
              </a:lnSpc>
              <a:spcBef>
                <a:spcPct val="20000"/>
              </a:spcBef>
              <a:spcAft>
                <a:spcPct val="0"/>
              </a:spcAft>
              <a:buClr>
                <a:srgbClr val="000000"/>
              </a:buClr>
              <a:buSzPct val="70000"/>
            </a:pPr>
            <a:endParaRPr lang="en-US" altLang="zh-CN" sz="2000" b="1" dirty="0">
              <a:solidFill>
                <a:srgbClr val="000000"/>
              </a:solidFill>
              <a:latin typeface="微软雅黑" pitchFamily="34" charset="-122"/>
              <a:ea typeface="微软雅黑" pitchFamily="34" charset="-122"/>
            </a:endParaRPr>
          </a:p>
          <a:p>
            <a:pPr lvl="0" fontAlgn="base">
              <a:lnSpc>
                <a:spcPct val="90000"/>
              </a:lnSpc>
              <a:spcBef>
                <a:spcPct val="20000"/>
              </a:spcBef>
              <a:spcAft>
                <a:spcPct val="0"/>
              </a:spcAft>
              <a:buClr>
                <a:srgbClr val="000000"/>
              </a:buClr>
              <a:buSzPct val="70000"/>
            </a:pPr>
            <a:endParaRPr lang="en-US" altLang="zh-CN" sz="2000" b="1" dirty="0">
              <a:solidFill>
                <a:srgbClr val="000000"/>
              </a:solidFill>
              <a:latin typeface="微软雅黑" pitchFamily="34" charset="-122"/>
              <a:ea typeface="微软雅黑" pitchFamily="34" charset="-122"/>
            </a:endParaRPr>
          </a:p>
          <a:p>
            <a:pPr lvl="0" fontAlgn="base">
              <a:lnSpc>
                <a:spcPct val="90000"/>
              </a:lnSpc>
              <a:spcBef>
                <a:spcPct val="20000"/>
              </a:spcBef>
              <a:spcAft>
                <a:spcPct val="0"/>
              </a:spcAft>
              <a:buClr>
                <a:srgbClr val="000000"/>
              </a:buClr>
              <a:buSzPct val="70000"/>
            </a:pPr>
            <a:endParaRPr lang="en-US" altLang="zh-CN" sz="2000" b="1" dirty="0">
              <a:solidFill>
                <a:srgbClr val="000000"/>
              </a:solidFill>
              <a:latin typeface="微软雅黑" pitchFamily="34" charset="-122"/>
              <a:ea typeface="微软雅黑" pitchFamily="34" charset="-122"/>
            </a:endParaRPr>
          </a:p>
          <a:p>
            <a:pPr lvl="0" fontAlgn="base">
              <a:lnSpc>
                <a:spcPct val="90000"/>
              </a:lnSpc>
              <a:spcBef>
                <a:spcPct val="20000"/>
              </a:spcBef>
              <a:spcAft>
                <a:spcPct val="0"/>
              </a:spcAft>
              <a:buClr>
                <a:srgbClr val="000000"/>
              </a:buClr>
              <a:buSzPct val="70000"/>
            </a:pPr>
            <a:endParaRPr lang="en-US" altLang="zh-CN" sz="2000" b="1" dirty="0">
              <a:solidFill>
                <a:srgbClr val="000000"/>
              </a:solidFill>
              <a:latin typeface="微软雅黑" pitchFamily="34" charset="-122"/>
              <a:ea typeface="微软雅黑" pitchFamily="34" charset="-122"/>
            </a:endParaRPr>
          </a:p>
          <a:p>
            <a:pPr lvl="0" fontAlgn="base">
              <a:lnSpc>
                <a:spcPct val="90000"/>
              </a:lnSpc>
              <a:spcBef>
                <a:spcPct val="20000"/>
              </a:spcBef>
              <a:spcAft>
                <a:spcPct val="0"/>
              </a:spcAft>
              <a:buClr>
                <a:srgbClr val="000000"/>
              </a:buClr>
              <a:buSzPct val="70000"/>
            </a:pPr>
            <a:endParaRPr lang="en-US" altLang="zh-CN" sz="2000" b="1" dirty="0">
              <a:solidFill>
                <a:srgbClr val="000000"/>
              </a:solidFill>
              <a:latin typeface="微软雅黑" pitchFamily="34" charset="-122"/>
              <a:ea typeface="微软雅黑" pitchFamily="34" charset="-122"/>
            </a:endParaRPr>
          </a:p>
          <a:p>
            <a:pPr lvl="0" fontAlgn="base">
              <a:lnSpc>
                <a:spcPct val="90000"/>
              </a:lnSpc>
              <a:spcBef>
                <a:spcPct val="20000"/>
              </a:spcBef>
              <a:spcAft>
                <a:spcPct val="0"/>
              </a:spcAft>
              <a:buClr>
                <a:srgbClr val="000000"/>
              </a:buClr>
              <a:buSzPct val="70000"/>
            </a:pPr>
            <a:endParaRPr lang="en-US" altLang="zh-CN" sz="2000" b="1" dirty="0">
              <a:solidFill>
                <a:srgbClr val="000000"/>
              </a:solidFill>
              <a:latin typeface="微软雅黑" pitchFamily="34" charset="-122"/>
              <a:ea typeface="微软雅黑" pitchFamily="34" charset="-122"/>
            </a:endParaRPr>
          </a:p>
          <a:p>
            <a:pPr lvl="0" fontAlgn="base">
              <a:lnSpc>
                <a:spcPct val="90000"/>
              </a:lnSpc>
              <a:spcBef>
                <a:spcPct val="20000"/>
              </a:spcBef>
              <a:spcAft>
                <a:spcPct val="0"/>
              </a:spcAft>
              <a:buClr>
                <a:srgbClr val="000000"/>
              </a:buClr>
              <a:buSzPct val="70000"/>
            </a:pPr>
            <a:r>
              <a:rPr lang="en-US" altLang="zh-CN" sz="2000" b="1" dirty="0">
                <a:solidFill>
                  <a:srgbClr val="000000"/>
                </a:solidFill>
                <a:latin typeface="微软雅黑" pitchFamily="34" charset="-122"/>
                <a:ea typeface="微软雅黑" pitchFamily="34" charset="-122"/>
              </a:rPr>
              <a:t>   </a:t>
            </a:r>
            <a:r>
              <a:rPr lang="zh-CN" altLang="en-US" sz="2200" dirty="0">
                <a:solidFill>
                  <a:srgbClr val="000000"/>
                </a:solidFill>
                <a:latin typeface="微软雅黑" pitchFamily="34" charset="-122"/>
                <a:ea typeface="微软雅黑" pitchFamily="34" charset="-122"/>
              </a:rPr>
              <a:t>拉登同志</a:t>
            </a:r>
            <a:r>
              <a:rPr lang="zh-CN" altLang="en-US" sz="2200" dirty="0">
                <a:solidFill>
                  <a:srgbClr val="FF0000"/>
                </a:solidFill>
                <a:latin typeface="微软雅黑" pitchFamily="34" charset="-122"/>
                <a:ea typeface="微软雅黑" pitchFamily="34" charset="-122"/>
              </a:rPr>
              <a:t>给特工小组下达命令</a:t>
            </a:r>
            <a:r>
              <a:rPr lang="en-US" altLang="zh-CN" sz="2200" dirty="0">
                <a:solidFill>
                  <a:srgbClr val="000000"/>
                </a:solidFill>
                <a:latin typeface="微软雅黑" pitchFamily="34" charset="-122"/>
                <a:ea typeface="微软雅黑" pitchFamily="34" charset="-122"/>
              </a:rPr>
              <a:t>:</a:t>
            </a:r>
            <a:r>
              <a:rPr lang="zh-CN" altLang="en-US" sz="2200" dirty="0">
                <a:solidFill>
                  <a:srgbClr val="000000"/>
                </a:solidFill>
                <a:latin typeface="微软雅黑" pitchFamily="34" charset="-122"/>
                <a:ea typeface="微软雅黑" pitchFamily="34" charset="-122"/>
              </a:rPr>
              <a:t>去</a:t>
            </a:r>
            <a:r>
              <a:rPr lang="zh-CN" altLang="en-US" sz="2200" dirty="0">
                <a:solidFill>
                  <a:srgbClr val="FF0000"/>
                </a:solidFill>
                <a:latin typeface="微软雅黑" pitchFamily="34" charset="-122"/>
                <a:ea typeface="微软雅黑" pitchFamily="34" charset="-122"/>
              </a:rPr>
              <a:t>炸美国白宫</a:t>
            </a:r>
            <a:r>
              <a:rPr lang="en-US" altLang="zh-CN" sz="2200" dirty="0">
                <a:solidFill>
                  <a:srgbClr val="000000"/>
                </a:solidFill>
                <a:latin typeface="微软雅黑" pitchFamily="34" charset="-122"/>
                <a:ea typeface="微软雅黑" pitchFamily="34" charset="-122"/>
              </a:rPr>
              <a:t>,</a:t>
            </a:r>
            <a:r>
              <a:rPr lang="zh-CN" altLang="en-US" sz="2200" dirty="0">
                <a:solidFill>
                  <a:srgbClr val="000000"/>
                </a:solidFill>
                <a:latin typeface="微软雅黑" pitchFamily="34" charset="-122"/>
                <a:ea typeface="微软雅黑" pitchFamily="34" charset="-122"/>
              </a:rPr>
              <a:t>特工小组</a:t>
            </a:r>
            <a:r>
              <a:rPr lang="zh-CN" altLang="en-US" sz="2200" dirty="0">
                <a:solidFill>
                  <a:srgbClr val="FF0000"/>
                </a:solidFill>
                <a:latin typeface="微软雅黑" pitchFamily="34" charset="-122"/>
                <a:ea typeface="微软雅黑" pitchFamily="34" charset="-122"/>
              </a:rPr>
              <a:t>返回结果</a:t>
            </a:r>
          </a:p>
          <a:p>
            <a:pPr lvl="0" fontAlgn="base">
              <a:lnSpc>
                <a:spcPct val="90000"/>
              </a:lnSpc>
              <a:spcBef>
                <a:spcPct val="20000"/>
              </a:spcBef>
              <a:spcAft>
                <a:spcPct val="0"/>
              </a:spcAft>
              <a:buClr>
                <a:srgbClr val="000000"/>
              </a:buClr>
              <a:buSzPct val="70000"/>
            </a:pPr>
            <a:r>
              <a:rPr lang="zh-CN" altLang="en-US" sz="2200" dirty="0">
                <a:solidFill>
                  <a:srgbClr val="000000"/>
                </a:solidFill>
                <a:latin typeface="微软雅黑" pitchFamily="34" charset="-122"/>
                <a:ea typeface="微软雅黑" pitchFamily="34" charset="-122"/>
              </a:rPr>
              <a:t>   程序员</a:t>
            </a:r>
            <a:r>
              <a:rPr lang="zh-CN" altLang="en-US" sz="2200" dirty="0">
                <a:solidFill>
                  <a:srgbClr val="FF0000"/>
                </a:solidFill>
                <a:latin typeface="微软雅黑" pitchFamily="34" charset="-122"/>
                <a:ea typeface="微软雅黑" pitchFamily="34" charset="-122"/>
              </a:rPr>
              <a:t>调用方法</a:t>
            </a:r>
            <a:r>
              <a:rPr lang="en-US" altLang="zh-CN" sz="2200" dirty="0">
                <a:solidFill>
                  <a:srgbClr val="000000"/>
                </a:solidFill>
                <a:latin typeface="微软雅黑" pitchFamily="34" charset="-122"/>
                <a:ea typeface="微软雅黑" pitchFamily="34" charset="-122"/>
              </a:rPr>
              <a:t>:</a:t>
            </a:r>
            <a:r>
              <a:rPr lang="zh-CN" altLang="en-US" sz="2200" dirty="0">
                <a:solidFill>
                  <a:srgbClr val="000000"/>
                </a:solidFill>
                <a:latin typeface="微软雅黑" pitchFamily="34" charset="-122"/>
                <a:ea typeface="微软雅黑" pitchFamily="34" charset="-122"/>
              </a:rPr>
              <a:t>给方法必要的</a:t>
            </a:r>
            <a:r>
              <a:rPr lang="zh-CN" altLang="en-US" sz="2200" dirty="0">
                <a:solidFill>
                  <a:srgbClr val="FF0000"/>
                </a:solidFill>
                <a:latin typeface="微软雅黑" pitchFamily="34" charset="-122"/>
                <a:ea typeface="微软雅黑" pitchFamily="34" charset="-122"/>
              </a:rPr>
              <a:t>输入</a:t>
            </a:r>
            <a:r>
              <a:rPr lang="en-US" altLang="zh-CN" sz="2200" dirty="0">
                <a:solidFill>
                  <a:srgbClr val="000000"/>
                </a:solidFill>
                <a:latin typeface="微软雅黑" pitchFamily="34" charset="-122"/>
                <a:ea typeface="微软雅黑" pitchFamily="34" charset="-122"/>
              </a:rPr>
              <a:t>,</a:t>
            </a:r>
            <a:r>
              <a:rPr lang="zh-CN" altLang="en-US" sz="2200" dirty="0">
                <a:solidFill>
                  <a:srgbClr val="000000"/>
                </a:solidFill>
                <a:latin typeface="微软雅黑" pitchFamily="34" charset="-122"/>
                <a:ea typeface="微软雅黑" pitchFamily="34" charset="-122"/>
              </a:rPr>
              <a:t>方法</a:t>
            </a:r>
            <a:r>
              <a:rPr lang="zh-CN" altLang="en-US" sz="2200" dirty="0">
                <a:solidFill>
                  <a:srgbClr val="FF0000"/>
                </a:solidFill>
                <a:latin typeface="微软雅黑" pitchFamily="34" charset="-122"/>
                <a:ea typeface="微软雅黑" pitchFamily="34" charset="-122"/>
              </a:rPr>
              <a:t>返回结果</a:t>
            </a:r>
            <a:r>
              <a:rPr lang="en-US" altLang="zh-CN" sz="2200" dirty="0">
                <a:solidFill>
                  <a:srgbClr val="000000"/>
                </a:solidFill>
                <a:latin typeface="微软雅黑" pitchFamily="34" charset="-122"/>
                <a:ea typeface="微软雅黑" pitchFamily="34" charset="-122"/>
              </a:rPr>
              <a:t>.</a:t>
            </a:r>
          </a:p>
          <a:p>
            <a:pPr>
              <a:spcBef>
                <a:spcPct val="0"/>
              </a:spcBef>
            </a:pPr>
            <a:endParaRPr lang="en-US" altLang="zh-CN" sz="1600" dirty="0" smtClean="0">
              <a:latin typeface="微软雅黑" pitchFamily="34" charset="-122"/>
              <a:ea typeface="微软雅黑" pitchFamily="34" charset="-122"/>
            </a:endParaRPr>
          </a:p>
          <a:p>
            <a:pPr>
              <a:spcBef>
                <a:spcPct val="0"/>
              </a:spcBef>
            </a:pPr>
            <a:endParaRPr lang="en-US" altLang="zh-CN" sz="1600" dirty="0">
              <a:latin typeface="微软雅黑" pitchFamily="34" charset="-122"/>
              <a:ea typeface="微软雅黑" pitchFamily="34" charset="-122"/>
            </a:endParaRPr>
          </a:p>
        </p:txBody>
      </p:sp>
      <p:pic>
        <p:nvPicPr>
          <p:cNvPr id="7" name="Picture 21"/>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37998" y="1656176"/>
            <a:ext cx="5832475" cy="2600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457096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12803</TotalTime>
  <Words>8494</Words>
  <Application>Microsoft Office PowerPoint</Application>
  <PresentationFormat>自定义</PresentationFormat>
  <Paragraphs>1718</Paragraphs>
  <Slides>45</Slides>
  <Notes>35</Notes>
  <HiddenSlides>0</HiddenSlides>
  <MMClips>0</MMClips>
  <ScaleCrop>false</ScaleCrop>
  <HeadingPairs>
    <vt:vector size="4" baseType="variant">
      <vt:variant>
        <vt:lpstr>主题</vt:lpstr>
      </vt:variant>
      <vt:variant>
        <vt:i4>4</vt:i4>
      </vt:variant>
      <vt:variant>
        <vt:lpstr>幻灯片标题</vt:lpstr>
      </vt:variant>
      <vt:variant>
        <vt:i4>45</vt:i4>
      </vt:variant>
    </vt:vector>
  </HeadingPairs>
  <TitlesOfParts>
    <vt:vector size="49" baseType="lpstr">
      <vt:lpstr>Office 主题</vt:lpstr>
      <vt:lpstr>1_Office 主题</vt:lpstr>
      <vt:lpstr>2_Office 主题</vt:lpstr>
      <vt:lpstr>3_Office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有默认值的参数</vt:lpstr>
      <vt:lpstr>幻灯片 19</vt:lpstr>
      <vt:lpstr>方法和函数</vt:lpstr>
      <vt:lpstr>匿名函数 :</vt:lpstr>
      <vt:lpstr>传值调用与传名调用 :</vt:lpstr>
      <vt:lpstr>幻灯片 23</vt:lpstr>
      <vt:lpstr>高阶函数  将其他函数作为参数或返回值为一个函数的函数函数(higher-order function)</vt:lpstr>
      <vt:lpstr>高阶函数 </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haibo lib</cp:lastModifiedBy>
  <cp:revision>1350</cp:revision>
  <dcterms:created xsi:type="dcterms:W3CDTF">2013-03-04T07:19:04Z</dcterms:created>
  <dcterms:modified xsi:type="dcterms:W3CDTF">2019-03-29T08:47:10Z</dcterms:modified>
</cp:coreProperties>
</file>