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648" r:id="rId3"/>
    <p:sldId id="689" r:id="rId4"/>
    <p:sldId id="690" r:id="rId5"/>
    <p:sldId id="691" r:id="rId6"/>
    <p:sldId id="692" r:id="rId7"/>
    <p:sldId id="693" r:id="rId8"/>
    <p:sldId id="695" r:id="rId9"/>
    <p:sldId id="697" r:id="rId10"/>
    <p:sldId id="699" r:id="rId11"/>
    <p:sldId id="711" r:id="rId12"/>
    <p:sldId id="767" r:id="rId13"/>
    <p:sldId id="772" r:id="rId14"/>
    <p:sldId id="701" r:id="rId15"/>
    <p:sldId id="702" r:id="rId16"/>
    <p:sldId id="773" r:id="rId17"/>
    <p:sldId id="774" r:id="rId18"/>
    <p:sldId id="778" r:id="rId19"/>
    <p:sldId id="779" r:id="rId20"/>
    <p:sldId id="787" r:id="rId21"/>
    <p:sldId id="788" r:id="rId22"/>
    <p:sldId id="805" r:id="rId23"/>
    <p:sldId id="806" r:id="rId24"/>
    <p:sldId id="807" r:id="rId25"/>
    <p:sldId id="808" r:id="rId26"/>
    <p:sldId id="809" r:id="rId27"/>
    <p:sldId id="811" r:id="rId28"/>
    <p:sldId id="812" r:id="rId29"/>
    <p:sldId id="821" r:id="rId30"/>
    <p:sldId id="813" r:id="rId31"/>
    <p:sldId id="814" r:id="rId32"/>
    <p:sldId id="815" r:id="rId33"/>
    <p:sldId id="260" r:id="rId34"/>
  </p:sldIdLst>
  <p:sldSz cx="9144000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13F1B"/>
    <a:srgbClr val="D52E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6" autoAdjust="0"/>
    <p:restoredTop sz="98516" autoAdjust="0"/>
  </p:normalViewPr>
  <p:slideViewPr>
    <p:cSldViewPr>
      <p:cViewPr>
        <p:scale>
          <a:sx n="80" d="100"/>
          <a:sy n="80" d="100"/>
        </p:scale>
        <p:origin x="-990" y="-174"/>
      </p:cViewPr>
      <p:guideLst>
        <p:guide orient="horz" pos="17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45797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85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细节</a:t>
            </a:r>
            <a:r>
              <a:rPr lang="en-US" altLang="zh-CN" smtClean="0"/>
              <a:t>2</a:t>
            </a:r>
            <a:r>
              <a:rPr lang="zh-CN" altLang="en-US" smtClean="0"/>
              <a:t>的说明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示例：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p1 = new Person()</a:t>
            </a:r>
          </a:p>
          <a:p>
            <a:r>
              <a:rPr lang="en-US" altLang="zh-CN" smtClean="0"/>
              <a:t>    println(p1)</a:t>
            </a:r>
          </a:p>
          <a:p>
            <a:r>
              <a:rPr lang="en-US" altLang="zh-CN" smtClean="0"/>
              <a:t>    println(p1.age + " " + p1.computer.name)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Person {</a:t>
            </a:r>
          </a:p>
          <a:p>
            <a:r>
              <a:rPr lang="en-US" altLang="zh-CN" smtClean="0"/>
              <a:t>  var age : Int = 10</a:t>
            </a:r>
          </a:p>
          <a:p>
            <a:r>
              <a:rPr lang="en-US" altLang="zh-CN" smtClean="0"/>
              <a:t>  var computer : Computer = new Computer()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Computer {</a:t>
            </a:r>
          </a:p>
          <a:p>
            <a:r>
              <a:rPr lang="en-US" altLang="zh-CN" smtClean="0"/>
              <a:t>  var name : String = "IBM"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mtClean="0"/>
          </a:p>
          <a:p>
            <a:r>
              <a:rPr lang="zh-CN" altLang="en-US" smtClean="0"/>
              <a:t>细节</a:t>
            </a:r>
            <a:r>
              <a:rPr lang="en-US" altLang="zh-CN" smtClean="0"/>
              <a:t>3</a:t>
            </a:r>
          </a:p>
          <a:p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Person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var age : Int = 10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var sal = 8090.9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给属性赋初值，省略类型，会自动推导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var Name : String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如果不给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赋初值，就会报错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的细节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/>
              <a:t>class </a:t>
            </a:r>
            <a:r>
              <a:rPr lang="en-US" altLang="zh-CN" smtClean="0"/>
              <a:t>Person {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b="1" smtClean="0"/>
              <a:t>var </a:t>
            </a:r>
            <a:r>
              <a:rPr lang="en-US" altLang="zh-CN" i="1" smtClean="0"/>
              <a:t>age </a:t>
            </a:r>
            <a:r>
              <a:rPr lang="en-US" altLang="zh-CN" smtClean="0"/>
              <a:t>: Int = 10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b="1" smtClean="0"/>
              <a:t>var </a:t>
            </a:r>
            <a:r>
              <a:rPr lang="en-US" altLang="zh-CN" i="1" smtClean="0"/>
              <a:t>sal </a:t>
            </a:r>
            <a:r>
              <a:rPr lang="en-US" altLang="zh-CN" smtClean="0"/>
              <a:t>= 8090.9  </a:t>
            </a:r>
            <a:r>
              <a:rPr lang="en-US" altLang="zh-CN" i="1" smtClean="0"/>
              <a:t>//</a:t>
            </a:r>
            <a:r>
              <a:rPr lang="zh-CN" altLang="en-US" i="1" smtClean="0"/>
              <a:t>给属性赋初值，省略类型，会自动推导</a:t>
            </a:r>
            <a:br>
              <a:rPr lang="zh-CN" altLang="en-US" i="1" smtClean="0"/>
            </a:br>
            <a:r>
              <a:rPr lang="zh-CN" altLang="en-US" i="1" smtClean="0"/>
              <a:t>  </a:t>
            </a:r>
            <a:r>
              <a:rPr lang="en-US" altLang="zh-CN" b="1" smtClean="0"/>
              <a:t>var </a:t>
            </a:r>
            <a:r>
              <a:rPr lang="en-US" altLang="zh-CN" i="1" smtClean="0"/>
              <a:t>Name  </a:t>
            </a:r>
            <a:r>
              <a:rPr lang="en-US" altLang="zh-CN" smtClean="0"/>
              <a:t>= </a:t>
            </a:r>
            <a:r>
              <a:rPr lang="en-US" altLang="zh-CN" b="1" smtClean="0"/>
              <a:t>null  </a:t>
            </a:r>
            <a:r>
              <a:rPr lang="en-US" altLang="zh-CN" i="1" smtClean="0"/>
              <a:t>// Name </a:t>
            </a:r>
            <a:r>
              <a:rPr lang="zh-CN" altLang="en-US" i="1" smtClean="0"/>
              <a:t>是什么类型</a:t>
            </a:r>
            <a:r>
              <a:rPr lang="en-US" altLang="zh-CN" i="1" smtClean="0"/>
              <a:t>? Null</a:t>
            </a:r>
            <a:r>
              <a:rPr lang="zh-CN" altLang="en-US" i="1" smtClean="0"/>
              <a:t>类型</a:t>
            </a:r>
            <a:r>
              <a:rPr lang="en-US" altLang="zh-CN" i="1" smtClean="0"/>
              <a:t/>
            </a:r>
            <a:br>
              <a:rPr lang="en-US" altLang="zh-CN" i="1" smtClean="0"/>
            </a:br>
            <a:r>
              <a:rPr lang="en-US" altLang="zh-CN" i="1" smtClean="0"/>
              <a:t>  </a:t>
            </a:r>
            <a:r>
              <a:rPr lang="en-US" altLang="zh-CN" b="1" smtClean="0"/>
              <a:t>var </a:t>
            </a:r>
            <a:r>
              <a:rPr lang="en-US" altLang="zh-CN" i="1" smtClean="0"/>
              <a:t>address </a:t>
            </a:r>
            <a:r>
              <a:rPr lang="en-US" altLang="zh-CN" smtClean="0"/>
              <a:t>: String = </a:t>
            </a:r>
            <a:r>
              <a:rPr lang="en-US" altLang="zh-CN" b="1" smtClean="0"/>
              <a:t>null </a:t>
            </a:r>
            <a:r>
              <a:rPr lang="en-US" altLang="zh-CN" i="1" smtClean="0"/>
              <a:t>// address </a:t>
            </a:r>
            <a:r>
              <a:rPr lang="zh-CN" altLang="en-US" i="1" smtClean="0"/>
              <a:t>是什么类型？ </a:t>
            </a:r>
            <a:r>
              <a:rPr lang="en-US" altLang="zh-CN" i="1" smtClean="0"/>
              <a:t>String</a:t>
            </a:r>
            <a:r>
              <a:rPr lang="zh-CN" altLang="en-US" i="1" smtClean="0"/>
              <a:t>类型</a:t>
            </a:r>
            <a:br>
              <a:rPr lang="zh-CN" altLang="en-US" i="1" smtClean="0"/>
            </a:br>
            <a:r>
              <a:rPr lang="en-US" altLang="zh-CN" smtClean="0"/>
              <a:t>}</a:t>
            </a:r>
            <a:endParaRPr lang="zh-CN" altLang="en-US" smtClean="0"/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p = new Person()</a:t>
            </a:r>
          </a:p>
          <a:p>
            <a:r>
              <a:rPr lang="en-US" altLang="zh-CN" smtClean="0"/>
              <a:t>    println(p.age + " " + p.sal + " "</a:t>
            </a:r>
          </a:p>
          <a:p>
            <a:r>
              <a:rPr lang="en-US" altLang="zh-CN" smtClean="0"/>
              <a:t>      + p.Name + " " + p.pig + " " + p.isOk)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Person {</a:t>
            </a:r>
          </a:p>
          <a:p>
            <a:r>
              <a:rPr lang="en-US" altLang="zh-CN" smtClean="0"/>
              <a:t>  var age : Int = _</a:t>
            </a:r>
          </a:p>
          <a:p>
            <a:r>
              <a:rPr lang="en-US" altLang="zh-CN" smtClean="0"/>
              <a:t>  var sal : Double = _</a:t>
            </a:r>
          </a:p>
          <a:p>
            <a:r>
              <a:rPr lang="en-US" altLang="zh-CN" smtClean="0"/>
              <a:t>  var Name : String = _</a:t>
            </a:r>
          </a:p>
          <a:p>
            <a:r>
              <a:rPr lang="en-US" altLang="zh-CN" smtClean="0"/>
              <a:t>  var pig : Pig = _</a:t>
            </a:r>
          </a:p>
          <a:p>
            <a:r>
              <a:rPr lang="en-US" altLang="zh-CN" smtClean="0"/>
              <a:t>  var isOk : Boolean = _</a:t>
            </a:r>
          </a:p>
          <a:p>
            <a:r>
              <a:rPr lang="en-US" altLang="zh-CN" smtClean="0"/>
              <a:t>  // var hobby = _   </a:t>
            </a:r>
            <a:r>
              <a:rPr lang="zh-CN" altLang="en-US" smtClean="0"/>
              <a:t>是错误的写法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Pig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p = new Person()</a:t>
            </a:r>
          </a:p>
          <a:p>
            <a:r>
              <a:rPr lang="en-US" altLang="zh-CN" smtClean="0"/>
              <a:t>    println(p.age + " " + p.sal + " "</a:t>
            </a:r>
          </a:p>
          <a:p>
            <a:r>
              <a:rPr lang="en-US" altLang="zh-CN" smtClean="0"/>
              <a:t>      + p.Name + " " + p.pig + " " + p.isOk)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Person {</a:t>
            </a:r>
          </a:p>
          <a:p>
            <a:r>
              <a:rPr lang="en-US" altLang="zh-CN" smtClean="0"/>
              <a:t>  var age : Int = _</a:t>
            </a:r>
          </a:p>
          <a:p>
            <a:r>
              <a:rPr lang="en-US" altLang="zh-CN" smtClean="0"/>
              <a:t>  var sal : Double = _</a:t>
            </a:r>
          </a:p>
          <a:p>
            <a:r>
              <a:rPr lang="en-US" altLang="zh-CN" smtClean="0"/>
              <a:t>  var Name : String = _</a:t>
            </a:r>
          </a:p>
          <a:p>
            <a:r>
              <a:rPr lang="en-US" altLang="zh-CN" smtClean="0"/>
              <a:t>  var pig : Pig = _</a:t>
            </a:r>
          </a:p>
          <a:p>
            <a:r>
              <a:rPr lang="en-US" altLang="zh-CN" smtClean="0"/>
              <a:t>  var isOk : Boolean = _</a:t>
            </a:r>
          </a:p>
          <a:p>
            <a:r>
              <a:rPr lang="en-US" altLang="zh-CN" smtClean="0"/>
              <a:t>  // var hobby = _   </a:t>
            </a:r>
            <a:r>
              <a:rPr lang="zh-CN" altLang="en-US" smtClean="0"/>
              <a:t>是错误的写法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Pig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随堂想案例来完成 。就创建前面的</a:t>
            </a:r>
            <a:r>
              <a:rPr lang="en-US" altLang="zh-CN" smtClean="0"/>
              <a:t>Employee</a:t>
            </a:r>
            <a:r>
              <a:rPr lang="zh-CN" altLang="en-US" smtClean="0"/>
              <a:t>类。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案例的代码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Temp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一般来说是从数据库获取到一个</a:t>
            </a:r>
            <a:r>
              <a:rPr lang="en-US" altLang="zh-CN" smtClean="0"/>
              <a:t>Employee</a:t>
            </a:r>
            <a:r>
              <a:rPr lang="zh-CN" altLang="en-US" smtClean="0"/>
              <a:t>对象，然后进行显示或者修改信息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而不是去改变</a:t>
            </a:r>
            <a:r>
              <a:rPr lang="en-US" altLang="zh-CN" smtClean="0"/>
              <a:t>employee</a:t>
            </a:r>
            <a:r>
              <a:rPr lang="zh-CN" altLang="en-US" smtClean="0"/>
              <a:t>对象本身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val emp1 = new Employee()//</a:t>
            </a:r>
            <a:r>
              <a:rPr lang="zh-CN" altLang="en-US" smtClean="0"/>
              <a:t>从数据库获取一个</a:t>
            </a:r>
            <a:r>
              <a:rPr lang="en-US" altLang="zh-CN" smtClean="0"/>
              <a:t>Employee</a:t>
            </a:r>
            <a:r>
              <a:rPr lang="zh-CN" altLang="en-US" smtClean="0"/>
              <a:t>对象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一般是修改其信息，比如工作，薪水，而不是修改</a:t>
            </a:r>
            <a:r>
              <a:rPr lang="en-US" altLang="zh-CN" smtClean="0"/>
              <a:t>emp1</a:t>
            </a:r>
            <a:r>
              <a:rPr lang="zh-CN" altLang="en-US" smtClean="0"/>
              <a:t>对象本身 比如</a:t>
            </a:r>
            <a:r>
              <a:rPr lang="en-US" altLang="zh-CN" smtClean="0"/>
              <a:t>emp1 = null</a:t>
            </a:r>
          </a:p>
          <a:p>
            <a:r>
              <a:rPr lang="en-US" altLang="zh-CN" smtClean="0"/>
              <a:t>    emp1.sal += 100.0</a:t>
            </a:r>
          </a:p>
          <a:p>
            <a:r>
              <a:rPr lang="en-US" altLang="zh-CN" smtClean="0"/>
              <a:t>    println(emp1)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Employee {</a:t>
            </a:r>
          </a:p>
          <a:p>
            <a:r>
              <a:rPr lang="en-US" altLang="zh-CN" smtClean="0"/>
              <a:t>  var id: Int = 100</a:t>
            </a:r>
          </a:p>
          <a:p>
            <a:r>
              <a:rPr lang="en-US" altLang="zh-CN" smtClean="0"/>
              <a:t>  var name: String = "tom"</a:t>
            </a:r>
          </a:p>
          <a:p>
            <a:r>
              <a:rPr lang="en-US" altLang="zh-CN" smtClean="0"/>
              <a:t>  var job: String = "</a:t>
            </a:r>
            <a:r>
              <a:rPr lang="zh-CN" altLang="en-US" smtClean="0"/>
              <a:t>大数据工程师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var sal: Double = 20000.0</a:t>
            </a:r>
          </a:p>
          <a:p>
            <a:endParaRPr lang="en-US" altLang="zh-CN" smtClean="0"/>
          </a:p>
          <a:p>
            <a:r>
              <a:rPr lang="en-US" altLang="zh-CN" smtClean="0"/>
              <a:t>  override def toString: String = {</a:t>
            </a:r>
          </a:p>
          <a:p>
            <a:r>
              <a:rPr lang="en-US" altLang="zh-CN" smtClean="0"/>
              <a:t>    id + " " + name + " " + job + " " + sal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随堂想案例来完成 。就创建前面的</a:t>
            </a:r>
            <a:r>
              <a:rPr lang="en-US" altLang="zh-CN" smtClean="0"/>
              <a:t>Employee</a:t>
            </a:r>
            <a:r>
              <a:rPr lang="zh-CN" altLang="en-US" smtClean="0"/>
              <a:t>类。</a:t>
            </a:r>
            <a:endParaRPr lang="en-US" altLang="zh-CN" smtClean="0"/>
          </a:p>
          <a:p>
            <a:r>
              <a:rPr lang="zh-CN" altLang="en-US" smtClean="0"/>
              <a:t>前面的案例截取即可</a:t>
            </a:r>
            <a:r>
              <a:rPr lang="en-US" altLang="zh-CN" smtClean="0"/>
              <a:t>: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思考题：</a:t>
            </a:r>
            <a:endParaRPr lang="en-US" altLang="zh-CN" smtClean="0"/>
          </a:p>
          <a:p>
            <a:pPr marL="342900" indent="-342900"/>
            <a:r>
              <a:rPr lang="en-US" altLang="zh-CN" smtClean="0">
                <a:ea typeface="宋体" panose="02010600030101010101" pitchFamily="2" charset="-122"/>
              </a:rPr>
              <a:t>////</a:t>
            </a:r>
            <a:r>
              <a:rPr lang="zh-CN" altLang="en-US" smtClean="0">
                <a:ea typeface="宋体" panose="02010600030101010101" pitchFamily="2" charset="-122"/>
              </a:rPr>
              <a:t>测试代码</a:t>
            </a:r>
            <a:r>
              <a:rPr lang="en-US" altLang="zh-CN" smtClean="0">
                <a:ea typeface="宋体" panose="02010600030101010101" pitchFamily="2" charset="-122"/>
              </a:rPr>
              <a:t>////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package com.atguigu.chapter06.objectAndClass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object ObjectDemo {</a:t>
            </a:r>
          </a:p>
          <a:p>
            <a:pPr marL="342900" indent="-342900"/>
            <a:r>
              <a:rPr lang="en-US" altLang="zh-CN" smtClean="0"/>
              <a:t>  def main(args: Array[String]): Unit = {</a:t>
            </a:r>
          </a:p>
          <a:p>
            <a:pPr marL="342900" indent="-342900"/>
            <a:r>
              <a:rPr lang="en-US" altLang="zh-CN" smtClean="0"/>
              <a:t>    val p1 = new Person</a:t>
            </a:r>
          </a:p>
          <a:p>
            <a:pPr marL="342900" indent="-342900"/>
            <a:r>
              <a:rPr lang="en-US" altLang="zh-CN" smtClean="0"/>
              <a:t>    p1.name = "jack"</a:t>
            </a:r>
          </a:p>
          <a:p>
            <a:pPr marL="342900" indent="-342900"/>
            <a:r>
              <a:rPr lang="en-US" altLang="zh-CN" smtClean="0"/>
              <a:t>    p1.age = 30</a:t>
            </a:r>
          </a:p>
          <a:p>
            <a:pPr marL="342900" indent="-342900"/>
            <a:r>
              <a:rPr lang="en-US" altLang="zh-CN" smtClean="0"/>
              <a:t>    val p2 = p1 //</a:t>
            </a:r>
          </a:p>
          <a:p>
            <a:pPr marL="342900" indent="-342900"/>
            <a:r>
              <a:rPr lang="en-US" altLang="zh-CN" smtClean="0"/>
              <a:t>    println("p2.age=" + p2.age)</a:t>
            </a:r>
          </a:p>
          <a:p>
            <a:pPr marL="342900" indent="-342900"/>
            <a:r>
              <a:rPr lang="en-US" altLang="zh-CN" smtClean="0"/>
              <a:t>    println("p1=" + p1.hashCode() + " p2=" + p2.hashCode())</a:t>
            </a:r>
          </a:p>
          <a:p>
            <a:pPr marL="342900" indent="-342900"/>
            <a:r>
              <a:rPr lang="en-US" altLang="zh-CN" smtClean="0"/>
              <a:t>    p2.age = 40</a:t>
            </a:r>
          </a:p>
          <a:p>
            <a:pPr marL="342900" indent="-342900"/>
            <a:r>
              <a:rPr lang="en-US" altLang="zh-CN" smtClean="0"/>
              <a:t>    println("============================================")</a:t>
            </a:r>
          </a:p>
          <a:p>
            <a:pPr marL="342900" indent="-342900"/>
            <a:r>
              <a:rPr lang="en-US" altLang="zh-CN" smtClean="0"/>
              <a:t>    println("p1.age=" + p1.age + "p2.age=" + p2.age)</a:t>
            </a:r>
          </a:p>
          <a:p>
            <a:pPr marL="342900" indent="-342900"/>
            <a:r>
              <a:rPr lang="en-US" altLang="zh-CN" smtClean="0"/>
              <a:t>    println("p1=" + p1.hashCode() + " p2=" + p2.hashCode())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class Person {</a:t>
            </a:r>
          </a:p>
          <a:p>
            <a:pPr marL="342900" indent="-342900"/>
            <a:r>
              <a:rPr lang="en-US" altLang="zh-CN" smtClean="0"/>
              <a:t>  var age = 10</a:t>
            </a:r>
          </a:p>
          <a:p>
            <a:pPr marL="342900" indent="-342900"/>
            <a:r>
              <a:rPr lang="en-US" altLang="zh-CN" smtClean="0"/>
              <a:t>  var name: String = null //</a:t>
            </a:r>
            <a:r>
              <a:rPr lang="zh-CN" altLang="en-US" smtClean="0"/>
              <a:t>类型就是</a:t>
            </a:r>
            <a:r>
              <a:rPr lang="en-US" altLang="zh-CN" smtClean="0"/>
              <a:t>NULL</a:t>
            </a:r>
          </a:p>
          <a:p>
            <a:pPr marL="342900" indent="-342900"/>
            <a:r>
              <a:rPr lang="en-US" altLang="zh-CN" smtClean="0"/>
              <a:t>  var address: String = null //</a:t>
            </a:r>
            <a:r>
              <a:rPr lang="zh-CN" altLang="en-US" smtClean="0"/>
              <a:t>这里</a:t>
            </a:r>
            <a:r>
              <a:rPr lang="en-US" altLang="zh-CN" smtClean="0"/>
              <a:t>address </a:t>
            </a:r>
            <a:r>
              <a:rPr lang="zh-CN" altLang="en-US" smtClean="0"/>
              <a:t>就是</a:t>
            </a:r>
            <a:r>
              <a:rPr lang="en-US" altLang="zh-CN" smtClean="0"/>
              <a:t>String</a:t>
            </a:r>
          </a:p>
          <a:p>
            <a:pPr marL="342900" indent="-342900"/>
            <a:r>
              <a:rPr lang="en-US" altLang="zh-CN" smtClean="0"/>
              <a:t>  var isPass: Boolean = _ // isPass false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zh-CN" altLang="en-US" dirty="0" smtClean="0"/>
              <a:t>案例</a:t>
            </a:r>
            <a:r>
              <a:rPr lang="en-US" altLang="zh-CN" dirty="0" smtClean="0"/>
              <a:t>: [</a:t>
            </a:r>
            <a:r>
              <a:rPr lang="zh-CN" altLang="en-US" dirty="0" smtClean="0"/>
              <a:t>可以考虑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case match </a:t>
            </a:r>
            <a:r>
              <a:rPr lang="zh-CN" altLang="en-US" baseline="0" dirty="0" smtClean="0"/>
              <a:t>的结构</a:t>
            </a:r>
            <a:r>
              <a:rPr lang="en-US" altLang="zh-CN" dirty="0" smtClean="0"/>
              <a:t>]</a:t>
            </a:r>
          </a:p>
          <a:p>
            <a:pPr marL="342900" indent="-342900"/>
            <a:r>
              <a:rPr lang="en-US" altLang="zh-CN" dirty="0" smtClean="0"/>
              <a:t>package com.atguigu.chapter02</a:t>
            </a:r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en-US" altLang="zh-CN" dirty="0" smtClean="0"/>
              <a:t>object Hello01 {</a:t>
            </a:r>
          </a:p>
          <a:p>
            <a:pPr marL="342900" indent="-342900"/>
            <a:r>
              <a:rPr lang="en-US" altLang="zh-CN" dirty="0" smtClean="0"/>
              <a:t>  def main(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: Array[String]): Unit = {</a:t>
            </a:r>
          </a:p>
          <a:p>
            <a:pPr marL="342900" indent="-342900"/>
            <a:r>
              <a:rPr lang="en-US" altLang="zh-CN" dirty="0" smtClean="0"/>
              <a:t>   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dog = new Dog()</a:t>
            </a:r>
          </a:p>
          <a:p>
            <a:pPr marL="342900" indent="-342900"/>
            <a:r>
              <a:rPr lang="en-US" altLang="zh-CN" dirty="0" smtClean="0"/>
              <a:t>    </a:t>
            </a:r>
            <a:r>
              <a:rPr lang="en-US" altLang="zh-CN" dirty="0" err="1" smtClean="0"/>
              <a:t>println</a:t>
            </a:r>
            <a:r>
              <a:rPr lang="en-US" altLang="zh-CN" dirty="0" smtClean="0"/>
              <a:t>("sum=" + dog.sum(10, 30))</a:t>
            </a:r>
          </a:p>
          <a:p>
            <a:pPr marL="342900" indent="-342900"/>
            <a:r>
              <a:rPr lang="en-US" altLang="zh-CN" dirty="0" smtClean="0"/>
              <a:t>  }</a:t>
            </a:r>
          </a:p>
          <a:p>
            <a:pPr marL="342900" indent="-342900"/>
            <a:r>
              <a:rPr lang="en-US" altLang="zh-CN" dirty="0" smtClean="0"/>
              <a:t>}</a:t>
            </a:r>
          </a:p>
          <a:p>
            <a:pPr marL="342900" indent="-342900"/>
            <a:r>
              <a:rPr lang="en-US" altLang="zh-CN" dirty="0" smtClean="0"/>
              <a:t>class Dog {</a:t>
            </a:r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private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sal</a:t>
            </a:r>
            <a:r>
              <a:rPr lang="en-US" altLang="zh-CN" dirty="0" smtClean="0"/>
              <a:t>: Double = _</a:t>
            </a:r>
          </a:p>
          <a:p>
            <a:pPr marL="342900" indent="-342900"/>
            <a:r>
              <a:rPr lang="en-US" altLang="zh-CN" dirty="0" smtClean="0"/>
              <a:t>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food : String = _</a:t>
            </a:r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def sum(n1: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n2: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= {</a:t>
            </a:r>
          </a:p>
          <a:p>
            <a:pPr marL="342900" indent="-342900"/>
            <a:r>
              <a:rPr lang="en-US" altLang="zh-CN" dirty="0" smtClean="0"/>
              <a:t>    return n1 + n2</a:t>
            </a:r>
          </a:p>
          <a:p>
            <a:pPr marL="342900" indent="-342900"/>
            <a:r>
              <a:rPr lang="en-US" altLang="zh-CN" dirty="0" smtClean="0"/>
              <a:t>  }</a:t>
            </a:r>
          </a:p>
          <a:p>
            <a:pPr marL="342900" indent="-342900"/>
            <a:r>
              <a:rPr lang="en-US" altLang="zh-CN" dirty="0" smtClean="0"/>
              <a:t>}</a:t>
            </a:r>
          </a:p>
          <a:p>
            <a:pPr marL="342900" indent="-34290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zh-CN" altLang="en-US" smtClean="0"/>
              <a:t>说明：</a:t>
            </a:r>
            <a:r>
              <a:rPr lang="en-US" altLang="zh-CN" smtClean="0"/>
              <a:t>scala </a:t>
            </a:r>
            <a:r>
              <a:rPr lang="zh-CN" altLang="en-US" smtClean="0"/>
              <a:t>方法调用的机制和</a:t>
            </a:r>
            <a:r>
              <a:rPr lang="en-US" altLang="zh-CN" smtClean="0"/>
              <a:t>java</a:t>
            </a:r>
            <a:r>
              <a:rPr lang="zh-CN" altLang="en-US" smtClean="0"/>
              <a:t>一样。</a:t>
            </a:r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zh-CN" altLang="en-US" smtClean="0"/>
              <a:t>方法的调用机制的原理说明：</a:t>
            </a:r>
            <a:endParaRPr lang="en-US" altLang="zh-CN" smtClean="0"/>
          </a:p>
          <a:p>
            <a:pPr marL="342900" indent="-342900"/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当我们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开始执行时，先在栈区开辟一个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栈。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栈是最后被销毁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程序在执行到一个方法时，总会开一个新的栈。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每个栈是独立的空间，变量（基本数据类型）是独立的，相互不影响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当方法执行完毕后，该方法开辟的栈就会被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机回收。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Scala</a:t>
            </a:r>
            <a:r>
              <a:rPr lang="zh-CN" altLang="en-US" smtClean="0"/>
              <a:t>案例</a:t>
            </a:r>
            <a:r>
              <a:rPr lang="en-US" altLang="zh-CN" smtClean="0"/>
              <a:t>1,2</a:t>
            </a:r>
            <a:r>
              <a:rPr lang="zh-CN" altLang="en-US" smtClean="0"/>
              <a:t>的说明</a:t>
            </a:r>
            <a:r>
              <a:rPr lang="en-US" altLang="zh-CN" smtClean="0"/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com.atguigu.chapter06.method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Exercise01 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me = new MethodExec1()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me.printRect()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me.len = 2.3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me.width = 4.67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</a:t>
            </a:r>
            <a:r>
              <a:rPr lang="zh-CN" altLang="en-US" smtClean="0"/>
              <a:t>面积</a:t>
            </a:r>
            <a:r>
              <a:rPr lang="en-US" altLang="zh-CN" smtClean="0"/>
              <a:t>=" + me.area())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MethodExec1 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len: Double = _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width: Double = _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/*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</a:t>
            </a:r>
            <a:r>
              <a:rPr lang="zh-CN" altLang="en-US" smtClean="0"/>
              <a:t>编程一个方法，方法不需要参数，在方法中打印一个</a:t>
            </a:r>
            <a:br>
              <a:rPr lang="zh-CN" altLang="en-US" smtClean="0"/>
            </a:br>
            <a:r>
              <a:rPr lang="en-US" altLang="zh-CN" smtClean="0"/>
              <a:t>10*8 </a:t>
            </a:r>
            <a:r>
              <a:rPr lang="zh-CN" altLang="en-US" smtClean="0"/>
              <a:t>的矩形，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在</a:t>
            </a:r>
            <a:r>
              <a:rPr lang="en-US" altLang="zh-CN" smtClean="0"/>
              <a:t>main</a:t>
            </a:r>
            <a:r>
              <a:rPr lang="zh-CN" altLang="en-US" smtClean="0"/>
              <a:t>方法中调用该方法。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*</a:t>
            </a:r>
            <a:r>
              <a:rPr lang="en-US" altLang="zh-CN" smtClean="0"/>
              <a:t>/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printRect() = 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for (i &lt;- 1 to 10) 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for (j &lt;- 1 to 8) 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print("*")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println()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/*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</a:t>
            </a:r>
            <a:r>
              <a:rPr lang="zh-CN" altLang="en-US" smtClean="0"/>
              <a:t>修改上一个程序，编写一个方法中，方法不需要参数，计算该矩形的面积，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并将其作为方法返回值。在</a:t>
            </a:r>
            <a:r>
              <a:rPr lang="en-US" altLang="zh-CN" smtClean="0"/>
              <a:t>main</a:t>
            </a:r>
            <a:r>
              <a:rPr lang="zh-CN" altLang="en-US" smtClean="0"/>
              <a:t>方法中调用该方法，接收返回的面积值并打印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*</a:t>
            </a:r>
            <a:r>
              <a:rPr lang="en-US" altLang="zh-CN" smtClean="0"/>
              <a:t>/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area() ={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(this.len * this.width).formatted("%.2f")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import java.util.Scanner;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MethodExec1 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static void main(String[] args) 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Scanner input  = new Scanner(System.in);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//---------------------------</a:t>
            </a:r>
            <a:r>
              <a:rPr lang="zh-CN" altLang="en-US" smtClean="0"/>
              <a:t>调用无返回无参</a:t>
            </a:r>
            <a:r>
              <a:rPr lang="en-US" altLang="zh-CN" smtClean="0"/>
              <a:t>--------------------------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MethodUtils mu = new MethodUtils();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//mu.printRect();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//---------------------------</a:t>
            </a:r>
            <a:r>
              <a:rPr lang="zh-CN" altLang="en-US" smtClean="0"/>
              <a:t>调用有返回无参</a:t>
            </a:r>
            <a:r>
              <a:rPr lang="en-US" altLang="zh-CN" smtClean="0"/>
              <a:t>,</a:t>
            </a:r>
            <a:r>
              <a:rPr lang="zh-CN" altLang="en-US" smtClean="0"/>
              <a:t>注意：返回值最好接受一下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	</a:t>
            </a:r>
            <a:r>
              <a:rPr lang="en-US" altLang="zh-CN" smtClean="0"/>
              <a:t>//double i = mu.getArea();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//System.out.println(mu.getArea());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//---------------------------</a:t>
            </a:r>
            <a:r>
              <a:rPr lang="zh-CN" altLang="en-US" smtClean="0"/>
              <a:t>调用无返回有参</a:t>
            </a:r>
            <a:r>
              <a:rPr lang="en-US" altLang="zh-CN" smtClean="0"/>
              <a:t>,</a:t>
            </a:r>
            <a:r>
              <a:rPr lang="zh-CN" altLang="en-US" smtClean="0"/>
              <a:t>注意</a:t>
            </a:r>
            <a:r>
              <a:rPr lang="en-US" altLang="zh-CN" smtClean="0"/>
              <a:t>:</a:t>
            </a:r>
            <a:r>
              <a:rPr lang="zh-CN" altLang="en-US" smtClean="0"/>
              <a:t>实参和形参必须个数、类型、顺序一致，名字无要求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	</a:t>
            </a:r>
            <a:r>
              <a:rPr lang="en-US" altLang="zh-CN" smtClean="0"/>
              <a:t>System.out.print("</a:t>
            </a:r>
            <a:r>
              <a:rPr lang="zh-CN" altLang="en-US" smtClean="0"/>
              <a:t>行数：</a:t>
            </a:r>
            <a:r>
              <a:rPr lang="en-US" altLang="zh-CN" smtClean="0"/>
              <a:t>");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int m = input.nextInt();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System.out.print("</a:t>
            </a:r>
            <a:r>
              <a:rPr lang="zh-CN" altLang="en-US" smtClean="0"/>
              <a:t>列数：</a:t>
            </a:r>
            <a:r>
              <a:rPr lang="en-US" altLang="zh-CN" smtClean="0"/>
              <a:t>");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int n = input.nextInt();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mu.printRect2(m,n);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//---------------------------</a:t>
            </a:r>
            <a:r>
              <a:rPr lang="zh-CN" altLang="en-US" smtClean="0"/>
              <a:t>调用有返回有参</a:t>
            </a:r>
            <a:r>
              <a:rPr lang="en-US" altLang="zh-CN" smtClean="0"/>
              <a:t>---------------------------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double area = mu.getArea2(m,n);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System.out.println(area);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System.out.println(mu.getArea());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System.out.println(mu.printRect());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MethodExec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//</a:t>
            </a:r>
            <a:r>
              <a:rPr lang="zh-CN" altLang="en-US" smtClean="0"/>
              <a:t>打印矩形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</a:t>
            </a:r>
            <a:r>
              <a:rPr lang="en-US" altLang="zh-CN" smtClean="0"/>
              <a:t>public void printRect(){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//double result = getArea2(3,4);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//System.out.println(result);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for(int i=1;i&lt;=10;i++){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for(int j=1;j&lt;=8;j++){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	System.out.print("*");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System.out.println();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//</a:t>
            </a:r>
            <a:r>
              <a:rPr lang="zh-CN" altLang="en-US" smtClean="0"/>
              <a:t>返回矩形的面积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</a:t>
            </a:r>
            <a:r>
              <a:rPr lang="en-US" altLang="zh-CN" smtClean="0"/>
              <a:t>public double getArea(){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//printRect();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System.out.println("</a:t>
            </a:r>
            <a:r>
              <a:rPr lang="zh-CN" altLang="en-US" smtClean="0"/>
              <a:t>哈哈</a:t>
            </a:r>
            <a:r>
              <a:rPr lang="en-US" altLang="zh-CN" smtClean="0"/>
              <a:t>");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return 10*8;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//</a:t>
            </a:r>
            <a:r>
              <a:rPr lang="zh-CN" altLang="en-US" smtClean="0"/>
              <a:t>带参数：打印矩形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</a:t>
            </a:r>
            <a:r>
              <a:rPr lang="en-US" altLang="zh-CN" smtClean="0"/>
              <a:t>public void printRect2(int hang ,int lie){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for(int i=1;i&lt;=hang;i++){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for(int j=1;j&lt;=lie;j++){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	System.out.print("*");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System.out.println();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//</a:t>
            </a:r>
            <a:r>
              <a:rPr lang="zh-CN" altLang="en-US" smtClean="0"/>
              <a:t>带参数：返回矩形的面积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</a:t>
            </a:r>
            <a:r>
              <a:rPr lang="en-US" altLang="zh-CN" smtClean="0"/>
              <a:t>public double getArea2(int hang,int lie){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return hang*lie;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//4,5,6</a:t>
            </a:r>
            <a:r>
              <a:rPr lang="zh-CN" altLang="en-US" smtClean="0"/>
              <a:t>的案例说明</a:t>
            </a: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MethodExec2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static void main(String[] args) 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MethodUtils mu = new MethodUtils();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/*boolean b = mu.isOdd(100);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System.out.println(b);*/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/*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if(mu.isOdd(100))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System.out.println("</a:t>
            </a:r>
            <a:r>
              <a:rPr lang="zh-CN" altLang="en-US" smtClean="0"/>
              <a:t>偶数</a:t>
            </a:r>
            <a:r>
              <a:rPr lang="en-US" altLang="zh-CN" smtClean="0"/>
              <a:t>");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else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System.out.println("</a:t>
            </a:r>
            <a:r>
              <a:rPr lang="zh-CN" altLang="en-US" smtClean="0"/>
              <a:t>奇数</a:t>
            </a:r>
            <a:r>
              <a:rPr lang="en-US" altLang="zh-CN" smtClean="0"/>
              <a:t>");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*/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System.out.println(mu.isOdd(100)?"</a:t>
            </a:r>
            <a:r>
              <a:rPr lang="zh-CN" altLang="en-US" smtClean="0"/>
              <a:t>偶数</a:t>
            </a:r>
            <a:r>
              <a:rPr lang="en-US" altLang="zh-CN" smtClean="0"/>
              <a:t>":"</a:t>
            </a:r>
            <a:r>
              <a:rPr lang="zh-CN" altLang="en-US" smtClean="0"/>
              <a:t>奇数</a:t>
            </a:r>
            <a:r>
              <a:rPr lang="en-US" altLang="zh-CN" smtClean="0"/>
              <a:t>");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/*1.</a:t>
            </a:r>
            <a:r>
              <a:rPr lang="zh-CN" altLang="en-US" smtClean="0"/>
              <a:t>判断一个数是奇数还是偶数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2.</a:t>
            </a:r>
            <a:r>
              <a:rPr lang="zh-CN" altLang="en-US" smtClean="0"/>
              <a:t>根据行、列、字符打印 对应行数和列数的字符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比如：行：</a:t>
            </a:r>
            <a:r>
              <a:rPr lang="en-US" altLang="zh-CN" smtClean="0"/>
              <a:t>3</a:t>
            </a:r>
            <a:r>
              <a:rPr lang="zh-CN" altLang="en-US" smtClean="0"/>
              <a:t>，列：</a:t>
            </a:r>
            <a:r>
              <a:rPr lang="en-US" altLang="zh-CN" smtClean="0"/>
              <a:t>2</a:t>
            </a:r>
            <a:r>
              <a:rPr lang="zh-CN" altLang="en-US" smtClean="0"/>
              <a:t>，字符*</a:t>
            </a:r>
            <a:r>
              <a:rPr lang="en-US" altLang="zh-CN" smtClean="0"/>
              <a:t>,</a:t>
            </a:r>
            <a:r>
              <a:rPr lang="zh-CN" altLang="en-US" smtClean="0"/>
              <a:t>则打印效果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**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**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**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*</a:t>
            </a:r>
            <a:r>
              <a:rPr lang="en-US" altLang="zh-CN" smtClean="0"/>
              <a:t>/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MethodUtils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/**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</a:t>
            </a:r>
            <a:r>
              <a:rPr lang="zh-CN" altLang="en-US" smtClean="0"/>
              <a:t>参数：待判断的数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	返回：</a:t>
            </a:r>
            <a:r>
              <a:rPr lang="en-US" altLang="zh-CN" smtClean="0"/>
              <a:t>true</a:t>
            </a:r>
            <a:r>
              <a:rPr lang="zh-CN" altLang="en-US" smtClean="0"/>
              <a:t>偶数，</a:t>
            </a:r>
            <a:r>
              <a:rPr lang="en-US" altLang="zh-CN" smtClean="0"/>
              <a:t>false</a:t>
            </a:r>
            <a:r>
              <a:rPr lang="zh-CN" altLang="en-US" smtClean="0"/>
              <a:t>奇数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*</a:t>
            </a:r>
            <a:r>
              <a:rPr lang="en-US" altLang="zh-CN" smtClean="0"/>
              <a:t>/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boolean isOdd(int num){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/*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if(num%2==0)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return true;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else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return false;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*/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return num%2==0;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/*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</a:t>
            </a:r>
            <a:r>
              <a:rPr lang="zh-CN" altLang="en-US" smtClean="0"/>
              <a:t>功能：打印图形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	参数</a:t>
            </a:r>
            <a:r>
              <a:rPr lang="en-US" altLang="zh-CN" smtClean="0"/>
              <a:t>1</a:t>
            </a:r>
            <a:r>
              <a:rPr lang="zh-CN" altLang="en-US" smtClean="0"/>
              <a:t>：行数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	参数</a:t>
            </a:r>
            <a:r>
              <a:rPr lang="en-US" altLang="zh-CN" smtClean="0"/>
              <a:t>2</a:t>
            </a:r>
            <a:r>
              <a:rPr lang="zh-CN" altLang="en-US" smtClean="0"/>
              <a:t>：列数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	参数</a:t>
            </a:r>
            <a:r>
              <a:rPr lang="en-US" altLang="zh-CN" smtClean="0"/>
              <a:t>3</a:t>
            </a:r>
            <a:r>
              <a:rPr lang="zh-CN" altLang="en-US" smtClean="0"/>
              <a:t>：待打印的字符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*</a:t>
            </a:r>
            <a:r>
              <a:rPr lang="en-US" altLang="zh-CN" smtClean="0"/>
              <a:t>/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void print(int hang,int lie ,char ch){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for(int i=1;i&lt;=hang;i++){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for(int j=1;j&lt;=lie;j++){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	System.out.print(ch);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System.out.println();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//3.</a:t>
            </a:r>
            <a:r>
              <a:rPr lang="zh-CN" altLang="en-US" smtClean="0"/>
              <a:t>定义小小计算器类，实现加减乘除四个功能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Cale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double add(double a,double b){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return a+b;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double sub(double a,double b){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return a-b;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double mul(double a,double b){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return a*b;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double div(double a,double b){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return a/b;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走一下代码。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使用变量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第一只猫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cat1Name : String  = "</a:t>
            </a:r>
            <a:r>
              <a:rPr lang="zh-CN" altLang="en-US" smtClean="0"/>
              <a:t>小白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  var cat1Age : Int = 10</a:t>
            </a:r>
          </a:p>
          <a:p>
            <a:r>
              <a:rPr lang="en-US" altLang="zh-CN" smtClean="0"/>
              <a:t>    var cat1Color : String = "</a:t>
            </a:r>
            <a:r>
              <a:rPr lang="zh-CN" altLang="en-US" smtClean="0"/>
              <a:t>白色</a:t>
            </a:r>
            <a:r>
              <a:rPr lang="en-US" altLang="zh-CN" smtClean="0"/>
              <a:t>"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只猫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cat2Name : String = "</a:t>
            </a:r>
            <a:r>
              <a:rPr lang="zh-CN" altLang="en-US" smtClean="0"/>
              <a:t>小花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  var cat2Age : Int = 100</a:t>
            </a:r>
          </a:p>
          <a:p>
            <a:r>
              <a:rPr lang="en-US" altLang="zh-CN" smtClean="0"/>
              <a:t>    var cat2Color : String = "</a:t>
            </a:r>
            <a:r>
              <a:rPr lang="zh-CN" altLang="en-US" smtClean="0"/>
              <a:t>花色</a:t>
            </a:r>
            <a:r>
              <a:rPr lang="en-US" altLang="zh-CN" smtClean="0"/>
              <a:t>"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pPr>
              <a:defRPr/>
            </a:pPr>
            <a:r>
              <a:rPr lang="zh-CN" altLang="en-US" sz="1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现有技术解决的缺点分析</a:t>
            </a:r>
            <a:endParaRPr lang="en-US" altLang="zh-CN" sz="1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0" indent="-228600">
              <a:buFontTx/>
              <a:buAutoNum type="arabicParenR"/>
              <a:defRPr/>
            </a:pPr>
            <a:r>
              <a:rPr lang="zh-CN" altLang="en-US" sz="1050" baseline="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使用变量不利于数据的管理，不方便，如果属性很多更加难于管理</a:t>
            </a:r>
            <a:endParaRPr lang="en-US" altLang="zh-CN" sz="1050" baseline="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0" indent="-228600">
              <a:buFontTx/>
              <a:buAutoNum type="arabicParenR"/>
              <a:defRPr/>
            </a:pPr>
            <a:r>
              <a:rPr lang="zh-CN" altLang="en-US" sz="1050" baseline="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另外，如果我们希望猫猫能做一些任务，比如（</a:t>
            </a:r>
            <a:r>
              <a:rPr lang="en-US" altLang="zh-CN" sz="1050" baseline="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cry, run , cal</a:t>
            </a:r>
            <a:r>
              <a:rPr lang="zh-CN" altLang="en-US" sz="1050" baseline="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），也不好处理。</a:t>
            </a:r>
            <a:endParaRPr lang="en-US" altLang="zh-CN" sz="1050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//4,5,6</a:t>
            </a:r>
            <a:r>
              <a:rPr lang="zh-CN" altLang="en-US" smtClean="0"/>
              <a:t>的案例说明</a:t>
            </a: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MethodExec2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static void main(String[] args) 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MethodUtils mu = new MethodUtils();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/*boolean b = mu.isOdd(100);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System.out.println(b);*/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/*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if(mu.isOdd(100))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System.out.println("</a:t>
            </a:r>
            <a:r>
              <a:rPr lang="zh-CN" altLang="en-US" smtClean="0"/>
              <a:t>偶数</a:t>
            </a:r>
            <a:r>
              <a:rPr lang="en-US" altLang="zh-CN" smtClean="0"/>
              <a:t>");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else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System.out.println("</a:t>
            </a:r>
            <a:r>
              <a:rPr lang="zh-CN" altLang="en-US" smtClean="0"/>
              <a:t>奇数</a:t>
            </a:r>
            <a:r>
              <a:rPr lang="en-US" altLang="zh-CN" smtClean="0"/>
              <a:t>");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*/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System.out.println(mu.isOdd(100)?"</a:t>
            </a:r>
            <a:r>
              <a:rPr lang="zh-CN" altLang="en-US" smtClean="0"/>
              <a:t>偶数</a:t>
            </a:r>
            <a:r>
              <a:rPr lang="en-US" altLang="zh-CN" smtClean="0"/>
              <a:t>":"</a:t>
            </a:r>
            <a:r>
              <a:rPr lang="zh-CN" altLang="en-US" smtClean="0"/>
              <a:t>奇数</a:t>
            </a:r>
            <a:r>
              <a:rPr lang="en-US" altLang="zh-CN" smtClean="0"/>
              <a:t>");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/*1.</a:t>
            </a:r>
            <a:r>
              <a:rPr lang="zh-CN" altLang="en-US" smtClean="0"/>
              <a:t>判断一个数是奇数还是偶数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2.</a:t>
            </a:r>
            <a:r>
              <a:rPr lang="zh-CN" altLang="en-US" smtClean="0"/>
              <a:t>根据行、列、字符打印 对应行数和列数的字符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比如：行：</a:t>
            </a:r>
            <a:r>
              <a:rPr lang="en-US" altLang="zh-CN" smtClean="0"/>
              <a:t>3</a:t>
            </a:r>
            <a:r>
              <a:rPr lang="zh-CN" altLang="en-US" smtClean="0"/>
              <a:t>，列：</a:t>
            </a:r>
            <a:r>
              <a:rPr lang="en-US" altLang="zh-CN" smtClean="0"/>
              <a:t>2</a:t>
            </a:r>
            <a:r>
              <a:rPr lang="zh-CN" altLang="en-US" smtClean="0"/>
              <a:t>，字符*</a:t>
            </a:r>
            <a:r>
              <a:rPr lang="en-US" altLang="zh-CN" smtClean="0"/>
              <a:t>,</a:t>
            </a:r>
            <a:r>
              <a:rPr lang="zh-CN" altLang="en-US" smtClean="0"/>
              <a:t>则打印效果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**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**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**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*</a:t>
            </a:r>
            <a:r>
              <a:rPr lang="en-US" altLang="zh-CN" smtClean="0"/>
              <a:t>/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MethodUtils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/**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</a:t>
            </a:r>
            <a:r>
              <a:rPr lang="zh-CN" altLang="en-US" smtClean="0"/>
              <a:t>参数：待判断的数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	返回：</a:t>
            </a:r>
            <a:r>
              <a:rPr lang="en-US" altLang="zh-CN" smtClean="0"/>
              <a:t>true</a:t>
            </a:r>
            <a:r>
              <a:rPr lang="zh-CN" altLang="en-US" smtClean="0"/>
              <a:t>偶数，</a:t>
            </a:r>
            <a:r>
              <a:rPr lang="en-US" altLang="zh-CN" smtClean="0"/>
              <a:t>false</a:t>
            </a:r>
            <a:r>
              <a:rPr lang="zh-CN" altLang="en-US" smtClean="0"/>
              <a:t>奇数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*</a:t>
            </a:r>
            <a:r>
              <a:rPr lang="en-US" altLang="zh-CN" smtClean="0"/>
              <a:t>/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boolean isOdd(int num){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/*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if(num%2==0)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return true;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else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return false;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*/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return num%2==0;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/*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</a:t>
            </a:r>
            <a:r>
              <a:rPr lang="zh-CN" altLang="en-US" smtClean="0"/>
              <a:t>功能：打印图形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	参数</a:t>
            </a:r>
            <a:r>
              <a:rPr lang="en-US" altLang="zh-CN" smtClean="0"/>
              <a:t>1</a:t>
            </a:r>
            <a:r>
              <a:rPr lang="zh-CN" altLang="en-US" smtClean="0"/>
              <a:t>：行数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	参数</a:t>
            </a:r>
            <a:r>
              <a:rPr lang="en-US" altLang="zh-CN" smtClean="0"/>
              <a:t>2</a:t>
            </a:r>
            <a:r>
              <a:rPr lang="zh-CN" altLang="en-US" smtClean="0"/>
              <a:t>：列数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	参数</a:t>
            </a:r>
            <a:r>
              <a:rPr lang="en-US" altLang="zh-CN" smtClean="0"/>
              <a:t>3</a:t>
            </a:r>
            <a:r>
              <a:rPr lang="zh-CN" altLang="en-US" smtClean="0"/>
              <a:t>：待打印的字符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	*</a:t>
            </a:r>
            <a:r>
              <a:rPr lang="en-US" altLang="zh-CN" smtClean="0"/>
              <a:t>/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void print(int hang,int lie ,char ch){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for(int i=1;i&lt;=hang;i++){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for(int j=1;j&lt;=lie;j++){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	System.out.print(ch);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System.out.println();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//3.</a:t>
            </a:r>
            <a:r>
              <a:rPr lang="zh-CN" altLang="en-US" smtClean="0"/>
              <a:t>定义小小计算器类，实现加减乘除四个功能</a:t>
            </a: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Homework 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static void main(String[] args){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Cal cal = new Cal();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System.out.println("sum=" + cal.getSum(9,3));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System.out.println("sub=" + cal.getSub(9,3));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System.out.println("mul=" + cal.getMul(9,3));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System.out.println("div=" + cal.getDiv(9,3));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System.out.println("res = " + cal.getResult(9, 5, '*'));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Cal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double getSum(double num1, double num2){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return num1 + num2;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double getSub(double num1, double num2){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return num1 - num2;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double getMul(double num1, double num2){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return num1 * num2;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double getDiv(double num1, double num2){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return num1 / num2;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public double getResult(double num1, double num2, char operator){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double res = 0.0;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switch(operator){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case '+':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	res = getSum(num1, num2);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	break;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case '-':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	res = getSub(num1, num2);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	break;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case '*':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	res = getMul(num1, num2);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	break;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case '/':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	res = getDiv(num1, num2);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	break;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default 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	System.out.println("</a:t>
            </a:r>
            <a:r>
              <a:rPr lang="zh-CN" altLang="en-US" smtClean="0"/>
              <a:t>输出错误</a:t>
            </a:r>
            <a:r>
              <a:rPr lang="en-US" altLang="zh-CN" smtClean="0"/>
              <a:t>");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	res = 0.0;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		break;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	return res;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	}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zh-CN" altLang="en-US" smtClean="0"/>
              <a:t>看一个需求的源码：</a:t>
            </a:r>
            <a:endParaRPr lang="en-US" altLang="zh-CN" smtClean="0"/>
          </a:p>
          <a:p>
            <a:pPr marL="342900" indent="-342900"/>
            <a:r>
              <a:rPr lang="en-US" altLang="zh-CN" smtClean="0"/>
              <a:t>package com.atguigu.chapter02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object Hello01 {</a:t>
            </a:r>
          </a:p>
          <a:p>
            <a:pPr marL="342900" indent="-342900"/>
            <a:r>
              <a:rPr lang="en-US" altLang="zh-CN" smtClean="0"/>
              <a:t>  def main(args: Array[String]): Unit = {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  val p = new Person()</a:t>
            </a:r>
          </a:p>
          <a:p>
            <a:pPr marL="342900" indent="-342900"/>
            <a:r>
              <a:rPr lang="en-US" altLang="zh-CN" smtClean="0"/>
              <a:t>    p.name = "tom"</a:t>
            </a:r>
          </a:p>
          <a:p>
            <a:pPr marL="342900" indent="-342900"/>
            <a:r>
              <a:rPr lang="en-US" altLang="zh-CN" smtClean="0"/>
              <a:t>    p.age = 20</a:t>
            </a:r>
          </a:p>
          <a:p>
            <a:pPr marL="342900" indent="-342900"/>
            <a:r>
              <a:rPr lang="en-US" altLang="zh-CN" smtClean="0"/>
              <a:t>    println(p.name + " " + p.age)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class Person {</a:t>
            </a:r>
          </a:p>
          <a:p>
            <a:pPr marL="342900" indent="-342900"/>
            <a:r>
              <a:rPr lang="en-US" altLang="zh-CN" smtClean="0"/>
              <a:t>  var name: String = _</a:t>
            </a:r>
          </a:p>
          <a:p>
            <a:pPr marL="342900" indent="-342900"/>
            <a:r>
              <a:rPr lang="en-US" altLang="zh-CN" smtClean="0"/>
              <a:t>  var age: Int = _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CN" b="1" smtClean="0"/>
              <a:t>//</a:t>
            </a:r>
            <a:r>
              <a:rPr lang="zh-CN" altLang="en-US" b="1" smtClean="0"/>
              <a:t>案例代码</a:t>
            </a:r>
            <a:r>
              <a:rPr lang="en-US" altLang="zh-CN" b="1" smtClean="0"/>
              <a:t>: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package com.atguigu.chapter06.constructp;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public class JavaConstruct {</a:t>
            </a:r>
          </a:p>
          <a:p>
            <a:pPr marL="342900" indent="-342900"/>
            <a:r>
              <a:rPr lang="en-US" altLang="zh-CN" smtClean="0"/>
              <a:t>    public static void main(String[] args) {</a:t>
            </a:r>
          </a:p>
          <a:p>
            <a:pPr marL="342900" indent="-342900"/>
            <a:r>
              <a:rPr lang="en-US" altLang="zh-CN" smtClean="0"/>
              <a:t>        Person p1 = new Person();</a:t>
            </a:r>
          </a:p>
          <a:p>
            <a:pPr marL="342900" indent="-342900"/>
            <a:r>
              <a:rPr lang="en-US" altLang="zh-CN" smtClean="0"/>
              <a:t>        System.out.println(p1.getInfo());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      Person p2 = new Person("jack", 100);</a:t>
            </a:r>
          </a:p>
          <a:p>
            <a:pPr marL="342900" indent="-342900"/>
            <a:r>
              <a:rPr lang="en-US" altLang="zh-CN" smtClean="0"/>
              <a:t>        System.out.println(p2.getInfo());</a:t>
            </a:r>
          </a:p>
          <a:p>
            <a:pPr marL="342900" indent="-342900"/>
            <a:r>
              <a:rPr lang="en-US" altLang="zh-CN" smtClean="0"/>
              <a:t>  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r>
              <a:rPr lang="en-US" altLang="zh-CN" smtClean="0"/>
              <a:t>class Person{</a:t>
            </a:r>
          </a:p>
          <a:p>
            <a:pPr marL="342900" indent="-342900"/>
            <a:r>
              <a:rPr lang="en-US" altLang="zh-CN" smtClean="0"/>
              <a:t>    public String name;</a:t>
            </a:r>
          </a:p>
          <a:p>
            <a:pPr marL="342900" indent="-342900"/>
            <a:r>
              <a:rPr lang="en-US" altLang="zh-CN" smtClean="0"/>
              <a:t>    public int age;</a:t>
            </a:r>
          </a:p>
          <a:p>
            <a:pPr marL="342900" indent="-342900"/>
            <a:r>
              <a:rPr lang="en-US" altLang="zh-CN" smtClean="0"/>
              <a:t>    public String getInfo(){</a:t>
            </a:r>
          </a:p>
          <a:p>
            <a:pPr marL="342900" indent="-342900"/>
            <a:r>
              <a:rPr lang="en-US" altLang="zh-CN" smtClean="0"/>
              <a:t>        return name+"\t"+age;</a:t>
            </a:r>
          </a:p>
          <a:p>
            <a:pPr marL="342900" indent="-342900"/>
            <a:r>
              <a:rPr lang="en-US" altLang="zh-CN" smtClean="0"/>
              <a:t>    }</a:t>
            </a:r>
          </a:p>
          <a:p>
            <a:pPr marL="342900" indent="-342900"/>
            <a:r>
              <a:rPr lang="en-US" altLang="zh-CN" smtClean="0"/>
              <a:t>    public Person(){</a:t>
            </a:r>
          </a:p>
          <a:p>
            <a:pPr marL="342900" indent="-342900"/>
            <a:r>
              <a:rPr lang="en-US" altLang="zh-CN" smtClean="0"/>
              <a:t>        age = 18;</a:t>
            </a:r>
          </a:p>
          <a:p>
            <a:pPr marL="342900" indent="-342900"/>
            <a:r>
              <a:rPr lang="en-US" altLang="zh-CN" smtClean="0"/>
              <a:t>    }</a:t>
            </a:r>
          </a:p>
          <a:p>
            <a:pPr marL="342900" indent="-342900"/>
            <a:r>
              <a:rPr lang="en-US" altLang="zh-CN" smtClean="0"/>
              <a:t>    public Person(String name,int age){</a:t>
            </a:r>
          </a:p>
          <a:p>
            <a:pPr marL="342900" indent="-342900"/>
            <a:r>
              <a:rPr lang="en-US" altLang="zh-CN" smtClean="0"/>
              <a:t>        this.name = name;</a:t>
            </a:r>
          </a:p>
          <a:p>
            <a:pPr marL="342900" indent="-342900"/>
            <a:r>
              <a:rPr lang="en-US" altLang="zh-CN" smtClean="0"/>
              <a:t>        this.age = age;</a:t>
            </a:r>
          </a:p>
          <a:p>
            <a:pPr marL="342900" indent="-342900"/>
            <a:r>
              <a:rPr lang="en-US" altLang="zh-CN" smtClean="0"/>
              <a:t>  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CN" smtClean="0"/>
              <a:t>2.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package com.atguigu.chapter02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object Hello01 {</a:t>
            </a:r>
          </a:p>
          <a:p>
            <a:pPr marL="342900" indent="-342900"/>
            <a:r>
              <a:rPr lang="en-US" altLang="zh-CN" smtClean="0"/>
              <a:t>  def main(args: Array[String]): Unit = {</a:t>
            </a:r>
          </a:p>
          <a:p>
            <a:pPr marL="342900" indent="-342900"/>
            <a:r>
              <a:rPr lang="en-US" altLang="zh-CN" smtClean="0"/>
              <a:t>   println("ok~~")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class Person(inName:String, inAge : Int) {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zh-CN" altLang="en-US" smtClean="0"/>
              <a:t>反编译后的</a:t>
            </a:r>
            <a:r>
              <a:rPr lang="en-US" altLang="zh-CN" smtClean="0"/>
              <a:t>person.class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public class Person</a:t>
            </a:r>
          </a:p>
          <a:p>
            <a:pPr marL="342900" indent="-342900"/>
            <a:r>
              <a:rPr lang="en-US" altLang="zh-CN" smtClean="0"/>
              <a:t>{</a:t>
            </a:r>
          </a:p>
          <a:p>
            <a:pPr marL="342900" indent="-342900"/>
            <a:r>
              <a:rPr lang="en-US" altLang="zh-CN" smtClean="0"/>
              <a:t>  public Person(String inName, int inAge)</a:t>
            </a:r>
          </a:p>
          <a:p>
            <a:pPr marL="342900" indent="-342900"/>
            <a:r>
              <a:rPr lang="en-US" altLang="zh-CN" smtClean="0"/>
              <a:t>  {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3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package com.atguigu.chapter02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object Hello01 {</a:t>
            </a:r>
          </a:p>
          <a:p>
            <a:pPr marL="342900" indent="-342900"/>
            <a:r>
              <a:rPr lang="en-US" altLang="zh-CN" smtClean="0"/>
              <a:t>  def main(args: Array[String]): Unit = {</a:t>
            </a:r>
          </a:p>
          <a:p>
            <a:pPr marL="342900" indent="-342900"/>
            <a:r>
              <a:rPr lang="en-US" altLang="zh-CN" smtClean="0"/>
              <a:t>    val p = new Person("tom", 24)</a:t>
            </a:r>
          </a:p>
          <a:p>
            <a:pPr marL="342900" indent="-342900"/>
            <a:r>
              <a:rPr lang="en-US" altLang="zh-CN" smtClean="0"/>
              <a:t>    p.showInfo()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class Person(inName:String, inAge : Int) {</a:t>
            </a:r>
          </a:p>
          <a:p>
            <a:pPr marL="342900" indent="-342900"/>
            <a:r>
              <a:rPr lang="en-US" altLang="zh-CN" smtClean="0"/>
              <a:t>  var name: String = inName</a:t>
            </a:r>
          </a:p>
          <a:p>
            <a:pPr marL="342900" indent="-342900"/>
            <a:r>
              <a:rPr lang="en-US" altLang="zh-CN" smtClean="0"/>
              <a:t>  var age: Int = inAge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println("ok001")</a:t>
            </a:r>
          </a:p>
          <a:p>
            <a:pPr marL="342900" indent="-342900"/>
            <a:r>
              <a:rPr lang="en-US" altLang="zh-CN" smtClean="0"/>
              <a:t>  println("ok002")</a:t>
            </a:r>
          </a:p>
          <a:p>
            <a:pPr marL="342900" indent="-342900"/>
            <a:r>
              <a:rPr lang="en-US" altLang="zh-CN" smtClean="0"/>
              <a:t>  //</a:t>
            </a:r>
            <a:r>
              <a:rPr lang="zh-CN" altLang="en-US" smtClean="0"/>
              <a:t>方法声明</a:t>
            </a:r>
            <a:r>
              <a:rPr lang="en-US" altLang="zh-CN" smtClean="0"/>
              <a:t>/</a:t>
            </a:r>
            <a:r>
              <a:rPr lang="zh-CN" altLang="en-US" smtClean="0"/>
              <a:t>定义</a:t>
            </a:r>
          </a:p>
          <a:p>
            <a:pPr marL="342900" indent="-342900"/>
            <a:r>
              <a:rPr lang="zh-CN" altLang="en-US" smtClean="0"/>
              <a:t>  </a:t>
            </a:r>
            <a:r>
              <a:rPr lang="en-US" altLang="zh-CN" smtClean="0"/>
              <a:t>def showInfo(): Unit = {</a:t>
            </a:r>
          </a:p>
          <a:p>
            <a:pPr marL="342900" indent="-342900"/>
            <a:r>
              <a:rPr lang="en-US" altLang="zh-CN" smtClean="0"/>
              <a:t>    println("person</a:t>
            </a:r>
            <a:r>
              <a:rPr lang="zh-CN" altLang="en-US" smtClean="0"/>
              <a:t>信息</a:t>
            </a:r>
            <a:r>
              <a:rPr lang="en-US" altLang="zh-CN" smtClean="0"/>
              <a:t>")</a:t>
            </a:r>
          </a:p>
          <a:p>
            <a:pPr marL="342900" indent="-342900"/>
            <a:r>
              <a:rPr lang="en-US" altLang="zh-CN" smtClean="0"/>
              <a:t>    println("name=" + this.name)</a:t>
            </a:r>
          </a:p>
          <a:p>
            <a:pPr marL="342900" indent="-342900"/>
            <a:r>
              <a:rPr lang="en-US" altLang="zh-CN" smtClean="0"/>
              <a:t>    println("age=" + this.age)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  age += 4</a:t>
            </a:r>
          </a:p>
          <a:p>
            <a:pPr marL="342900" indent="-342900"/>
            <a:r>
              <a:rPr lang="en-US" altLang="zh-CN" smtClean="0"/>
              <a:t>  println("age=" + age)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4.</a:t>
            </a:r>
            <a:r>
              <a:rPr lang="zh-CN" altLang="en-US" smtClean="0"/>
              <a:t>的案例很简单，随堂想即可</a:t>
            </a:r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class AA {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val a = new AA</a:t>
            </a:r>
          </a:p>
          <a:p>
            <a:pPr marL="342900" indent="-342900"/>
            <a:r>
              <a:rPr lang="en-US" altLang="zh-CN" smtClean="0"/>
              <a:t>val b = new AA()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CN" smtClean="0"/>
              <a:t>//</a:t>
            </a:r>
            <a:r>
              <a:rPr lang="zh-CN" altLang="en-US" smtClean="0"/>
              <a:t>说明</a:t>
            </a:r>
            <a:r>
              <a:rPr lang="en-US" altLang="zh-CN" sz="1200" smtClean="0"/>
              <a:t>java</a:t>
            </a:r>
            <a:r>
              <a:rPr lang="zh-CN" altLang="en-US" sz="1200" smtClean="0"/>
              <a:t>中一个构造器要调用同类的其它构造器，也需要放在第一行</a:t>
            </a:r>
            <a:endParaRPr lang="en-US" altLang="zh-CN" sz="1200" smtClean="0"/>
          </a:p>
          <a:p>
            <a:pPr marL="342900" indent="-342900"/>
            <a:r>
              <a:rPr lang="en-US" altLang="zh-CN" smtClean="0"/>
              <a:t>class B {</a:t>
            </a:r>
          </a:p>
          <a:p>
            <a:pPr marL="342900" indent="-342900"/>
            <a:r>
              <a:rPr lang="en-US" altLang="zh-CN" smtClean="0"/>
              <a:t>    public B() {</a:t>
            </a:r>
          </a:p>
          <a:p>
            <a:pPr marL="342900" indent="-342900"/>
            <a:r>
              <a:rPr lang="en-US" altLang="zh-CN" smtClean="0"/>
              <a:t>        System.out.println("B()");</a:t>
            </a:r>
          </a:p>
          <a:p>
            <a:pPr marL="342900" indent="-342900"/>
            <a:r>
              <a:rPr lang="en-US" altLang="zh-CN" smtClean="0"/>
              <a:t>    }</a:t>
            </a:r>
          </a:p>
          <a:p>
            <a:pPr marL="342900" indent="-342900"/>
            <a:r>
              <a:rPr lang="en-US" altLang="zh-CN" smtClean="0"/>
              <a:t>    public B(int num) {</a:t>
            </a:r>
          </a:p>
          <a:p>
            <a:pPr marL="342900" indent="-342900"/>
            <a:r>
              <a:rPr lang="en-US" altLang="zh-CN" smtClean="0"/>
              <a:t>        this();</a:t>
            </a:r>
          </a:p>
          <a:p>
            <a:pPr marL="342900" indent="-342900"/>
            <a:r>
              <a:rPr lang="en-US" altLang="zh-CN" smtClean="0"/>
              <a:t>        System.out.println("B(int)~~");</a:t>
            </a:r>
          </a:p>
          <a:p>
            <a:pPr marL="342900" indent="-342900"/>
            <a:r>
              <a:rPr lang="en-US" altLang="zh-CN" smtClean="0"/>
              <a:t>  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5.</a:t>
            </a:r>
            <a:r>
              <a:rPr lang="zh-CN" altLang="en-US" smtClean="0"/>
              <a:t>的案例，类似</a:t>
            </a:r>
            <a:r>
              <a:rPr lang="en-US" altLang="zh-CN" smtClean="0"/>
              <a:t>java</a:t>
            </a:r>
            <a:r>
              <a:rPr lang="zh-CN" altLang="en-US" smtClean="0"/>
              <a:t>的方法重载</a:t>
            </a:r>
            <a:r>
              <a:rPr lang="en-US" altLang="zh-CN" smtClean="0"/>
              <a:t>.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package com.atguigu.chapter02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object Hello01 {</a:t>
            </a:r>
          </a:p>
          <a:p>
            <a:pPr marL="342900" indent="-342900"/>
            <a:r>
              <a:rPr lang="en-US" altLang="zh-CN" smtClean="0"/>
              <a:t>  def main(args: Array[String]): Unit = {</a:t>
            </a:r>
          </a:p>
          <a:p>
            <a:pPr marL="342900" indent="-342900"/>
            <a:r>
              <a:rPr lang="en-US" altLang="zh-CN" smtClean="0"/>
              <a:t>    val p1 = new Person("scott")</a:t>
            </a:r>
          </a:p>
          <a:p>
            <a:pPr marL="342900" indent="-342900"/>
            <a:r>
              <a:rPr lang="en-US" altLang="zh-CN" smtClean="0"/>
              <a:t>    p1.showInfo()</a:t>
            </a:r>
          </a:p>
          <a:p>
            <a:pPr marL="342900" indent="-342900"/>
            <a:r>
              <a:rPr lang="en-US" altLang="zh-CN" smtClean="0"/>
              <a:t>    println("----------------------------")</a:t>
            </a:r>
          </a:p>
          <a:p>
            <a:pPr marL="342900" indent="-342900"/>
            <a:r>
              <a:rPr lang="en-US" altLang="zh-CN" smtClean="0"/>
              <a:t>    val p2 = new Person("jack", 10)</a:t>
            </a:r>
          </a:p>
          <a:p>
            <a:pPr marL="342900" indent="-342900"/>
            <a:r>
              <a:rPr lang="en-US" altLang="zh-CN" smtClean="0"/>
              <a:t>    p2.showInfo()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class Person() {</a:t>
            </a:r>
          </a:p>
          <a:p>
            <a:pPr marL="342900" indent="-342900"/>
            <a:r>
              <a:rPr lang="en-US" altLang="zh-CN" smtClean="0"/>
              <a:t>  var name: String = _</a:t>
            </a:r>
          </a:p>
          <a:p>
            <a:pPr marL="342900" indent="-342900"/>
            <a:r>
              <a:rPr lang="en-US" altLang="zh-CN" smtClean="0"/>
              <a:t>  var age: Int = _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def this(name : String) {</a:t>
            </a:r>
          </a:p>
          <a:p>
            <a:pPr marL="342900" indent="-342900"/>
            <a:r>
              <a:rPr lang="en-US" altLang="zh-CN" smtClean="0"/>
              <a:t>    //</a:t>
            </a:r>
            <a:r>
              <a:rPr lang="zh-CN" altLang="en-US" smtClean="0"/>
              <a:t>辅助构造器无论是直接或间接，最终都一定要调用主构造器，执行主构造器的逻辑</a:t>
            </a:r>
          </a:p>
          <a:p>
            <a:pPr marL="342900" indent="-342900"/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而且需要放在辅助构造器的第一行</a:t>
            </a:r>
            <a:r>
              <a:rPr lang="en-US" altLang="zh-CN" smtClean="0"/>
              <a:t>[</a:t>
            </a:r>
            <a:r>
              <a:rPr lang="zh-CN" altLang="en-US" smtClean="0"/>
              <a:t>这点和</a:t>
            </a:r>
            <a:r>
              <a:rPr lang="en-US" altLang="zh-CN" smtClean="0"/>
              <a:t>java</a:t>
            </a:r>
            <a:r>
              <a:rPr lang="zh-CN" altLang="en-US" smtClean="0"/>
              <a:t>一样，</a:t>
            </a:r>
            <a:r>
              <a:rPr lang="en-US" altLang="zh-CN" smtClean="0"/>
              <a:t>java</a:t>
            </a:r>
            <a:r>
              <a:rPr lang="zh-CN" altLang="en-US" smtClean="0"/>
              <a:t>中一个构造器要调用同类的其它构造器，也需要放在第一行</a:t>
            </a:r>
            <a:r>
              <a:rPr lang="en-US" altLang="zh-CN" smtClean="0"/>
              <a:t>]</a:t>
            </a:r>
          </a:p>
          <a:p>
            <a:pPr marL="342900" indent="-342900"/>
            <a:r>
              <a:rPr lang="en-US" altLang="zh-CN" smtClean="0"/>
              <a:t>    this()  //</a:t>
            </a:r>
            <a:r>
              <a:rPr lang="zh-CN" altLang="en-US" smtClean="0"/>
              <a:t>直接调用主构造器</a:t>
            </a:r>
          </a:p>
          <a:p>
            <a:pPr marL="342900" indent="-342900"/>
            <a:r>
              <a:rPr lang="zh-CN" altLang="en-US" smtClean="0"/>
              <a:t>    </a:t>
            </a:r>
            <a:r>
              <a:rPr lang="en-US" altLang="zh-CN" smtClean="0"/>
              <a:t>this.name = name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def this(name : String, age : Int) {</a:t>
            </a:r>
          </a:p>
          <a:p>
            <a:pPr marL="342900" indent="-342900"/>
            <a:r>
              <a:rPr lang="en-US" altLang="zh-CN" smtClean="0"/>
              <a:t>    this() //</a:t>
            </a:r>
            <a:r>
              <a:rPr lang="zh-CN" altLang="en-US" smtClean="0"/>
              <a:t>直接调用主构造器</a:t>
            </a:r>
          </a:p>
          <a:p>
            <a:pPr marL="342900" indent="-342900"/>
            <a:r>
              <a:rPr lang="zh-CN" altLang="en-US" smtClean="0"/>
              <a:t>    </a:t>
            </a:r>
            <a:r>
              <a:rPr lang="en-US" altLang="zh-CN" smtClean="0"/>
              <a:t>this.name = name</a:t>
            </a:r>
          </a:p>
          <a:p>
            <a:pPr marL="342900" indent="-342900"/>
            <a:r>
              <a:rPr lang="en-US" altLang="zh-CN" smtClean="0"/>
              <a:t>    this.age = age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def this(age : Int) {</a:t>
            </a:r>
          </a:p>
          <a:p>
            <a:pPr marL="342900" indent="-342900"/>
            <a:r>
              <a:rPr lang="en-US" altLang="zh-CN" smtClean="0"/>
              <a:t>    this("</a:t>
            </a:r>
            <a:r>
              <a:rPr lang="zh-CN" altLang="en-US" smtClean="0"/>
              <a:t>匿名</a:t>
            </a:r>
            <a:r>
              <a:rPr lang="en-US" altLang="zh-CN" smtClean="0"/>
              <a:t>") //</a:t>
            </a:r>
            <a:r>
              <a:rPr lang="zh-CN" altLang="en-US" smtClean="0"/>
              <a:t>简介调用主构造器</a:t>
            </a:r>
            <a:r>
              <a:rPr lang="en-US" altLang="zh-CN" smtClean="0"/>
              <a:t>,</a:t>
            </a:r>
            <a:r>
              <a:rPr lang="zh-CN" altLang="en-US" smtClean="0"/>
              <a:t>因为 </a:t>
            </a:r>
            <a:r>
              <a:rPr lang="en-US" altLang="zh-CN" smtClean="0"/>
              <a:t>def this(name : String) </a:t>
            </a:r>
            <a:r>
              <a:rPr lang="zh-CN" altLang="en-US" smtClean="0"/>
              <a:t>中调用了主构造器</a:t>
            </a:r>
            <a:r>
              <a:rPr lang="en-US" altLang="zh-CN" smtClean="0"/>
              <a:t>!</a:t>
            </a:r>
          </a:p>
          <a:p>
            <a:pPr marL="342900" indent="-342900"/>
            <a:r>
              <a:rPr lang="en-US" altLang="zh-CN" smtClean="0"/>
              <a:t>    this.age = age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def showInfo(): Unit = {</a:t>
            </a:r>
          </a:p>
          <a:p>
            <a:pPr marL="342900" indent="-342900"/>
            <a:r>
              <a:rPr lang="en-US" altLang="zh-CN" smtClean="0"/>
              <a:t>    println("person</a:t>
            </a:r>
            <a:r>
              <a:rPr lang="zh-CN" altLang="en-US" smtClean="0"/>
              <a:t>信息如下</a:t>
            </a:r>
            <a:r>
              <a:rPr lang="en-US" altLang="zh-CN" smtClean="0"/>
              <a:t>:")</a:t>
            </a:r>
          </a:p>
          <a:p>
            <a:pPr marL="342900" indent="-342900"/>
            <a:r>
              <a:rPr lang="en-US" altLang="zh-CN" smtClean="0"/>
              <a:t>    println("name=" + this.name)</a:t>
            </a:r>
          </a:p>
          <a:p>
            <a:pPr marL="342900" indent="-342900"/>
            <a:r>
              <a:rPr lang="en-US" altLang="zh-CN" smtClean="0"/>
              <a:t>    println("age=" + this.age)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zh-CN" altLang="en-US" smtClean="0"/>
              <a:t>反编译看</a:t>
            </a:r>
            <a:r>
              <a:rPr lang="en-US" altLang="zh-CN" smtClean="0"/>
              <a:t>person.class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文件</a:t>
            </a:r>
            <a:endParaRPr lang="en-US" altLang="zh-CN" baseline="0" smtClean="0"/>
          </a:p>
          <a:p>
            <a:pPr marL="342900" indent="-342900"/>
            <a:endParaRPr lang="en-US" altLang="zh-CN" baseline="0" smtClean="0"/>
          </a:p>
          <a:p>
            <a:pPr marL="342900" indent="-342900"/>
            <a:r>
              <a:rPr lang="en-US" altLang="zh-CN" smtClean="0"/>
              <a:t>public class Person</a:t>
            </a:r>
          </a:p>
          <a:p>
            <a:pPr marL="342900" indent="-342900"/>
            <a:r>
              <a:rPr lang="en-US" altLang="zh-CN" smtClean="0"/>
              <a:t>{</a:t>
            </a:r>
          </a:p>
          <a:p>
            <a:pPr marL="342900" indent="-342900"/>
            <a:r>
              <a:rPr lang="en-US" altLang="zh-CN" smtClean="0"/>
              <a:t>  private String name;</a:t>
            </a:r>
          </a:p>
          <a:p>
            <a:pPr marL="342900" indent="-342900"/>
            <a:r>
              <a:rPr lang="en-US" altLang="zh-CN" smtClean="0"/>
              <a:t>  private int age;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String name()</a:t>
            </a:r>
          </a:p>
          <a:p>
            <a:pPr marL="342900" indent="-342900"/>
            <a:r>
              <a:rPr lang="en-US" altLang="zh-CN" smtClean="0"/>
              <a:t>  {</a:t>
            </a:r>
          </a:p>
          <a:p>
            <a:pPr marL="342900" indent="-342900"/>
            <a:r>
              <a:rPr lang="en-US" altLang="zh-CN" smtClean="0"/>
              <a:t>    return this.name; } </a:t>
            </a:r>
          </a:p>
          <a:p>
            <a:pPr marL="342900" indent="-342900"/>
            <a:r>
              <a:rPr lang="en-US" altLang="zh-CN" smtClean="0"/>
              <a:t>  public void name_$eq(String x$1) { this.name = x$1; } </a:t>
            </a:r>
          </a:p>
          <a:p>
            <a:pPr marL="342900" indent="-342900"/>
            <a:r>
              <a:rPr lang="en-US" altLang="zh-CN" smtClean="0"/>
              <a:t>  public int age() { return this.age; } </a:t>
            </a:r>
          </a:p>
          <a:p>
            <a:pPr marL="342900" indent="-342900"/>
            <a:r>
              <a:rPr lang="en-US" altLang="zh-CN" smtClean="0"/>
              <a:t>  public void age_$eq(int x$1) { this.age = x$1;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void showInfo()</a:t>
            </a:r>
          </a:p>
          <a:p>
            <a:pPr marL="342900" indent="-342900"/>
            <a:r>
              <a:rPr lang="en-US" altLang="zh-CN" smtClean="0"/>
              <a:t>  {</a:t>
            </a:r>
          </a:p>
          <a:p>
            <a:pPr marL="342900" indent="-342900"/>
            <a:r>
              <a:rPr lang="en-US" altLang="zh-CN" smtClean="0"/>
              <a:t>    Predef..MODULE$.println("person</a:t>
            </a:r>
            <a:r>
              <a:rPr lang="zh-CN" altLang="en-US" smtClean="0"/>
              <a:t>信息如下</a:t>
            </a:r>
            <a:r>
              <a:rPr lang="en-US" altLang="zh-CN" smtClean="0"/>
              <a:t>:");</a:t>
            </a:r>
          </a:p>
          <a:p>
            <a:pPr marL="342900" indent="-342900"/>
            <a:r>
              <a:rPr lang="en-US" altLang="zh-CN" smtClean="0"/>
              <a:t>    Predef..MODULE$.println(new StringBuilder().append("name=").append(name()).toString());</a:t>
            </a:r>
          </a:p>
          <a:p>
            <a:pPr marL="342900" indent="-342900"/>
            <a:r>
              <a:rPr lang="en-US" altLang="zh-CN" smtClean="0"/>
              <a:t>    Predef..MODULE$.println(new StringBuilder().append("age=").append(BoxesRunTime.boxToInteger(age())).toString());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Person()</a:t>
            </a:r>
          </a:p>
          <a:p>
            <a:pPr marL="342900" indent="-342900"/>
            <a:r>
              <a:rPr lang="en-US" altLang="zh-CN" smtClean="0"/>
              <a:t>  {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Person(String name)</a:t>
            </a:r>
          </a:p>
          <a:p>
            <a:pPr marL="342900" indent="-342900"/>
            <a:r>
              <a:rPr lang="en-US" altLang="zh-CN" smtClean="0"/>
              <a:t>  {</a:t>
            </a:r>
          </a:p>
          <a:p>
            <a:pPr marL="342900" indent="-342900"/>
            <a:r>
              <a:rPr lang="en-US" altLang="zh-CN" smtClean="0"/>
              <a:t>    this();</a:t>
            </a:r>
          </a:p>
          <a:p>
            <a:pPr marL="342900" indent="-342900"/>
            <a:r>
              <a:rPr lang="en-US" altLang="zh-CN" smtClean="0"/>
              <a:t>    name_$eq(name);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Person(String name, int age) {</a:t>
            </a:r>
          </a:p>
          <a:p>
            <a:pPr marL="342900" indent="-342900"/>
            <a:r>
              <a:rPr lang="en-US" altLang="zh-CN" smtClean="0"/>
              <a:t>    this();</a:t>
            </a:r>
          </a:p>
          <a:p>
            <a:pPr marL="342900" indent="-342900"/>
            <a:r>
              <a:rPr lang="en-US" altLang="zh-CN" smtClean="0"/>
              <a:t>    name_$eq(name);</a:t>
            </a:r>
          </a:p>
          <a:p>
            <a:pPr marL="342900" indent="-342900"/>
            <a:r>
              <a:rPr lang="en-US" altLang="zh-CN" smtClean="0"/>
              <a:t>    age_$eq(age);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Person(int age) {</a:t>
            </a:r>
          </a:p>
          <a:p>
            <a:pPr marL="342900" indent="-342900"/>
            <a:r>
              <a:rPr lang="en-US" altLang="zh-CN" smtClean="0"/>
              <a:t>    this("</a:t>
            </a:r>
            <a:r>
              <a:rPr lang="zh-CN" altLang="en-US" smtClean="0"/>
              <a:t>匿名</a:t>
            </a:r>
            <a:r>
              <a:rPr lang="en-US" altLang="zh-CN" smtClean="0"/>
              <a:t>");</a:t>
            </a:r>
          </a:p>
          <a:p>
            <a:pPr marL="342900" indent="-342900"/>
            <a:r>
              <a:rPr lang="en-US" altLang="zh-CN" smtClean="0"/>
              <a:t>    age_$eq(age);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6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package com.atguigu.chapter02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object Hello01 {</a:t>
            </a:r>
          </a:p>
          <a:p>
            <a:pPr marL="342900" indent="-342900"/>
            <a:r>
              <a:rPr lang="en-US" altLang="zh-CN" smtClean="0"/>
              <a:t>  def main(args: Array[String]): Unit = {</a:t>
            </a:r>
          </a:p>
          <a:p>
            <a:pPr marL="342900" indent="-342900"/>
            <a:r>
              <a:rPr lang="en-US" altLang="zh-CN" smtClean="0"/>
              <a:t>    val p1 = new Person("scott")</a:t>
            </a:r>
          </a:p>
          <a:p>
            <a:pPr marL="342900" indent="-342900"/>
            <a:r>
              <a:rPr lang="en-US" altLang="zh-CN" smtClean="0"/>
              <a:t>    //</a:t>
            </a:r>
            <a:r>
              <a:rPr lang="zh-CN" altLang="en-US" smtClean="0"/>
              <a:t>下面创建对象的方式编译错误，因为主构造器是</a:t>
            </a:r>
            <a:r>
              <a:rPr lang="en-US" altLang="zh-CN" smtClean="0"/>
              <a:t>private,</a:t>
            </a:r>
            <a:r>
              <a:rPr lang="zh-CN" altLang="en-US" smtClean="0"/>
              <a:t>不能直接使用主构造器来创建</a:t>
            </a:r>
          </a:p>
          <a:p>
            <a:pPr marL="342900" indent="-342900"/>
            <a:r>
              <a:rPr lang="zh-CN" altLang="en-US" smtClean="0"/>
              <a:t>    </a:t>
            </a:r>
            <a:r>
              <a:rPr lang="en-US" altLang="zh-CN" smtClean="0"/>
              <a:t>//val p2 = new Person()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class Person private() {</a:t>
            </a:r>
          </a:p>
          <a:p>
            <a:pPr marL="342900" indent="-342900"/>
            <a:r>
              <a:rPr lang="en-US" altLang="zh-CN" smtClean="0"/>
              <a:t>  var name: String = _</a:t>
            </a:r>
          </a:p>
          <a:p>
            <a:pPr marL="342900" indent="-342900"/>
            <a:r>
              <a:rPr lang="en-US" altLang="zh-CN" smtClean="0"/>
              <a:t>  var age: Int = _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def this(name : String) {</a:t>
            </a:r>
          </a:p>
          <a:p>
            <a:pPr marL="342900" indent="-342900"/>
            <a:r>
              <a:rPr lang="en-US" altLang="zh-CN" smtClean="0"/>
              <a:t>    this()</a:t>
            </a:r>
          </a:p>
          <a:p>
            <a:pPr marL="342900" indent="-342900"/>
            <a:r>
              <a:rPr lang="en-US" altLang="zh-CN" smtClean="0"/>
              <a:t>    this.name = name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def showInfo(): Unit = {</a:t>
            </a:r>
          </a:p>
          <a:p>
            <a:pPr marL="342900" indent="-342900"/>
            <a:r>
              <a:rPr lang="en-US" altLang="zh-CN" smtClean="0"/>
              <a:t>    println("person</a:t>
            </a:r>
            <a:r>
              <a:rPr lang="zh-CN" altLang="en-US" smtClean="0"/>
              <a:t>信息如下</a:t>
            </a:r>
            <a:r>
              <a:rPr lang="en-US" altLang="zh-CN" smtClean="0"/>
              <a:t>:")</a:t>
            </a:r>
          </a:p>
          <a:p>
            <a:pPr marL="342900" indent="-342900"/>
            <a:r>
              <a:rPr lang="en-US" altLang="zh-CN" smtClean="0"/>
              <a:t>    println("name=" + this.name)</a:t>
            </a:r>
          </a:p>
          <a:p>
            <a:pPr marL="342900" indent="-342900"/>
            <a:r>
              <a:rPr lang="en-US" altLang="zh-CN" smtClean="0"/>
              <a:t>    println("age=" + this.age)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zh-CN" altLang="en-US" smtClean="0"/>
              <a:t>反编译后</a:t>
            </a:r>
            <a:r>
              <a:rPr lang="en-US" altLang="zh-CN" smtClean="0"/>
              <a:t>person.class </a:t>
            </a:r>
            <a:r>
              <a:rPr lang="zh-CN" altLang="en-US" smtClean="0"/>
              <a:t>文件</a:t>
            </a:r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public class Person</a:t>
            </a:r>
          </a:p>
          <a:p>
            <a:pPr marL="342900" indent="-342900"/>
            <a:r>
              <a:rPr lang="en-US" altLang="zh-CN" smtClean="0"/>
              <a:t>{</a:t>
            </a:r>
          </a:p>
          <a:p>
            <a:pPr marL="342900" indent="-342900"/>
            <a:r>
              <a:rPr lang="en-US" altLang="zh-CN" smtClean="0"/>
              <a:t>  private String name;</a:t>
            </a:r>
          </a:p>
          <a:p>
            <a:pPr marL="342900" indent="-342900"/>
            <a:r>
              <a:rPr lang="en-US" altLang="zh-CN" smtClean="0"/>
              <a:t>  private int age;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String name()</a:t>
            </a:r>
          </a:p>
          <a:p>
            <a:pPr marL="342900" indent="-342900"/>
            <a:r>
              <a:rPr lang="en-US" altLang="zh-CN" smtClean="0"/>
              <a:t>  {</a:t>
            </a:r>
          </a:p>
          <a:p>
            <a:pPr marL="342900" indent="-342900"/>
            <a:r>
              <a:rPr lang="en-US" altLang="zh-CN" smtClean="0"/>
              <a:t>    return this.name; } </a:t>
            </a:r>
          </a:p>
          <a:p>
            <a:pPr marL="342900" indent="-342900"/>
            <a:r>
              <a:rPr lang="en-US" altLang="zh-CN" smtClean="0"/>
              <a:t>  public void name_$eq(String x$1) { this.name = x$1; } </a:t>
            </a:r>
          </a:p>
          <a:p>
            <a:pPr marL="342900" indent="-342900"/>
            <a:r>
              <a:rPr lang="en-US" altLang="zh-CN" smtClean="0"/>
              <a:t>  public int age() { return this.age; } </a:t>
            </a:r>
          </a:p>
          <a:p>
            <a:pPr marL="342900" indent="-342900"/>
            <a:r>
              <a:rPr lang="en-US" altLang="zh-CN" smtClean="0"/>
              <a:t>  public void age_$eq(int x$1) { this.age = x$1;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void showInfo()</a:t>
            </a:r>
          </a:p>
          <a:p>
            <a:pPr marL="342900" indent="-342900"/>
            <a:r>
              <a:rPr lang="en-US" altLang="zh-CN" smtClean="0"/>
              <a:t>  {</a:t>
            </a:r>
          </a:p>
          <a:p>
            <a:pPr marL="342900" indent="-342900"/>
            <a:r>
              <a:rPr lang="en-US" altLang="zh-CN" smtClean="0"/>
              <a:t>    Predef..MODULE$.println("person</a:t>
            </a:r>
            <a:r>
              <a:rPr lang="zh-CN" altLang="en-US" smtClean="0"/>
              <a:t>信息如下</a:t>
            </a:r>
            <a:r>
              <a:rPr lang="en-US" altLang="zh-CN" smtClean="0"/>
              <a:t>:");</a:t>
            </a:r>
          </a:p>
          <a:p>
            <a:pPr marL="342900" indent="-342900"/>
            <a:r>
              <a:rPr lang="en-US" altLang="zh-CN" smtClean="0"/>
              <a:t>    Predef..MODULE$.println(new StringBuilder().append("name=").append(name()).toString());</a:t>
            </a:r>
          </a:p>
          <a:p>
            <a:pPr marL="342900" indent="-342900"/>
            <a:r>
              <a:rPr lang="en-US" altLang="zh-CN" smtClean="0"/>
              <a:t>    Predef..MODULE$.println(new StringBuilder().append("age=").append(BoxesRunTime.boxToInteger(age())).toString());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</a:t>
            </a:r>
            <a:r>
              <a:rPr lang="en-US" altLang="zh-CN" b="1" smtClean="0"/>
              <a:t>private Person()</a:t>
            </a:r>
          </a:p>
          <a:p>
            <a:pPr marL="342900" indent="-342900"/>
            <a:r>
              <a:rPr lang="en-US" altLang="zh-CN" b="1" smtClean="0"/>
              <a:t>  {</a:t>
            </a:r>
          </a:p>
          <a:p>
            <a:pPr marL="342900" indent="-342900"/>
            <a:r>
              <a:rPr lang="en-US" altLang="zh-CN" b="1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Person(String name)</a:t>
            </a:r>
          </a:p>
          <a:p>
            <a:pPr marL="342900" indent="-342900"/>
            <a:r>
              <a:rPr lang="en-US" altLang="zh-CN" smtClean="0"/>
              <a:t>  {</a:t>
            </a:r>
          </a:p>
          <a:p>
            <a:pPr marL="342900" indent="-342900"/>
            <a:r>
              <a:rPr lang="en-US" altLang="zh-CN" smtClean="0"/>
              <a:t>    this();</a:t>
            </a:r>
          </a:p>
          <a:p>
            <a:pPr marL="342900" indent="-342900"/>
            <a:r>
              <a:rPr lang="en-US" altLang="zh-CN" smtClean="0"/>
              <a:t>    name_$eq(name);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7. </a:t>
            </a:r>
          </a:p>
          <a:p>
            <a:pPr marL="342900" indent="-342900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CN" smtClean="0"/>
              <a:t>5.</a:t>
            </a:r>
            <a:r>
              <a:rPr lang="zh-CN" altLang="en-US" smtClean="0"/>
              <a:t>的案例，类似</a:t>
            </a:r>
            <a:r>
              <a:rPr lang="en-US" altLang="zh-CN" smtClean="0"/>
              <a:t>java</a:t>
            </a:r>
            <a:r>
              <a:rPr lang="zh-CN" altLang="en-US" smtClean="0"/>
              <a:t>的方法重载</a:t>
            </a:r>
            <a:r>
              <a:rPr lang="en-US" altLang="zh-CN" smtClean="0"/>
              <a:t>.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package com.atguigu.chapter02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object Hello01 {</a:t>
            </a:r>
          </a:p>
          <a:p>
            <a:pPr marL="342900" indent="-342900"/>
            <a:r>
              <a:rPr lang="en-US" altLang="zh-CN" smtClean="0"/>
              <a:t>  def main(args: Array[String]): Unit = {</a:t>
            </a:r>
          </a:p>
          <a:p>
            <a:pPr marL="342900" indent="-342900"/>
            <a:r>
              <a:rPr lang="en-US" altLang="zh-CN" smtClean="0"/>
              <a:t>    val p1 = new Person("scott")</a:t>
            </a:r>
          </a:p>
          <a:p>
            <a:pPr marL="342900" indent="-342900"/>
            <a:r>
              <a:rPr lang="en-US" altLang="zh-CN" smtClean="0"/>
              <a:t>    p1.showInfo()</a:t>
            </a:r>
          </a:p>
          <a:p>
            <a:pPr marL="342900" indent="-342900"/>
            <a:r>
              <a:rPr lang="en-US" altLang="zh-CN" smtClean="0"/>
              <a:t>    println("----------------------------")</a:t>
            </a:r>
          </a:p>
          <a:p>
            <a:pPr marL="342900" indent="-342900"/>
            <a:r>
              <a:rPr lang="en-US" altLang="zh-CN" smtClean="0"/>
              <a:t>    val p2 = new Person("jack", 10)</a:t>
            </a:r>
          </a:p>
          <a:p>
            <a:pPr marL="342900" indent="-342900"/>
            <a:r>
              <a:rPr lang="en-US" altLang="zh-CN" smtClean="0"/>
              <a:t>    p2.showInfo()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class Person() {</a:t>
            </a:r>
          </a:p>
          <a:p>
            <a:pPr marL="342900" indent="-342900"/>
            <a:r>
              <a:rPr lang="en-US" altLang="zh-CN" smtClean="0"/>
              <a:t>  var name: String = _</a:t>
            </a:r>
          </a:p>
          <a:p>
            <a:pPr marL="342900" indent="-342900"/>
            <a:r>
              <a:rPr lang="en-US" altLang="zh-CN" smtClean="0"/>
              <a:t>  var age: Int = _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def this(name : String) {</a:t>
            </a:r>
          </a:p>
          <a:p>
            <a:pPr marL="342900" indent="-342900"/>
            <a:r>
              <a:rPr lang="en-US" altLang="zh-CN" smtClean="0"/>
              <a:t>    //</a:t>
            </a:r>
            <a:r>
              <a:rPr lang="zh-CN" altLang="en-US" smtClean="0"/>
              <a:t>辅助构造器无论是直接或间接，最终都一定要调用主构造器，执行主构造器的逻辑</a:t>
            </a:r>
          </a:p>
          <a:p>
            <a:pPr marL="342900" indent="-342900"/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而且需要放在辅助构造器的第一行</a:t>
            </a:r>
            <a:r>
              <a:rPr lang="en-US" altLang="zh-CN" smtClean="0"/>
              <a:t>[</a:t>
            </a:r>
            <a:r>
              <a:rPr lang="zh-CN" altLang="en-US" smtClean="0"/>
              <a:t>这点和</a:t>
            </a:r>
            <a:r>
              <a:rPr lang="en-US" altLang="zh-CN" smtClean="0"/>
              <a:t>java</a:t>
            </a:r>
            <a:r>
              <a:rPr lang="zh-CN" altLang="en-US" smtClean="0"/>
              <a:t>一样，</a:t>
            </a:r>
            <a:r>
              <a:rPr lang="en-US" altLang="zh-CN" smtClean="0"/>
              <a:t>java</a:t>
            </a:r>
            <a:r>
              <a:rPr lang="zh-CN" altLang="en-US" smtClean="0"/>
              <a:t>中一个构造器要调用同类的其它构造器，也需要放在第一行</a:t>
            </a:r>
            <a:r>
              <a:rPr lang="en-US" altLang="zh-CN" smtClean="0"/>
              <a:t>]</a:t>
            </a:r>
          </a:p>
          <a:p>
            <a:pPr marL="342900" indent="-342900"/>
            <a:r>
              <a:rPr lang="en-US" altLang="zh-CN" smtClean="0"/>
              <a:t>    this()  //</a:t>
            </a:r>
            <a:r>
              <a:rPr lang="zh-CN" altLang="en-US" smtClean="0"/>
              <a:t>直接调用主构造器</a:t>
            </a:r>
          </a:p>
          <a:p>
            <a:pPr marL="342900" indent="-342900"/>
            <a:r>
              <a:rPr lang="zh-CN" altLang="en-US" smtClean="0"/>
              <a:t>    </a:t>
            </a:r>
            <a:r>
              <a:rPr lang="en-US" altLang="zh-CN" smtClean="0"/>
              <a:t>this.name = name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def this(name : String, age : Int) {</a:t>
            </a:r>
          </a:p>
          <a:p>
            <a:pPr marL="342900" indent="-342900"/>
            <a:r>
              <a:rPr lang="en-US" altLang="zh-CN" smtClean="0"/>
              <a:t>    this() //</a:t>
            </a:r>
            <a:r>
              <a:rPr lang="zh-CN" altLang="en-US" smtClean="0"/>
              <a:t>直接调用主构造器</a:t>
            </a:r>
          </a:p>
          <a:p>
            <a:pPr marL="342900" indent="-342900"/>
            <a:r>
              <a:rPr lang="zh-CN" altLang="en-US" smtClean="0"/>
              <a:t>    </a:t>
            </a:r>
            <a:r>
              <a:rPr lang="en-US" altLang="zh-CN" smtClean="0"/>
              <a:t>this.name = name</a:t>
            </a:r>
          </a:p>
          <a:p>
            <a:pPr marL="342900" indent="-342900"/>
            <a:r>
              <a:rPr lang="en-US" altLang="zh-CN" smtClean="0"/>
              <a:t>    this.age = age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def this(age : Int) {</a:t>
            </a:r>
          </a:p>
          <a:p>
            <a:pPr marL="342900" indent="-342900"/>
            <a:r>
              <a:rPr lang="en-US" altLang="zh-CN" smtClean="0"/>
              <a:t>    this("</a:t>
            </a:r>
            <a:r>
              <a:rPr lang="zh-CN" altLang="en-US" smtClean="0"/>
              <a:t>匿名</a:t>
            </a:r>
            <a:r>
              <a:rPr lang="en-US" altLang="zh-CN" smtClean="0"/>
              <a:t>") //</a:t>
            </a:r>
            <a:r>
              <a:rPr lang="zh-CN" altLang="en-US" smtClean="0"/>
              <a:t>简介调用主构造器</a:t>
            </a:r>
            <a:r>
              <a:rPr lang="en-US" altLang="zh-CN" smtClean="0"/>
              <a:t>,</a:t>
            </a:r>
            <a:r>
              <a:rPr lang="zh-CN" altLang="en-US" smtClean="0"/>
              <a:t>因为 </a:t>
            </a:r>
            <a:r>
              <a:rPr lang="en-US" altLang="zh-CN" smtClean="0"/>
              <a:t>def this(name : String) </a:t>
            </a:r>
            <a:r>
              <a:rPr lang="zh-CN" altLang="en-US" smtClean="0"/>
              <a:t>中调用了主构造器</a:t>
            </a:r>
            <a:r>
              <a:rPr lang="en-US" altLang="zh-CN" smtClean="0"/>
              <a:t>!</a:t>
            </a:r>
          </a:p>
          <a:p>
            <a:pPr marL="342900" indent="-342900"/>
            <a:r>
              <a:rPr lang="en-US" altLang="zh-CN" smtClean="0"/>
              <a:t>    this.age = age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def showInfo(): Unit = {</a:t>
            </a:r>
          </a:p>
          <a:p>
            <a:pPr marL="342900" indent="-342900"/>
            <a:r>
              <a:rPr lang="en-US" altLang="zh-CN" smtClean="0"/>
              <a:t>    println("person</a:t>
            </a:r>
            <a:r>
              <a:rPr lang="zh-CN" altLang="en-US" smtClean="0"/>
              <a:t>信息如下</a:t>
            </a:r>
            <a:r>
              <a:rPr lang="en-US" altLang="zh-CN" smtClean="0"/>
              <a:t>:")</a:t>
            </a:r>
          </a:p>
          <a:p>
            <a:pPr marL="342900" indent="-342900"/>
            <a:r>
              <a:rPr lang="en-US" altLang="zh-CN" smtClean="0"/>
              <a:t>    println("name=" + this.name)</a:t>
            </a:r>
          </a:p>
          <a:p>
            <a:pPr marL="342900" indent="-342900"/>
            <a:r>
              <a:rPr lang="en-US" altLang="zh-CN" smtClean="0"/>
              <a:t>    println("age=" + this.age)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zh-CN" altLang="en-US" smtClean="0"/>
              <a:t>反编译看</a:t>
            </a:r>
            <a:r>
              <a:rPr lang="en-US" altLang="zh-CN" smtClean="0"/>
              <a:t>person.class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文件</a:t>
            </a:r>
            <a:endParaRPr lang="en-US" altLang="zh-CN" baseline="0" smtClean="0"/>
          </a:p>
          <a:p>
            <a:pPr marL="342900" indent="-342900"/>
            <a:endParaRPr lang="en-US" altLang="zh-CN" baseline="0" smtClean="0"/>
          </a:p>
          <a:p>
            <a:pPr marL="342900" indent="-342900"/>
            <a:r>
              <a:rPr lang="en-US" altLang="zh-CN" smtClean="0"/>
              <a:t>public class Person</a:t>
            </a:r>
          </a:p>
          <a:p>
            <a:pPr marL="342900" indent="-342900"/>
            <a:r>
              <a:rPr lang="en-US" altLang="zh-CN" smtClean="0"/>
              <a:t>{</a:t>
            </a:r>
          </a:p>
          <a:p>
            <a:pPr marL="342900" indent="-342900"/>
            <a:r>
              <a:rPr lang="en-US" altLang="zh-CN" smtClean="0"/>
              <a:t>  private String name;</a:t>
            </a:r>
          </a:p>
          <a:p>
            <a:pPr marL="342900" indent="-342900"/>
            <a:r>
              <a:rPr lang="en-US" altLang="zh-CN" smtClean="0"/>
              <a:t>  private int age;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String name()</a:t>
            </a:r>
          </a:p>
          <a:p>
            <a:pPr marL="342900" indent="-342900"/>
            <a:r>
              <a:rPr lang="en-US" altLang="zh-CN" smtClean="0"/>
              <a:t>  {</a:t>
            </a:r>
          </a:p>
          <a:p>
            <a:pPr marL="342900" indent="-342900"/>
            <a:r>
              <a:rPr lang="en-US" altLang="zh-CN" smtClean="0"/>
              <a:t>    return this.name; } </a:t>
            </a:r>
          </a:p>
          <a:p>
            <a:pPr marL="342900" indent="-342900"/>
            <a:r>
              <a:rPr lang="en-US" altLang="zh-CN" smtClean="0"/>
              <a:t>  public void name_$eq(String x$1) { this.name = x$1; } </a:t>
            </a:r>
          </a:p>
          <a:p>
            <a:pPr marL="342900" indent="-342900"/>
            <a:r>
              <a:rPr lang="en-US" altLang="zh-CN" smtClean="0"/>
              <a:t>  public int age() { return this.age; } </a:t>
            </a:r>
          </a:p>
          <a:p>
            <a:pPr marL="342900" indent="-342900"/>
            <a:r>
              <a:rPr lang="en-US" altLang="zh-CN" smtClean="0"/>
              <a:t>  public void age_$eq(int x$1) { this.age = x$1;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void showInfo()</a:t>
            </a:r>
          </a:p>
          <a:p>
            <a:pPr marL="342900" indent="-342900"/>
            <a:r>
              <a:rPr lang="en-US" altLang="zh-CN" smtClean="0"/>
              <a:t>  {</a:t>
            </a:r>
          </a:p>
          <a:p>
            <a:pPr marL="342900" indent="-342900"/>
            <a:r>
              <a:rPr lang="en-US" altLang="zh-CN" smtClean="0"/>
              <a:t>    Predef..MODULE$.println("person</a:t>
            </a:r>
            <a:r>
              <a:rPr lang="zh-CN" altLang="en-US" smtClean="0"/>
              <a:t>信息如下</a:t>
            </a:r>
            <a:r>
              <a:rPr lang="en-US" altLang="zh-CN" smtClean="0"/>
              <a:t>:");</a:t>
            </a:r>
          </a:p>
          <a:p>
            <a:pPr marL="342900" indent="-342900"/>
            <a:r>
              <a:rPr lang="en-US" altLang="zh-CN" smtClean="0"/>
              <a:t>    Predef..MODULE$.println(new StringBuilder().append("name=").append(name()).toString());</a:t>
            </a:r>
          </a:p>
          <a:p>
            <a:pPr marL="342900" indent="-342900"/>
            <a:r>
              <a:rPr lang="en-US" altLang="zh-CN" smtClean="0"/>
              <a:t>    Predef..MODULE$.println(new StringBuilder().append("age=").append(BoxesRunTime.boxToInteger(age())).toString());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Person()</a:t>
            </a:r>
          </a:p>
          <a:p>
            <a:pPr marL="342900" indent="-342900"/>
            <a:r>
              <a:rPr lang="en-US" altLang="zh-CN" smtClean="0"/>
              <a:t>  {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Person(String name)</a:t>
            </a:r>
          </a:p>
          <a:p>
            <a:pPr marL="342900" indent="-342900"/>
            <a:r>
              <a:rPr lang="en-US" altLang="zh-CN" smtClean="0"/>
              <a:t>  {</a:t>
            </a:r>
          </a:p>
          <a:p>
            <a:pPr marL="342900" indent="-342900"/>
            <a:r>
              <a:rPr lang="en-US" altLang="zh-CN" smtClean="0"/>
              <a:t>    this();</a:t>
            </a:r>
          </a:p>
          <a:p>
            <a:pPr marL="342900" indent="-342900"/>
            <a:r>
              <a:rPr lang="en-US" altLang="zh-CN" smtClean="0"/>
              <a:t>    name_$eq(name);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Person(String name, int age) {</a:t>
            </a:r>
          </a:p>
          <a:p>
            <a:pPr marL="342900" indent="-342900"/>
            <a:r>
              <a:rPr lang="en-US" altLang="zh-CN" smtClean="0"/>
              <a:t>    this();</a:t>
            </a:r>
          </a:p>
          <a:p>
            <a:pPr marL="342900" indent="-342900"/>
            <a:r>
              <a:rPr lang="en-US" altLang="zh-CN" smtClean="0"/>
              <a:t>    name_$eq(name);</a:t>
            </a:r>
          </a:p>
          <a:p>
            <a:pPr marL="342900" indent="-342900"/>
            <a:r>
              <a:rPr lang="en-US" altLang="zh-CN" smtClean="0"/>
              <a:t>    age_$eq(age);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Person(int age) {</a:t>
            </a:r>
          </a:p>
          <a:p>
            <a:pPr marL="342900" indent="-342900"/>
            <a:r>
              <a:rPr lang="en-US" altLang="zh-CN" smtClean="0"/>
              <a:t>    this("</a:t>
            </a:r>
            <a:r>
              <a:rPr lang="zh-CN" altLang="en-US" smtClean="0"/>
              <a:t>匿名</a:t>
            </a:r>
            <a:r>
              <a:rPr lang="en-US" altLang="zh-CN" smtClean="0"/>
              <a:t>");</a:t>
            </a:r>
          </a:p>
          <a:p>
            <a:pPr marL="342900" indent="-342900"/>
            <a:r>
              <a:rPr lang="en-US" altLang="zh-CN" smtClean="0"/>
              <a:t>    age_$eq(age);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6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package com.atguigu.chapter02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object Hello01 {</a:t>
            </a:r>
          </a:p>
          <a:p>
            <a:pPr marL="342900" indent="-342900"/>
            <a:r>
              <a:rPr lang="en-US" altLang="zh-CN" smtClean="0"/>
              <a:t>  def main(args: Array[String]): Unit = {</a:t>
            </a:r>
          </a:p>
          <a:p>
            <a:pPr marL="342900" indent="-342900"/>
            <a:r>
              <a:rPr lang="en-US" altLang="zh-CN" smtClean="0"/>
              <a:t>    val p1 = new Person("scott")</a:t>
            </a:r>
          </a:p>
          <a:p>
            <a:pPr marL="342900" indent="-342900"/>
            <a:r>
              <a:rPr lang="en-US" altLang="zh-CN" smtClean="0"/>
              <a:t>    //</a:t>
            </a:r>
            <a:r>
              <a:rPr lang="zh-CN" altLang="en-US" smtClean="0"/>
              <a:t>下面创建对象的方式编译错误，因为主构造器是</a:t>
            </a:r>
            <a:r>
              <a:rPr lang="en-US" altLang="zh-CN" smtClean="0"/>
              <a:t>private,</a:t>
            </a:r>
            <a:r>
              <a:rPr lang="zh-CN" altLang="en-US" smtClean="0"/>
              <a:t>不能直接使用主构造器来创建</a:t>
            </a:r>
          </a:p>
          <a:p>
            <a:pPr marL="342900" indent="-342900"/>
            <a:r>
              <a:rPr lang="zh-CN" altLang="en-US" smtClean="0"/>
              <a:t>    </a:t>
            </a:r>
            <a:r>
              <a:rPr lang="en-US" altLang="zh-CN" smtClean="0"/>
              <a:t>//val p2 = new Person()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class Person private() {</a:t>
            </a:r>
          </a:p>
          <a:p>
            <a:pPr marL="342900" indent="-342900"/>
            <a:r>
              <a:rPr lang="en-US" altLang="zh-CN" smtClean="0"/>
              <a:t>  var name: String = _</a:t>
            </a:r>
          </a:p>
          <a:p>
            <a:pPr marL="342900" indent="-342900"/>
            <a:r>
              <a:rPr lang="en-US" altLang="zh-CN" smtClean="0"/>
              <a:t>  var age: Int = _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def this(name : String) {</a:t>
            </a:r>
          </a:p>
          <a:p>
            <a:pPr marL="342900" indent="-342900"/>
            <a:r>
              <a:rPr lang="en-US" altLang="zh-CN" smtClean="0"/>
              <a:t>    this()</a:t>
            </a:r>
          </a:p>
          <a:p>
            <a:pPr marL="342900" indent="-342900"/>
            <a:r>
              <a:rPr lang="en-US" altLang="zh-CN" smtClean="0"/>
              <a:t>    this.name = name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def showInfo(): Unit = {</a:t>
            </a:r>
          </a:p>
          <a:p>
            <a:pPr marL="342900" indent="-342900"/>
            <a:r>
              <a:rPr lang="en-US" altLang="zh-CN" smtClean="0"/>
              <a:t>    println("person</a:t>
            </a:r>
            <a:r>
              <a:rPr lang="zh-CN" altLang="en-US" smtClean="0"/>
              <a:t>信息如下</a:t>
            </a:r>
            <a:r>
              <a:rPr lang="en-US" altLang="zh-CN" smtClean="0"/>
              <a:t>:")</a:t>
            </a:r>
          </a:p>
          <a:p>
            <a:pPr marL="342900" indent="-342900"/>
            <a:r>
              <a:rPr lang="en-US" altLang="zh-CN" smtClean="0"/>
              <a:t>    println("name=" + this.name)</a:t>
            </a:r>
          </a:p>
          <a:p>
            <a:pPr marL="342900" indent="-342900"/>
            <a:r>
              <a:rPr lang="en-US" altLang="zh-CN" smtClean="0"/>
              <a:t>    println("age=" + this.age)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zh-CN" altLang="en-US" smtClean="0"/>
              <a:t>反编译后</a:t>
            </a:r>
            <a:r>
              <a:rPr lang="en-US" altLang="zh-CN" smtClean="0"/>
              <a:t>person.class </a:t>
            </a:r>
            <a:r>
              <a:rPr lang="zh-CN" altLang="en-US" smtClean="0"/>
              <a:t>文件</a:t>
            </a:r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public class Person</a:t>
            </a:r>
          </a:p>
          <a:p>
            <a:pPr marL="342900" indent="-342900"/>
            <a:r>
              <a:rPr lang="en-US" altLang="zh-CN" smtClean="0"/>
              <a:t>{</a:t>
            </a:r>
          </a:p>
          <a:p>
            <a:pPr marL="342900" indent="-342900"/>
            <a:r>
              <a:rPr lang="en-US" altLang="zh-CN" smtClean="0"/>
              <a:t>  private String name;</a:t>
            </a:r>
          </a:p>
          <a:p>
            <a:pPr marL="342900" indent="-342900"/>
            <a:r>
              <a:rPr lang="en-US" altLang="zh-CN" smtClean="0"/>
              <a:t>  private int age;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String name()</a:t>
            </a:r>
          </a:p>
          <a:p>
            <a:pPr marL="342900" indent="-342900"/>
            <a:r>
              <a:rPr lang="en-US" altLang="zh-CN" smtClean="0"/>
              <a:t>  {</a:t>
            </a:r>
          </a:p>
          <a:p>
            <a:pPr marL="342900" indent="-342900"/>
            <a:r>
              <a:rPr lang="en-US" altLang="zh-CN" smtClean="0"/>
              <a:t>    return this.name; } </a:t>
            </a:r>
          </a:p>
          <a:p>
            <a:pPr marL="342900" indent="-342900"/>
            <a:r>
              <a:rPr lang="en-US" altLang="zh-CN" smtClean="0"/>
              <a:t>  public void name_$eq(String x$1) { this.name = x$1; } </a:t>
            </a:r>
          </a:p>
          <a:p>
            <a:pPr marL="342900" indent="-342900"/>
            <a:r>
              <a:rPr lang="en-US" altLang="zh-CN" smtClean="0"/>
              <a:t>  public int age() { return this.age; } </a:t>
            </a:r>
          </a:p>
          <a:p>
            <a:pPr marL="342900" indent="-342900"/>
            <a:r>
              <a:rPr lang="en-US" altLang="zh-CN" smtClean="0"/>
              <a:t>  public void age_$eq(int x$1) { this.age = x$1;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void showInfo()</a:t>
            </a:r>
          </a:p>
          <a:p>
            <a:pPr marL="342900" indent="-342900"/>
            <a:r>
              <a:rPr lang="en-US" altLang="zh-CN" smtClean="0"/>
              <a:t>  {</a:t>
            </a:r>
          </a:p>
          <a:p>
            <a:pPr marL="342900" indent="-342900"/>
            <a:r>
              <a:rPr lang="en-US" altLang="zh-CN" smtClean="0"/>
              <a:t>    Predef..MODULE$.println("person</a:t>
            </a:r>
            <a:r>
              <a:rPr lang="zh-CN" altLang="en-US" smtClean="0"/>
              <a:t>信息如下</a:t>
            </a:r>
            <a:r>
              <a:rPr lang="en-US" altLang="zh-CN" smtClean="0"/>
              <a:t>:");</a:t>
            </a:r>
          </a:p>
          <a:p>
            <a:pPr marL="342900" indent="-342900"/>
            <a:r>
              <a:rPr lang="en-US" altLang="zh-CN" smtClean="0"/>
              <a:t>    Predef..MODULE$.println(new StringBuilder().append("name=").append(name()).toString());</a:t>
            </a:r>
          </a:p>
          <a:p>
            <a:pPr marL="342900" indent="-342900"/>
            <a:r>
              <a:rPr lang="en-US" altLang="zh-CN" smtClean="0"/>
              <a:t>    Predef..MODULE$.println(new StringBuilder().append("age=").append(BoxesRunTime.boxToInteger(age())).toString());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</a:t>
            </a:r>
            <a:r>
              <a:rPr lang="en-US" altLang="zh-CN" b="1" smtClean="0"/>
              <a:t>private Person()</a:t>
            </a:r>
          </a:p>
          <a:p>
            <a:pPr marL="342900" indent="-342900"/>
            <a:r>
              <a:rPr lang="en-US" altLang="zh-CN" b="1" smtClean="0"/>
              <a:t>  {</a:t>
            </a:r>
          </a:p>
          <a:p>
            <a:pPr marL="342900" indent="-342900"/>
            <a:r>
              <a:rPr lang="en-US" altLang="zh-CN" b="1" smtClean="0"/>
              <a:t> 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Person(String name)</a:t>
            </a:r>
          </a:p>
          <a:p>
            <a:pPr marL="342900" indent="-342900"/>
            <a:r>
              <a:rPr lang="en-US" altLang="zh-CN" smtClean="0"/>
              <a:t>  {</a:t>
            </a:r>
          </a:p>
          <a:p>
            <a:pPr marL="342900" indent="-342900"/>
            <a:r>
              <a:rPr lang="en-US" altLang="zh-CN" smtClean="0"/>
              <a:t>    this();</a:t>
            </a:r>
          </a:p>
          <a:p>
            <a:pPr marL="342900" indent="-342900"/>
            <a:r>
              <a:rPr lang="en-US" altLang="zh-CN" smtClean="0"/>
              <a:t>    name_$eq(name);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7. </a:t>
            </a:r>
          </a:p>
          <a:p>
            <a:pPr marL="342900" indent="-342900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CN" smtClean="0"/>
              <a:t>1.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Person(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: String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 {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此处的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未加任何修饰，是局部变量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的案例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com.atguigu.chapter02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Hello01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var p = new Person("venassa")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这里调用对象的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属性，其实并不是属性，而是方法，因为方法无参数，所以省略了小括号，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感觉和调用属性一样，这体现了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语言访问一致性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这点在前面已经说过了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println(p.name)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Person( val name : String ) {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反编译：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Person.class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Person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final String name;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String name()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this.name;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Person(String name)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的案例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com.atguigu.chapter02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Hello01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var p = new Person("terry")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p.name = "stack" // setter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println(p.name)  //getter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Person( var name : String 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反编译的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Person.class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  <a:endParaRPr lang="en-US" altLang="zh-CN" sz="120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Person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String name;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String name()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this.name; }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void name_$eq(String x$1) { this.name = x$1; 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Person(String name)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zh-CN" altLang="en-US" smtClean="0"/>
              <a:t>案例</a:t>
            </a:r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package com.atguigu.chapter02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object Hello01 {</a:t>
            </a:r>
          </a:p>
          <a:p>
            <a:pPr marL="342900" indent="-342900"/>
            <a:r>
              <a:rPr lang="en-US" altLang="zh-CN" smtClean="0"/>
              <a:t>  def main(args: Array[String]): Unit = {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  var p = new Person()</a:t>
            </a:r>
          </a:p>
          <a:p>
            <a:pPr marL="342900" indent="-342900"/>
            <a:r>
              <a:rPr lang="en-US" altLang="zh-CN" smtClean="0"/>
              <a:t>    p.setName("king")</a:t>
            </a:r>
          </a:p>
          <a:p>
            <a:pPr marL="342900" indent="-342900"/>
            <a:r>
              <a:rPr lang="en-US" altLang="zh-CN" smtClean="0"/>
              <a:t>    println(p.getName())</a:t>
            </a:r>
          </a:p>
          <a:p>
            <a:pPr marL="342900" indent="-342900"/>
            <a:r>
              <a:rPr lang="en-US" altLang="zh-CN" smtClean="0"/>
              <a:t>    println("-------------------------")</a:t>
            </a:r>
          </a:p>
          <a:p>
            <a:pPr marL="342900" indent="-342900"/>
            <a:r>
              <a:rPr lang="en-US" altLang="zh-CN" smtClean="0"/>
              <a:t>    p.name = "kristina"</a:t>
            </a:r>
          </a:p>
          <a:p>
            <a:pPr marL="342900" indent="-342900"/>
            <a:r>
              <a:rPr lang="en-US" altLang="zh-CN" smtClean="0"/>
              <a:t>    println("p.name=" + p.name)</a:t>
            </a:r>
          </a:p>
          <a:p>
            <a:pPr marL="342900" indent="-342900"/>
            <a:r>
              <a:rPr lang="en-US" altLang="zh-CN" smtClean="0"/>
              <a:t>  }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import scala.beans.BeanProperty</a:t>
            </a:r>
          </a:p>
          <a:p>
            <a:pPr marL="342900" indent="-342900"/>
            <a:r>
              <a:rPr lang="en-US" altLang="zh-CN" smtClean="0"/>
              <a:t>class Person {</a:t>
            </a:r>
          </a:p>
          <a:p>
            <a:pPr marL="342900" indent="-342900"/>
            <a:r>
              <a:rPr lang="en-US" altLang="zh-CN" smtClean="0"/>
              <a:t>  @BeanProperty var name: String = null</a:t>
            </a:r>
          </a:p>
          <a:p>
            <a:pPr marL="342900" indent="-342900"/>
            <a:r>
              <a:rPr lang="en-US" altLang="zh-CN" smtClean="0"/>
              <a:t>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zh-CN" altLang="en-US" smtClean="0"/>
              <a:t>反编译 </a:t>
            </a:r>
            <a:r>
              <a:rPr lang="en-US" altLang="zh-CN" smtClean="0"/>
              <a:t>Perons.class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public class Person</a:t>
            </a:r>
          </a:p>
          <a:p>
            <a:pPr marL="342900" indent="-342900"/>
            <a:r>
              <a:rPr lang="en-US" altLang="zh-CN" smtClean="0"/>
              <a:t>{</a:t>
            </a:r>
          </a:p>
          <a:p>
            <a:pPr marL="342900" indent="-342900"/>
            <a:r>
              <a:rPr lang="en-US" altLang="zh-CN" smtClean="0"/>
              <a:t>  private String name = null;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  public String name() { return this.name; } </a:t>
            </a:r>
          </a:p>
          <a:p>
            <a:pPr marL="342900" indent="-342900"/>
            <a:r>
              <a:rPr lang="en-US" altLang="zh-CN" smtClean="0"/>
              <a:t>  public void name_$eq(String x$1) { this.name = x$1; } </a:t>
            </a:r>
          </a:p>
          <a:p>
            <a:pPr marL="342900" indent="-342900"/>
            <a:r>
              <a:rPr lang="en-US" altLang="zh-CN" smtClean="0"/>
              <a:t>  public void setName(String x$1) { this.name = x$1; } </a:t>
            </a:r>
          </a:p>
          <a:p>
            <a:pPr marL="342900" indent="-342900"/>
            <a:r>
              <a:rPr lang="en-US" altLang="zh-CN" smtClean="0"/>
              <a:t>  public String getName() { return name(); }</a:t>
            </a:r>
          </a:p>
          <a:p>
            <a:pPr marL="342900" indent="-342900"/>
            <a:endParaRPr lang="en-US" altLang="zh-CN" smtClean="0"/>
          </a:p>
          <a:p>
            <a:pPr marL="342900" indent="-342900"/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zh-CN" smtClean="0"/>
              <a:t>*</a:t>
            </a:r>
            <a:r>
              <a:rPr lang="zh-CN" altLang="en-US" smtClean="0"/>
              <a:t>对上面的分析</a:t>
            </a:r>
            <a:r>
              <a:rPr lang="en-US" altLang="zh-CN" smtClean="0"/>
              <a:t>.</a:t>
            </a:r>
          </a:p>
          <a:p>
            <a:pPr marL="228600" indent="-228600">
              <a:buFont typeface="Arial" pitchFamily="34" charset="0"/>
              <a:buAutoNum type="arabicPeriod"/>
            </a:pPr>
            <a:r>
              <a:rPr lang="zh-CN" altLang="en-US" smtClean="0"/>
              <a:t>加载</a:t>
            </a:r>
            <a:r>
              <a:rPr lang="en-US" altLang="zh-CN" smtClean="0"/>
              <a:t>Person.class</a:t>
            </a:r>
          </a:p>
          <a:p>
            <a:pPr marL="228600" indent="-228600">
              <a:buFont typeface="Arial" pitchFamily="34" charset="0"/>
              <a:buAutoNum type="arabicPeriod"/>
            </a:pPr>
            <a:r>
              <a:rPr lang="zh-CN" altLang="en-US" smtClean="0"/>
              <a:t>在内存开辟空间</a:t>
            </a:r>
          </a:p>
          <a:p>
            <a:pPr marL="228600" indent="-228600">
              <a:buFont typeface="Arial" pitchFamily="34" charset="0"/>
              <a:buAutoNum type="arabicPeriod"/>
            </a:pPr>
            <a:r>
              <a:rPr lang="zh-CN" altLang="en-US" smtClean="0"/>
              <a:t>给对象的属性进行初始化 </a:t>
            </a:r>
            <a:endParaRPr lang="en-US" altLang="zh-CN" smtClean="0"/>
          </a:p>
          <a:p>
            <a:pPr marL="0" indent="0">
              <a:buFont typeface="Arial" pitchFamily="34" charset="0"/>
              <a:buNone/>
            </a:pPr>
            <a:r>
              <a:rPr lang="en-US" altLang="zh-CN" smtClean="0"/>
              <a:t>   3.1 </a:t>
            </a:r>
            <a:r>
              <a:rPr lang="zh-CN" altLang="en-US" smtClean="0"/>
              <a:t>主构造器初始化 （</a:t>
            </a:r>
            <a:r>
              <a:rPr lang="en-US" altLang="zh-CN" smtClean="0"/>
              <a:t>age=90 name=null</a:t>
            </a:r>
            <a:r>
              <a:rPr lang="zh-CN" altLang="en-US" smtClean="0"/>
              <a:t>） </a:t>
            </a:r>
            <a:endParaRPr lang="en-US" altLang="zh-CN" smtClean="0"/>
          </a:p>
          <a:p>
            <a:pPr marL="0" indent="0">
              <a:buFont typeface="Arial" pitchFamily="34" charset="0"/>
              <a:buNone/>
            </a:pPr>
            <a:r>
              <a:rPr lang="en-US" altLang="zh-CN" smtClean="0"/>
              <a:t>   3.2</a:t>
            </a:r>
            <a:r>
              <a:rPr lang="zh-CN" altLang="en-US" baseline="0" smtClean="0"/>
              <a:t> 辅助构造器</a:t>
            </a:r>
            <a:r>
              <a:rPr lang="zh-CN" altLang="en-US" smtClean="0"/>
              <a:t>初始化 </a:t>
            </a:r>
            <a:r>
              <a:rPr lang="en-US" altLang="zh-CN" smtClean="0"/>
              <a:t>(age=20 name=</a:t>
            </a:r>
            <a:r>
              <a:rPr lang="zh-CN" altLang="en-US" smtClean="0"/>
              <a:t>“小倩”</a:t>
            </a:r>
            <a:r>
              <a:rPr lang="en-US" altLang="zh-CN" smtClean="0"/>
              <a:t>)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mtClean="0"/>
              <a:t>4.</a:t>
            </a:r>
            <a:r>
              <a:rPr lang="zh-CN" altLang="en-US" smtClean="0"/>
              <a:t>将对象空间的内存地址</a:t>
            </a:r>
            <a:r>
              <a:rPr lang="zh-CN" altLang="en-US" b="1" smtClean="0"/>
              <a:t>赋给</a:t>
            </a:r>
            <a:r>
              <a:rPr lang="zh-CN" altLang="en-US" smtClean="0"/>
              <a:t>引用变量 </a:t>
            </a:r>
            <a:r>
              <a:rPr lang="en-US" altLang="zh-CN" smtClean="0"/>
              <a:t>p </a:t>
            </a:r>
          </a:p>
          <a:p>
            <a:pPr marL="342900" indent="-342900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和</a:t>
            </a:r>
            <a:r>
              <a:rPr lang="en-US" altLang="zh-CN" smtClean="0"/>
              <a:t>2</a:t>
            </a:r>
            <a:r>
              <a:rPr lang="zh-CN" altLang="en-US" smtClean="0"/>
              <a:t>的案例合在一起</a:t>
            </a:r>
            <a:r>
              <a:rPr lang="en-US" altLang="zh-CN" smtClean="0"/>
              <a:t>(</a:t>
            </a:r>
            <a:r>
              <a:rPr lang="zh-CN" altLang="en-US" smtClean="0"/>
              <a:t>可以通过反编译来看</a:t>
            </a:r>
            <a:r>
              <a:rPr lang="en-US" altLang="zh-CN" smtClean="0"/>
              <a:t>scala</a:t>
            </a:r>
            <a:r>
              <a:rPr lang="zh-CN" altLang="en-US" smtClean="0"/>
              <a:t>的类默认为</a:t>
            </a:r>
            <a:r>
              <a:rPr lang="en-US" altLang="zh-CN" smtClean="0"/>
              <a:t>public</a:t>
            </a:r>
            <a:r>
              <a:rPr lang="zh-CN" altLang="en-US" smtClean="0"/>
              <a:t>的特性</a:t>
            </a:r>
            <a:r>
              <a:rPr lang="en-US" altLang="zh-CN" smtClean="0"/>
              <a:t>)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val cat1 = new Cat()</a:t>
            </a:r>
          </a:p>
          <a:p>
            <a:r>
              <a:rPr lang="en-US" altLang="zh-CN" smtClean="0"/>
              <a:t>    cat1.name = "</a:t>
            </a:r>
            <a:r>
              <a:rPr lang="zh-CN" altLang="en-US" smtClean="0"/>
              <a:t>小白</a:t>
            </a:r>
            <a:r>
              <a:rPr lang="en-US" altLang="zh-CN" smtClean="0"/>
              <a:t>~"</a:t>
            </a:r>
          </a:p>
          <a:p>
            <a:r>
              <a:rPr lang="en-US" altLang="zh-CN" smtClean="0"/>
              <a:t>    cat1.age = 2</a:t>
            </a:r>
          </a:p>
          <a:p>
            <a:r>
              <a:rPr lang="en-US" altLang="zh-CN" smtClean="0"/>
              <a:t>    cat1.color = "</a:t>
            </a:r>
            <a:r>
              <a:rPr lang="zh-CN" altLang="en-US" smtClean="0"/>
              <a:t>白色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小猫的信息如下</a:t>
            </a:r>
            <a:r>
              <a:rPr lang="en-US" altLang="zh-CN" smtClean="0"/>
              <a:t>:")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名字</a:t>
            </a:r>
            <a:r>
              <a:rPr lang="en-US" altLang="zh-CN" smtClean="0"/>
              <a:t>:" + cat1.name)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年龄</a:t>
            </a:r>
            <a:r>
              <a:rPr lang="en-US" altLang="zh-CN" smtClean="0"/>
              <a:t>:" + cat1.age)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颜色</a:t>
            </a:r>
            <a:r>
              <a:rPr lang="en-US" altLang="zh-CN" smtClean="0"/>
              <a:t>:" + cat1.color)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Tiger {</a:t>
            </a:r>
          </a:p>
          <a:p>
            <a:r>
              <a:rPr lang="en-US" altLang="zh-CN" smtClean="0"/>
              <a:t>  var name</a:t>
            </a:r>
            <a:r>
              <a:rPr lang="en-US" altLang="zh-CN" baseline="0" smtClean="0"/>
              <a:t> = ""</a:t>
            </a:r>
          </a:p>
          <a:p>
            <a:r>
              <a:rPr lang="en-US" altLang="zh-CN" baseline="0" smtClean="0"/>
              <a:t>  var age = 10</a:t>
            </a:r>
            <a:r>
              <a:rPr lang="en-US" altLang="zh-CN" smtClean="0"/>
              <a:t>	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</a:t>
            </a:r>
            <a:r>
              <a:rPr lang="en-US" altLang="zh-CN" baseline="0" smtClean="0"/>
              <a:t> Dog {</a:t>
            </a:r>
          </a:p>
          <a:p>
            <a:r>
              <a:rPr lang="en-US" altLang="zh-CN" baseline="0" smtClean="0"/>
              <a:t>   var name = ""</a:t>
            </a:r>
          </a:p>
          <a:p>
            <a:r>
              <a:rPr lang="en-US" altLang="zh-CN" baseline="0" smtClean="0"/>
              <a:t>   var age = _</a:t>
            </a:r>
            <a:br>
              <a:rPr lang="en-US" altLang="zh-CN" baseline="0" smtClean="0"/>
            </a:br>
            <a:r>
              <a:rPr lang="en-US" altLang="zh-CN" baseline="0" smtClean="0"/>
              <a:t>}</a:t>
            </a:r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定义一个猫类</a:t>
            </a:r>
            <a:r>
              <a:rPr lang="en-US" altLang="zh-CN" smtClean="0"/>
              <a:t>. age , name , color </a:t>
            </a:r>
            <a:r>
              <a:rPr lang="zh-CN" altLang="en-US" smtClean="0"/>
              <a:t>是他的属性</a:t>
            </a:r>
            <a:r>
              <a:rPr lang="en-US" altLang="zh-CN" smtClean="0"/>
              <a:t>,</a:t>
            </a:r>
            <a:r>
              <a:rPr lang="zh-CN" altLang="en-US" smtClean="0"/>
              <a:t>或者称为成员变量</a:t>
            </a:r>
          </a:p>
          <a:p>
            <a:r>
              <a:rPr lang="en-US" altLang="zh-CN" smtClean="0"/>
              <a:t>//Cat </a:t>
            </a:r>
            <a:r>
              <a:rPr lang="zh-CN" altLang="en-US" smtClean="0"/>
              <a:t>就是一种数据类型，你可以将其视为自己定义的一个数据类型。</a:t>
            </a:r>
          </a:p>
          <a:p>
            <a:r>
              <a:rPr lang="en-US" altLang="zh-CN" smtClean="0"/>
              <a:t>class Cat{</a:t>
            </a:r>
          </a:p>
          <a:p>
            <a:r>
              <a:rPr lang="en-US" altLang="zh-CN" smtClean="0"/>
              <a:t>  var age : Int = _ //</a:t>
            </a:r>
            <a:r>
              <a:rPr lang="zh-CN" altLang="en-US" smtClean="0"/>
              <a:t>默认值 </a:t>
            </a:r>
            <a:r>
              <a:rPr lang="en-US" altLang="zh-CN" smtClean="0"/>
              <a:t>0</a:t>
            </a:r>
          </a:p>
          <a:p>
            <a:r>
              <a:rPr lang="en-US" altLang="zh-CN" smtClean="0"/>
              <a:t>  var name : String = _ // </a:t>
            </a:r>
            <a:r>
              <a:rPr lang="zh-CN" altLang="en-US" smtClean="0"/>
              <a:t>默认值 </a:t>
            </a:r>
            <a:r>
              <a:rPr lang="en-US" altLang="zh-CN" smtClean="0"/>
              <a:t>null</a:t>
            </a:r>
          </a:p>
          <a:p>
            <a:r>
              <a:rPr lang="en-US" altLang="zh-CN" smtClean="0"/>
              <a:t>  var color : String = _ // </a:t>
            </a:r>
            <a:r>
              <a:rPr lang="zh-CN" altLang="en-US" smtClean="0"/>
              <a:t>默认 </a:t>
            </a:r>
            <a:r>
              <a:rPr lang="en-US" altLang="zh-CN" smtClean="0"/>
              <a:t>null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的案例随堂想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的案例不需要了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4780"/>
            <a:ext cx="7772400" cy="12039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182727"/>
            <a:ext cx="6400800" cy="1435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4924"/>
            <a:ext cx="2057400" cy="47922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4924"/>
            <a:ext cx="6019800" cy="47922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09171"/>
            <a:ext cx="7772400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380545"/>
            <a:ext cx="7772400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57230"/>
            <a:ext cx="4040188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1183"/>
            <a:ext cx="4040188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57230"/>
            <a:ext cx="4041775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781183"/>
            <a:ext cx="4041775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3623"/>
            <a:ext cx="3008313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3625"/>
            <a:ext cx="5111750" cy="47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75322"/>
            <a:ext cx="3008313" cy="3841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31604"/>
            <a:ext cx="5486400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01853"/>
            <a:ext cx="5486400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395752"/>
            <a:ext cx="5486400" cy="659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4923"/>
            <a:ext cx="8229600" cy="936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0536"/>
            <a:ext cx="8229600" cy="37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05734"/>
            <a:ext cx="2895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470993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尚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硅谷研究院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3568" y="2390674"/>
            <a:ext cx="7772400" cy="1203924"/>
          </a:xfr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Scala</a:t>
            </a:r>
            <a:r>
              <a:rPr lang="zh-CN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核心编程</a:t>
            </a: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面向对象编程</a:t>
            </a:r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基础部分</a:t>
            </a:r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b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讲师：李海波</a:t>
            </a:r>
            <a:endParaRPr lang="zh-CN" alt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类与对象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20891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 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描述事物的特征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数据部分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spcBef>
                <a:spcPct val="0"/>
              </a:spcBef>
              <a:defRPr/>
            </a:pPr>
            <a:endParaRPr kumimoji="1"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</a:t>
            </a:r>
            <a:r>
              <a:rPr kumimoji="1"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本介绍</a:t>
            </a:r>
            <a:endParaRPr kumimoji="1"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0"/>
              </a:spcBef>
              <a:defRPr/>
            </a:pPr>
            <a:endParaRPr kumimoji="1"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案例演示：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类的一个组成部分，一般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值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数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据类型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也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可是引用类型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。比如我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们前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面定义猫类 的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age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就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</a:t>
            </a:r>
            <a:endParaRPr lang="en-US" altLang="zh-CN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类与对象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20891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成员变量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defRPr/>
            </a:pPr>
            <a:endParaRPr kumimoji="1"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</a:t>
            </a:r>
            <a:r>
              <a:rPr kumimoji="1"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意事项和细节说明</a:t>
            </a:r>
            <a:endParaRPr kumimoji="1"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0"/>
              </a:spcBef>
              <a:defRPr/>
            </a:pPr>
            <a:endParaRPr kumimoji="1"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属性的定义语法同变量，示例：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访问修饰符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] </a:t>
            </a:r>
            <a:r>
              <a:rPr lang="en-US" altLang="zh-CN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var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属性名称 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：类型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] = 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值</a:t>
            </a:r>
            <a:endParaRPr lang="en-US" altLang="zh-CN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属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性的定义类型可以为任意类型，包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含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AnyVal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引用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AnyRef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中声明一个属性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显示的初始化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，然后根据初始化数据的类型自动推断，属性类型可以省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这点和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案例演示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] </a:t>
            </a:r>
          </a:p>
          <a:p>
            <a:pPr marL="342900" indent="-342900">
              <a:buFontTx/>
              <a:buAutoNum type="arabicParenR"/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如果赋值为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null,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则一定要加类型，因为不加类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那么该属性的类型就是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39952" y="1080095"/>
            <a:ext cx="4536503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itchFamily="34" charset="0"/>
                <a:cs typeface="Arial" pitchFamily="34" charset="0"/>
              </a:rPr>
              <a:t>class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Person {</a:t>
            </a:r>
            <a:br>
              <a:rPr lang="en-US" altLang="zh-CN" sz="1400" dirty="0">
                <a:latin typeface="Arial" pitchFamily="34" charset="0"/>
                <a:cs typeface="Arial" pitchFamily="34" charset="0"/>
              </a:rPr>
            </a:br>
            <a:r>
              <a:rPr lang="en-US" altLang="zh-CN" sz="1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 b="1" dirty="0" err="1"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age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10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1400" dirty="0">
                <a:latin typeface="Arial" pitchFamily="34" charset="0"/>
                <a:cs typeface="Arial" pitchFamily="34" charset="0"/>
              </a:rPr>
            </a:br>
            <a:r>
              <a:rPr lang="en-US" altLang="zh-CN" sz="1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 b="1" dirty="0" err="1"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i="1" dirty="0" err="1">
                <a:latin typeface="Arial" pitchFamily="34" charset="0"/>
                <a:cs typeface="Arial" pitchFamily="34" charset="0"/>
              </a:rPr>
              <a:t>sal</a:t>
            </a: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= 8090.9  </a:t>
            </a:r>
            <a:r>
              <a:rPr lang="zh-CN" altLang="en-US" sz="1400" i="1" dirty="0">
                <a:latin typeface="Arial" pitchFamily="34" charset="0"/>
                <a:cs typeface="Arial" pitchFamily="34" charset="0"/>
              </a:rPr>
              <a:t/>
            </a:r>
            <a:br>
              <a:rPr lang="zh-CN" altLang="en-US" sz="1400" i="1" dirty="0">
                <a:latin typeface="Arial" pitchFamily="34" charset="0"/>
                <a:cs typeface="Arial" pitchFamily="34" charset="0"/>
              </a:rPr>
            </a:br>
            <a:r>
              <a:rPr lang="zh-CN" altLang="en-US" sz="1400" i="1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 b="1" dirty="0" err="1"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Name 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altLang="zh-CN" sz="1400" b="1" dirty="0">
                <a:latin typeface="Arial" pitchFamily="34" charset="0"/>
                <a:cs typeface="Arial" pitchFamily="34" charset="0"/>
              </a:rPr>
              <a:t>null  </a:t>
            </a: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1400" i="1" dirty="0">
                <a:latin typeface="Arial" pitchFamily="34" charset="0"/>
                <a:cs typeface="Arial" pitchFamily="34" charset="0"/>
              </a:rPr>
            </a:b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 b="1" dirty="0" err="1"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address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: String = </a:t>
            </a:r>
            <a:r>
              <a:rPr lang="en-US" altLang="zh-CN" sz="1400" b="1" dirty="0">
                <a:latin typeface="Arial" pitchFamily="34" charset="0"/>
                <a:cs typeface="Arial" pitchFamily="34" charset="0"/>
              </a:rPr>
              <a:t>null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类与对象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208911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成员变量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defRPr/>
            </a:pPr>
            <a:endParaRPr kumimoji="1"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</a:t>
            </a:r>
            <a:r>
              <a:rPr kumimoji="1"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意事项和细节说明</a:t>
            </a:r>
            <a:endParaRPr kumimoji="1"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0"/>
              </a:spcBef>
              <a:defRPr/>
            </a:pPr>
            <a:endParaRPr kumimoji="1"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 startAt="5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如果在定义属性时，暂时不赋值，也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可以使用符号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_(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下划线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，让系统分配默认值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 startAt="5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5"/>
              <a:defRPr/>
            </a:pP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5"/>
              <a:defRPr/>
            </a:pP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5"/>
              <a:defRPr/>
            </a:pP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5"/>
              <a:defRPr/>
            </a:pP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5"/>
              <a:defRPr/>
            </a:pP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5"/>
              <a:defRPr/>
            </a:pP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 startAt="5"/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同对象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的属性是独立，互不影响，一个对象对属性的更改，不影响另外一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案例演示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(Monster) //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这点和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完全一样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98540092"/>
              </p:ext>
            </p:extLst>
          </p:nvPr>
        </p:nvGraphicFramePr>
        <p:xfrm>
          <a:off x="1221823" y="3051136"/>
          <a:ext cx="709459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7296"/>
                <a:gridCol w="3547296"/>
              </a:tblGrid>
              <a:tr h="216024"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类型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_</a:t>
                      </a:r>
                      <a:r>
                        <a:rPr lang="en-US" altLang="zh-CN" sz="1400" baseline="0" smtClean="0"/>
                        <a:t> </a:t>
                      </a:r>
                      <a:r>
                        <a:rPr lang="zh-CN" altLang="en-US" sz="1400" baseline="0" smtClean="0"/>
                        <a:t>对应的值</a:t>
                      </a:r>
                      <a:endParaRPr lang="zh-CN" altLang="en-US" sz="140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Byte</a:t>
                      </a:r>
                      <a:r>
                        <a:rPr lang="en-US" altLang="zh-CN" sz="1400" baseline="0" smtClean="0"/>
                        <a:t> Short Int Long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</a:t>
                      </a:r>
                      <a:endParaRPr lang="zh-CN" altLang="en-US" sz="140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Float Double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0.0</a:t>
                      </a:r>
                      <a:endParaRPr lang="zh-CN" altLang="en-US" sz="140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String </a:t>
                      </a:r>
                      <a:r>
                        <a:rPr lang="zh-CN" altLang="en-US" sz="1400" smtClean="0"/>
                        <a:t>和</a:t>
                      </a:r>
                      <a:r>
                        <a:rPr lang="zh-CN" altLang="en-US" sz="1400" baseline="0" smtClean="0"/>
                        <a:t> 引用类型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null</a:t>
                      </a:r>
                      <a:endParaRPr lang="zh-CN" altLang="en-US" sz="140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Boolean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false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873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类与对象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6120679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属性的高级部分</a:t>
            </a:r>
            <a:endParaRPr lang="en-US" altLang="zh-CN" sz="24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defRPr/>
            </a:pPr>
            <a:endParaRPr kumimoji="1"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defRPr/>
            </a:pPr>
            <a:r>
              <a:rPr kumimoji="1"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说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明：</a:t>
            </a:r>
            <a:r>
              <a:rPr kumimoji="1" lang="zh-CN" altLang="en-US" sz="2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属性的高级部分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和构造器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构造方法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函数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) 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相关，我们把属性高级部分放到构造器那里讲解。</a:t>
            </a:r>
            <a:endParaRPr kumimoji="1" lang="en-US" altLang="zh-CN" sz="2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spcBef>
                <a:spcPct val="0"/>
              </a:spcBef>
              <a:defRPr/>
            </a:pPr>
            <a:endParaRPr kumimoji="1"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56415" y="1374239"/>
            <a:ext cx="1143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9491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类与对象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208911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如何创建对象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defRPr/>
            </a:pPr>
            <a:endParaRPr kumimoji="1"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基本语法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kern="1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b="1" kern="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| </a:t>
            </a:r>
            <a:r>
              <a:rPr lang="en-US" altLang="zh-CN" b="1" kern="1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b="1" kern="1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b="1" kern="1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对象</a:t>
            </a:r>
            <a:r>
              <a:rPr lang="zh-CN" altLang="en-US" b="1" kern="1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名</a:t>
            </a:r>
            <a:r>
              <a:rPr lang="zh-CN" altLang="en-US" b="1" kern="1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b="1" kern="1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[</a:t>
            </a:r>
            <a:r>
              <a:rPr lang="zh-CN" altLang="en-US" b="1" kern="1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：类型</a:t>
            </a:r>
            <a:r>
              <a:rPr lang="en-US" altLang="zh-CN" b="1" kern="1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]  = </a:t>
            </a:r>
            <a:r>
              <a:rPr lang="en-US" altLang="zh-CN" b="1" kern="1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new </a:t>
            </a:r>
            <a:r>
              <a:rPr lang="zh-CN" altLang="en-US" b="1" kern="1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类型</a:t>
            </a:r>
            <a:r>
              <a:rPr lang="en-US" altLang="zh-CN" b="1" kern="1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()</a:t>
            </a:r>
            <a:endParaRPr lang="zh-CN" altLang="en-US" kern="1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说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明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如果我们不希望改变对象的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即：内存地址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),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该声明为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性质的，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则声明为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var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设计者推荐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因为一般来说，在程序中，我们只是改变对象属性的值，而不是改变对象的引用。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在声明对象变量时，可以根据创建对象的类型自动推断，所以类型声明可以省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但当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类型和后面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对象类型有继承关系即多态时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，就必须写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8" descr="j0426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618347"/>
            <a:ext cx="1296987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类与对象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20891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如何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访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问属性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kumimoji="1"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kumimoji="1"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基本语法</a:t>
            </a:r>
            <a:endParaRPr kumimoji="1" lang="en-US" altLang="zh-CN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对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象名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; </a:t>
            </a: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案例演示赋值和输出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827079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类与对象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208911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类和对象的内存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分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配机制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重要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endParaRPr kumimoji="1"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看一个思考题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我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们定义一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Person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包括 名字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年龄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，创建一个对象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ObjectDemo.scala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043608" y="2447651"/>
            <a:ext cx="3168650" cy="1728788"/>
          </a:xfrm>
          <a:prstGeom prst="rect">
            <a:avLst/>
          </a:prstGeom>
          <a:solidFill>
            <a:srgbClr val="B2B2B2">
              <a:alpha val="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我们看看下面一段代码</a:t>
            </a:r>
            <a:r>
              <a:rPr lang="en-US" altLang="zh-CN" sz="18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defRPr/>
            </a:pP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p1 =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Person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p1.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name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"jack"</a:t>
            </a:r>
            <a:br>
              <a:rPr lang="en-US" altLang="zh-CN" b="1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p1.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age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 30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p2 = p1 </a:t>
            </a:r>
            <a:r>
              <a:rPr lang="en-US" altLang="zh-CN" sz="18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</a:t>
            </a:r>
            <a:r>
              <a:rPr lang="zh-CN" altLang="en-US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</a:t>
            </a:r>
            <a:r>
              <a:rPr lang="zh-CN" altLang="en-US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布</a:t>
            </a:r>
            <a:r>
              <a:rPr lang="zh-CN" altLang="en-US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局</a:t>
            </a:r>
            <a:r>
              <a:rPr lang="en-US" altLang="zh-CN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en-US" altLang="zh-CN" sz="18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4282628" y="3095351"/>
            <a:ext cx="433388" cy="504825"/>
          </a:xfrm>
          <a:prstGeom prst="rightArrow">
            <a:avLst>
              <a:gd name="adj1" fmla="val 50000"/>
              <a:gd name="adj2" fmla="val 50184"/>
            </a:avLst>
          </a:prstGeom>
          <a:solidFill>
            <a:srgbClr val="B2B2B2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4717082" y="2447651"/>
            <a:ext cx="4103389" cy="1728788"/>
          </a:xfrm>
          <a:prstGeom prst="rect">
            <a:avLst/>
          </a:prstGeom>
          <a:solidFill>
            <a:srgbClr val="B2B2B2">
              <a:alpha val="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altLang="zh-CN" i="1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"p2.age="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 p2.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age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 //30</a:t>
            </a:r>
          </a:p>
          <a:p>
            <a:pPr>
              <a:defRPr/>
            </a:pPr>
            <a:r>
              <a:rPr lang="en-US" altLang="zh-CN" sz="1800" b="1" kern="0" dirty="0" err="1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800" b="1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("p1.age="+ p1.age) //30</a:t>
            </a:r>
            <a:endParaRPr lang="en-US" altLang="zh-CN" sz="18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请问</a:t>
            </a:r>
            <a:r>
              <a:rPr lang="en-US" altLang="zh-CN" sz="1800" b="1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:p2.age</a:t>
            </a:r>
            <a:r>
              <a:rPr lang="zh-CN" altLang="en-US" sz="18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究竟是多少</a:t>
            </a:r>
            <a:r>
              <a:rPr lang="en-US" altLang="zh-CN" sz="18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40526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类与对象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208911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和对象的内存分配机制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对象的内存布局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988493" y="2244997"/>
            <a:ext cx="6234112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kumimoji="1"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象是</a:t>
            </a:r>
            <a:r>
              <a:rPr kumimoji="1"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存在内存中的</a:t>
            </a:r>
            <a:r>
              <a:rPr kumimoji="1"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1"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那么对象在内存中究竟是</a:t>
            </a:r>
            <a:endParaRPr kumimoji="1" lang="en-US" altLang="zh-CN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怎样存在的</a:t>
            </a:r>
            <a:r>
              <a:rPr kumimoji="1"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1" lang="en-US" altLang="zh-CN" sz="2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06910"/>
            <a:ext cx="10572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568" y="3469133"/>
            <a:ext cx="747077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这里我们给大家伙画一个图来说明一下</a:t>
            </a:r>
            <a:r>
              <a:rPr kumimoji="1"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1"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这个图对我们理解对象</a:t>
            </a:r>
            <a:r>
              <a:rPr kumimoji="1" lang="zh-CN" altLang="en-US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在内</a:t>
            </a:r>
            <a:r>
              <a:rPr kumimoji="1"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</a:t>
            </a:r>
            <a:r>
              <a:rPr kumimoji="1" lang="zh-CN" altLang="en-US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kumimoji="1" lang="en-US" altLang="zh-CN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kumimoji="1"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何存在是非常重要的</a:t>
            </a:r>
            <a:r>
              <a:rPr kumimoji="1"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786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20891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基本说明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中的方法其实就是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函数，声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明规则请参考函数式编程中的函数声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明。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基本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法</a:t>
            </a:r>
            <a:endParaRPr kumimoji="1"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kern="1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sz="1600" b="1" kern="1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1600" b="1" kern="1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方法名</a:t>
            </a:r>
            <a:r>
              <a:rPr lang="en-US" altLang="zh-CN" sz="1600" b="1" kern="1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zh-CN" altLang="en-US" sz="1600" b="1" kern="1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参数列表</a:t>
            </a:r>
            <a:r>
              <a:rPr lang="en-US" altLang="zh-CN" sz="1600" b="1" kern="1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 [</a:t>
            </a:r>
            <a:r>
              <a:rPr lang="zh-CN" altLang="en-US" sz="1600" b="1" kern="1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：返回值类型</a:t>
            </a:r>
            <a:r>
              <a:rPr lang="en-US" altLang="zh-CN" sz="1600" b="1" kern="1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] = </a:t>
            </a:r>
            <a:r>
              <a:rPr lang="en-US" altLang="zh-CN" sz="1600" b="1" kern="1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{ 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kern="1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	</a:t>
            </a:r>
            <a:r>
              <a:rPr lang="zh-CN" altLang="en-US" sz="1600" b="1" kern="1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方</a:t>
            </a:r>
            <a:r>
              <a:rPr lang="zh-CN" altLang="en-US" sz="1600" b="1" kern="1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法</a:t>
            </a:r>
            <a:r>
              <a:rPr lang="zh-CN" altLang="en-US" sz="1600" b="1" kern="1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体</a:t>
            </a:r>
            <a:endParaRPr lang="en-US" altLang="zh-CN" sz="1600" b="1" kern="1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kern="1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kumimoji="1"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kumimoji="1"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kumimoji="1"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案</a:t>
            </a:r>
            <a:r>
              <a:rPr kumimoji="1"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例演示</a:t>
            </a:r>
            <a:endParaRPr kumimoji="1"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kumimoji="1"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kumimoji="1"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给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Cat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类添加</a:t>
            </a:r>
            <a:r>
              <a:rPr kumimoji="1" lang="en-US" altLang="zh-CN" sz="1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cal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法</a:t>
            </a:r>
            <a:r>
              <a:rPr kumimoji="1"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可以计算两个数的和</a:t>
            </a:r>
          </a:p>
          <a:p>
            <a:pPr>
              <a:defRPr/>
            </a:pPr>
            <a:endParaRPr kumimoji="1"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02448102"/>
              </p:ext>
            </p:extLst>
          </p:nvPr>
        </p:nvGraphicFramePr>
        <p:xfrm>
          <a:off x="7596336" y="4896519"/>
          <a:ext cx="360040" cy="504056"/>
        </p:xfrm>
        <a:graphic>
          <a:graphicData uri="http://schemas.openxmlformats.org/presentationml/2006/ole">
            <p:oleObj spid="_x0000_s6196" name="包装程序外壳对象" showAsIcon="1" r:id="rId4" imgW="508680" imgH="711360" progId="Package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27984" y="3888407"/>
            <a:ext cx="278794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sz="14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class Dog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{</a:t>
            </a:r>
            <a:endParaRPr lang="en-US" altLang="zh-CN" sz="140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/>
            <a:r>
              <a:rPr lang="en-US" altLang="zh-CN" sz="14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private var sal: Double = _</a:t>
            </a:r>
          </a:p>
          <a:p>
            <a:pPr marL="342900" indent="-342900"/>
            <a:r>
              <a:rPr lang="en-US" altLang="zh-CN" sz="14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var food : String = _</a:t>
            </a:r>
          </a:p>
          <a:p>
            <a:pPr marL="342900" indent="-342900"/>
            <a:endParaRPr lang="en-US" altLang="zh-CN" sz="140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/>
            <a:r>
              <a:rPr lang="en-US" altLang="zh-CN" sz="14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def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cal(n1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: Int, n2: Int): Int = {</a:t>
            </a:r>
          </a:p>
          <a:p>
            <a:pPr marL="342900" indent="-342900"/>
            <a:r>
              <a:rPr lang="en-US" altLang="zh-CN" sz="14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return n1 + n2</a:t>
            </a:r>
          </a:p>
          <a:p>
            <a:pPr marL="342900" indent="-342900"/>
            <a:r>
              <a:rPr lang="en-US" altLang="zh-CN" sz="14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}}</a:t>
            </a:r>
            <a:endParaRPr lang="en-US" altLang="zh-CN" sz="140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144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20891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方法的调用机制原理</a:t>
            </a:r>
            <a:endParaRPr kumimoji="1" lang="zh-CN" altLang="en-US" sz="2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kumimoji="1"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kumimoji="1"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提示：程序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调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用方法过程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kumimoji="1"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kumimoji="1"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kumimoji="1"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kumimoji="1"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1) 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当我们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开始执行时，先在栈区开辟一个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栈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2) 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程序在执行到一个方法时，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总会创建一个新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栈桢。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3) 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栈桢是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独立的空间，变量（基本数据类型）是独立的，相互不影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响（引用类型除外）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4) 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当方法执行完毕后，该方法开辟的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栈桢就会出栈。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kumimoji="1"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kumimoji="1"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kumimoji="1"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kumimoji="1"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kumimoji="1"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50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类与对象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640871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看一个养猫猫问题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张老太养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了只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猫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猫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一只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名字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叫小白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今年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白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色。还有一只叫小花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今年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花色。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请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编写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一个程序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，当用户输入小猫的名字时，就显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示该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猫的名字，年龄，颜色。如果用户输入的小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猫名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错误，则显示 张老太没有这只猫猫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因为猫有多个属性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年龄，姓名，颜色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性的类型不一样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猫有自己的行为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(cry, run,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cal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AutoNum type="arabicPeriod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需要一种新的数据类型，这种数据类型可以存储不同类型的数据，并且可以对这些数据进行操作和封装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出 类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  <a:sym typeface="Wingdings" pitchFamily="2" charset="2"/>
              </a:rPr>
              <a:t>对象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68448" y="1152103"/>
            <a:ext cx="1396040" cy="105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20891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课堂练习题</a:t>
            </a:r>
          </a:p>
          <a:p>
            <a:pPr>
              <a:defRPr/>
            </a:pPr>
            <a:endParaRPr kumimoji="1"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kumimoji="1"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编写类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kumimoji="1" lang="en-US" altLang="zh-CN" sz="16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MethodExec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，编写一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个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方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法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，方法不需要参数，在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方法中打印一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个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/>
            </a:r>
            <a:br>
              <a:rPr kumimoji="1"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kumimoji="1"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10*8 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的矩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形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在</a:t>
            </a:r>
            <a:r>
              <a:rPr kumimoji="1"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main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方法中调用该方法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。</a:t>
            </a:r>
            <a:endParaRPr kumimoji="1"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342900" indent="-342900">
              <a:buAutoNum type="arabicParenR"/>
              <a:defRPr/>
            </a:pPr>
            <a:endParaRPr kumimoji="1"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342900" indent="-342900">
              <a:buAutoNum type="arabicParenR"/>
              <a:defRPr/>
            </a:pPr>
            <a:endParaRPr kumimoji="1"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defRPr/>
            </a:pPr>
            <a:endParaRPr kumimoji="1"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342900" indent="-342900">
              <a:buAutoNum type="arabicParenR"/>
              <a:defRPr/>
            </a:pPr>
            <a:r>
              <a:rPr kumimoji="1"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修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改上一个程序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kumimoji="1"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编</a:t>
            </a:r>
            <a:r>
              <a:rPr kumimoji="1" lang="zh-CN" altLang="en-US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写一个方法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，提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供</a:t>
            </a:r>
            <a:r>
              <a:rPr kumimoji="1"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和</a:t>
            </a:r>
            <a:r>
              <a:rPr kumimoji="1"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两个参数，方法中打印一个</a:t>
            </a:r>
            <a:r>
              <a:rPr kumimoji="1"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m*n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的矩形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kumimoji="1" lang="zh-CN" altLang="en-US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再编写一个方法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算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该矩形的面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积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可以接收长</a:t>
            </a:r>
            <a:r>
              <a:rPr kumimoji="1" lang="en-US" altLang="zh-CN" sz="1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len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，和宽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width)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 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将其作为方法返回值。在</a:t>
            </a:r>
            <a:r>
              <a:rPr kumimoji="1"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main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方法中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调用实现矩形的打印和面积的计算</a:t>
            </a:r>
            <a:endParaRPr kumimoji="1"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kumimoji="1" lang="zh-CN" altLang="en-US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342900" indent="-342900"/>
            <a:endParaRPr kumimoji="1"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15597" y="1231462"/>
            <a:ext cx="90487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4818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成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员方法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2089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课后练习题</a:t>
            </a:r>
          </a:p>
          <a:p>
            <a:pPr>
              <a:defRPr/>
            </a:pPr>
            <a:endParaRPr kumimoji="1"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kumimoji="1"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defRPr/>
            </a:pPr>
            <a:r>
              <a:rPr kumimoji="1"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定义</a:t>
            </a:r>
            <a:r>
              <a:rPr kumimoji="1"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小小计算器</a:t>
            </a:r>
            <a:r>
              <a:rPr kumimoji="1"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类</a:t>
            </a:r>
            <a:r>
              <a:rPr kumimoji="1"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kumimoji="1" lang="en-US" altLang="zh-CN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Calcuator</a:t>
            </a:r>
            <a:r>
              <a:rPr kumimoji="1"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r>
              <a:rPr kumimoji="1"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kumimoji="1"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实现加减乘除四个功</a:t>
            </a:r>
            <a:r>
              <a:rPr kumimoji="1"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能 </a:t>
            </a:r>
            <a:r>
              <a:rPr kumimoji="1"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/>
            </a:r>
            <a:br>
              <a:rPr kumimoji="1"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kumimoji="1"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实</a:t>
            </a:r>
            <a:r>
              <a:rPr kumimoji="1"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现形式</a:t>
            </a:r>
            <a:r>
              <a:rPr kumimoji="1"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</a:t>
            </a:r>
            <a:r>
              <a:rPr kumimoji="1"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：分四个方法完成</a:t>
            </a:r>
            <a:r>
              <a:rPr kumimoji="1"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:</a:t>
            </a:r>
            <a:br>
              <a:rPr kumimoji="1"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kumimoji="1"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实现形式</a:t>
            </a:r>
            <a:r>
              <a:rPr kumimoji="1"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</a:t>
            </a:r>
            <a:r>
              <a:rPr kumimoji="1"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：用一个方法搞定</a:t>
            </a:r>
            <a:endParaRPr kumimoji="1"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kumimoji="1" lang="zh-CN" altLang="en-US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342900" indent="-342900"/>
            <a:endParaRPr kumimoji="1"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234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构造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06489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我们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来看一个需求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：前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面我们在创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建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Person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对象时，是先把一个对象创建好后，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再给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他的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年龄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和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姓名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属性赋值，如果现在我要求，在创建人类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的对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象时，就直接指定这个对象的年龄和姓名，该怎么做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? 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这时就可以使用</a:t>
            </a: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构造方法</a:t>
            </a:r>
            <a:r>
              <a:rPr lang="en-US" altLang="zh-CN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构造器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0"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回顾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-Java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构造器基本语法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修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饰</a:t>
            </a: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符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] 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方法名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参数列表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){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构造方法体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}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774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构造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06489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基本介绍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构造器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(constructor)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又叫构造方法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，是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类的一种特殊的方法，它的主要作用是完成对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新对</a:t>
            </a: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象的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初始化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构造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06489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回顾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-Java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构造器的特点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285750" lvl="0" indent="-285750"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中一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个类可以定义多个不同的构造方法，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构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造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方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法重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载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如果程序员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没有定义构造方法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，系统会自动给类生成一个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默认无参构造方法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也叫默认构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造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器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，比如 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Person 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(){super();}</a:t>
            </a:r>
          </a:p>
          <a:p>
            <a:pPr marL="285750" lvl="0" indent="-285750"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一旦定义了自己的构造方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法（构造器）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默认的构造方法就覆盖了，就不能再使用默认的无参构造方法，除非</a:t>
            </a: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显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式</a:t>
            </a: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定义一下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即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:  Person(){};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515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构造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152103"/>
            <a:ext cx="80648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回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顾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-Java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构造器的案例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</a:b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629151"/>
            <a:ext cx="7200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class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Person {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/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public String name;</a:t>
            </a:r>
          </a:p>
          <a:p>
            <a:pPr marL="342900" indent="-342900"/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public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age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;</a:t>
            </a:r>
          </a:p>
          <a:p>
            <a:pPr marL="342900" indent="-342900"/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/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public String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getInfo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(){</a:t>
            </a:r>
          </a:p>
          <a:p>
            <a:pPr marL="342900" indent="-342900"/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return name+"\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t"+age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;</a:t>
            </a:r>
          </a:p>
          <a:p>
            <a:pPr marL="342900" indent="-342900"/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  <a:p>
            <a:pPr marL="342900" indent="-342900"/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/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public Person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(){ //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无参构造器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/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age = 18;</a:t>
            </a:r>
          </a:p>
          <a:p>
            <a:pPr marL="342900" indent="-342900"/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  <a:p>
            <a:pPr marL="342900" indent="-342900"/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/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public Person(String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name,int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age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){  //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两个形参的构造器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/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this.name = name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;//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名字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/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this.age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age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;//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年龄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/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  <a:p>
            <a:pPr marL="342900" indent="-34290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6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构造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047129"/>
            <a:ext cx="8064895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构造器的介绍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一样，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构造对象也需要调用构造方法，并且可以有任意多个构造方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法（即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中构造器也支持重载）。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类的构造器包括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b="1" dirty="0" smtClean="0">
                <a:solidFill>
                  <a:srgbClr val="F13F1B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主</a:t>
            </a:r>
            <a:r>
              <a:rPr lang="zh-CN" altLang="en-US" b="1" dirty="0">
                <a:solidFill>
                  <a:srgbClr val="F13F1B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构造</a:t>
            </a:r>
            <a:r>
              <a:rPr lang="zh-CN" altLang="en-US" b="1" dirty="0" smtClean="0">
                <a:solidFill>
                  <a:srgbClr val="F13F1B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器（一个）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和 </a:t>
            </a:r>
            <a:r>
              <a:rPr lang="zh-CN" altLang="en-US" b="1" dirty="0" smtClean="0">
                <a:solidFill>
                  <a:srgbClr val="F13F1B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辅</a:t>
            </a:r>
            <a:r>
              <a:rPr lang="zh-CN" altLang="en-US" b="1" dirty="0">
                <a:solidFill>
                  <a:srgbClr val="F13F1B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助构造</a:t>
            </a:r>
            <a:r>
              <a:rPr lang="zh-CN" altLang="en-US" b="1" dirty="0" smtClean="0">
                <a:solidFill>
                  <a:srgbClr val="F13F1B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器</a:t>
            </a:r>
            <a:r>
              <a:rPr lang="en-US" altLang="zh-CN" b="1" dirty="0" smtClean="0">
                <a:solidFill>
                  <a:srgbClr val="F13F1B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zh-CN" altLang="en-US" b="1" dirty="0" smtClean="0">
                <a:solidFill>
                  <a:srgbClr val="F13F1B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多个</a:t>
            </a:r>
            <a:r>
              <a:rPr lang="en-US" altLang="zh-CN" b="1" dirty="0" smtClean="0">
                <a:solidFill>
                  <a:srgbClr val="F13F1B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pPr>
              <a:defRPr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构造器的基本语法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0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类名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形参列表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{  //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主构造器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//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体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this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形参列表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 {  //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辅助构造器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}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this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形参列表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 {  //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辅助构造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以有多个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...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}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} </a:t>
            </a:r>
          </a:p>
          <a:p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辅助构造器 函数的名称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this, 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可以有多个，编译器通过</a:t>
            </a: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不同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参数（</a:t>
            </a: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数或类型）来</a:t>
            </a: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区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分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.</a:t>
            </a: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895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构造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064895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构造器注意事项和细节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构造器作用是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完成对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新对象的初始</a:t>
            </a: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化，构造器没有返回值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</a:t>
            </a:r>
            <a:endParaRPr lang="en-US" altLang="zh-CN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构造器的声明直接放置于类名之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后 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主构造器会执行类定义中的所有语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句（把类中写的语句放入到主构造器）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，这里可以体会到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的函数式编程和面向对象编程融合在一起，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即：构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造器也是方法（函数）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，传递参数和使用方法和前面的函数部分内容没有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区别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果主构造器无参数，小括号可省略，构建对象时调用的构造方法的小括号也可以省略</a:t>
            </a:r>
          </a:p>
          <a:p>
            <a:pPr marL="342900" lvl="0" indent="-342900">
              <a:buFontTx/>
              <a:buAutoNum type="arabicParenR"/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lvl="0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378924"/>
            <a:ext cx="1152128" cy="94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475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构造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080095"/>
            <a:ext cx="80648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构造器注意事项和使用细节</a:t>
            </a:r>
            <a:endParaRPr lang="en-US" altLang="zh-CN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arenR" startAt="5"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辅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助构造器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名称为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（这个和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是不一样的），多个辅助构造器通过不同参数列表进行区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分， 在底层就是构造器重载。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lvl="0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0702" y="2160215"/>
            <a:ext cx="7893298" cy="5478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class Person() {</a:t>
            </a:r>
          </a:p>
          <a:p>
            <a:pPr marL="342900" indent="-34290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name: String = _</a:t>
            </a:r>
          </a:p>
          <a:p>
            <a:pPr marL="342900" indent="-34290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age: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_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this(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name : String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marL="342900" indent="-34290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辅助构造器无论是直接或间接，最终都一定要调用主构造器，执行主构造器的逻辑</a:t>
            </a:r>
          </a:p>
          <a:p>
            <a:pPr marL="342900" indent="-34290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而且需要放在辅助构造器的第一行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这点和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一样，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中一个构造器要调用同类的其它构造器，也需要放在第一行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marL="342900" indent="-34290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this()  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直接调用主构造器</a:t>
            </a:r>
          </a:p>
          <a:p>
            <a:pPr marL="342900" indent="-34290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this.name = name</a:t>
            </a:r>
          </a:p>
          <a:p>
            <a:pPr marL="342900" indent="-34290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this(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name : String, age : </a:t>
            </a:r>
            <a:r>
              <a:rPr lang="en-US" altLang="zh-CN" sz="1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marL="342900" indent="-34290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this() 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直接调用主构造器</a:t>
            </a:r>
          </a:p>
          <a:p>
            <a:pPr marL="342900" indent="-34290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this.name = name</a:t>
            </a:r>
          </a:p>
          <a:p>
            <a:pPr marL="342900" indent="-34290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this.age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= age</a:t>
            </a:r>
          </a:p>
          <a:p>
            <a:pPr marL="342900" indent="-34290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this(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age : </a:t>
            </a:r>
            <a:r>
              <a:rPr lang="en-US" altLang="zh-CN" sz="1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marL="342900" indent="-34290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this("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匿名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") 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简介调用主构造器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因为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this(name : String)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中调用了主构造器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!</a:t>
            </a:r>
          </a:p>
          <a:p>
            <a:pPr marL="342900" indent="-34290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this.age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= age</a:t>
            </a:r>
          </a:p>
          <a:p>
            <a:pPr marL="342900" indent="-34290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342900" indent="-34290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showInfo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(): Unit = {</a:t>
            </a:r>
          </a:p>
          <a:p>
            <a:pPr marL="342900" indent="-34290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("person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信息如下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:")</a:t>
            </a:r>
          </a:p>
          <a:p>
            <a:pPr marL="342900" indent="-34290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("name=" + this.name)</a:t>
            </a:r>
          </a:p>
          <a:p>
            <a:pPr marL="342900" indent="-34290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("age=" +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this.age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}</a:t>
            </a:r>
          </a:p>
          <a:p>
            <a:pPr marL="342900" indent="-34290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4076" y="3573085"/>
            <a:ext cx="296562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sz="16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main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函数中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: </a:t>
            </a:r>
          </a:p>
          <a:p>
            <a:pPr marL="342900" indent="-342900"/>
            <a:r>
              <a:rPr lang="en-US" altLang="zh-CN" sz="16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 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p1 = new Person("scott")</a:t>
            </a:r>
          </a:p>
          <a:p>
            <a:pPr marL="342900" indent="-342900"/>
            <a:r>
              <a:rPr lang="en-US" altLang="zh-CN" sz="16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p1.showInfo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</a:t>
            </a:r>
            <a:endParaRPr lang="zh-CN" altLang="en-US" sz="160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58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构造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0648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构造器注意事项和使用细节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6"/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果想让主构造器变成私有的，可以在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之前加上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private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，这样用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户不能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直接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造器来构造对象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了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 startAt="6"/>
              <a:defRPr/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 startAt="6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辅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助构造器的声明不能和主构造器的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会发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生错误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即构造器名重复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AutoNum type="arabicParenR" startAt="5"/>
              <a:defRPr/>
            </a:pP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lvl="0">
              <a:defRPr/>
            </a:pP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  <a:defRPr/>
            </a:pP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5865" y="2592263"/>
            <a:ext cx="3776615" cy="244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09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类与对象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640871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使用现有技术解决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单独的定义变量解决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现有技术解决的缺点分析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368127"/>
            <a:ext cx="1396040" cy="105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属性高级</a:t>
            </a:r>
            <a:endParaRPr lang="zh-CN" altLang="en-US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06489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面我们讲过属性了，这里我们再对属性的内容做一个加强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.</a:t>
            </a: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构造器参数</a:t>
            </a: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类的主构造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器的形参未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用任何修饰符修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饰，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那么这个参数是局部变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量。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果参数使用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关键字声明，那么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会将参数作为类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的私有的只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读属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性使用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如果参数使用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关键字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声明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，那么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会将参数作为类的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成员属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并会提供属性对应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xxx()[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getter]/xxx_$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eq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()[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setter]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方法，即这时的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成员属性是私有的，但是可读写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26593"/>
            <a:ext cx="24574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883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属性高级</a:t>
            </a:r>
            <a:endParaRPr lang="zh-CN" altLang="en-US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0648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JavaBeans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规范定义了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的属性是像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getXxx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setXxx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的方法。许多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工具（框架）都依赖这个命名习惯。为了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的互操作性。将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字段加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@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BeanProperty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时，这样会自动生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成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范的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setXxx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getXxx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方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。这时可以使用 对象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.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setXxx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和 对象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.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getXxx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来调用属性。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给某个属性加入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BeanPropetry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注解后，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成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getXXX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setXXX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的方法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且对原来底层自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动生成类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xxx(),xxx_$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eq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没有冲突，二者可以共存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55976" y="3960415"/>
            <a:ext cx="4104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16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import scala.beans.BeanProperty</a:t>
            </a:r>
          </a:p>
          <a:p>
            <a:pPr marL="342900" indent="-342900"/>
            <a:r>
              <a:rPr lang="en-US" altLang="zh-CN" sz="16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class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Car 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{</a:t>
            </a:r>
          </a:p>
          <a:p>
            <a:pPr marL="342900" indent="-342900"/>
            <a:r>
              <a:rPr lang="en-US" altLang="zh-CN" sz="16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@BeanProperty var name: String = null</a:t>
            </a:r>
          </a:p>
          <a:p>
            <a:pPr marL="342900" indent="-342900"/>
            <a:r>
              <a:rPr lang="en-US" altLang="zh-CN" sz="16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en-US" altLang="zh-CN" sz="160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56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655762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对象创建的流程分析</a:t>
            </a:r>
            <a:endParaRPr lang="zh-CN" altLang="en-US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321087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5773" y="958140"/>
            <a:ext cx="8064895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Person {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age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Short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 90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String = _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this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(n: String, a: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{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name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 n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i="1" dirty="0" err="1">
                <a:latin typeface="微软雅黑" pitchFamily="34" charset="-122"/>
                <a:ea typeface="微软雅黑" pitchFamily="34" charset="-122"/>
              </a:rPr>
              <a:t>age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 a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}}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var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p : Person = </a:t>
            </a:r>
            <a:r>
              <a:rPr lang="en-US" altLang="zh-CN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new 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Person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("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小倩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",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对象创建对象流程分析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eriod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加载类的信息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属性信息和方法信息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),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如果父类也没有加载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则由父到子加载父类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eriod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在内存中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堆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给对象开辟空间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eriod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使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用父类的构造器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主构造器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辅助构造器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完成父类的初始化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多个父类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buAutoNum type="arabicPeriod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使用本类的主构造器完成初始化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eriod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使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用本类的辅助构造器继续初始化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eriod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将对象在内存中的地址赋给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这个引用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244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类与对象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一个程序就是一个世界，有很多对象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4" descr="v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22436"/>
            <a:ext cx="5112568" cy="344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类与对象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语言是面向对象的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285750" lvl="0" indent="-285750">
              <a:buFont typeface="Wingdings" pitchFamily="2" charset="2"/>
              <a:buChar char="Ø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是面向对象的编程语言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，由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于历史原因，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中还存在着非面向对象的内容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基本类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int,float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..)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null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，静态方法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等。 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语言来自于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，所以天生就是面向对象的语言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，而且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是纯粹的面向对象的语言，即在</a:t>
            </a:r>
            <a:r>
              <a:rPr lang="en-US" altLang="zh-CN" b="1" dirty="0" smtClean="0">
                <a:solidFill>
                  <a:srgbClr val="F13F1B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b="1" dirty="0" smtClean="0">
                <a:solidFill>
                  <a:srgbClr val="F13F1B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中，一切皆为对象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 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面向对象的学习过程中可以对比着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语言学习</a:t>
            </a: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类与对象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与对象的关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系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示意图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对上图说明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871788" y="1978026"/>
            <a:ext cx="1441450" cy="1223962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1" kern="0" dirty="0">
                <a:solidFill>
                  <a:sysClr val="windowText" lastClr="000000"/>
                </a:solidFill>
                <a:ea typeface="楷体_GB2312" pitchFamily="49" charset="-122"/>
              </a:rPr>
              <a:t> </a:t>
            </a:r>
            <a:r>
              <a:rPr lang="zh-CN" altLang="en-US" sz="1400" b="1" kern="0" dirty="0">
                <a:solidFill>
                  <a:sysClr val="windowText" lastClr="000000"/>
                </a:solidFill>
                <a:ea typeface="楷体_GB2312" pitchFamily="49" charset="-122"/>
              </a:rPr>
              <a:t>猫</a:t>
            </a:r>
            <a:r>
              <a:rPr lang="zh-CN" altLang="en-US" sz="1400" b="1" kern="0" dirty="0" smtClean="0">
                <a:solidFill>
                  <a:sysClr val="windowText" lastClr="000000"/>
                </a:solidFill>
                <a:ea typeface="楷体_GB2312" pitchFamily="49" charset="-122"/>
              </a:rPr>
              <a:t>类</a:t>
            </a:r>
            <a:r>
              <a:rPr lang="en-US" altLang="zh-CN" sz="1400" b="1" kern="0" dirty="0" smtClean="0">
                <a:solidFill>
                  <a:sysClr val="windowText" lastClr="000000"/>
                </a:solidFill>
                <a:ea typeface="楷体_GB2312" pitchFamily="49" charset="-122"/>
              </a:rPr>
              <a:t>-</a:t>
            </a:r>
            <a:r>
              <a:rPr lang="zh-CN" altLang="en-US" sz="1400" b="1" kern="0" dirty="0" smtClean="0">
                <a:solidFill>
                  <a:sysClr val="windowText" lastClr="000000"/>
                </a:solidFill>
                <a:ea typeface="楷体_GB2312" pitchFamily="49" charset="-122"/>
              </a:rPr>
              <a:t>数据类型</a:t>
            </a:r>
            <a:endParaRPr lang="en-US" altLang="zh-CN" sz="1400" b="1" kern="0" dirty="0" smtClean="0">
              <a:solidFill>
                <a:sysClr val="windowText" lastClr="000000"/>
              </a:solidFill>
              <a:ea typeface="楷体_GB2312" pitchFamily="49" charset="-122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kern="0" dirty="0" smtClean="0">
                <a:solidFill>
                  <a:sysClr val="windowText" lastClr="000000"/>
                </a:solidFill>
                <a:ea typeface="楷体_GB2312" pitchFamily="49" charset="-122"/>
              </a:rPr>
              <a:t>1.</a:t>
            </a:r>
            <a:r>
              <a:rPr lang="zh-CN" altLang="en-US" sz="1400" b="1" kern="0" dirty="0" smtClean="0">
                <a:solidFill>
                  <a:sysClr val="windowText" lastClr="000000"/>
                </a:solidFill>
                <a:ea typeface="楷体_GB2312" pitchFamily="49" charset="-122"/>
              </a:rPr>
              <a:t>属性</a:t>
            </a:r>
            <a:endParaRPr lang="en-US" altLang="zh-CN" sz="1400" b="1" kern="0" dirty="0" smtClean="0">
              <a:solidFill>
                <a:sysClr val="windowText" lastClr="000000"/>
              </a:solidFill>
              <a:ea typeface="楷体_GB2312" pitchFamily="49" charset="-122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kern="0" dirty="0" smtClean="0">
                <a:solidFill>
                  <a:sysClr val="windowText" lastClr="000000"/>
                </a:solidFill>
                <a:ea typeface="楷体_GB2312" pitchFamily="49" charset="-122"/>
              </a:rPr>
              <a:t>2.</a:t>
            </a:r>
            <a:r>
              <a:rPr lang="zh-CN" altLang="en-US" sz="1400" b="1" kern="0" dirty="0" smtClean="0">
                <a:solidFill>
                  <a:sysClr val="windowText" lastClr="000000"/>
                </a:solidFill>
                <a:ea typeface="楷体_GB2312" pitchFamily="49" charset="-122"/>
              </a:rPr>
              <a:t>行为</a:t>
            </a:r>
            <a:endParaRPr lang="en-US" altLang="zh-CN" sz="1400" b="1" kern="0" dirty="0" smtClean="0">
              <a:solidFill>
                <a:sysClr val="windowText" lastClr="000000"/>
              </a:solidFill>
              <a:ea typeface="楷体_GB2312" pitchFamily="49" charset="-122"/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4052888" y="2049463"/>
            <a:ext cx="1122362" cy="215900"/>
          </a:xfrm>
          <a:prstGeom prst="rightArrow">
            <a:avLst>
              <a:gd name="adj1" fmla="val 50000"/>
              <a:gd name="adj2" fmla="val 129963"/>
            </a:avLst>
          </a:prstGeom>
          <a:solidFill>
            <a:srgbClr val="0000FF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175250" y="1916113"/>
            <a:ext cx="1441450" cy="349250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dirty="0">
                <a:solidFill>
                  <a:sysClr val="windowText" lastClr="000000"/>
                </a:solidFill>
                <a:ea typeface="楷体_GB2312" pitchFamily="49" charset="-122"/>
              </a:rPr>
              <a:t>对象</a:t>
            </a:r>
            <a:r>
              <a:rPr lang="en-US" altLang="zh-CN" sz="1800" b="1" kern="0" dirty="0">
                <a:solidFill>
                  <a:sysClr val="windowText" lastClr="000000"/>
                </a:solidFill>
                <a:ea typeface="楷体_GB2312" pitchFamily="49" charset="-122"/>
              </a:rPr>
              <a:t>(</a:t>
            </a:r>
            <a:r>
              <a:rPr lang="zh-CN" altLang="en-US" sz="1800" b="1" kern="0" dirty="0">
                <a:solidFill>
                  <a:sysClr val="windowText" lastClr="000000"/>
                </a:solidFill>
                <a:ea typeface="楷体_GB2312" pitchFamily="49" charset="-122"/>
              </a:rPr>
              <a:t>实例</a:t>
            </a:r>
            <a:r>
              <a:rPr lang="en-US" altLang="zh-CN" sz="1800" b="1" kern="0" dirty="0">
                <a:solidFill>
                  <a:sysClr val="windowText" lastClr="000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5175250" y="2338388"/>
            <a:ext cx="1441450" cy="349250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dirty="0">
                <a:solidFill>
                  <a:sysClr val="windowText" lastClr="000000"/>
                </a:solidFill>
                <a:ea typeface="楷体_GB2312" pitchFamily="49" charset="-122"/>
              </a:rPr>
              <a:t>对象</a:t>
            </a:r>
            <a:r>
              <a:rPr lang="en-US" altLang="zh-CN" sz="1800" b="1" kern="0" dirty="0">
                <a:solidFill>
                  <a:sysClr val="windowText" lastClr="000000"/>
                </a:solidFill>
                <a:ea typeface="楷体_GB2312" pitchFamily="49" charset="-122"/>
              </a:rPr>
              <a:t>(</a:t>
            </a:r>
            <a:r>
              <a:rPr lang="zh-CN" altLang="en-US" sz="1800" b="1" kern="0" dirty="0">
                <a:solidFill>
                  <a:sysClr val="windowText" lastClr="000000"/>
                </a:solidFill>
                <a:ea typeface="楷体_GB2312" pitchFamily="49" charset="-122"/>
              </a:rPr>
              <a:t>实例</a:t>
            </a:r>
            <a:r>
              <a:rPr lang="en-US" altLang="zh-CN" sz="1800" b="1" kern="0" dirty="0">
                <a:solidFill>
                  <a:sysClr val="windowText" lastClr="000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09613" y="2193926"/>
            <a:ext cx="1441450" cy="647700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smtClean="0">
                <a:solidFill>
                  <a:sysClr val="windowText" lastClr="000000"/>
                </a:solidFill>
                <a:ea typeface="楷体_GB2312" pitchFamily="49" charset="-122"/>
              </a:rPr>
              <a:t>把所有猫的</a:t>
            </a:r>
            <a:endParaRPr lang="en-US" altLang="zh-CN" sz="1800" b="1" kern="0" smtClean="0">
              <a:solidFill>
                <a:sysClr val="windowText" lastClr="000000"/>
              </a:solidFill>
              <a:ea typeface="楷体_GB2312" pitchFamily="49" charset="-122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smtClean="0">
                <a:solidFill>
                  <a:sysClr val="windowText" lastClr="000000"/>
                </a:solidFill>
                <a:ea typeface="楷体_GB2312" pitchFamily="49" charset="-122"/>
              </a:rPr>
              <a:t>特</a:t>
            </a: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性 </a:t>
            </a:r>
            <a:r>
              <a:rPr lang="zh-CN" altLang="en-US" sz="1800" b="1" kern="0" smtClean="0">
                <a:solidFill>
                  <a:sysClr val="windowText" lastClr="000000"/>
                </a:solidFill>
                <a:ea typeface="楷体_GB2312" pitchFamily="49" charset="-122"/>
              </a:rPr>
              <a:t>提</a:t>
            </a: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取出来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2109788" y="2481263"/>
            <a:ext cx="762000" cy="217488"/>
          </a:xfrm>
          <a:prstGeom prst="rightArrow">
            <a:avLst>
              <a:gd name="adj1" fmla="val 50000"/>
              <a:gd name="adj2" fmla="val 87591"/>
            </a:avLst>
          </a:prstGeom>
          <a:solidFill>
            <a:srgbClr val="008000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WordArt 15"/>
          <p:cNvSpPr>
            <a:spLocks noChangeArrowheads="1" noChangeShapeType="1" noTextEdit="1"/>
          </p:cNvSpPr>
          <p:nvPr/>
        </p:nvSpPr>
        <p:spPr bwMode="auto">
          <a:xfrm>
            <a:off x="5824538" y="2770957"/>
            <a:ext cx="69850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defRPr/>
            </a:pPr>
            <a:r>
              <a:rPr lang="en-US" altLang="zh-CN" sz="1600" b="1" kern="10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  <a:p>
            <a:pPr>
              <a:defRPr/>
            </a:pPr>
            <a:r>
              <a:rPr lang="en-US" altLang="zh-CN" sz="1600" b="1" kern="10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  <a:p>
            <a:pPr>
              <a:defRPr/>
            </a:pPr>
            <a:r>
              <a:rPr lang="en-US" altLang="zh-CN" sz="1600" b="1" kern="10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sz="1600" b="1" kern="10"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4052888" y="2409826"/>
            <a:ext cx="1122362" cy="215900"/>
          </a:xfrm>
          <a:prstGeom prst="rightArrow">
            <a:avLst>
              <a:gd name="adj1" fmla="val 50000"/>
              <a:gd name="adj2" fmla="val 129963"/>
            </a:avLst>
          </a:prstGeom>
          <a:solidFill>
            <a:srgbClr val="0000FF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4052888" y="2770188"/>
            <a:ext cx="1122362" cy="215900"/>
          </a:xfrm>
          <a:prstGeom prst="rightArrow">
            <a:avLst>
              <a:gd name="adj1" fmla="val 50000"/>
              <a:gd name="adj2" fmla="val 129963"/>
            </a:avLst>
          </a:prstGeom>
          <a:solidFill>
            <a:srgbClr val="0000FF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pic>
        <p:nvPicPr>
          <p:cNvPr id="16" name="Picture 6" descr="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1163" y="3452107"/>
            <a:ext cx="9096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 descr="鱼儿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94024" y="3461819"/>
            <a:ext cx="13684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0" descr="猫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4225" y="3384551"/>
            <a:ext cx="1584325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类与对象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与对象的关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系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示意图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说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明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中类与对象的关系，和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语言中的类与对象的关系一样。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773735" y="1944365"/>
            <a:ext cx="1441450" cy="1223962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1" kern="0">
                <a:solidFill>
                  <a:sysClr val="windowText" lastClr="000000"/>
                </a:solidFill>
                <a:ea typeface="楷体_GB2312" pitchFamily="49" charset="-122"/>
              </a:rPr>
              <a:t> </a:t>
            </a: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猫类   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3954835" y="2015802"/>
            <a:ext cx="1122362" cy="215900"/>
          </a:xfrm>
          <a:prstGeom prst="rightArrow">
            <a:avLst>
              <a:gd name="adj1" fmla="val 50000"/>
              <a:gd name="adj2" fmla="val 129963"/>
            </a:avLst>
          </a:prstGeom>
          <a:solidFill>
            <a:srgbClr val="FF0000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/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800" ker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5077197" y="1882452"/>
            <a:ext cx="1441450" cy="349250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对象</a:t>
            </a:r>
            <a:r>
              <a:rPr lang="en-US" altLang="zh-CN" sz="1800" b="1" kern="0">
                <a:solidFill>
                  <a:sysClr val="windowText" lastClr="000000"/>
                </a:solidFill>
                <a:ea typeface="楷体_GB2312" pitchFamily="49" charset="-122"/>
              </a:rPr>
              <a:t>(</a:t>
            </a: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实例</a:t>
            </a:r>
            <a:r>
              <a:rPr lang="en-US" altLang="zh-CN" sz="1800" b="1" kern="0">
                <a:solidFill>
                  <a:sysClr val="windowText" lastClr="000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5077197" y="2304727"/>
            <a:ext cx="1441450" cy="349250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对象</a:t>
            </a:r>
            <a:r>
              <a:rPr lang="en-US" altLang="zh-CN" sz="1800" b="1" kern="0">
                <a:solidFill>
                  <a:sysClr val="windowText" lastClr="000000"/>
                </a:solidFill>
                <a:ea typeface="楷体_GB2312" pitchFamily="49" charset="-122"/>
              </a:rPr>
              <a:t>(</a:t>
            </a: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实例</a:t>
            </a:r>
            <a:r>
              <a:rPr lang="en-US" altLang="zh-CN" sz="1800" b="1" kern="0">
                <a:solidFill>
                  <a:sysClr val="windowText" lastClr="000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611560" y="2160265"/>
            <a:ext cx="1441450" cy="647700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把猫的特性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提取出来</a:t>
            </a:r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>
            <a:off x="2011735" y="2447602"/>
            <a:ext cx="762000" cy="217488"/>
          </a:xfrm>
          <a:prstGeom prst="rightArrow">
            <a:avLst>
              <a:gd name="adj1" fmla="val 50000"/>
              <a:gd name="adj2" fmla="val 87591"/>
            </a:avLst>
          </a:prstGeom>
          <a:solidFill>
            <a:srgbClr val="008000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25" name="WordArt 12"/>
          <p:cNvSpPr>
            <a:spLocks noChangeArrowheads="1" noChangeShapeType="1" noTextEdit="1"/>
          </p:cNvSpPr>
          <p:nvPr/>
        </p:nvSpPr>
        <p:spPr bwMode="auto">
          <a:xfrm>
            <a:off x="5726609" y="2735460"/>
            <a:ext cx="69850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defRPr/>
            </a:pPr>
            <a:r>
              <a:rPr lang="en-US" altLang="zh-CN" sz="1600" b="1" kern="10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  <a:p>
            <a:pPr>
              <a:defRPr/>
            </a:pPr>
            <a:r>
              <a:rPr lang="en-US" altLang="zh-CN" sz="1600" b="1" kern="10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  <a:p>
            <a:pPr>
              <a:defRPr/>
            </a:pPr>
            <a:r>
              <a:rPr lang="en-US" altLang="zh-CN" sz="1600" b="1" kern="10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sz="1600" b="1" kern="10"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" name="AutoShape 13"/>
          <p:cNvSpPr>
            <a:spLocks noChangeArrowheads="1"/>
          </p:cNvSpPr>
          <p:nvPr/>
        </p:nvSpPr>
        <p:spPr bwMode="auto">
          <a:xfrm>
            <a:off x="3954835" y="2376165"/>
            <a:ext cx="1122362" cy="215900"/>
          </a:xfrm>
          <a:prstGeom prst="rightArrow">
            <a:avLst>
              <a:gd name="adj1" fmla="val 50000"/>
              <a:gd name="adj2" fmla="val 129963"/>
            </a:avLst>
          </a:prstGeom>
          <a:solidFill>
            <a:srgbClr val="0000FF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3954835" y="2736527"/>
            <a:ext cx="1122362" cy="215900"/>
          </a:xfrm>
          <a:prstGeom prst="rightArrow">
            <a:avLst>
              <a:gd name="adj1" fmla="val 50000"/>
              <a:gd name="adj2" fmla="val 129963"/>
            </a:avLst>
          </a:prstGeom>
          <a:solidFill>
            <a:srgbClr val="0000FF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2773735" y="3456533"/>
            <a:ext cx="1441450" cy="1223962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1" kern="0">
                <a:solidFill>
                  <a:sysClr val="windowText" lastClr="000000"/>
                </a:solidFill>
                <a:ea typeface="楷体_GB2312" pitchFamily="49" charset="-122"/>
              </a:rPr>
              <a:t> </a:t>
            </a: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人类    </a:t>
            </a:r>
          </a:p>
        </p:txBody>
      </p:sp>
      <p:sp>
        <p:nvSpPr>
          <p:cNvPr id="29" name="AutoShape 20"/>
          <p:cNvSpPr>
            <a:spLocks noChangeArrowheads="1"/>
          </p:cNvSpPr>
          <p:nvPr/>
        </p:nvSpPr>
        <p:spPr bwMode="auto">
          <a:xfrm>
            <a:off x="3954835" y="3527970"/>
            <a:ext cx="1122362" cy="215900"/>
          </a:xfrm>
          <a:prstGeom prst="rightArrow">
            <a:avLst>
              <a:gd name="adj1" fmla="val 50000"/>
              <a:gd name="adj2" fmla="val 129963"/>
            </a:avLst>
          </a:prstGeom>
          <a:solidFill>
            <a:srgbClr val="0000FF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5077197" y="3394620"/>
            <a:ext cx="1441450" cy="349250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对象</a:t>
            </a:r>
            <a:r>
              <a:rPr lang="en-US" altLang="zh-CN" sz="1800" b="1" kern="0">
                <a:solidFill>
                  <a:sysClr val="windowText" lastClr="000000"/>
                </a:solidFill>
                <a:ea typeface="楷体_GB2312" pitchFamily="49" charset="-122"/>
              </a:rPr>
              <a:t>(</a:t>
            </a: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实例</a:t>
            </a:r>
            <a:r>
              <a:rPr lang="en-US" altLang="zh-CN" sz="1800" b="1" kern="0">
                <a:solidFill>
                  <a:sysClr val="windowText" lastClr="000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5077197" y="3816895"/>
            <a:ext cx="1441450" cy="349250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对象</a:t>
            </a:r>
            <a:r>
              <a:rPr lang="en-US" altLang="zh-CN" sz="1800" b="1" kern="0">
                <a:solidFill>
                  <a:sysClr val="windowText" lastClr="000000"/>
                </a:solidFill>
                <a:ea typeface="楷体_GB2312" pitchFamily="49" charset="-122"/>
              </a:rPr>
              <a:t>(</a:t>
            </a: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实例</a:t>
            </a:r>
            <a:r>
              <a:rPr lang="en-US" altLang="zh-CN" sz="1800" b="1" kern="0">
                <a:solidFill>
                  <a:sysClr val="windowText" lastClr="000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611560" y="3672433"/>
            <a:ext cx="1441450" cy="647700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把人的特性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>
                <a:solidFill>
                  <a:sysClr val="windowText" lastClr="000000"/>
                </a:solidFill>
                <a:ea typeface="楷体_GB2312" pitchFamily="49" charset="-122"/>
              </a:rPr>
              <a:t>提取出来</a:t>
            </a:r>
          </a:p>
        </p:txBody>
      </p:sp>
      <p:sp>
        <p:nvSpPr>
          <p:cNvPr id="33" name="AutoShape 24"/>
          <p:cNvSpPr>
            <a:spLocks noChangeArrowheads="1"/>
          </p:cNvSpPr>
          <p:nvPr/>
        </p:nvSpPr>
        <p:spPr bwMode="auto">
          <a:xfrm>
            <a:off x="2011735" y="3959770"/>
            <a:ext cx="762000" cy="217488"/>
          </a:xfrm>
          <a:prstGeom prst="rightArrow">
            <a:avLst>
              <a:gd name="adj1" fmla="val 50000"/>
              <a:gd name="adj2" fmla="val 87591"/>
            </a:avLst>
          </a:prstGeom>
          <a:solidFill>
            <a:srgbClr val="008000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4" name="WordArt 25"/>
          <p:cNvSpPr>
            <a:spLocks noChangeArrowheads="1" noChangeShapeType="1" noTextEdit="1"/>
          </p:cNvSpPr>
          <p:nvPr/>
        </p:nvSpPr>
        <p:spPr bwMode="auto">
          <a:xfrm>
            <a:off x="5726609" y="4246561"/>
            <a:ext cx="69850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defRPr/>
            </a:pPr>
            <a:r>
              <a:rPr lang="en-US" altLang="zh-CN" sz="1600" b="1" kern="10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  <a:p>
            <a:pPr>
              <a:defRPr/>
            </a:pPr>
            <a:r>
              <a:rPr lang="en-US" altLang="zh-CN" sz="1600" b="1" kern="10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  <a:p>
            <a:pPr>
              <a:defRPr/>
            </a:pPr>
            <a:r>
              <a:rPr lang="en-US" altLang="zh-CN" sz="1600" b="1" kern="10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sz="1600" b="1" kern="10"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5" name="AutoShape 26"/>
          <p:cNvSpPr>
            <a:spLocks noChangeArrowheads="1"/>
          </p:cNvSpPr>
          <p:nvPr/>
        </p:nvSpPr>
        <p:spPr bwMode="auto">
          <a:xfrm>
            <a:off x="3954835" y="3888333"/>
            <a:ext cx="1122362" cy="215900"/>
          </a:xfrm>
          <a:prstGeom prst="rightArrow">
            <a:avLst>
              <a:gd name="adj1" fmla="val 50000"/>
              <a:gd name="adj2" fmla="val 129963"/>
            </a:avLst>
          </a:prstGeom>
          <a:solidFill>
            <a:srgbClr val="0000FF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6" name="AutoShape 27"/>
          <p:cNvSpPr>
            <a:spLocks noChangeArrowheads="1"/>
          </p:cNvSpPr>
          <p:nvPr/>
        </p:nvSpPr>
        <p:spPr bwMode="auto">
          <a:xfrm>
            <a:off x="3954835" y="4248695"/>
            <a:ext cx="1122362" cy="215900"/>
          </a:xfrm>
          <a:prstGeom prst="rightArrow">
            <a:avLst>
              <a:gd name="adj1" fmla="val 50000"/>
              <a:gd name="adj2" fmla="val 129963"/>
            </a:avLst>
          </a:prstGeom>
          <a:solidFill>
            <a:srgbClr val="0000FF">
              <a:alpha val="50000"/>
            </a:srgbClr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类与对象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和对象的区别和联系</a:t>
            </a:r>
            <a:endParaRPr lang="en-US" altLang="zh-CN" sz="16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通过上面的案例和讲解我们可以看出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:</a:t>
            </a: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是抽象的，概念的，代表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一类事物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比如人类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猫类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..</a:t>
            </a: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对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象是具体的，实际的，代表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一个具体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物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是对象的模板，对象是类的一个个体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应一个实例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中类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和对象的区别和联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系 和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是一样的。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类与对象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244431"/>
            <a:ext cx="8208911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如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何定义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本语法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修饰符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] class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类名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类体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}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定义类的注意事项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语法中，类并不声明为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，所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有这些类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都具有公有可见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性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即默认就是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public)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源文件可以包含多个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364107"/>
            <a:ext cx="16002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392463"/>
            <a:ext cx="1512168" cy="850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4397</TotalTime>
  <Words>5860</Words>
  <Application>Microsoft Office PowerPoint</Application>
  <PresentationFormat>自定义</PresentationFormat>
  <Paragraphs>1698</Paragraphs>
  <Slides>33</Slides>
  <Notes>31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Office 主题</vt:lpstr>
      <vt:lpstr>包装程序外壳对象</vt:lpstr>
      <vt:lpstr>Scala核心编程 面向对象编程(基础部分)  讲师：李海波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haibo lib</cp:lastModifiedBy>
  <cp:revision>656</cp:revision>
  <dcterms:created xsi:type="dcterms:W3CDTF">2013-03-04T07:19:00Z</dcterms:created>
  <dcterms:modified xsi:type="dcterms:W3CDTF">2019-03-29T11:22:19Z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