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648" r:id="rId3"/>
    <p:sldId id="830" r:id="rId4"/>
    <p:sldId id="831" r:id="rId5"/>
    <p:sldId id="832" r:id="rId6"/>
    <p:sldId id="834" r:id="rId7"/>
    <p:sldId id="833" r:id="rId8"/>
    <p:sldId id="750" r:id="rId9"/>
    <p:sldId id="917" r:id="rId10"/>
    <p:sldId id="763" r:id="rId11"/>
    <p:sldId id="919" r:id="rId12"/>
    <p:sldId id="920" r:id="rId13"/>
    <p:sldId id="921" r:id="rId14"/>
    <p:sldId id="922" r:id="rId15"/>
    <p:sldId id="854" r:id="rId16"/>
    <p:sldId id="855" r:id="rId17"/>
    <p:sldId id="856" r:id="rId18"/>
    <p:sldId id="857" r:id="rId19"/>
    <p:sldId id="858" r:id="rId20"/>
    <p:sldId id="923" r:id="rId21"/>
    <p:sldId id="859" r:id="rId22"/>
    <p:sldId id="918" r:id="rId23"/>
    <p:sldId id="860" r:id="rId24"/>
    <p:sldId id="861" r:id="rId25"/>
    <p:sldId id="914" r:id="rId26"/>
    <p:sldId id="862" r:id="rId27"/>
    <p:sldId id="915" r:id="rId28"/>
    <p:sldId id="863" r:id="rId29"/>
    <p:sldId id="864" r:id="rId30"/>
    <p:sldId id="865" r:id="rId31"/>
    <p:sldId id="916" r:id="rId32"/>
    <p:sldId id="866" r:id="rId33"/>
    <p:sldId id="867" r:id="rId34"/>
    <p:sldId id="868" r:id="rId35"/>
    <p:sldId id="869" r:id="rId36"/>
    <p:sldId id="870" r:id="rId37"/>
    <p:sldId id="871" r:id="rId38"/>
    <p:sldId id="872" r:id="rId39"/>
    <p:sldId id="873" r:id="rId40"/>
    <p:sldId id="874" r:id="rId41"/>
    <p:sldId id="875" r:id="rId42"/>
    <p:sldId id="924" r:id="rId43"/>
    <p:sldId id="892" r:id="rId44"/>
    <p:sldId id="893" r:id="rId45"/>
    <p:sldId id="894" r:id="rId46"/>
    <p:sldId id="895" r:id="rId47"/>
    <p:sldId id="896" r:id="rId48"/>
    <p:sldId id="897" r:id="rId49"/>
    <p:sldId id="898" r:id="rId50"/>
    <p:sldId id="899" r:id="rId51"/>
    <p:sldId id="900" r:id="rId52"/>
    <p:sldId id="260" r:id="rId53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6" autoAdjust="0"/>
    <p:restoredTop sz="92767" autoAdjust="0"/>
  </p:normalViewPr>
  <p:slideViewPr>
    <p:cSldViewPr>
      <p:cViewPr>
        <p:scale>
          <a:sx n="100" d="100"/>
          <a:sy n="100" d="100"/>
        </p:scale>
        <p:origin x="-420" y="384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说明：前面我们已经讲解过单例对象</a:t>
            </a:r>
            <a:r>
              <a:rPr lang="en-US" altLang="zh-CN" smtClean="0"/>
              <a:t>(</a:t>
            </a:r>
            <a:r>
              <a:rPr lang="zh-CN" altLang="en-US" smtClean="0"/>
              <a:t>单例模式</a:t>
            </a:r>
            <a:r>
              <a:rPr lang="en-US" altLang="zh-CN" smtClean="0"/>
              <a:t>)</a:t>
            </a:r>
            <a:r>
              <a:rPr lang="zh-CN" altLang="en-US" smtClean="0"/>
              <a:t>，这里我们再回顾下。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</a:t>
            </a:r>
            <a:endParaRPr lang="en-US" altLang="zh-CN" smtClean="0"/>
          </a:p>
          <a:p>
            <a:r>
              <a:rPr lang="zh-CN" altLang="en-US" smtClean="0"/>
              <a:t>虽然</a:t>
            </a:r>
            <a:r>
              <a:rPr lang="en-US" altLang="zh-CN" smtClean="0"/>
              <a:t>scala</a:t>
            </a:r>
            <a:r>
              <a:rPr lang="zh-CN" altLang="en-US" smtClean="0"/>
              <a:t>中没有接口，但是</a:t>
            </a:r>
            <a:r>
              <a:rPr lang="en-US" altLang="zh-CN" smtClean="0"/>
              <a:t>scala</a:t>
            </a:r>
            <a:r>
              <a:rPr lang="zh-CN" altLang="en-US" smtClean="0"/>
              <a:t>编译后的</a:t>
            </a:r>
            <a:r>
              <a:rPr lang="en-US" altLang="zh-CN" smtClean="0"/>
              <a:t>class</a:t>
            </a:r>
            <a:r>
              <a:rPr lang="zh-CN" altLang="en-US" smtClean="0"/>
              <a:t>有接口，因此为了和</a:t>
            </a:r>
            <a:r>
              <a:rPr lang="en-US" altLang="zh-CN" smtClean="0"/>
              <a:t>java</a:t>
            </a:r>
            <a:r>
              <a:rPr lang="zh-CN" altLang="en-US" smtClean="0"/>
              <a:t>语言的无缝结合，</a:t>
            </a:r>
            <a:endParaRPr lang="en-US" altLang="zh-CN" smtClean="0"/>
          </a:p>
          <a:p>
            <a:r>
              <a:rPr lang="en-US" altLang="zh-CN" smtClean="0"/>
              <a:t>scala</a:t>
            </a:r>
            <a:r>
              <a:rPr lang="zh-CN" altLang="en-US" smtClean="0"/>
              <a:t>的设计者使用 </a:t>
            </a:r>
            <a:r>
              <a:rPr lang="en-US" altLang="zh-CN" smtClean="0"/>
              <a:t>trait </a:t>
            </a:r>
            <a:r>
              <a:rPr lang="zh-CN" altLang="en-US" smtClean="0"/>
              <a:t>的来代替 接口的概念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+mn-ea"/>
                <a:cs typeface="Times New Roman" pitchFamily="18" charset="0"/>
              </a:rPr>
              <a:t>谈谈理解特质</a:t>
            </a:r>
            <a:r>
              <a:rPr lang="en-US" altLang="zh-CN" sz="1200" smtClean="0">
                <a:latin typeface="+mn-ea"/>
                <a:cs typeface="Times New Roman" pitchFamily="18" charset="0"/>
              </a:rPr>
              <a:t>? =&gt; </a:t>
            </a:r>
            <a:r>
              <a:rPr lang="zh-CN" altLang="en-US" sz="1200" smtClean="0">
                <a:latin typeface="+mn-ea"/>
                <a:cs typeface="Times New Roman" pitchFamily="18" charset="0"/>
              </a:rPr>
              <a:t>特质仍然是对单继承机制的补充</a:t>
            </a:r>
            <a:r>
              <a:rPr lang="en-US" altLang="zh-CN" sz="1200" smtClean="0">
                <a:latin typeface="+mn-ea"/>
                <a:cs typeface="Times New Roman" pitchFamily="18" charset="0"/>
              </a:rPr>
              <a:t>.</a:t>
            </a:r>
            <a:endParaRPr lang="zh-CN" altLang="en-US" sz="1200" smtClean="0">
              <a:latin typeface="+mn-ea"/>
              <a:cs typeface="Times New Roman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com.atguigu.chapter06.temp.traitpart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  val c = new C</a:t>
            </a:r>
          </a:p>
          <a:p>
            <a:r>
              <a:rPr lang="en-US" altLang="zh-CN" smtClean="0"/>
              <a:t>    val e = new E</a:t>
            </a:r>
          </a:p>
          <a:p>
            <a:r>
              <a:rPr lang="en-US" altLang="zh-CN" smtClean="0"/>
              <a:t>    c.getConnect("root", "123")</a:t>
            </a:r>
          </a:p>
          <a:p>
            <a:r>
              <a:rPr lang="en-US" altLang="zh-CN" smtClean="0"/>
              <a:t>    e.getConnect("root", "xxxx")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trait1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声明方法，抽象的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def getConnect(user: String, pwd: String): Unit</a:t>
            </a:r>
          </a:p>
          <a:p>
            <a:endParaRPr lang="en-US" altLang="zh-CN" smtClean="0"/>
          </a:p>
          <a:p>
            <a:r>
              <a:rPr lang="en-US" altLang="zh-CN" smtClean="0"/>
              <a:t>  //def test(n1:Int)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B extends A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 extends A with trait1 {</a:t>
            </a:r>
          </a:p>
          <a:p>
            <a:r>
              <a:rPr lang="en-US" altLang="zh-CN" smtClean="0"/>
              <a:t>  override def getConnect(user: String, pwd: String): Unit = {</a:t>
            </a:r>
          </a:p>
          <a:p>
            <a:r>
              <a:rPr lang="en-US" altLang="zh-CN" smtClean="0"/>
              <a:t>    println("c</a:t>
            </a:r>
            <a:r>
              <a:rPr lang="zh-CN" altLang="en-US" smtClean="0"/>
              <a:t>连接</a:t>
            </a:r>
            <a:r>
              <a:rPr lang="en-US" altLang="zh-CN" smtClean="0"/>
              <a:t>mysql")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D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 extends D with trait1 {</a:t>
            </a:r>
          </a:p>
          <a:p>
            <a:r>
              <a:rPr lang="en-US" altLang="zh-CN" smtClean="0"/>
              <a:t>  def getConnect(user: String, pwd: String): Unit = {</a:t>
            </a:r>
          </a:p>
          <a:p>
            <a:r>
              <a:rPr lang="en-US" altLang="zh-CN" smtClean="0"/>
              <a:t>    println("e</a:t>
            </a:r>
            <a:r>
              <a:rPr lang="zh-CN" altLang="en-US" smtClean="0"/>
              <a:t>连接</a:t>
            </a:r>
            <a:r>
              <a:rPr lang="en-US" altLang="zh-CN" smtClean="0"/>
              <a:t>oracle")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F extends D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c = new C()</a:t>
            </a:r>
          </a:p>
          <a:p>
            <a:r>
              <a:rPr lang="en-US" altLang="zh-CN" smtClean="0"/>
              <a:t>    println("res=" + c.sumOrsub(10, 20))</a:t>
            </a:r>
          </a:p>
          <a:p>
            <a:r>
              <a:rPr lang="en-US" altLang="zh-CN" smtClean="0"/>
              <a:t>    val e = new E()</a:t>
            </a:r>
          </a:p>
          <a:p>
            <a:r>
              <a:rPr lang="en-US" altLang="zh-CN" smtClean="0"/>
              <a:t>    println("res=" + e.sumOrsub(40, 20))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特质</a:t>
            </a:r>
          </a:p>
          <a:p>
            <a:r>
              <a:rPr lang="en-US" altLang="zh-CN" smtClean="0"/>
              <a:t>trait trait1 {</a:t>
            </a:r>
          </a:p>
          <a:p>
            <a:r>
              <a:rPr lang="en-US" altLang="zh-CN" smtClean="0"/>
              <a:t>  def sumOrsub(n1 : Int , n2 : Int) : Int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B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C extends A with trait1{</a:t>
            </a:r>
          </a:p>
          <a:p>
            <a:r>
              <a:rPr lang="en-US" altLang="zh-CN" smtClean="0"/>
              <a:t>  def sumOrsub(n1 : Int , n2 : Int): Int = {</a:t>
            </a:r>
          </a:p>
          <a:p>
            <a:r>
              <a:rPr lang="en-US" altLang="zh-CN" smtClean="0"/>
              <a:t>    return n1 +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D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E extends D with trait1{</a:t>
            </a:r>
          </a:p>
          <a:p>
            <a:r>
              <a:rPr lang="en-US" altLang="zh-CN" smtClean="0"/>
              <a:t>  def sumOrsub(n1 : Int , n2 : Int): Int = {</a:t>
            </a:r>
          </a:p>
          <a:p>
            <a:r>
              <a:rPr lang="en-US" altLang="zh-CN" smtClean="0"/>
              <a:t>    return n1 -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 extends D{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的案例随堂想一个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con = new Console()</a:t>
            </a:r>
          </a:p>
          <a:p>
            <a:r>
              <a:rPr lang="en-US" altLang="zh-CN" smtClean="0"/>
              <a:t>    con.log("</a:t>
            </a:r>
            <a:r>
              <a:rPr lang="zh-CN" altLang="en-US" smtClean="0"/>
              <a:t>日志 </a:t>
            </a:r>
            <a:r>
              <a:rPr lang="en-US" altLang="zh-CN" smtClean="0"/>
              <a:t>2018-11-11 11:11:11")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Logger {</a:t>
            </a:r>
          </a:p>
          <a:p>
            <a:r>
              <a:rPr lang="en-US" altLang="zh-CN" smtClean="0"/>
              <a:t>  def log(msg: String)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 1. class Console extends Logger with Cloneable with Serializable </a:t>
            </a:r>
            <a:r>
              <a:rPr lang="zh-CN" altLang="en-US" smtClean="0"/>
              <a:t>中的 </a:t>
            </a:r>
            <a:r>
              <a:rPr lang="en-US" altLang="zh-CN" smtClean="0"/>
              <a:t>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</a:t>
            </a:r>
          </a:p>
          <a:p>
            <a:r>
              <a:rPr lang="en-US" altLang="zh-CN" smtClean="0"/>
              <a:t>// 2. 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 </a:t>
            </a:r>
            <a:r>
              <a:rPr lang="zh-CN" altLang="en-US" smtClean="0"/>
              <a:t>继承了 </a:t>
            </a:r>
            <a:r>
              <a:rPr lang="en-US" altLang="zh-CN" smtClean="0"/>
              <a:t>java.io.Serializable</a:t>
            </a:r>
            <a:r>
              <a:rPr lang="zh-CN" altLang="en-US" smtClean="0"/>
              <a:t>接口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看源码 </a:t>
            </a:r>
            <a:r>
              <a:rPr lang="en-US" altLang="zh-CN" smtClean="0"/>
              <a:t>trait Serializable extends Any with java.io.Serializable </a:t>
            </a:r>
          </a:p>
          <a:p>
            <a:r>
              <a:rPr lang="en-US" altLang="zh-CN" smtClean="0"/>
              <a:t>// 3. </a:t>
            </a:r>
            <a:r>
              <a:rPr lang="zh-CN" altLang="en-US" smtClean="0"/>
              <a:t>所以我们说所有的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特质使用，因为是间接继承的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class Console extends Logger with Cloneable with Serializable {</a:t>
            </a:r>
          </a:p>
          <a:p>
            <a:r>
              <a:rPr lang="en-US" altLang="zh-CN" smtClean="0"/>
              <a:t>  def log(msg: String) {</a:t>
            </a:r>
          </a:p>
          <a:p>
            <a:r>
              <a:rPr lang="en-US" altLang="zh-CN" smtClean="0"/>
              <a:t>    println(msg)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使用面向对象解决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com.gg.mystatic;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TestStatic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child1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Child("tom");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child1.joinGame();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child2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Child("jack");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child2.joinGame();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child3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Child("mary");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child3.joinGame();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共有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Child.total);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Child{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静态变量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int 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= 0;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Child(String name)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 =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joinGame(){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out.println(this.name + 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加入游戏了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total++;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的案例随堂想一个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con = new Console()</a:t>
            </a:r>
          </a:p>
          <a:p>
            <a:r>
              <a:rPr lang="en-US" altLang="zh-CN" smtClean="0"/>
              <a:t>    con.log("</a:t>
            </a:r>
            <a:r>
              <a:rPr lang="zh-CN" altLang="en-US" smtClean="0"/>
              <a:t>日志 </a:t>
            </a:r>
            <a:r>
              <a:rPr lang="en-US" altLang="zh-CN" smtClean="0"/>
              <a:t>2018-11-11 11:11:11")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Logger {</a:t>
            </a:r>
          </a:p>
          <a:p>
            <a:r>
              <a:rPr lang="en-US" altLang="zh-CN" smtClean="0"/>
              <a:t>  def log(msg: String)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 1. class Console extends Logger with Cloneable with Serializable </a:t>
            </a:r>
            <a:r>
              <a:rPr lang="zh-CN" altLang="en-US" smtClean="0"/>
              <a:t>中的 </a:t>
            </a:r>
            <a:r>
              <a:rPr lang="en-US" altLang="zh-CN" smtClean="0"/>
              <a:t>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</a:t>
            </a:r>
          </a:p>
          <a:p>
            <a:r>
              <a:rPr lang="en-US" altLang="zh-CN" smtClean="0"/>
              <a:t>// 2. 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 </a:t>
            </a:r>
            <a:r>
              <a:rPr lang="zh-CN" altLang="en-US" smtClean="0"/>
              <a:t>继承了 </a:t>
            </a:r>
            <a:r>
              <a:rPr lang="en-US" altLang="zh-CN" smtClean="0"/>
              <a:t>java.io.Serializable</a:t>
            </a:r>
            <a:r>
              <a:rPr lang="zh-CN" altLang="en-US" smtClean="0"/>
              <a:t>接口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看源码 </a:t>
            </a:r>
            <a:r>
              <a:rPr lang="en-US" altLang="zh-CN" smtClean="0"/>
              <a:t>trait Serializable extends Any with java.io.Serializable </a:t>
            </a:r>
          </a:p>
          <a:p>
            <a:r>
              <a:rPr lang="en-US" altLang="zh-CN" smtClean="0"/>
              <a:t>// 3. </a:t>
            </a:r>
            <a:r>
              <a:rPr lang="zh-CN" altLang="en-US" smtClean="0"/>
              <a:t>所以我们说所有的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特质使用，因为是间接继承的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class Console extends Logger with Cloneable with Serializable {</a:t>
            </a:r>
          </a:p>
          <a:p>
            <a:r>
              <a:rPr lang="en-US" altLang="zh-CN" smtClean="0"/>
              <a:t>  def log(msg: String) {</a:t>
            </a:r>
          </a:p>
          <a:p>
            <a:r>
              <a:rPr lang="en-US" altLang="zh-CN" smtClean="0"/>
              <a:t>    println(msg)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C0000"/>
                </a:solidFill>
              </a:rPr>
              <a:t>说明</a:t>
            </a:r>
            <a:r>
              <a:rPr lang="zh-CN" altLang="en-US" smtClean="0"/>
              <a:t>：和</a:t>
            </a:r>
            <a:r>
              <a:rPr lang="en-US" altLang="zh-CN" smtClean="0"/>
              <a:t>Java</a:t>
            </a:r>
            <a:r>
              <a:rPr lang="zh-CN" altLang="en-US" smtClean="0"/>
              <a:t>中的接口不太一样的是特质中的方法并不一定是抽象的，</a:t>
            </a:r>
            <a:endParaRPr lang="en-US" altLang="zh-CN" smtClean="0"/>
          </a:p>
          <a:p>
            <a:r>
              <a:rPr lang="zh-CN" altLang="en-US" smtClean="0"/>
              <a:t>也可以有非抽象方法</a:t>
            </a:r>
            <a:r>
              <a:rPr lang="en-US" altLang="zh-CN" smtClean="0"/>
              <a:t>(</a:t>
            </a:r>
            <a:r>
              <a:rPr lang="zh-CN" altLang="en-US" smtClean="0"/>
              <a:t>即：实现了的方法</a:t>
            </a:r>
            <a:r>
              <a:rPr lang="en-US" altLang="zh-CN" smtClean="0"/>
              <a:t>)</a:t>
            </a:r>
            <a:r>
              <a:rPr lang="zh-CN" altLang="en-US" smtClean="0"/>
              <a:t> 。</a:t>
            </a:r>
            <a:r>
              <a:rPr lang="zh-CN" altLang="en-US" b="1" smtClean="0"/>
              <a:t>实现了的方法的术语</a:t>
            </a:r>
            <a:r>
              <a:rPr lang="en-US" altLang="zh-CN" b="1" smtClean="0"/>
              <a:t>: </a:t>
            </a:r>
            <a:r>
              <a:rPr lang="zh-CN" altLang="en-US" b="1" smtClean="0"/>
              <a:t>默认实现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提示：在</a:t>
            </a:r>
            <a:r>
              <a:rPr lang="en-US" altLang="zh-CN" smtClean="0"/>
              <a:t>jdk1.8</a:t>
            </a:r>
            <a:r>
              <a:rPr lang="zh-CN" altLang="en-US" smtClean="0"/>
              <a:t>中接口也可以有默认实现，就是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</a:t>
            </a:r>
            <a:r>
              <a:rPr lang="zh-CN" altLang="en-US" baseline="0" smtClean="0"/>
              <a:t>的带来的特性。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>package com.atguigu.bigdata.scala.chapter05.section7</a:t>
            </a:r>
          </a:p>
          <a:p>
            <a:endParaRPr lang="en-US" altLang="zh-CN" smtClean="0"/>
          </a:p>
          <a:p>
            <a:r>
              <a:rPr lang="en-US" altLang="zh-CN" smtClean="0"/>
              <a:t>object Scala02_Trait2 {</a:t>
            </a:r>
          </a:p>
          <a:p>
            <a:endParaRPr lang="en-US" altLang="zh-CN" smtClean="0"/>
          </a:p>
          <a:p>
            <a:r>
              <a:rPr lang="en-US" altLang="zh-CN" smtClean="0"/>
              <a:t>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val mysql = new MySQL</a:t>
            </a:r>
          </a:p>
          <a:p>
            <a:endParaRPr lang="en-US" altLang="zh-CN" smtClean="0"/>
          </a:p>
          <a:p>
            <a:r>
              <a:rPr lang="en-US" altLang="zh-CN" smtClean="0"/>
              <a:t>        mysql.insert(2)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 {</a:t>
            </a:r>
          </a:p>
          <a:p>
            <a:r>
              <a:rPr lang="en-US" altLang="zh-CN" smtClean="0"/>
              <a:t>    def insert( id : Int ): Unit =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保存数据</a:t>
            </a:r>
            <a:r>
              <a:rPr lang="en-US" altLang="zh-CN" smtClean="0"/>
              <a:t>="+id)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 extends Operate {</a:t>
            </a:r>
          </a:p>
          <a:p>
            <a:r>
              <a:rPr lang="en-US" altLang="zh-CN" smtClean="0"/>
              <a:t>    override  def insert( id : Int ): Unit = {</a:t>
            </a:r>
          </a:p>
          <a:p>
            <a:r>
              <a:rPr lang="en-US" altLang="zh-CN" smtClean="0"/>
              <a:t>        print("</a:t>
            </a:r>
            <a:r>
              <a:rPr lang="zh-CN" altLang="en-US" smtClean="0"/>
              <a:t>向数据库中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  super.insert(id)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 extends DB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的本质</a:t>
            </a:r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trait </a:t>
            </a:r>
            <a:r>
              <a:rPr lang="en-US" altLang="zh-CN" sz="1200" smtClean="0"/>
              <a:t>Operate3 {</a:t>
            </a:r>
            <a:br>
              <a:rPr lang="en-US" altLang="zh-CN" sz="1200" smtClean="0"/>
            </a:br>
            <a:r>
              <a:rPr lang="en-US" altLang="zh-CN" sz="1200" smtClean="0"/>
              <a:t>  </a:t>
            </a:r>
            <a:r>
              <a:rPr lang="en-US" altLang="zh-CN" sz="1200" b="1" smtClean="0"/>
              <a:t>def </a:t>
            </a:r>
            <a:r>
              <a:rPr lang="en-US" altLang="zh-CN" sz="1200" smtClean="0"/>
              <a:t>insert( id : Int ): Unit = {</a:t>
            </a:r>
            <a:br>
              <a:rPr lang="en-US" altLang="zh-CN" sz="1200" smtClean="0"/>
            </a:br>
            <a:r>
              <a:rPr lang="en-US" altLang="zh-CN" sz="1200" smtClean="0"/>
              <a:t>    </a:t>
            </a:r>
            <a:r>
              <a:rPr lang="en-US" altLang="zh-CN" sz="1200" i="1" smtClean="0"/>
              <a:t>println</a:t>
            </a:r>
            <a:r>
              <a:rPr lang="en-US" altLang="zh-CN" sz="1200" smtClean="0"/>
              <a:t>(</a:t>
            </a:r>
            <a:r>
              <a:rPr lang="en-US" altLang="zh-CN" sz="1200" b="1" smtClean="0"/>
              <a:t>"</a:t>
            </a:r>
            <a:r>
              <a:rPr lang="zh-CN" altLang="en-US" sz="1200" b="1" smtClean="0"/>
              <a:t>插入数据 </a:t>
            </a:r>
            <a:r>
              <a:rPr lang="en-US" altLang="zh-CN" sz="1200" b="1" smtClean="0"/>
              <a:t>= " </a:t>
            </a:r>
            <a:r>
              <a:rPr lang="en-US" altLang="zh-CN" sz="1200" smtClean="0"/>
              <a:t>+ id)</a:t>
            </a:r>
            <a:br>
              <a:rPr lang="en-US" altLang="zh-CN" sz="1200" smtClean="0"/>
            </a:br>
            <a:r>
              <a:rPr lang="en-US" altLang="zh-CN" sz="1200" smtClean="0"/>
              <a:t>  }</a:t>
            </a:r>
            <a:br>
              <a:rPr lang="en-US" altLang="zh-CN" sz="1200" smtClean="0"/>
            </a:br>
            <a:r>
              <a:rPr lang="en-US" altLang="zh-CN" sz="1200" smtClean="0"/>
              <a:t>}</a:t>
            </a:r>
            <a:endParaRPr lang="en-US" altLang="zh-CN" smtClean="0"/>
          </a:p>
          <a:p>
            <a:r>
              <a:rPr lang="en-US" altLang="zh-CN" smtClean="0"/>
              <a:t>val kk = new MySQL3 with Operate3</a:t>
            </a:r>
            <a:r>
              <a:rPr lang="en-US" altLang="zh-CN" baseline="0" smtClean="0"/>
              <a:t> </a:t>
            </a:r>
          </a:p>
          <a:p>
            <a:r>
              <a:rPr lang="en-US" altLang="zh-CN" baseline="0" smtClean="0"/>
              <a:t>//</a:t>
            </a:r>
            <a:r>
              <a:rPr lang="zh-CN" altLang="en-US" baseline="0" smtClean="0"/>
              <a:t>等价</a:t>
            </a:r>
            <a:r>
              <a:rPr lang="en-US" altLang="zh-CN" baseline="0" smtClean="0"/>
              <a:t>: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kk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MySQL3(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"yy"</a:t>
            </a:r>
            <a:r>
              <a:rPr lang="en-US" altLang="zh-CN" smtClean="0"/>
              <a:t>)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smtClean="0"/>
              <a:t>def </a:t>
            </a:r>
            <a:r>
              <a:rPr lang="en-US" altLang="zh-CN" sz="1200" smtClean="0"/>
              <a:t>insert( id : Int ): Unit = {</a:t>
            </a:r>
            <a:br>
              <a:rPr lang="en-US" altLang="zh-CN" sz="1200" smtClean="0"/>
            </a:br>
            <a:r>
              <a:rPr lang="en-US" altLang="zh-CN" sz="1200" smtClean="0"/>
              <a:t>    </a:t>
            </a:r>
            <a:r>
              <a:rPr lang="en-US" altLang="zh-CN" sz="1200" i="1" smtClean="0"/>
              <a:t>println</a:t>
            </a:r>
            <a:r>
              <a:rPr lang="en-US" altLang="zh-CN" sz="1200" smtClean="0"/>
              <a:t>(</a:t>
            </a:r>
            <a:r>
              <a:rPr lang="en-US" altLang="zh-CN" sz="1200" b="1" smtClean="0"/>
              <a:t>"</a:t>
            </a:r>
            <a:r>
              <a:rPr lang="zh-CN" altLang="en-US" sz="1200" b="1" smtClean="0"/>
              <a:t>插入数据 </a:t>
            </a:r>
            <a:r>
              <a:rPr lang="en-US" altLang="zh-CN" sz="1200" b="1" smtClean="0"/>
              <a:t>= " </a:t>
            </a:r>
            <a:r>
              <a:rPr lang="en-US" altLang="zh-CN" sz="1200" smtClean="0"/>
              <a:t>+ id)</a:t>
            </a:r>
            <a:br>
              <a:rPr lang="en-US" altLang="zh-CN" sz="1200" smtClean="0"/>
            </a:br>
            <a:r>
              <a:rPr lang="en-US" altLang="zh-CN" sz="1200" smtClean="0"/>
              <a:t>  }</a:t>
            </a:r>
            <a:br>
              <a:rPr lang="en-US" altLang="zh-CN" sz="1200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的说明：传统的</a:t>
            </a:r>
            <a:r>
              <a:rPr lang="en-US" altLang="zh-CN" smtClean="0"/>
              <a:t>oop</a:t>
            </a:r>
            <a:r>
              <a:rPr lang="zh-CN" altLang="en-US" smtClean="0"/>
              <a:t>语言，在</a:t>
            </a:r>
            <a:r>
              <a:rPr lang="en-US" altLang="zh-CN" smtClean="0"/>
              <a:t>A</a:t>
            </a:r>
            <a:r>
              <a:rPr lang="zh-CN" altLang="en-US" smtClean="0"/>
              <a:t>类实现</a:t>
            </a:r>
            <a:r>
              <a:rPr lang="en-US" altLang="zh-CN" smtClean="0"/>
              <a:t>I</a:t>
            </a:r>
            <a:r>
              <a:rPr lang="zh-CN" altLang="en-US" smtClean="0"/>
              <a:t>接口后，那</a:t>
            </a:r>
            <a:r>
              <a:rPr lang="en-US" altLang="zh-CN" smtClean="0"/>
              <a:t>A</a:t>
            </a:r>
            <a:r>
              <a:rPr lang="zh-CN" altLang="en-US" smtClean="0"/>
              <a:t>类的子类</a:t>
            </a:r>
            <a:r>
              <a:rPr lang="en-US" altLang="zh-CN" smtClean="0"/>
              <a:t>B</a:t>
            </a:r>
            <a:r>
              <a:rPr lang="zh-CN" altLang="en-US" smtClean="0"/>
              <a:t>，也可以使用</a:t>
            </a:r>
            <a:r>
              <a:rPr lang="en-US" altLang="zh-CN" smtClean="0"/>
              <a:t>A</a:t>
            </a:r>
            <a:r>
              <a:rPr lang="zh-CN" altLang="en-US" smtClean="0"/>
              <a:t>类实现的</a:t>
            </a:r>
            <a:r>
              <a:rPr lang="en-US" altLang="zh-CN" smtClean="0"/>
              <a:t>I</a:t>
            </a:r>
            <a:r>
              <a:rPr lang="zh-CN" altLang="en-US" smtClean="0"/>
              <a:t>接口的方法。</a:t>
            </a:r>
            <a:endParaRPr lang="en-US" altLang="zh-CN" smtClean="0"/>
          </a:p>
          <a:p>
            <a:r>
              <a:rPr lang="zh-CN" altLang="en-US" smtClean="0"/>
              <a:t>会对继承关系有一定影响，我们称为入侵。动态混入就没有这样的问题，耦合性低。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注意：在</a:t>
            </a:r>
            <a:r>
              <a:rPr lang="en-US" altLang="zh-CN" smtClean="0"/>
              <a:t>java</a:t>
            </a:r>
            <a:r>
              <a:rPr lang="zh-CN" altLang="en-US" smtClean="0"/>
              <a:t>中，</a:t>
            </a:r>
            <a:r>
              <a:rPr lang="en-US" altLang="zh-CN" smtClean="0"/>
              <a:t>A</a:t>
            </a:r>
            <a:r>
              <a:rPr lang="zh-CN" altLang="en-US" smtClean="0"/>
              <a:t>类实现</a:t>
            </a:r>
            <a:r>
              <a:rPr lang="en-US" altLang="zh-CN" smtClean="0"/>
              <a:t>I</a:t>
            </a:r>
            <a:r>
              <a:rPr lang="zh-CN" altLang="en-US" smtClean="0"/>
              <a:t>接口，</a:t>
            </a:r>
            <a:r>
              <a:rPr lang="en-US" altLang="zh-CN" smtClean="0"/>
              <a:t>A</a:t>
            </a:r>
            <a:r>
              <a:rPr lang="zh-CN" altLang="en-US" smtClean="0"/>
              <a:t>类的子类</a:t>
            </a:r>
            <a:r>
              <a:rPr lang="en-US" altLang="zh-CN" smtClean="0"/>
              <a:t>B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是可以使用到实现的接口</a:t>
            </a:r>
            <a:r>
              <a:rPr lang="en-US" altLang="zh-CN" baseline="0" smtClean="0"/>
              <a:t>I</a:t>
            </a:r>
            <a:r>
              <a:rPr lang="zh-CN" altLang="en-US" baseline="0" smtClean="0"/>
              <a:t>的方法的，但是从概念上</a:t>
            </a:r>
            <a:endParaRPr lang="en-US" altLang="zh-CN" baseline="0" smtClean="0"/>
          </a:p>
          <a:p>
            <a:r>
              <a:rPr lang="zh-CN" altLang="en-US" baseline="0" smtClean="0"/>
              <a:t>讲，</a:t>
            </a:r>
            <a:r>
              <a:rPr lang="en-US" altLang="zh-CN" baseline="0" smtClean="0"/>
              <a:t>B</a:t>
            </a:r>
            <a:r>
              <a:rPr lang="zh-CN" altLang="en-US" baseline="0" smtClean="0"/>
              <a:t>类并没有实现</a:t>
            </a:r>
            <a:r>
              <a:rPr lang="en-US" altLang="zh-CN" baseline="0" smtClean="0"/>
              <a:t>I</a:t>
            </a:r>
            <a:r>
              <a:rPr lang="zh-CN" altLang="en-US" baseline="0" smtClean="0"/>
              <a:t>接口，只是因为多态传递的机制让人在使用的时候，感觉是实现了</a:t>
            </a:r>
            <a:r>
              <a:rPr lang="en-US" altLang="zh-CN" baseline="0" smtClean="0"/>
              <a:t>I</a:t>
            </a:r>
            <a:r>
              <a:rPr lang="zh-CN" altLang="en-US" baseline="0" smtClean="0"/>
              <a:t>接口。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可以看 提示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多态传递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com.atguigu.scala.trait01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Scala03_Trait3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给对象动态添加功能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在对象创建的时候可以动态混入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(mixed in)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特质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oracle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OracleDB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 </a:t>
            </a:r>
            <a:r>
              <a:rPr lang="en-US" altLang="zh-CN" smtClean="0"/>
              <a:t>Operate3</a:t>
            </a:r>
            <a:br>
              <a:rPr lang="en-US" altLang="zh-CN" smtClean="0"/>
            </a:br>
            <a:r>
              <a:rPr lang="en-US" altLang="zh-CN" smtClean="0"/>
              <a:t>    oracle.insert(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999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还可以直接对抽象类进行混入，创建对象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mysql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MySQL3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Operate3</a:t>
            </a:r>
            <a:br>
              <a:rPr lang="en-US" altLang="zh-CN" smtClean="0"/>
            </a:br>
            <a:r>
              <a:rPr lang="en-US" altLang="zh-CN" smtClean="0"/>
              <a:t>    mysql.insert(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创建对象的四种方式回顾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new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apply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匿名子类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动态混入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 </a:t>
            </a:r>
            <a:r>
              <a:rPr lang="en-US" altLang="zh-CN" smtClean="0"/>
              <a:t>Operate3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insert( id : Int 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插入数据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" </a:t>
            </a:r>
            <a:r>
              <a:rPr lang="en-US" altLang="zh-CN" smtClean="0"/>
              <a:t>+ id)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OracleDB {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</a:t>
            </a:r>
            <a:r>
              <a:rPr lang="en-US" altLang="zh-CN" smtClean="0"/>
              <a:t>MySQL3 {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的说明可以举例说明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val mysql = new MySQL3 with Operate3{</a:t>
            </a:r>
          </a:p>
          <a:p>
            <a:r>
              <a:rPr lang="en-US" altLang="zh-CN" smtClean="0"/>
              <a:t>override def sayok(): Unit = {</a:t>
            </a:r>
          </a:p>
          <a:p>
            <a:r>
              <a:rPr lang="en-US" altLang="zh-CN" smtClean="0"/>
              <a:t>println("xxxx")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课堂练习：</a:t>
            </a:r>
            <a:endParaRPr lang="en-US" altLang="zh-CN" smtClean="0"/>
          </a:p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创建对象的四种方式回顾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new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apply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匿名子类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动态混入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课堂练习：</a:t>
            </a:r>
            <a:endParaRPr lang="en-US" altLang="zh-CN" smtClean="0"/>
          </a:p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创建对象的四种方式回顾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new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apply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匿名子类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动态混入</a:t>
            </a:r>
            <a:endParaRPr lang="en-US" altLang="zh-CN" sz="1200" i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i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补充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方法的代码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mtClean="0"/>
              <a:t>package com.atguigu.chapter06.temp.single</a:t>
            </a:r>
          </a:p>
          <a:p>
            <a:endParaRPr lang="en-US" altLang="zh-CN" smtClean="0"/>
          </a:p>
          <a:p>
            <a:r>
              <a:rPr lang="en-US" altLang="zh-CN" smtClean="0"/>
              <a:t>object ScalaSingle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 = Person("tom")</a:t>
            </a:r>
          </a:p>
          <a:p>
            <a:r>
              <a:rPr lang="en-US" altLang="zh-CN" smtClean="0"/>
              <a:t>    val p2 = Person("jack")</a:t>
            </a:r>
          </a:p>
          <a:p>
            <a:r>
              <a:rPr lang="en-US" altLang="zh-CN" smtClean="0"/>
              <a:t>    println(p == p2)</a:t>
            </a:r>
          </a:p>
          <a:p>
            <a:r>
              <a:rPr lang="en-US" altLang="zh-CN" smtClean="0"/>
              <a:t>    println(p.name + "  " + p2.name)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Person(pName:String) {</a:t>
            </a:r>
          </a:p>
          <a:p>
            <a:r>
              <a:rPr lang="en-US" altLang="zh-CN" smtClean="0"/>
              <a:t>  var name = pName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Person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增加</a:t>
            </a:r>
            <a:r>
              <a:rPr lang="en-US" altLang="zh-CN" smtClean="0"/>
              <a:t>apply</a:t>
            </a:r>
            <a:r>
              <a:rPr lang="zh-CN" altLang="en-US" smtClean="0"/>
              <a:t>方法，构建伴生类实例  语法：伴生对象（）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apply(name:String): Person = {</a:t>
            </a:r>
          </a:p>
          <a:p>
            <a:r>
              <a:rPr lang="en-US" altLang="zh-CN" smtClean="0"/>
              <a:t>    println("apply")</a:t>
            </a:r>
          </a:p>
          <a:p>
            <a:r>
              <a:rPr lang="en-US" altLang="zh-CN" smtClean="0"/>
              <a:t>    new Person(name)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说明：关于叠加特质的细节在后面。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Scala04_Trait4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同时混入多个特质，称之为叠加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在叠加特质的时候，会首先从后面的特质开始执行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mysql = new MySQL4 with DB4 with File4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修改在测试一下。。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//val mysql = new MySQL4 with File4 with DB4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mysql.insert(888)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向数据库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DB4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MySQL4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我写的代码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com.atguigu.chapter06.temp.traitpart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//    val mysql = new MySQL4 with DB4 with File4</a:t>
            </a:r>
          </a:p>
          <a:p>
            <a:r>
              <a:rPr lang="en-US" altLang="zh-CN" smtClean="0"/>
              <a:t>//    mysql.insert(100)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输出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//Operate4</a:t>
            </a:r>
          </a:p>
          <a:p>
            <a:r>
              <a:rPr lang="en-US" altLang="zh-CN" smtClean="0"/>
              <a:t>    //Data4</a:t>
            </a:r>
          </a:p>
          <a:p>
            <a:r>
              <a:rPr lang="en-US" altLang="zh-CN" smtClean="0"/>
              <a:t>    //DB4</a:t>
            </a:r>
          </a:p>
          <a:p>
            <a:r>
              <a:rPr lang="en-US" altLang="zh-CN" smtClean="0"/>
              <a:t>    //File4</a:t>
            </a:r>
          </a:p>
          <a:p>
            <a:r>
              <a:rPr lang="en-US" altLang="zh-CN" smtClean="0"/>
              <a:t>    //1.</a:t>
            </a:r>
            <a:r>
              <a:rPr lang="zh-CN" altLang="en-US" smtClean="0"/>
              <a:t>向文件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</a:t>
            </a:r>
            <a:r>
              <a:rPr lang="zh-CN" altLang="en-US" smtClean="0"/>
              <a:t>操作数据库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    //3.</a:t>
            </a:r>
            <a:r>
              <a:rPr lang="zh-CN" altLang="en-US" smtClean="0"/>
              <a:t>插入数据 </a:t>
            </a:r>
            <a:r>
              <a:rPr lang="en-US" altLang="zh-CN" smtClean="0"/>
              <a:t>100</a:t>
            </a:r>
          </a:p>
          <a:p>
            <a:endParaRPr lang="en-US" altLang="zh-CN" smtClean="0"/>
          </a:p>
          <a:p>
            <a:r>
              <a:rPr lang="en-US" altLang="zh-CN" smtClean="0"/>
              <a:t>    val mysql = new MySQL4 with File4 with DB4</a:t>
            </a:r>
          </a:p>
          <a:p>
            <a:r>
              <a:rPr lang="en-US" altLang="zh-CN" smtClean="0"/>
              <a:t>    mysql.insert(100)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输出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//1.Operate4...</a:t>
            </a:r>
          </a:p>
          <a:p>
            <a:r>
              <a:rPr lang="en-US" altLang="zh-CN" smtClean="0"/>
              <a:t>    //2.Data4</a:t>
            </a:r>
          </a:p>
          <a:p>
            <a:r>
              <a:rPr lang="en-US" altLang="zh-CN" smtClean="0"/>
              <a:t>    //3.File4</a:t>
            </a:r>
          </a:p>
          <a:p>
            <a:r>
              <a:rPr lang="en-US" altLang="zh-CN" smtClean="0"/>
              <a:t>    //4.DB4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操作数据库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向文件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插入数据 </a:t>
            </a:r>
            <a:r>
              <a:rPr lang="en-US" altLang="zh-CN" smtClean="0"/>
              <a:t>= 100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操作数据库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}}</a:t>
            </a:r>
          </a:p>
          <a:p>
            <a:r>
              <a:rPr lang="en-US" altLang="zh-CN" smtClean="0"/>
              <a:t>class MySQL4 {}</a:t>
            </a:r>
          </a:p>
          <a:p>
            <a:endParaRPr lang="en-US" altLang="zh-CN" smtClean="0"/>
          </a:p>
          <a:p>
            <a:r>
              <a:rPr lang="zh-CN" altLang="en-US" smtClean="0"/>
              <a:t>说明：关于叠加特质的细节在后面。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Scala04_Trait4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同时混入多个特质，称之为叠加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在叠加特质的时候，会首先从后面的特质开始执行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mysql = new MySQL4 with DB4 with File4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修改在测试一下。。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//val mysql = new MySQL4 with File4 with DB4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mysql.insert(888)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向数据库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DB4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MySQL4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Scala04_Trait4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同时混入多个特质，称之为叠加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在叠加特质的时候，会首先从后面的特质开始执行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mysql = new MySQL4 with DB4 with File4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修改在测试一下。。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//val mysql = new MySQL4 with File4 with DB4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mysql.insert(888)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向数据库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</a:t>
            </a:r>
            <a:r>
              <a:rPr lang="en-US" altLang="zh-CN" smtClean="0"/>
              <a:t>super[Data4].insert(id)</a:t>
            </a:r>
            <a:r>
              <a:rPr lang="zh-CN" altLang="en-US" smtClean="0"/>
              <a:t>，表示直接调用父特质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super[Data4].insert(id)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MySQL4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叠加特质的课堂练习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要求：修改一下</a:t>
            </a:r>
            <a:r>
              <a:rPr lang="zh-CN" altLang="en-US" smtClean="0"/>
              <a:t>构建对象的混入多个特质的顺序，请学员说出输出结果</a:t>
            </a:r>
            <a:r>
              <a:rPr lang="en-US" altLang="zh-CN" smtClean="0"/>
              <a:t>.</a:t>
            </a:r>
            <a:endParaRPr lang="zh-CN" altLang="en-US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r>
              <a:rPr lang="zh-CN" altLang="en-US" smtClean="0"/>
              <a:t>将构建对象改成：</a:t>
            </a:r>
            <a:endParaRPr lang="en-US" altLang="zh-CN" smtClean="0"/>
          </a:p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mysql = new MySQL4 with File4 with DB4</a:t>
            </a:r>
          </a:p>
          <a:p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请学员回答输出结果是什么？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小结问题：</a:t>
            </a:r>
            <a:endParaRPr lang="en-US" altLang="zh-CN" smtClean="0"/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super.insert(id)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有问题，因为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Operate5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特质中的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insert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是抽象方法，这样调用会报</a:t>
            </a:r>
            <a:endParaRPr lang="en-US" altLang="zh-CN" sz="120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报错信息：</a:t>
            </a:r>
            <a:endParaRPr lang="en-US" altLang="zh-CN" sz="12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Error:(21, 11) method insert in trait Operate5 is accessed from super. It may not be abstract unless it is overridden by a member declared `abstract' and `override'</a:t>
            </a:r>
          </a:p>
          <a:p>
            <a:r>
              <a:rPr lang="en-US" altLang="zh-CN" smtClean="0"/>
              <a:t>    super.insert(id)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的解决代码很简单，去掉即可</a:t>
            </a:r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Scala05_Trait5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mysql = new MySQL5 with DB5 with File5</a:t>
            </a:r>
          </a:p>
          <a:p>
            <a:r>
              <a:rPr lang="en-US" altLang="zh-CN" smtClean="0"/>
              <a:t>    mysql.insert(100)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Operate5 {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File5 extends Operate5 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重写抽象方法的目的是为了明确</a:t>
            </a:r>
            <a:r>
              <a:rPr lang="en-US" altLang="zh-CN" smtClean="0"/>
              <a:t>super</a:t>
            </a:r>
            <a:r>
              <a:rPr lang="zh-CN" altLang="en-US" smtClean="0"/>
              <a:t>关键字的指向问题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 </a:t>
            </a:r>
            <a:r>
              <a:rPr lang="zh-CN" altLang="en-US" smtClean="0"/>
              <a:t>重写抽象方法时需要考虑混入特质的顺序</a:t>
            </a:r>
            <a:r>
              <a:rPr lang="en-US" altLang="zh-CN" smtClean="0"/>
              <a:t>!!!</a:t>
            </a:r>
          </a:p>
          <a:p>
            <a:r>
              <a:rPr lang="en-US" altLang="zh-CN" smtClean="0"/>
              <a:t>  abstract override def insert( id : Int 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将数据保存到文件中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当重写抽象方法后</a:t>
            </a:r>
            <a:r>
              <a:rPr lang="en-US" altLang="zh-CN" smtClean="0"/>
              <a:t>,</a:t>
            </a:r>
            <a:r>
              <a:rPr lang="zh-CN" altLang="en-US" smtClean="0"/>
              <a:t>这个</a:t>
            </a:r>
            <a:r>
              <a:rPr lang="en-US" altLang="zh-CN" smtClean="0"/>
              <a:t>insert</a:t>
            </a:r>
            <a:r>
              <a:rPr lang="zh-CN" altLang="en-US" smtClean="0"/>
              <a:t>指向哪个特质的</a:t>
            </a:r>
            <a:r>
              <a:rPr lang="en-US" altLang="zh-CN" smtClean="0"/>
              <a:t>insert</a:t>
            </a:r>
            <a:r>
              <a:rPr lang="zh-CN" altLang="en-US" smtClean="0"/>
              <a:t>和混入的顺序有关了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当</a:t>
            </a:r>
            <a:r>
              <a:rPr lang="en-US" altLang="zh-CN" smtClean="0"/>
              <a:t>var mysql = new MySQL5 with DB5 with File5 </a:t>
            </a:r>
            <a:r>
              <a:rPr lang="zh-CN" altLang="en-US" smtClean="0"/>
              <a:t>时，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调用 </a:t>
            </a:r>
            <a:r>
              <a:rPr lang="en-US" altLang="zh-CN" smtClean="0"/>
              <a:t>mysql.insert , </a:t>
            </a:r>
            <a:r>
              <a:rPr lang="zh-CN" altLang="en-US" smtClean="0"/>
              <a:t>这个</a:t>
            </a:r>
            <a:r>
              <a:rPr lang="en-US" altLang="zh-CN" smtClean="0"/>
              <a:t>insert</a:t>
            </a:r>
            <a:r>
              <a:rPr lang="zh-CN" altLang="en-US" smtClean="0"/>
              <a:t>就指向 </a:t>
            </a:r>
            <a:r>
              <a:rPr lang="en-US" altLang="zh-CN" smtClean="0"/>
              <a:t>DB5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  <a:r>
              <a:rPr lang="zh-CN" altLang="en-US" smtClean="0"/>
              <a:t>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DB5 extends  Operate5 {</a:t>
            </a:r>
          </a:p>
          <a:p>
            <a:r>
              <a:rPr lang="en-US" altLang="zh-CN" smtClean="0"/>
              <a:t>  def insert( id : Int 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将数据保存到数据库中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MySQL5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println("ok~")</a:t>
            </a:r>
          </a:p>
          <a:p>
            <a:r>
              <a:rPr lang="en-US" altLang="zh-CN" smtClean="0"/>
              <a:t>    println(ScalaPerson.sex)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ScalaPerson {</a:t>
            </a:r>
          </a:p>
          <a:p>
            <a:r>
              <a:rPr lang="en-US" altLang="zh-CN" smtClean="0"/>
              <a:t>  var name : String = _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如果希望类中存在静态内容，可以使用</a:t>
            </a:r>
            <a:r>
              <a:rPr lang="en-US" altLang="zh-CN" smtClean="0"/>
              <a:t>scala</a:t>
            </a:r>
            <a:r>
              <a:rPr lang="zh-CN" altLang="en-US" smtClean="0"/>
              <a:t>中特有的伴生对象</a:t>
            </a:r>
          </a:p>
          <a:p>
            <a:r>
              <a:rPr lang="en-US" altLang="zh-CN" smtClean="0"/>
              <a:t>//    </a:t>
            </a:r>
            <a:r>
              <a:rPr lang="zh-CN" altLang="en-US" smtClean="0"/>
              <a:t>从技术的角度来讲，</a:t>
            </a:r>
            <a:r>
              <a:rPr lang="en-US" altLang="zh-CN" smtClean="0"/>
              <a:t>scala</a:t>
            </a:r>
            <a:r>
              <a:rPr lang="zh-CN" altLang="en-US" smtClean="0"/>
              <a:t>还是没有静态的内容，只不过将伴生对象又生成了一个新的类，实现属性</a:t>
            </a:r>
            <a:r>
              <a:rPr lang="en-US" altLang="zh-CN" smtClean="0"/>
              <a:t>get</a:t>
            </a:r>
            <a:r>
              <a:rPr lang="zh-CN" altLang="en-US" smtClean="0"/>
              <a:t>方法的调用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伴生对象的名称应该和类名相同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伴生类 </a:t>
            </a:r>
            <a:r>
              <a:rPr lang="en-US" altLang="zh-CN" smtClean="0"/>
              <a:t>&lt;==&gt; </a:t>
            </a:r>
            <a:r>
              <a:rPr lang="zh-CN" altLang="en-US" smtClean="0"/>
              <a:t>伴生对象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伴生对象中的属性或方法可以通过类名直接调用访问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伴生对象的声明应该和伴生类的声明在同一个源码文件中，但是如果没有伴生类，也就没有所谓的伴生对象了，所以放在哪里就无所谓了。</a:t>
            </a:r>
          </a:p>
          <a:p>
            <a:r>
              <a:rPr lang="en-US" altLang="zh-CN" smtClean="0"/>
              <a:t>object ScalaPerson {</a:t>
            </a:r>
          </a:p>
          <a:p>
            <a:r>
              <a:rPr lang="en-US" altLang="zh-CN" smtClean="0"/>
              <a:t>   var sex : Boolean = true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判断结果说明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mysql2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MySQL5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DB5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//√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mysql2.insert(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mysql3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MySQL5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File5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×,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编译时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File5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super.insert(id)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找不到实现的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mysql2.insert(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mysql4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MySQL5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File5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DB5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×,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顺序错误，产生冲突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mysql4.insert(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var </a:t>
            </a:r>
            <a:r>
              <a:rPr lang="en-US" altLang="zh-CN" smtClean="0"/>
              <a:t>mysql4 = </a:t>
            </a:r>
            <a:r>
              <a:rPr lang="en-US" altLang="zh-CN" b="1" smtClean="0"/>
              <a:t>new </a:t>
            </a:r>
            <a:r>
              <a:rPr lang="en-US" altLang="zh-CN" smtClean="0"/>
              <a:t>MySQL5 </a:t>
            </a:r>
            <a:r>
              <a:rPr lang="en-US" altLang="zh-CN" b="1" smtClean="0"/>
              <a:t>with </a:t>
            </a:r>
            <a:r>
              <a:rPr lang="en-US" altLang="zh-CN" smtClean="0"/>
              <a:t>DB5 </a:t>
            </a:r>
            <a:r>
              <a:rPr lang="en-US" altLang="zh-CN" b="1" smtClean="0"/>
              <a:t>with </a:t>
            </a:r>
            <a:r>
              <a:rPr lang="en-US" altLang="zh-CN" smtClean="0"/>
              <a:t>File5</a:t>
            </a:r>
            <a:r>
              <a:rPr lang="en-US" altLang="zh-CN" i="1" smtClean="0"/>
              <a:t>//</a:t>
            </a:r>
            <a:r>
              <a:rPr lang="zh-CN" altLang="en-US" i="1" smtClean="0"/>
              <a:t>√</a:t>
            </a:r>
            <a:r>
              <a:rPr lang="en-US" altLang="zh-CN" i="1" smtClean="0"/>
              <a:t/>
            </a:r>
            <a:br>
              <a:rPr lang="en-US" altLang="zh-CN" i="1" smtClean="0"/>
            </a:br>
            <a:r>
              <a:rPr lang="en-US" altLang="zh-CN" smtClean="0"/>
              <a:t>mysql4.insert(100)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Scala06_Trait6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mysql = new MySQL6 with DB6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通过反编译，可以看到 </a:t>
            </a:r>
            <a:r>
              <a:rPr lang="en-US" altLang="zh-CN" smtClean="0"/>
              <a:t>opertype</a:t>
            </a:r>
          </a:p>
          <a:p>
            <a:r>
              <a:rPr lang="en-US" altLang="zh-CN" smtClean="0"/>
              <a:t>    println(mysql.opertype)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Operate6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抽象的字段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var opertype : String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抽象的方法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insert()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DB6 extends  Operate6 {</a:t>
            </a:r>
          </a:p>
          <a:p>
            <a:r>
              <a:rPr lang="en-US" altLang="zh-CN" smtClean="0"/>
              <a:t>  var opertype : String = "insert"</a:t>
            </a:r>
          </a:p>
          <a:p>
            <a:endParaRPr lang="en-US" altLang="zh-CN" smtClean="0"/>
          </a:p>
          <a:p>
            <a:r>
              <a:rPr lang="en-US" altLang="zh-CN" smtClean="0"/>
              <a:t>  def insert(): Unit =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MySQL6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反编译后的代码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com.atguigu.scala.trait01;</a:t>
            </a:r>
          </a:p>
          <a:p>
            <a:endParaRPr lang="en-US" altLang="zh-CN" smtClean="0"/>
          </a:p>
          <a:p>
            <a:r>
              <a:rPr lang="en-US" altLang="zh-CN" smtClean="0"/>
              <a:t>import scala.Predef.;</a:t>
            </a:r>
          </a:p>
          <a:p>
            <a:r>
              <a:rPr lang="en-US" altLang="zh-CN" smtClean="0"/>
              <a:t>import scala.runtime.TraitSetter;</a:t>
            </a:r>
          </a:p>
          <a:p>
            <a:endParaRPr lang="en-US" altLang="zh-CN" smtClean="0"/>
          </a:p>
          <a:p>
            <a:r>
              <a:rPr lang="en-US" altLang="zh-CN" smtClean="0"/>
              <a:t>public final class Scala06_Trait6$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MySQL6 mysql = </a:t>
            </a:r>
            <a:r>
              <a:rPr lang="en-US" altLang="zh-CN" b="1" smtClean="0"/>
              <a:t>new MySQL6() </a:t>
            </a:r>
            <a:r>
              <a:rPr lang="en-US" altLang="zh-CN" smtClean="0"/>
              <a:t>{ private String opertype; //</a:t>
            </a:r>
            <a:r>
              <a:rPr lang="zh-CN" altLang="en-US" b="1" smtClean="0"/>
              <a:t>匿名子类中有了</a:t>
            </a:r>
            <a:r>
              <a:rPr lang="en-US" altLang="zh-CN" b="1" smtClean="0"/>
              <a:t>opertype</a:t>
            </a:r>
            <a:r>
              <a:rPr lang="zh-CN" altLang="en-US" b="1" smtClean="0"/>
              <a:t>字段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      public String opertype() { return this.opertype; } </a:t>
            </a:r>
          </a:p>
          <a:p>
            <a:r>
              <a:rPr lang="en-US" altLang="zh-CN" smtClean="0"/>
              <a:t>      @TraitSetter</a:t>
            </a:r>
          </a:p>
          <a:p>
            <a:r>
              <a:rPr lang="en-US" altLang="zh-CN" smtClean="0"/>
              <a:t>      public void opertype_$eq(String x$1) { this.opertype = x$1; } </a:t>
            </a:r>
          </a:p>
          <a:p>
            <a:r>
              <a:rPr lang="en-US" altLang="zh-CN" smtClean="0"/>
              <a:t>      public void insert() { DB6.class.insert(this); }</a:t>
            </a:r>
          </a:p>
          <a:p>
            <a:endParaRPr lang="en-US" altLang="zh-CN" smtClean="0"/>
          </a:p>
          <a:p>
            <a:r>
              <a:rPr lang="en-US" altLang="zh-CN" smtClean="0"/>
              <a:t>    };</a:t>
            </a:r>
          </a:p>
          <a:p>
            <a:r>
              <a:rPr lang="en-US" altLang="zh-CN" smtClean="0"/>
              <a:t>    Predef..MODULE$.println(((DB6)mysql).opertype());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private Scala06_Trait6$() {</a:t>
            </a:r>
          </a:p>
          <a:p>
            <a:r>
              <a:rPr lang="en-US" altLang="zh-CN" smtClean="0"/>
              <a:t>    MODULE$ = this;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特质中的抽象字段</a:t>
            </a:r>
            <a:r>
              <a:rPr lang="en-US" altLang="zh-CN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讲解</a:t>
            </a:r>
            <a:r>
              <a:rPr lang="en-US" altLang="zh-CN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Scala07_Trait7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ff1 = new FF()</a:t>
            </a:r>
          </a:p>
          <a:p>
            <a:r>
              <a:rPr lang="en-US" altLang="zh-CN" smtClean="0"/>
              <a:t>    println(ff1)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//    F....</a:t>
            </a:r>
          </a:p>
          <a:p>
            <a:endParaRPr lang="en-US" altLang="zh-CN" smtClean="0"/>
          </a:p>
          <a:p>
            <a:r>
              <a:rPr lang="en-US" altLang="zh-CN" smtClean="0"/>
              <a:t>    println("--------------------------")</a:t>
            </a:r>
          </a:p>
          <a:p>
            <a:r>
              <a:rPr lang="en-US" altLang="zh-CN" smtClean="0"/>
              <a:t>    val ff2 = new KK() with CC with DD</a:t>
            </a:r>
          </a:p>
          <a:p>
            <a:r>
              <a:rPr lang="en-US" altLang="zh-CN" smtClean="0"/>
              <a:t>    println(ff2)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K....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AA {</a:t>
            </a:r>
          </a:p>
          <a:p>
            <a:r>
              <a:rPr lang="en-US" altLang="zh-CN" smtClean="0"/>
              <a:t>  println("A...")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BB extends  AA {</a:t>
            </a:r>
          </a:p>
          <a:p>
            <a:r>
              <a:rPr lang="en-US" altLang="zh-CN" smtClean="0"/>
              <a:t>  println("B....")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CC extends  BB {</a:t>
            </a:r>
          </a:p>
          <a:p>
            <a:r>
              <a:rPr lang="en-US" altLang="zh-CN" smtClean="0"/>
              <a:t>  println("C....")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DD extends  BB {</a:t>
            </a:r>
          </a:p>
          <a:p>
            <a:r>
              <a:rPr lang="en-US" altLang="zh-CN" smtClean="0"/>
              <a:t>  println("D....")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EE {</a:t>
            </a:r>
          </a:p>
          <a:p>
            <a:r>
              <a:rPr lang="en-US" altLang="zh-CN" smtClean="0"/>
              <a:t>  println("E...")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FF extends EE with CC with DD {</a:t>
            </a:r>
          </a:p>
          <a:p>
            <a:r>
              <a:rPr lang="en-US" altLang="zh-CN" smtClean="0"/>
              <a:t>  println("F....")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KK extends EE {</a:t>
            </a:r>
          </a:p>
          <a:p>
            <a:r>
              <a:rPr lang="en-US" altLang="zh-CN" smtClean="0"/>
              <a:t>  println("K....")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Scala07_Trait7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ff1 = new FF()</a:t>
            </a:r>
          </a:p>
          <a:p>
            <a:r>
              <a:rPr lang="en-US" altLang="zh-CN" smtClean="0"/>
              <a:t>    println(ff1)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//    F....</a:t>
            </a:r>
          </a:p>
          <a:p>
            <a:endParaRPr lang="en-US" altLang="zh-CN" smtClean="0"/>
          </a:p>
          <a:p>
            <a:r>
              <a:rPr lang="en-US" altLang="zh-CN" smtClean="0"/>
              <a:t>    println("--------------------------")</a:t>
            </a:r>
          </a:p>
          <a:p>
            <a:r>
              <a:rPr lang="en-US" altLang="zh-CN" smtClean="0"/>
              <a:t>    val ff2 = new KK() with CC with DD</a:t>
            </a:r>
          </a:p>
          <a:p>
            <a:r>
              <a:rPr lang="en-US" altLang="zh-CN" smtClean="0"/>
              <a:t>    println(ff2)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K....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AA {</a:t>
            </a:r>
          </a:p>
          <a:p>
            <a:r>
              <a:rPr lang="en-US" altLang="zh-CN" smtClean="0"/>
              <a:t>  println("A...")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BB extends  AA {</a:t>
            </a:r>
          </a:p>
          <a:p>
            <a:r>
              <a:rPr lang="en-US" altLang="zh-CN" smtClean="0"/>
              <a:t>  println("B....")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CC extends  BB {</a:t>
            </a:r>
          </a:p>
          <a:p>
            <a:r>
              <a:rPr lang="en-US" altLang="zh-CN" smtClean="0"/>
              <a:t>  println("C....")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DD extends  BB {</a:t>
            </a:r>
          </a:p>
          <a:p>
            <a:r>
              <a:rPr lang="en-US" altLang="zh-CN" smtClean="0"/>
              <a:t>  println("D....")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EE {</a:t>
            </a:r>
          </a:p>
          <a:p>
            <a:r>
              <a:rPr lang="en-US" altLang="zh-CN" smtClean="0"/>
              <a:t>  println("E...")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FF extends EE with CC with DD {</a:t>
            </a:r>
          </a:p>
          <a:p>
            <a:r>
              <a:rPr lang="en-US" altLang="zh-CN" smtClean="0"/>
              <a:t>  println("F....")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KK extends EE {</a:t>
            </a:r>
          </a:p>
          <a:p>
            <a:r>
              <a:rPr lang="en-US" altLang="zh-CN" smtClean="0"/>
              <a:t>  println("K....")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分析两种方式对构造顺序的影响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1200" smtClean="0"/>
              <a:t>第</a:t>
            </a:r>
            <a:r>
              <a:rPr lang="en-US" altLang="zh-CN" sz="1200" smtClean="0"/>
              <a:t>1</a:t>
            </a:r>
            <a:r>
              <a:rPr lang="zh-CN" altLang="en-US" sz="1200" smtClean="0"/>
              <a:t>种方式实际是构建类对象</a:t>
            </a:r>
            <a:r>
              <a:rPr lang="en-US" altLang="zh-CN" sz="1200" smtClean="0"/>
              <a:t>, </a:t>
            </a:r>
            <a:r>
              <a:rPr lang="zh-CN" altLang="en-US" sz="1200" smtClean="0"/>
              <a:t>在混入特质时，该对象还没有创建。（因此当前类的构造器会在最后调用）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zh-CN" altLang="en-US" sz="1200" smtClean="0"/>
              <a:t>第</a:t>
            </a:r>
            <a:r>
              <a:rPr lang="en-US" altLang="zh-CN" sz="1200" smtClean="0"/>
              <a:t>2</a:t>
            </a:r>
            <a:r>
              <a:rPr lang="zh-CN" altLang="en-US" sz="1200" smtClean="0"/>
              <a:t>种方式实际是构造匿名子类，可以理解成在混入特质时，对象已经创建了，因此在混入特质前，对象创建好了，那么当前类的超类构造器和当前类的构造器都已经调用了。</a:t>
            </a:r>
            <a:endParaRPr lang="en-US" altLang="zh-CN" sz="1200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Scala08_Trait8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//Exception </a:t>
            </a:r>
            <a:r>
              <a:rPr lang="zh-CN" altLang="en-US" smtClean="0"/>
              <a:t>就是 </a:t>
            </a:r>
            <a:r>
              <a:rPr lang="en-US" altLang="zh-CN" smtClean="0"/>
              <a:t>java.lang.Exception</a:t>
            </a:r>
          </a:p>
          <a:p>
            <a:r>
              <a:rPr lang="en-US" altLang="zh-CN" smtClean="0"/>
              <a:t>trait LoggedException extends Exception{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println(getMessage()) // </a:t>
            </a:r>
            <a:r>
              <a:rPr lang="zh-CN" altLang="en-US" smtClean="0"/>
              <a:t>方法来自于</a:t>
            </a:r>
            <a:r>
              <a:rPr lang="en-US" altLang="zh-CN" smtClean="0"/>
              <a:t>Exception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Scala08_Trait8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//Exception </a:t>
            </a:r>
            <a:r>
              <a:rPr lang="zh-CN" altLang="en-US" smtClean="0"/>
              <a:t>就是 </a:t>
            </a:r>
            <a:r>
              <a:rPr lang="en-US" altLang="zh-CN" smtClean="0"/>
              <a:t>java.lang.Exception</a:t>
            </a:r>
          </a:p>
          <a:p>
            <a:r>
              <a:rPr lang="en-US" altLang="zh-CN" smtClean="0"/>
              <a:t>trait LoggedException extends Exception{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println(getMessage()) // </a:t>
            </a:r>
            <a:r>
              <a:rPr lang="zh-CN" altLang="en-US" smtClean="0"/>
              <a:t>方法来自于</a:t>
            </a:r>
            <a:r>
              <a:rPr lang="en-US" altLang="zh-CN" smtClean="0"/>
              <a:t>Exception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</a:t>
            </a:r>
          </a:p>
          <a:p>
            <a:r>
              <a:rPr lang="en-US" altLang="zh-CN" smtClean="0"/>
              <a:t>class UnhappyException extends LoggedException{</a:t>
            </a:r>
          </a:p>
          <a:p>
            <a:r>
              <a:rPr lang="en-US" altLang="zh-CN" smtClean="0"/>
              <a:t>  // 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的子类了，所以可以重写方法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override def getMessage = "</a:t>
            </a:r>
            <a:r>
              <a:rPr lang="zh-CN" altLang="en-US" smtClean="0"/>
              <a:t>错误消息！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Scala08_Trait8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//Exception </a:t>
            </a:r>
            <a:r>
              <a:rPr lang="zh-CN" altLang="en-US" smtClean="0"/>
              <a:t>就是 </a:t>
            </a:r>
            <a:r>
              <a:rPr lang="en-US" altLang="zh-CN" smtClean="0"/>
              <a:t>java.lang.Exception</a:t>
            </a:r>
          </a:p>
          <a:p>
            <a:r>
              <a:rPr lang="en-US" altLang="zh-CN" smtClean="0"/>
              <a:t>trait LoggedException extends Exception{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println(getMessage()) // </a:t>
            </a:r>
            <a:r>
              <a:rPr lang="zh-CN" altLang="en-US" smtClean="0"/>
              <a:t>方法来自于</a:t>
            </a:r>
            <a:r>
              <a:rPr lang="en-US" altLang="zh-CN" smtClean="0"/>
              <a:t>Exception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</a:t>
            </a:r>
          </a:p>
          <a:p>
            <a:r>
              <a:rPr lang="en-US" altLang="zh-CN" smtClean="0"/>
              <a:t>class UnhappyException extends LoggedException{</a:t>
            </a:r>
          </a:p>
          <a:p>
            <a:r>
              <a:rPr lang="en-US" altLang="zh-CN" smtClean="0"/>
              <a:t>  // 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的子类了，所以可以重写方法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override def getMessage = "</a:t>
            </a:r>
            <a:r>
              <a:rPr lang="zh-CN" altLang="en-US" smtClean="0"/>
              <a:t>错误消息！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正确：因为 </a:t>
            </a:r>
            <a:r>
              <a:rPr lang="en-US" altLang="zh-CN" smtClean="0"/>
              <a:t>IndexOutOfBoundsException </a:t>
            </a:r>
            <a:r>
              <a:rPr lang="zh-CN" altLang="en-US" smtClean="0"/>
              <a:t>是 </a:t>
            </a:r>
            <a:r>
              <a:rPr lang="en-US" altLang="zh-CN" smtClean="0"/>
              <a:t>LoggedException</a:t>
            </a:r>
            <a:r>
              <a:rPr lang="zh-CN" altLang="en-US" smtClean="0"/>
              <a:t>特质的超类</a:t>
            </a:r>
            <a:r>
              <a:rPr lang="en-US" altLang="zh-CN" smtClean="0"/>
              <a:t>Excetion</a:t>
            </a:r>
            <a:r>
              <a:rPr lang="zh-CN" altLang="en-US" smtClean="0"/>
              <a:t>的子类</a:t>
            </a:r>
          </a:p>
          <a:p>
            <a:r>
              <a:rPr lang="en-US" altLang="zh-CN" smtClean="0"/>
              <a:t>class UnhappyException2 extends IndexOutOfBoundsException with LoggedException{</a:t>
            </a:r>
          </a:p>
          <a:p>
            <a:r>
              <a:rPr lang="en-US" altLang="zh-CN" smtClean="0"/>
              <a:t>  override def getMessage = "</a:t>
            </a:r>
            <a:r>
              <a:rPr lang="zh-CN" altLang="en-US" smtClean="0"/>
              <a:t>错误信息！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CCC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错误：因为 </a:t>
            </a:r>
            <a:r>
              <a:rPr lang="en-US" altLang="zh-CN" smtClean="0"/>
              <a:t>CCC </a:t>
            </a:r>
            <a:r>
              <a:rPr lang="zh-CN" altLang="en-US" smtClean="0"/>
              <a:t>不是 </a:t>
            </a:r>
            <a:r>
              <a:rPr lang="en-US" altLang="zh-CN" smtClean="0"/>
              <a:t>LoggedException</a:t>
            </a:r>
            <a:r>
              <a:rPr lang="zh-CN" altLang="en-US" smtClean="0"/>
              <a:t>特质的超类</a:t>
            </a:r>
            <a:r>
              <a:rPr lang="en-US" altLang="zh-CN" smtClean="0"/>
              <a:t>Excetion</a:t>
            </a:r>
            <a:r>
              <a:rPr lang="zh-CN" altLang="en-US" smtClean="0"/>
              <a:t>的子类</a:t>
            </a:r>
          </a:p>
          <a:p>
            <a:r>
              <a:rPr lang="en-US" altLang="zh-CN" smtClean="0"/>
              <a:t>class UnhappyException3 extends CCC with LoggedException{</a:t>
            </a:r>
          </a:p>
          <a:p>
            <a:r>
              <a:rPr lang="en-US" altLang="zh-CN" smtClean="0"/>
              <a:t>  override def getMessage = "</a:t>
            </a:r>
            <a:r>
              <a:rPr lang="zh-CN" altLang="en-US" smtClean="0"/>
              <a:t>错误信息！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应用案例：</a:t>
            </a:r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Scala09_trait9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//Logger</a:t>
            </a:r>
            <a:r>
              <a:rPr lang="zh-CN" altLang="en-US" smtClean="0"/>
              <a:t>就是自身类型特质</a:t>
            </a:r>
          </a:p>
          <a:p>
            <a:r>
              <a:rPr lang="en-US" altLang="zh-CN" smtClean="0"/>
              <a:t>trait Logger{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明确告诉编译器，我就是</a:t>
            </a:r>
            <a:r>
              <a:rPr lang="en-US" altLang="zh-CN" smtClean="0"/>
              <a:t>Exception,</a:t>
            </a:r>
            <a:r>
              <a:rPr lang="zh-CN" altLang="en-US" smtClean="0"/>
              <a:t>如果没有这句话，下面的</a:t>
            </a:r>
            <a:r>
              <a:rPr lang="en-US" altLang="zh-CN" smtClean="0"/>
              <a:t>getMessage</a:t>
            </a:r>
            <a:r>
              <a:rPr lang="zh-CN" altLang="en-US" smtClean="0"/>
              <a:t>不能调用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this: Exception =&gt;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既然我就是</a:t>
            </a:r>
            <a:r>
              <a:rPr lang="en-US" altLang="zh-CN" smtClean="0"/>
              <a:t>Exception, </a:t>
            </a:r>
            <a:r>
              <a:rPr lang="zh-CN" altLang="en-US" smtClean="0"/>
              <a:t>那么就可以调用其中的方法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println(getMessage)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下面会报错 </a:t>
            </a:r>
            <a:r>
              <a:rPr lang="en-US" altLang="zh-CN" smtClean="0"/>
              <a:t>llegal inheritance, self-type Console does not conform to Exception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分析原因</a:t>
            </a:r>
          </a:p>
          <a:p>
            <a:r>
              <a:rPr lang="en-US" altLang="zh-CN" smtClean="0"/>
              <a:t>//1. Logger 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了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但是这里</a:t>
            </a:r>
            <a:r>
              <a:rPr lang="en-US" altLang="zh-CN" smtClean="0"/>
              <a:t>Console </a:t>
            </a:r>
            <a:r>
              <a:rPr lang="zh-CN" altLang="en-US" smtClean="0"/>
              <a:t>并没有说明是</a:t>
            </a:r>
            <a:r>
              <a:rPr lang="en-US" altLang="zh-CN" smtClean="0"/>
              <a:t>Excepton</a:t>
            </a:r>
            <a:r>
              <a:rPr lang="zh-CN" altLang="en-US" smtClean="0"/>
              <a:t>的子类，因此出现了</a:t>
            </a:r>
          </a:p>
          <a:p>
            <a:r>
              <a:rPr lang="en-US" altLang="zh-CN" smtClean="0"/>
              <a:t>// self-type Console does not conform to Exception</a:t>
            </a:r>
            <a:r>
              <a:rPr lang="zh-CN" altLang="en-US" smtClean="0"/>
              <a:t>，即自身类型的约束。</a:t>
            </a:r>
          </a:p>
          <a:p>
            <a:r>
              <a:rPr lang="en-US" altLang="zh-CN" smtClean="0"/>
              <a:t>//class Console extends  Logger { //</a:t>
            </a:r>
            <a:r>
              <a:rPr lang="zh-CN" altLang="en-US" smtClean="0"/>
              <a:t>错误</a:t>
            </a:r>
            <a:r>
              <a:rPr lang="en-US" altLang="zh-CN" smtClean="0"/>
              <a:t>×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//}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如果我们需要混入</a:t>
            </a:r>
            <a:r>
              <a:rPr lang="en-US" altLang="zh-CN" smtClean="0"/>
              <a:t>Logger</a:t>
            </a:r>
            <a:r>
              <a:rPr lang="zh-CN" altLang="en-US" smtClean="0"/>
              <a:t>这种自身类型的特质，需要让该类也继承</a:t>
            </a:r>
            <a:r>
              <a:rPr lang="en-US" altLang="zh-CN" smtClean="0"/>
              <a:t>Excetion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这样</a:t>
            </a:r>
            <a:r>
              <a:rPr lang="en-US" altLang="zh-CN" smtClean="0"/>
              <a:t>Console </a:t>
            </a:r>
            <a:r>
              <a:rPr lang="zh-CN" altLang="en-US" smtClean="0"/>
              <a:t>才能混入</a:t>
            </a:r>
            <a:r>
              <a:rPr lang="en-US" altLang="zh-CN" smtClean="0"/>
              <a:t>Logger,</a:t>
            </a:r>
            <a:r>
              <a:rPr lang="zh-CN" altLang="en-US" smtClean="0"/>
              <a:t>保证都是</a:t>
            </a:r>
            <a:r>
              <a:rPr lang="en-US" altLang="zh-CN" smtClean="0"/>
              <a:t>Excetpion</a:t>
            </a:r>
            <a:r>
              <a:rPr lang="zh-CN" altLang="en-US" smtClean="0"/>
              <a:t>类型</a:t>
            </a:r>
          </a:p>
          <a:p>
            <a:endParaRPr lang="zh-CN" altLang="en-US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此处必须继承</a:t>
            </a:r>
            <a:r>
              <a:rPr lang="en-US" altLang="zh-CN" smtClean="0"/>
              <a:t>Exception</a:t>
            </a:r>
            <a:r>
              <a:rPr lang="zh-CN" altLang="en-US" smtClean="0"/>
              <a:t>类，否则无法混入</a:t>
            </a:r>
            <a:r>
              <a:rPr lang="en-US" altLang="zh-CN" smtClean="0"/>
              <a:t>logger</a:t>
            </a:r>
            <a:r>
              <a:rPr lang="zh-CN" altLang="en-US" smtClean="0"/>
              <a:t>特质</a:t>
            </a:r>
          </a:p>
          <a:p>
            <a:r>
              <a:rPr lang="en-US" altLang="zh-CN" smtClean="0"/>
              <a:t>class Console extends Exception with Logger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的说明</a:t>
            </a:r>
            <a:r>
              <a:rPr lang="en-US" altLang="zh-CN" smtClean="0"/>
              <a:t>:</a:t>
            </a:r>
          </a:p>
          <a:p>
            <a:r>
              <a:rPr lang="zh-CN" altLang="en-US" sz="1200" smtClean="0"/>
              <a:t>反编译看源码</a:t>
            </a:r>
            <a:r>
              <a:rPr lang="en-US" altLang="zh-CN" sz="1200" smtClean="0"/>
              <a:t>, </a:t>
            </a:r>
            <a:r>
              <a:rPr lang="zh-CN" altLang="en-US" sz="1200" smtClean="0"/>
              <a:t>可以看海 </a:t>
            </a:r>
            <a:r>
              <a:rPr lang="en-US" altLang="zh-CN" sz="1200" smtClean="0"/>
              <a:t>day02-04</a:t>
            </a:r>
            <a:r>
              <a:rPr lang="zh-CN" altLang="en-US" sz="1200" smtClean="0"/>
              <a:t>讲</a:t>
            </a:r>
            <a:r>
              <a:rPr lang="en-US" altLang="zh-CN" sz="1200" smtClean="0"/>
              <a:t>-48:50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6</a:t>
            </a:r>
            <a:r>
              <a:rPr lang="zh-CN" altLang="en-US" smtClean="0"/>
              <a:t>的说明：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伴生对象的声明应该和伴生类的声明在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同一个源码文件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中，但是如果没有伴生类，也就没有所谓的伴生对象了，所以放在哪里就无所谓了。也就是说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 A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可以独立存在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同时存在一个文件中，那么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就是伴生对象，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就是伴生类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两者存在对应关系 伴生类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&lt;==&gt;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题</a:t>
            </a:r>
            <a:r>
              <a:rPr kumimoji="1" lang="en-US" altLang="zh-CN" sz="1200" smtClean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：类共有五大成员，请说明是哪五大成员：</a:t>
            </a:r>
            <a:endParaRPr kumimoji="1" lang="en-US" altLang="zh-CN" sz="1200" smtClean="0">
              <a:latin typeface="宋体" pitchFamily="2" charset="-122"/>
              <a:ea typeface="宋体" pitchFamily="2" charset="-122"/>
            </a:endParaRPr>
          </a:p>
          <a:p>
            <a:endParaRPr lang="en-US" altLang="zh-CN" smtClean="0"/>
          </a:p>
          <a:p>
            <a:r>
              <a:rPr lang="zh-CN" altLang="en-US" smtClean="0"/>
              <a:t>属性、方法、构造器、代码块和内部类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题</a:t>
            </a:r>
            <a:r>
              <a:rPr kumimoji="1" lang="en-US" altLang="zh-CN" sz="1200" smtClean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1200" smtClean="0">
                <a:latin typeface="宋体" pitchFamily="2" charset="-122"/>
                <a:ea typeface="宋体" pitchFamily="2" charset="-122"/>
              </a:rPr>
              <a:t>Java</a:t>
            </a: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类共有五大成员，请说明是哪五大成员：</a:t>
            </a:r>
            <a:endParaRPr kumimoji="1" lang="en-US" altLang="zh-CN" sz="1200" smtClean="0">
              <a:latin typeface="宋体" pitchFamily="2" charset="-122"/>
              <a:ea typeface="宋体" pitchFamily="2" charset="-122"/>
            </a:endParaRPr>
          </a:p>
          <a:p>
            <a:endParaRPr lang="en-US" altLang="zh-CN" smtClean="0"/>
          </a:p>
          <a:p>
            <a:r>
              <a:rPr lang="zh-CN" altLang="en-US" smtClean="0"/>
              <a:t>属性、方法、构造器、代码块和内部类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讲解</a:t>
            </a:r>
            <a:endParaRPr lang="en-US" altLang="zh-CN" b="1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成员内部类和静态内部类的说明：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A02{ 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外部类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 = 10;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C02{ 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这个类定义在成员位置上的，没有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修饰，称为成员内部类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 = 20;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hello(){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out.println("C hello...");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C03{ ////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这个类定义在成员位置上的，有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修饰，称为静态内部类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//</a:t>
            </a:r>
            <a:r>
              <a:rPr lang="zh-CN" altLang="en-US" smtClean="0"/>
              <a:t>局部内部类和匿名内部类的案例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A03{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say(){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D02{ //</a:t>
            </a:r>
            <a:r>
              <a:rPr lang="zh-CN" alt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这个就是定义在局部位置的，而且有类名，称为局部内部类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Thread(){};// 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这个就是一个匿名内部了，但是有要求，需要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是一个类的子类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com.atguigu.chapter02;</a:t>
            </a:r>
          </a:p>
          <a:p>
            <a:endParaRPr lang="en-US" altLang="zh-CN" smtClean="0"/>
          </a:p>
          <a:p>
            <a:r>
              <a:rPr lang="en-US" altLang="zh-CN" smtClean="0"/>
              <a:t>public class TestJavaClass {</a:t>
            </a:r>
          </a:p>
          <a:p>
            <a:endParaRPr lang="en-US" altLang="zh-CN" smtClean="0"/>
          </a:p>
          <a:p>
            <a:r>
              <a:rPr lang="en-US" altLang="zh-CN" smtClean="0"/>
              <a:t>    public static void main(String[] args) {</a:t>
            </a:r>
          </a:p>
          <a:p>
            <a:endParaRPr lang="en-US" altLang="zh-CN" smtClean="0"/>
          </a:p>
          <a:p>
            <a:r>
              <a:rPr lang="en-US" altLang="zh-CN" smtClean="0"/>
              <a:t>        //</a:t>
            </a:r>
            <a:r>
              <a:rPr lang="zh-CN" altLang="en-US" smtClean="0"/>
              <a:t>创建一个外部类对象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OuterClass outer1 = new OuterClass();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创建一个外部类对象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OuterClass outer2 = new 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    // </a:t>
            </a:r>
            <a:r>
              <a:rPr lang="zh-CN" altLang="en-US" smtClean="0"/>
              <a:t>创建</a:t>
            </a:r>
            <a:r>
              <a:rPr lang="en-US" altLang="zh-CN" smtClean="0"/>
              <a:t>Java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 </a:t>
            </a:r>
            <a:r>
              <a:rPr lang="zh-CN" altLang="en-US" smtClean="0"/>
              <a:t>说明在</a:t>
            </a:r>
            <a:r>
              <a:rPr lang="en-US" altLang="zh-CN" smtClean="0"/>
              <a:t>Java</a:t>
            </a:r>
            <a:r>
              <a:rPr lang="zh-CN" altLang="en-US" smtClean="0"/>
              <a:t>中，将成员内部类当做一个属性，因此使用下面的方式来创建 </a:t>
            </a:r>
            <a:r>
              <a:rPr lang="en-US" altLang="zh-CN" smtClean="0"/>
              <a:t>outer1.new InnerClass().</a:t>
            </a:r>
          </a:p>
          <a:p>
            <a:r>
              <a:rPr lang="en-US" altLang="zh-CN" smtClean="0"/>
              <a:t>        OuterClass.InnerClass inner1 = outer1.new InnerClass();</a:t>
            </a:r>
          </a:p>
          <a:p>
            <a:r>
              <a:rPr lang="en-US" altLang="zh-CN" smtClean="0"/>
              <a:t>        OuterClass.InnerClass inner2 = outer2.new InnerClass();</a:t>
            </a:r>
          </a:p>
          <a:p>
            <a:endParaRPr lang="en-US" altLang="zh-CN" smtClean="0"/>
          </a:p>
          <a:p>
            <a:r>
              <a:rPr lang="en-US" altLang="zh-CN" smtClean="0"/>
              <a:t>        //</a:t>
            </a:r>
            <a:r>
              <a:rPr lang="zh-CN" altLang="en-US" smtClean="0"/>
              <a:t>下面的方法调用说明在</a:t>
            </a:r>
            <a:r>
              <a:rPr lang="en-US" altLang="zh-CN" smtClean="0"/>
              <a:t>java</a:t>
            </a:r>
            <a:r>
              <a:rPr lang="zh-CN" altLang="en-US" smtClean="0"/>
              <a:t>中，内部类只和类型相关，也就是说</a:t>
            </a:r>
            <a:r>
              <a:rPr lang="en-US" altLang="zh-CN" smtClean="0"/>
              <a:t>,</a:t>
            </a:r>
            <a:r>
              <a:rPr lang="zh-CN" altLang="en-US" smtClean="0"/>
              <a:t>只要是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//OuterClass.InnerClass </a:t>
            </a:r>
            <a:r>
              <a:rPr lang="zh-CN" altLang="en-US" smtClean="0"/>
              <a:t>类型的对象就可以传给 形参 </a:t>
            </a:r>
            <a:r>
              <a:rPr lang="en-US" altLang="zh-CN" smtClean="0"/>
              <a:t>InnerClass ic</a:t>
            </a:r>
          </a:p>
          <a:p>
            <a:r>
              <a:rPr lang="en-US" altLang="zh-CN" smtClean="0"/>
              <a:t>        inner1.test(inner2);</a:t>
            </a:r>
          </a:p>
          <a:p>
            <a:r>
              <a:rPr lang="en-US" altLang="zh-CN" smtClean="0"/>
              <a:t>        inner2.test(inner1);</a:t>
            </a:r>
          </a:p>
          <a:p>
            <a:endParaRPr lang="en-US" altLang="zh-CN" smtClean="0"/>
          </a:p>
          <a:p>
            <a:r>
              <a:rPr lang="en-US" altLang="zh-CN" smtClean="0"/>
              <a:t>        // </a:t>
            </a:r>
            <a:r>
              <a:rPr lang="zh-CN" altLang="en-US" smtClean="0"/>
              <a:t>创建</a:t>
            </a:r>
            <a:r>
              <a:rPr lang="en-US" altLang="zh-CN" smtClean="0"/>
              <a:t>Java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 </a:t>
            </a:r>
            <a:r>
              <a:rPr lang="zh-CN" altLang="en-US" smtClean="0"/>
              <a:t>因为在</a:t>
            </a:r>
            <a:r>
              <a:rPr lang="en-US" altLang="zh-CN" smtClean="0"/>
              <a:t>java</a:t>
            </a:r>
            <a:r>
              <a:rPr lang="zh-CN" altLang="en-US" smtClean="0"/>
              <a:t>中静态内部类是和类相关的，使用 </a:t>
            </a:r>
            <a:r>
              <a:rPr lang="en-US" altLang="zh-CN" smtClean="0"/>
              <a:t>new OuterClass.StaticInnerClass()</a:t>
            </a:r>
          </a:p>
          <a:p>
            <a:r>
              <a:rPr lang="en-US" altLang="zh-CN" smtClean="0"/>
              <a:t>        OuterClass.StaticInnerClass staticInner = new OuterClass.StaticInnerClass();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OuterClass { //</a:t>
            </a:r>
            <a:r>
              <a:rPr lang="zh-CN" altLang="en-US" smtClean="0"/>
              <a:t>外部类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public void test( InnerClass ic ) {</a:t>
            </a:r>
          </a:p>
          <a:p>
            <a:r>
              <a:rPr lang="en-US" altLang="zh-CN" smtClean="0"/>
              <a:t>            System.out.println(ic);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static class 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创建静态内部类对象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staticInner = new ScalaOuterClass.ScalaStaticInnerClass()</a:t>
            </a:r>
          </a:p>
          <a:p>
            <a:r>
              <a:rPr lang="en-US" altLang="zh-CN" smtClean="0"/>
              <a:t>    println(staticInner)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创建静态内部类对象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staticInner = new ScalaOuterClass.ScalaStaticInnerClass()</a:t>
            </a:r>
          </a:p>
          <a:p>
            <a:r>
              <a:rPr lang="en-US" altLang="zh-CN" smtClean="0"/>
              <a:t>    println(staticInner)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调用成员内部类的方法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inner1.info()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r>
              <a:rPr lang="en-US" altLang="zh-CN" smtClean="0"/>
              <a:t>  var name : String = "scott"</a:t>
            </a:r>
          </a:p>
          <a:p>
            <a:r>
              <a:rPr lang="en-US" altLang="zh-CN" smtClean="0"/>
              <a:t>  private var sal : Double = 1.2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info() = {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访问方式：外部类名</a:t>
            </a:r>
            <a:r>
              <a:rPr lang="en-US" altLang="zh-CN" smtClean="0"/>
              <a:t>.this.</a:t>
            </a:r>
            <a:r>
              <a:rPr lang="zh-CN" altLang="en-US" smtClean="0"/>
              <a:t>属性名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 </a:t>
            </a:r>
            <a:r>
              <a:rPr lang="zh-CN" altLang="en-US" smtClean="0"/>
              <a:t>怎么理解 </a:t>
            </a:r>
            <a:r>
              <a:rPr lang="en-US" altLang="zh-CN" smtClean="0"/>
              <a:t>ScalaOuterClass.this </a:t>
            </a:r>
            <a:r>
              <a:rPr lang="zh-CN" altLang="en-US" smtClean="0"/>
              <a:t>就相当于是 </a:t>
            </a:r>
            <a:r>
              <a:rPr lang="en-US" altLang="zh-CN" smtClean="0"/>
              <a:t>ScalaOuterClass </a:t>
            </a:r>
            <a:r>
              <a:rPr lang="zh-CN" altLang="en-US" smtClean="0"/>
              <a:t>这个外部类的一个实例</a:t>
            </a:r>
            <a:r>
              <a:rPr lang="en-US" altLang="zh-CN" smtClean="0"/>
              <a:t>,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然后通过 </a:t>
            </a:r>
            <a:r>
              <a:rPr lang="en-US" altLang="zh-CN" smtClean="0"/>
              <a:t>ScalaOuterClass.this </a:t>
            </a:r>
            <a:r>
              <a:rPr lang="zh-CN" altLang="en-US" smtClean="0"/>
              <a:t>实例对象去访问 </a:t>
            </a:r>
            <a:r>
              <a:rPr lang="en-US" altLang="zh-CN" smtClean="0"/>
              <a:t>name </a:t>
            </a:r>
            <a:r>
              <a:rPr lang="zh-CN" altLang="en-US" smtClean="0"/>
              <a:t>属性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 </a:t>
            </a:r>
            <a:r>
              <a:rPr lang="zh-CN" altLang="en-US" smtClean="0"/>
              <a:t>只是这种写法比较特别，学习</a:t>
            </a:r>
            <a:r>
              <a:rPr lang="en-US" altLang="zh-CN" smtClean="0"/>
              <a:t>java</a:t>
            </a:r>
            <a:r>
              <a:rPr lang="zh-CN" altLang="en-US" smtClean="0"/>
              <a:t>的同学可能更容易理解 </a:t>
            </a:r>
            <a:r>
              <a:rPr lang="en-US" altLang="zh-CN" smtClean="0"/>
              <a:t>ScalaOuterClass.class </a:t>
            </a:r>
            <a:r>
              <a:rPr lang="zh-CN" altLang="en-US" smtClean="0"/>
              <a:t>的写法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</a:t>
            </a:r>
          </a:p>
          <a:p>
            <a:r>
              <a:rPr lang="en-US" altLang="zh-CN" smtClean="0"/>
              <a:t>      println("name = " + ScalaOuterClass.this.name</a:t>
            </a:r>
          </a:p>
          <a:p>
            <a:r>
              <a:rPr lang="en-US" altLang="zh-CN" smtClean="0"/>
              <a:t>        + " age =" + ScalaOuterClass.this.sal)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创建静态内部类对象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staticInner = new ScalaOuterClass.ScalaStaticInnerClass()</a:t>
            </a:r>
          </a:p>
          <a:p>
            <a:r>
              <a:rPr lang="en-US" altLang="zh-CN" smtClean="0"/>
              <a:t>    println(staticInner)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调用成员内部类的方法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inner1.info()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endParaRPr lang="en-US" altLang="zh-CN" smtClean="0"/>
          </a:p>
          <a:p>
            <a:r>
              <a:rPr lang="en-US" altLang="zh-CN" smtClean="0"/>
              <a:t>  myOuter =&gt;  //</a:t>
            </a:r>
            <a:r>
              <a:rPr lang="zh-CN" altLang="en-US" smtClean="0"/>
              <a:t>这样写，你可以理解成这样写，</a:t>
            </a:r>
            <a:r>
              <a:rPr lang="en-US" altLang="zh-CN" smtClean="0"/>
              <a:t>myOuter</a:t>
            </a:r>
            <a:r>
              <a:rPr lang="zh-CN" altLang="en-US" smtClean="0"/>
              <a:t>就是代表外部类的一个对象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info() = {</a:t>
            </a:r>
          </a:p>
          <a:p>
            <a:r>
              <a:rPr lang="en-US" altLang="zh-CN" smtClean="0"/>
              <a:t>      println("name = " + ScalaOuterClass.this.name</a:t>
            </a:r>
          </a:p>
          <a:p>
            <a:r>
              <a:rPr lang="en-US" altLang="zh-CN" smtClean="0"/>
              <a:t>        + " age =" + ScalaOuterClass.this.sal)</a:t>
            </a:r>
          </a:p>
          <a:p>
            <a:r>
              <a:rPr lang="en-US" altLang="zh-CN" smtClean="0"/>
              <a:t>      println("-----------------------------------")</a:t>
            </a:r>
          </a:p>
          <a:p>
            <a:r>
              <a:rPr lang="en-US" altLang="zh-CN" smtClean="0"/>
              <a:t>      println("name = " + </a:t>
            </a:r>
            <a:r>
              <a:rPr lang="en-US" altLang="zh-CN" b="1" smtClean="0"/>
              <a:t>myOuter.name</a:t>
            </a:r>
          </a:p>
          <a:p>
            <a:r>
              <a:rPr lang="en-US" altLang="zh-CN" smtClean="0"/>
              <a:t>        + " age =" + </a:t>
            </a:r>
            <a:r>
              <a:rPr lang="en-US" altLang="zh-CN" b="1" smtClean="0"/>
              <a:t>myOuter.sal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当给外部指定别名时，需要将外部类的属性放到别名后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var name : String = "scott"</a:t>
            </a:r>
          </a:p>
          <a:p>
            <a:r>
              <a:rPr lang="en-US" altLang="zh-CN" smtClean="0"/>
              <a:t>  private var sal : Double = 1.2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com.atguigu.chapter02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Scala01_Class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outer1 : ScalaOuterClass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ScalaOuterClass();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outer2 : ScalaOuterClass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ScalaOuterClass();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Scala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创建内部类的方式和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不一样，将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关键字放置在前，使用  对象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内部类  的方式创建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inner1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outer1.ScalaInnerClass()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inner2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outer2.ScalaInnerClass()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创建静态内部类对象</a:t>
            </a:r>
            <a:endParaRPr lang="en-US" altLang="zh-CN" sz="120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说明下面调用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正确和错误的原因：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//1.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中的内部类从属于外部类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inner.test(inner2)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就可以，因为是按类型来匹配的。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//2 Scala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中内部类从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属于外部类的对象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外部类的对象不一样，创建出来的内部类也不一样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，无法互换使用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//3.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比如你使用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inner1.test()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的形参上，它提示的类型是 </a:t>
            </a:r>
            <a:r>
              <a:rPr lang="en-US" altLang="zh-CN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outer1.</a:t>
            </a:r>
            <a:r>
              <a:rPr lang="en-US" altLang="zh-CN" b="1" smtClean="0"/>
              <a:t>ScalaOuterClass, </a:t>
            </a:r>
            <a:r>
              <a:rPr lang="zh-CN" altLang="en-US" b="1" smtClean="0"/>
              <a:t>而不是</a:t>
            </a:r>
            <a:r>
              <a:rPr lang="en-US" altLang="zh-CN" b="1" smtClean="0"/>
              <a:t>ScalaOuterClass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inner1.test(inner1)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ok 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inner1.test(inner2)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ScalaOuterClass {</a:t>
            </a:r>
            <a:br>
              <a:rPr lang="en-US" altLang="zh-CN" smtClean="0"/>
            </a:br>
            <a:r>
              <a:rPr lang="en-US" altLang="zh-CN" smtClean="0"/>
              <a:t>  myOuter =&gt;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ScalaInnerClass {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成员内部类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test( ic : ScalaInnerClass ) : Unit = {</a:t>
            </a:r>
            <a:br>
              <a:rPr lang="en-US" altLang="zh-CN" smtClean="0"/>
            </a:br>
            <a:r>
              <a:rPr lang="en-US" altLang="zh-CN" smtClean="0"/>
              <a:t>      System.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.println(ic);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ScalaOuterClass {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ScalaStaticInnerClass {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静态内部类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  <a:p>
            <a:r>
              <a:rPr kumimoji="1" lang="zh-CN" altLang="en-US" sz="1200" b="1" smtClean="0">
                <a:latin typeface="Arial" pitchFamily="34" charset="0"/>
                <a:cs typeface="Arial" pitchFamily="34" charset="0"/>
              </a:rPr>
              <a:t>对上面代码正确和错误的分析</a:t>
            </a:r>
            <a:endParaRPr lang="en-US" altLang="zh-CN" b="1" smtClean="0"/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说明下面调用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正确和错误的原因：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//1.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中的内部类从属于外部类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inner.test(inner2)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就可以，因为是按类型来匹配的。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//2 Scala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中内部类从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属于外部类的对象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外部类的对象不一样，创建出来的内部类也不一样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，无法互换使用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//3.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比如你使用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inner1.test()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的形参上，它提示的类型是 </a:t>
            </a:r>
            <a:r>
              <a:rPr lang="en-US" altLang="zh-CN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outer1.</a:t>
            </a:r>
            <a:r>
              <a:rPr lang="en-US" altLang="zh-CN" b="1" smtClean="0"/>
              <a:t>ScalaOuterClass, </a:t>
            </a:r>
            <a:r>
              <a:rPr lang="zh-CN" altLang="en-US" b="1" smtClean="0"/>
              <a:t>而不是</a:t>
            </a:r>
            <a:r>
              <a:rPr lang="en-US" altLang="zh-CN" b="1" smtClean="0"/>
              <a:t>ScalaOuterClass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mtClean="0"/>
              <a:t>inner1.test(inner1)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ok 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mtClean="0"/>
              <a:t>inner1.test(inner2)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最新：</a:t>
            </a:r>
            <a:endParaRPr lang="en-US" altLang="zh-CN" smtClean="0"/>
          </a:p>
          <a:p>
            <a:r>
              <a:rPr lang="en-US" altLang="zh-CN" smtClean="0"/>
              <a:t>//  ScalaOuterClass#ScalaInnerClass  </a:t>
            </a:r>
            <a:r>
              <a:rPr lang="zh-CN" altLang="en-US" smtClean="0"/>
              <a:t>就是类型投影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test2( ic : ScalaOuterClass#ScalaInnerClass ) : Unit = {</a:t>
            </a:r>
          </a:p>
          <a:p>
            <a:r>
              <a:rPr lang="en-US" altLang="zh-CN" smtClean="0"/>
              <a:t>      System.out.println(ic);</a:t>
            </a:r>
          </a:p>
          <a:p>
            <a:r>
              <a:rPr lang="en-US" altLang="zh-CN" smtClean="0"/>
              <a:t>    }</a:t>
            </a:r>
          </a:p>
          <a:p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这时 </a:t>
            </a:r>
            <a:r>
              <a:rPr lang="en-US" altLang="zh-CN" smtClean="0"/>
              <a:t>test2</a:t>
            </a:r>
            <a:r>
              <a:rPr lang="zh-CN" altLang="en-US" smtClean="0"/>
              <a:t>的形参类型是 </a:t>
            </a:r>
            <a:r>
              <a:rPr lang="en-US" altLang="zh-CN" smtClean="0"/>
              <a:t>ScalaOuterClass#ScalaInnerClass, </a:t>
            </a:r>
            <a:r>
              <a:rPr lang="zh-CN" altLang="en-US" smtClean="0"/>
              <a:t>和外部对象无关了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inner1.test2(inner1) //ok </a:t>
            </a:r>
          </a:p>
          <a:p>
            <a:r>
              <a:rPr lang="en-US" altLang="zh-CN" smtClean="0"/>
              <a:t>    inner1.test2(inner2) //ok</a:t>
            </a:r>
          </a:p>
          <a:p>
            <a:r>
              <a:rPr lang="en-US" altLang="zh-CN" smtClean="0"/>
              <a:t>    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r>
              <a:rPr lang="en-US" altLang="zh-CN" smtClean="0"/>
              <a:t>  myOuter =&gt;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def test( ic : ScalaInnerClass ) : Unit = {</a:t>
            </a:r>
          </a:p>
          <a:p>
            <a:r>
              <a:rPr lang="en-US" altLang="zh-CN" smtClean="0"/>
              <a:t>      System.out.println(ic);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  ScalaOuterClass#ScalaInnerClass  </a:t>
            </a:r>
            <a:r>
              <a:rPr lang="zh-CN" altLang="en-US" smtClean="0"/>
              <a:t>就是类型投影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test2( ic : ScalaOuterClass#ScalaInnerClass ) : Unit = {</a:t>
            </a:r>
          </a:p>
          <a:p>
            <a:r>
              <a:rPr lang="en-US" altLang="zh-CN" smtClean="0"/>
              <a:t>      System.out.println(ic);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6</a:t>
            </a:r>
            <a:r>
              <a:rPr lang="zh-CN" altLang="en-US" smtClean="0"/>
              <a:t>的说明：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伴生对象的声明应该和伴生类的声明在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同一个源码文件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mtClean="0"/>
              <a:t>(</a:t>
            </a:r>
            <a:r>
              <a:rPr lang="zh-CN" altLang="en-US" smtClean="0"/>
              <a:t>如果不在同一个文件中会运行错误</a:t>
            </a:r>
            <a:r>
              <a:rPr lang="en-US" altLang="zh-CN" smtClean="0"/>
              <a:t>!)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但是如果没有伴生类，也就没有所谓的伴生对象了，所以放在哪里就无所谓了。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Error:(17, 8) Companions 'class ScalaPerson' and 'object ScalaPerson'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be defined in same file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Found in C:\Users\Administrator\IdeaProjects\Hello\src\main\scala\com\atguigu\chapter02\Hello01.scala and C:\Users\Administrator\IdeaProjects\Hello\src\main\scala\com\atguigu\chapter02\Utils.scala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ScalaPerson {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7</a:t>
            </a:r>
            <a:r>
              <a:rPr lang="zh-CN" altLang="en-US" smtClean="0"/>
              <a:t>的案例，和简单，可以说下即可，或者课堂现场想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person.scala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Person{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person.scala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伴生类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Person 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我的新的代码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com.atguigu.chapter06.temp.staticpro</a:t>
            </a:r>
          </a:p>
          <a:p>
            <a:endParaRPr lang="en-US" altLang="zh-CN" smtClean="0"/>
          </a:p>
          <a:p>
            <a:r>
              <a:rPr lang="en-US" altLang="zh-CN" smtClean="0"/>
              <a:t>object 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child1 = new Child("</a:t>
            </a:r>
            <a:r>
              <a:rPr lang="zh-CN" altLang="en-US" smtClean="0"/>
              <a:t>白骨精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val child2 = new Child("</a:t>
            </a:r>
            <a:r>
              <a:rPr lang="zh-CN" altLang="en-US" smtClean="0"/>
              <a:t>蜘蛛精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val child3 = new Child("</a:t>
            </a:r>
            <a:r>
              <a:rPr lang="zh-CN" altLang="en-US" smtClean="0"/>
              <a:t>犀牛精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Child.joinGame(child1)</a:t>
            </a:r>
          </a:p>
          <a:p>
            <a:r>
              <a:rPr lang="en-US" altLang="zh-CN" smtClean="0"/>
              <a:t>    Child.joinGame(child2)</a:t>
            </a:r>
          </a:p>
          <a:p>
            <a:r>
              <a:rPr lang="en-US" altLang="zh-CN" smtClean="0"/>
              <a:t>    Child.joinGame(child3)</a:t>
            </a:r>
          </a:p>
          <a:p>
            <a:r>
              <a:rPr lang="en-US" altLang="zh-CN" smtClean="0"/>
              <a:t>    Child.showInfo()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Child(cName: String) {</a:t>
            </a:r>
          </a:p>
          <a:p>
            <a:r>
              <a:rPr lang="en-US" altLang="zh-CN" smtClean="0"/>
              <a:t>  var name:String = cName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Child {</a:t>
            </a:r>
          </a:p>
          <a:p>
            <a:r>
              <a:rPr lang="en-US" altLang="zh-CN" smtClean="0"/>
              <a:t>  var totalNum: Int = 0</a:t>
            </a:r>
          </a:p>
          <a:p>
            <a:r>
              <a:rPr lang="en-US" altLang="zh-CN" smtClean="0"/>
              <a:t>  def joinGame(child: Child): Unit = {</a:t>
            </a:r>
          </a:p>
          <a:p>
            <a:r>
              <a:rPr lang="en-US" altLang="zh-CN" smtClean="0"/>
              <a:t>    println(child.name + " </a:t>
            </a:r>
            <a:r>
              <a:rPr lang="zh-CN" altLang="en-US" smtClean="0"/>
              <a:t>加入游戏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totalNum += 1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printf("</a:t>
            </a:r>
            <a:r>
              <a:rPr lang="zh-CN" altLang="en-US" smtClean="0"/>
              <a:t>当前有</a:t>
            </a:r>
            <a:r>
              <a:rPr lang="en-US" altLang="zh-CN" smtClean="0"/>
              <a:t>%d</a:t>
            </a:r>
            <a:r>
              <a:rPr lang="zh-CN" altLang="en-US" smtClean="0"/>
              <a:t>个小孩完游戏</a:t>
            </a:r>
            <a:r>
              <a:rPr lang="en-US" altLang="zh-CN" smtClean="0"/>
              <a:t>\n", totalNum)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使用面向对象</a:t>
            </a:r>
            <a:r>
              <a:rPr lang="en-US" altLang="zh-CN" smtClean="0"/>
              <a:t>-</a:t>
            </a:r>
            <a:r>
              <a:rPr lang="zh-CN" altLang="en-US" smtClean="0"/>
              <a:t>伴生对象来解决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child1 = new Child()</a:t>
            </a:r>
          </a:p>
          <a:p>
            <a:r>
              <a:rPr lang="en-US" altLang="zh-CN" smtClean="0"/>
              <a:t>    child1.name = "terry"</a:t>
            </a:r>
          </a:p>
          <a:p>
            <a:r>
              <a:rPr lang="en-US" altLang="zh-CN" smtClean="0"/>
              <a:t>    Child.joinGame(child1)</a:t>
            </a:r>
          </a:p>
          <a:p>
            <a:endParaRPr lang="en-US" altLang="zh-CN" smtClean="0"/>
          </a:p>
          <a:p>
            <a:r>
              <a:rPr lang="en-US" altLang="zh-CN" smtClean="0"/>
              <a:t>    var child2 = new Child()</a:t>
            </a:r>
          </a:p>
          <a:p>
            <a:r>
              <a:rPr lang="en-US" altLang="zh-CN" smtClean="0"/>
              <a:t>    child2.name = "jack"</a:t>
            </a:r>
          </a:p>
          <a:p>
            <a:r>
              <a:rPr lang="en-US" altLang="zh-CN" smtClean="0"/>
              <a:t>    Child.joinGame(child2)</a:t>
            </a:r>
          </a:p>
          <a:p>
            <a:endParaRPr lang="en-US" altLang="zh-CN" smtClean="0"/>
          </a:p>
          <a:p>
            <a:r>
              <a:rPr lang="en-US" altLang="zh-CN" smtClean="0"/>
              <a:t>    var child3 = new Child()</a:t>
            </a:r>
          </a:p>
          <a:p>
            <a:r>
              <a:rPr lang="en-US" altLang="zh-CN" smtClean="0"/>
              <a:t>    child3.name = "mary"</a:t>
            </a:r>
          </a:p>
          <a:p>
            <a:r>
              <a:rPr lang="en-US" altLang="zh-CN" smtClean="0"/>
              <a:t>    Child.joinGame(child3)</a:t>
            </a:r>
          </a:p>
          <a:p>
            <a:endParaRPr lang="en-US" altLang="zh-CN" smtClean="0"/>
          </a:p>
          <a:p>
            <a:r>
              <a:rPr lang="en-US" altLang="zh-CN" smtClean="0"/>
              <a:t>    Child.showTotal()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Child {</a:t>
            </a:r>
          </a:p>
          <a:p>
            <a:r>
              <a:rPr lang="en-US" altLang="zh-CN" smtClean="0"/>
              <a:t>  var name: String = _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Child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静态变量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var total: Int = 0</a:t>
            </a:r>
          </a:p>
          <a:p>
            <a:endParaRPr lang="en-US" altLang="zh-CN" smtClean="0"/>
          </a:p>
          <a:p>
            <a:r>
              <a:rPr lang="en-US" altLang="zh-CN" smtClean="0"/>
              <a:t>  def joinGame(child: Child): Unit = {</a:t>
            </a:r>
          </a:p>
          <a:p>
            <a:r>
              <a:rPr lang="en-US" altLang="zh-CN" smtClean="0"/>
              <a:t>    println(child.name + "</a:t>
            </a:r>
            <a:r>
              <a:rPr lang="zh-CN" altLang="en-US" smtClean="0"/>
              <a:t>小朋友加入了游戏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total += 1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showTotal():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共有</a:t>
            </a:r>
            <a:r>
              <a:rPr lang="en-US" altLang="zh-CN" smtClean="0"/>
              <a:t>" + total + " </a:t>
            </a:r>
            <a:r>
              <a:rPr lang="zh-CN" altLang="en-US" smtClean="0"/>
              <a:t>个小朋友加入到游戏 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TestFork.java</a:t>
            </a:r>
          </a:p>
          <a:p>
            <a:r>
              <a:rPr lang="en-US" altLang="zh-CN" smtClean="0"/>
              <a:t>package exec1;</a:t>
            </a:r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在</a:t>
            </a:r>
            <a:r>
              <a:rPr lang="en-US" altLang="zh-CN" smtClean="0"/>
              <a:t>Frock</a:t>
            </a:r>
            <a:r>
              <a:rPr lang="zh-CN" altLang="en-US" smtClean="0"/>
              <a:t>类中声明私有的静态属性</a:t>
            </a:r>
            <a:r>
              <a:rPr lang="en-US" altLang="zh-CN" smtClean="0"/>
              <a:t>currentNum</a:t>
            </a:r>
            <a:r>
              <a:rPr lang="zh-CN" altLang="en-US" smtClean="0"/>
              <a:t>，初始值为</a:t>
            </a:r>
            <a:r>
              <a:rPr lang="en-US" altLang="zh-CN" smtClean="0"/>
              <a:t>100000</a:t>
            </a:r>
            <a:r>
              <a:rPr lang="zh-CN" altLang="en-US" smtClean="0"/>
              <a:t>，作为衣服出厂的序列号起始值。</a:t>
            </a:r>
          </a:p>
          <a:p>
            <a:r>
              <a:rPr lang="zh-CN" altLang="en-US" smtClean="0"/>
              <a:t>声明公有的静态方法</a:t>
            </a:r>
            <a:r>
              <a:rPr lang="en-US" altLang="zh-CN" smtClean="0"/>
              <a:t>getNextNum</a:t>
            </a:r>
            <a:r>
              <a:rPr lang="zh-CN" altLang="en-US" smtClean="0"/>
              <a:t>，作为生成上衣唯一序列号的方法。每调用一次，将</a:t>
            </a:r>
            <a:r>
              <a:rPr lang="en-US" altLang="zh-CN" smtClean="0"/>
              <a:t>currentNum</a:t>
            </a:r>
            <a:r>
              <a:rPr lang="zh-CN" altLang="en-US" smtClean="0"/>
              <a:t>增加</a:t>
            </a:r>
            <a:r>
              <a:rPr lang="en-US" altLang="zh-CN" smtClean="0"/>
              <a:t>100</a:t>
            </a:r>
            <a:r>
              <a:rPr lang="zh-CN" altLang="en-US" smtClean="0"/>
              <a:t>，并作为返回值。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TestFrock</a:t>
            </a:r>
            <a:r>
              <a:rPr lang="zh-CN" altLang="en-US" smtClean="0"/>
              <a:t>类的</a:t>
            </a:r>
            <a:r>
              <a:rPr lang="en-US" altLang="zh-CN" smtClean="0"/>
              <a:t>main</a:t>
            </a:r>
            <a:r>
              <a:rPr lang="zh-CN" altLang="en-US" smtClean="0"/>
              <a:t>方法中，分两次调用</a:t>
            </a:r>
            <a:r>
              <a:rPr lang="en-US" altLang="zh-CN" smtClean="0"/>
              <a:t>getNextNum</a:t>
            </a:r>
            <a:r>
              <a:rPr lang="zh-CN" altLang="en-US" smtClean="0"/>
              <a:t>方法，获取序列号并打印输出。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Frock</a:t>
            </a:r>
            <a:r>
              <a:rPr lang="zh-CN" altLang="en-US" smtClean="0"/>
              <a:t>类中声明</a:t>
            </a:r>
            <a:r>
              <a:rPr lang="en-US" altLang="zh-CN" smtClean="0"/>
              <a:t>serialNumber(</a:t>
            </a:r>
            <a:r>
              <a:rPr lang="zh-CN" altLang="en-US" smtClean="0"/>
              <a:t>序列号</a:t>
            </a:r>
            <a:r>
              <a:rPr lang="en-US" altLang="zh-CN" smtClean="0"/>
              <a:t>)</a:t>
            </a:r>
            <a:r>
              <a:rPr lang="zh-CN" altLang="en-US" smtClean="0"/>
              <a:t>属性，并提供对应的</a:t>
            </a:r>
            <a:r>
              <a:rPr lang="en-US" altLang="zh-CN" smtClean="0"/>
              <a:t>get</a:t>
            </a:r>
            <a:r>
              <a:rPr lang="zh-CN" altLang="en-US" smtClean="0"/>
              <a:t>方法；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Frock</a:t>
            </a:r>
            <a:r>
              <a:rPr lang="zh-CN" altLang="en-US" smtClean="0"/>
              <a:t>类的构造器中，通过调用</a:t>
            </a:r>
            <a:r>
              <a:rPr lang="en-US" altLang="zh-CN" smtClean="0"/>
              <a:t>getNextNum</a:t>
            </a:r>
            <a:r>
              <a:rPr lang="zh-CN" altLang="en-US" smtClean="0"/>
              <a:t>方法为</a:t>
            </a:r>
            <a:r>
              <a:rPr lang="en-US" altLang="zh-CN" smtClean="0"/>
              <a:t>Frock</a:t>
            </a:r>
            <a:r>
              <a:rPr lang="zh-CN" altLang="en-US" smtClean="0"/>
              <a:t>对象获取唯一序列号；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TestFrock</a:t>
            </a:r>
            <a:r>
              <a:rPr lang="zh-CN" altLang="en-US" smtClean="0"/>
              <a:t>类的</a:t>
            </a:r>
            <a:r>
              <a:rPr lang="en-US" altLang="zh-CN" smtClean="0"/>
              <a:t>main</a:t>
            </a:r>
            <a:r>
              <a:rPr lang="zh-CN" altLang="en-US" smtClean="0"/>
              <a:t>方法中，分别创建三个</a:t>
            </a:r>
            <a:r>
              <a:rPr lang="en-US" altLang="zh-CN" smtClean="0"/>
              <a:t>Frock </a:t>
            </a:r>
            <a:r>
              <a:rPr lang="zh-CN" altLang="en-US" smtClean="0"/>
              <a:t>对象，并打印三个对象的序列号，验证是否为按</a:t>
            </a:r>
            <a:r>
              <a:rPr lang="en-US" altLang="zh-CN" smtClean="0"/>
              <a:t>100</a:t>
            </a:r>
            <a:r>
              <a:rPr lang="zh-CN" altLang="en-US" smtClean="0"/>
              <a:t>递增。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*/</a:t>
            </a:r>
          </a:p>
          <a:p>
            <a:r>
              <a:rPr lang="en-US" altLang="zh-CN" smtClean="0"/>
              <a:t>public class TestFrock {</a:t>
            </a:r>
          </a:p>
          <a:p>
            <a:endParaRPr lang="en-US" altLang="zh-CN" smtClean="0"/>
          </a:p>
          <a:p>
            <a:r>
              <a:rPr lang="en-US" altLang="zh-CN" smtClean="0"/>
              <a:t>	public static void main(String[] args) {</a:t>
            </a:r>
          </a:p>
          <a:p>
            <a:r>
              <a:rPr lang="en-US" altLang="zh-CN" smtClean="0"/>
              <a:t>//		System.out.println(Frock.getNextNum());</a:t>
            </a:r>
          </a:p>
          <a:p>
            <a:r>
              <a:rPr lang="en-US" altLang="zh-CN" smtClean="0"/>
              <a:t>//		System.out.println(Frock.getNextNum());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System.out.println(new Frock().getSerialNumber());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System.out.println(new Frock().getSerialNumber());</a:t>
            </a:r>
          </a:p>
          <a:p>
            <a:r>
              <a:rPr lang="en-US" altLang="zh-CN" smtClean="0"/>
              <a:t>		System.out.println(new Frock().getSerialNumber());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Frock{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private static int currentNum = 100000;</a:t>
            </a:r>
          </a:p>
          <a:p>
            <a:r>
              <a:rPr lang="en-US" altLang="zh-CN" smtClean="0"/>
              <a:t>	private int serialNumber;</a:t>
            </a:r>
          </a:p>
          <a:p>
            <a:r>
              <a:rPr lang="en-US" altLang="zh-CN" smtClean="0"/>
              <a:t>	public Frock(){</a:t>
            </a:r>
          </a:p>
          <a:p>
            <a:r>
              <a:rPr lang="en-US" altLang="zh-CN" smtClean="0"/>
              <a:t>		serialNumber=getNextNum();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public int getSerialNumber() {</a:t>
            </a:r>
          </a:p>
          <a:p>
            <a:r>
              <a:rPr lang="en-US" altLang="zh-CN" smtClean="0"/>
              <a:t>		return serialNumber;</a:t>
            </a:r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	public static int getNextNum(){</a:t>
            </a:r>
          </a:p>
          <a:p>
            <a:r>
              <a:rPr lang="en-US" altLang="zh-CN" smtClean="0"/>
              <a:t>		return currentNum+=100;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面向对象编程（</a:t>
            </a:r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高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级特性）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静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态属性和静态方法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课堂练习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Frock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类中尺寸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颜色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价格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Frock类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私有的静态属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currentNum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，初始值为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100000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，作为衣服出厂的序列号起始值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明公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有的静态方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getNextNum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，作为生成上衣唯一序列号的方法。每调用一次，将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currentNum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，并作为返回值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TestFrock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main方法中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分两次调用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getNextNum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方法，获取序列号并打印输出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Frock类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声明serialNumber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序列号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属性，并提供对应的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Frock类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构造器中，通过调用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getNextNum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方法为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Frock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对象获取唯一序列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号，赋给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serialNumber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TestFrock类的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main方法中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分别创建三个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Frock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对象，并打印三个对象的序列号，验证是否为按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递增。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75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77768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什么是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单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例模式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单例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是指：保证在整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个的软件系统中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，某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个类只能存在一个对象实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例。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单例模式的应用场景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比如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Hibernate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SessionFactory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，它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充当数据存储源的代理，并负责创建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SessionFactory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并不是轻量级的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，一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般情况下，一个项目通常只需要一个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SessionFactory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就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够，这是就会使用到单例模式。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Akka [ActorySystem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 AKKA</a:t>
            </a: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22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777686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单例模式的应用案例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中没有静态的概念，所以为了实现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中单例模式的功能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，可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以直接采用类对象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即伴生对象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方式构建单例对象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9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单例模式的应用案例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懒汉式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TestSingleTon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extends App{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singleTon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SingleTon.getInstance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singleTon2 =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SingleTon.getInstance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singleTon.hashCode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 + " "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 singleTon2.hashCode())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SingleTon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的构造方法私有化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SingleTon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private()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{}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SingleTon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private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s:SingleTon = null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getInstance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{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if(s == null) {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s = new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SingleTon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s}}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57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0648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单例模式的应用案例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2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2-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饿汉式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TestSingleTon extends App 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val singleTon = SingleTon.getInstance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val singleTon2 = SingleTon.getInstance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println(singleTon.hashCode() + " ~ " + singleTon2.hashCode())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println(singleTon == singleTon2)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SingleTon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的构造方法私有化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SingleTon private() 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println("~~~")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SingleTon 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private val s: SingleTon = new SingleTon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def getInstance = 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s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</a:p>
          <a:p>
            <a:pPr>
              <a:defRPr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说明：饿汉式</a:t>
            </a:r>
            <a:endParaRPr lang="en-US" altLang="zh-CN" sz="14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9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口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接口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明接口</a:t>
            </a: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interface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接口名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现接口</a:t>
            </a: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名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口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一个类可以实现多个接口。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中，接口之间支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持多继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口中属性都是常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口中的方法都是抽象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 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40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口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接口的介绍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从面向对象来看，接口并不属于面向对象的范畴，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纯面向对象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的语言，在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中，没有接口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implements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关键字。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语言中，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采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trait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质，特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征）来代替接口的概念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，也就是说，多个类具有相同的特征（特征）时，就可以将这个特质（特征）独立出来，采用关键字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明。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93880359"/>
              </p:ext>
            </p:extLst>
          </p:nvPr>
        </p:nvGraphicFramePr>
        <p:xfrm>
          <a:off x="683568" y="4464471"/>
          <a:ext cx="1296144" cy="557803"/>
        </p:xfrm>
        <a:graphic>
          <a:graphicData uri="http://schemas.openxmlformats.org/presentationml/2006/ole">
            <p:oleObj spid="_x0000_s6185" name="包装程序外壳对象" showAsIcon="1" r:id="rId4" imgW="165276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803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(trait)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的声明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trait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特质名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	trait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体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trait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命名 一般首字母大写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Cloneable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Serializable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object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T1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Serializable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就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的一个特质。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中的接口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以当做特质使用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0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(trait)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一个类具有某种特质（特征），就意味着这个类满足了这个特质（特征）的所有要素，所以在使用时，也采用了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extends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关键字，如果有多个特质或存在父类，那么需要采用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with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关键字连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接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有父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名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..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有父类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名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父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05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(trait)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080095"/>
            <a:ext cx="806489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特质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的快速入门案例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以把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特质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以看作是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对继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承的一种补充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继承是单继承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也就是一个类最多只能有一个父类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种单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继承的机制可保证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的纯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洁性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比</a:t>
            </a:r>
            <a:r>
              <a:rPr kumimoji="1" lang="en-US" altLang="zh-CN" sz="1600" b="1" dirty="0" err="1">
                <a:latin typeface="微软雅黑" pitchFamily="34" charset="-122"/>
                <a:ea typeface="微软雅黑" pitchFamily="34" charset="-122"/>
              </a:rPr>
              <a:t>c++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中的多继承机制简洁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。但对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子类功能的扩展有一定影响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所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我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们认为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: Scala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trait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特征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第一可以替代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的接口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个也是对单继承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机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制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一种补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充 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87624" y="3414256"/>
            <a:ext cx="1899686" cy="64628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85845" y="3258479"/>
            <a:ext cx="1871738" cy="7027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50185" y="4824510"/>
            <a:ext cx="1214170" cy="62071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43505" y="4752502"/>
            <a:ext cx="1444720" cy="68474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7784" y="4824510"/>
            <a:ext cx="1293924" cy="645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10718" y="4752502"/>
            <a:ext cx="1493730" cy="69272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87624" y="4017431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699792" y="4025411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43542" y="3929100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7316297" y="3929100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019591" y="3737399"/>
            <a:ext cx="551694" cy="10871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504386" y="3737399"/>
            <a:ext cx="599327" cy="108749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347864" y="2952303"/>
            <a:ext cx="2223421" cy="8444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zh-CN" altLang="en-US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加获取数据库连接功能</a:t>
            </a:r>
            <a:r>
              <a:rPr lang="en-US" altLang="zh-CN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实现可以不同</a:t>
            </a:r>
            <a:r>
              <a:rPr lang="en-US" altLang="zh-CN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zh-CN" altLang="en-US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trait</a:t>
            </a:r>
            <a:r>
              <a:rPr lang="zh-CN" altLang="en-US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20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静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和静态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静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态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提出问题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说：有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一群小孩在玩堆雪人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不时有新的小孩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请问如何知道现在共有多少人在玩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请使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用面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向对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象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，编写程序解决。</a:t>
            </a: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2" descr="j04213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3" y="3275364"/>
            <a:ext cx="1554163" cy="1314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67544" y="792063"/>
            <a:ext cx="8352928" cy="4755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trait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Trait1 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getConnect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(user: String,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pwd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String):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Unit //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声明方法，抽象的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endParaRPr lang="en-US" altLang="zh-CN" sz="15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test(n1:Int)</a:t>
            </a:r>
          </a:p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5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A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{}</a:t>
            </a:r>
            <a:endParaRPr lang="en-US" altLang="zh-CN" sz="15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B extends A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{}</a:t>
            </a:r>
            <a:endParaRPr lang="en-US" altLang="zh-CN" sz="15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C extends A with Trait1 {</a:t>
            </a: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override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getConnect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(user: String,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pwd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String): Unit = {</a:t>
            </a: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("c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连接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mysql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}</a:t>
            </a:r>
          </a:p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5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D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{}</a:t>
            </a:r>
            <a:endParaRPr lang="en-US" altLang="zh-CN" sz="15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E extends D with Trait1 {</a:t>
            </a: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getConnect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(user: String,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pwd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String): Unit = {</a:t>
            </a: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连接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oracle")</a:t>
            </a: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5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69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特质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的再说明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提供了特质（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特质可以同时拥有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方法和具体方法，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类可以实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继承多个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特质。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12" y="1409560"/>
            <a:ext cx="4921031" cy="36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16512882"/>
              </p:ext>
            </p:extLst>
          </p:nvPr>
        </p:nvGraphicFramePr>
        <p:xfrm>
          <a:off x="1763688" y="3672383"/>
          <a:ext cx="648072" cy="558339"/>
        </p:xfrm>
        <a:graphic>
          <a:graphicData uri="http://schemas.openxmlformats.org/presentationml/2006/ole">
            <p:oleObj spid="_x0000_s7205" name="包装程序外壳对象" showAsIcon="1" r:id="rId5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33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特质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的再说明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2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质中没有实现的方法就是抽象方法。类通过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extends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继承特质，通过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with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可以继承多个特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质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 startAt="2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接口都可以当做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特质使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zh-CN" altLang="en-US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128" y="3397125"/>
            <a:ext cx="20058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trait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Logger {</a:t>
            </a:r>
            <a:br>
              <a:rPr lang="en-US" altLang="zh-CN" sz="1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def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log(msg: String)</a:t>
            </a:r>
            <a:br>
              <a:rPr lang="en-US" altLang="zh-CN" sz="1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4400" y="3384351"/>
            <a:ext cx="57270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Console 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Logger 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Cloneable 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Serializable {</a:t>
            </a:r>
            <a:br>
              <a:rPr lang="en-US" altLang="zh-CN" sz="1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def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log(msg: String) {</a:t>
            </a:r>
            <a:br>
              <a:rPr lang="en-US" altLang="zh-CN" sz="1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i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(msg)</a:t>
            </a:r>
            <a:br>
              <a:rPr lang="en-US" altLang="zh-CN" sz="1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}</a:t>
            </a:r>
            <a:br>
              <a:rPr lang="en-US" altLang="zh-CN" sz="1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5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有具体实现的特质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中的接口不太一样的是特质中的方法并不一定是抽象的，也可以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有非抽象方法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即：实现了的方法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zh-CN" altLang="en-US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847609"/>
            <a:ext cx="27390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trait Operate {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def insert( id : Int ): Unit = {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println("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保存数据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="+id)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2808287"/>
            <a:ext cx="3558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trait DB extends Operate {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override  def insert( id : Int ): Unit = {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print("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向数据库中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super.insert(id)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2808287"/>
            <a:ext cx="23905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class MySQL extends DB {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35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有特质的对象，动态混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入</a:t>
            </a:r>
            <a:endParaRPr lang="en-US" altLang="zh-CN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了可以在类声明时继承特质以外，还可以在构建对象时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混入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特质，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的功能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种方式也可以应用于对抽象类功能进行扩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态混入</a:t>
            </a:r>
            <a:r>
              <a:rPr lang="zh-CN" altLang="en-US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特有的方式（</a:t>
            </a:r>
            <a:r>
              <a:rPr lang="en-US" altLang="zh-CN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没有动态混入）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，可在不修改类声明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定义的情况下，扩展类的功能，非常的灵活，</a:t>
            </a:r>
            <a:r>
              <a:rPr lang="zh-CN" altLang="en-US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耦合性低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动态混入可以在不影响原有的继承关系的基础上，给指定的类扩展功能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考：如果抽象类中有 抽象的方法，如何动态混入特质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zh-CN" altLang="en-US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260" y="3078896"/>
            <a:ext cx="27068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trait Operate3 {</a:t>
            </a: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insert(id: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): Unit = {</a:t>
            </a: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插入数据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= " + id)</a:t>
            </a: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575" y="3096319"/>
            <a:ext cx="232307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OracleDB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abstract class MySQL3 {</a:t>
            </a: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6902" y="3024311"/>
            <a:ext cx="431945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oracle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OracleDB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with  Operate3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oracle.insert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(999)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= new MySQL3 with Operate3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mysql.insert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6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326891"/>
            <a:ext cx="80648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有特质的对象，动态混入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堂练习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中创建对象共有几种方式？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new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对象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applay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方法，创建对象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动态混入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匿名子类创建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反射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反序列化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Unsafe.allocate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zh-CN" altLang="en-US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7565" y="2736279"/>
            <a:ext cx="784887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48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叠加特质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本介绍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构建对象的同时如果混入多个特质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叠加特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质，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那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么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特质声明顺序从左到右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，方法执行顺序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从右到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5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叠加特质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叠加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应用案例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：分析叠加特质时，对象的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构建顺序，和执行方法的顺序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287" y="2646268"/>
            <a:ext cx="2071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Operate4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("Operate4...")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insert(id 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930" y="3799556"/>
            <a:ext cx="33470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Data4 extends Operate4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("Data4")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override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insert(id 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插入数据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 " + id)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360015"/>
            <a:ext cx="4235392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DB4 extends Data4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("DB4")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override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insert(id 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print("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向数据库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")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super.insert</a:t>
            </a:r>
            <a:r>
              <a:rPr lang="en-US" altLang="zh-CN" sz="14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(id)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509" y="2088207"/>
            <a:ext cx="504056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File4 extends  Data4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("File4")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override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insert(id 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print("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向文件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")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super.insert</a:t>
            </a:r>
            <a:r>
              <a:rPr lang="en-US" altLang="zh-CN" sz="14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(id)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MySQL4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{}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3888407"/>
            <a:ext cx="5009157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// 1.Scala</a:t>
            </a:r>
            <a:r>
              <a:rPr lang="zh-CN" altLang="en-US" sz="14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在叠加特质的时候，会首先从后面的特质开始执行</a:t>
            </a:r>
          </a:p>
          <a:p>
            <a:r>
              <a:rPr lang="en-US" altLang="zh-CN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// 2.Scala</a:t>
            </a:r>
            <a:r>
              <a:rPr lang="zh-CN" altLang="en-US" sz="14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中特质中如果调用</a:t>
            </a:r>
            <a:r>
              <a:rPr lang="en-US" altLang="zh-CN" sz="14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4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，并不是表示调用父特质的方法，而是向前面（左边）继续查找特质，如果找不到，才会去父特质查找</a:t>
            </a:r>
          </a:p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new MySQL4 with DB4 with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File4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new MySQL4 with File4 with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DB4</a:t>
            </a:r>
          </a:p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mysql.insert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(888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6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叠加特质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叠加特质注意事项和细节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质声明顺序从左到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右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在执行叠加对象的方法时，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会首先从后面的特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从右向左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开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始执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中特质中如果调用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super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，并不是表示调用父特质的方法，而是</a:t>
            </a:r>
            <a:r>
              <a:rPr lang="zh-CN" altLang="en-US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向前面（左边）继续查找特质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，如果找不到，才会去父特质查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找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如果想要调用具体特质的方法，可以指定：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super[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].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xxx(…).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其中的泛型必须是该特质的直接超类类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型</a:t>
            </a:r>
            <a:endParaRPr lang="en-US" altLang="zh-CN" b="1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叠加特质的课堂练习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要求：修改一下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构建对象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的混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入多个特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质的顺序，请学员说出输出结果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3367508"/>
            <a:ext cx="446449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trait File4 extends  Data4 {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println("File4")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override def insert(id : Int): Unit = {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print("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向文件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")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super[Data4].insert(id)</a:t>
            </a:r>
            <a:endParaRPr lang="en-US" altLang="zh-CN" sz="140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}}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51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特质中重写抽象方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法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特例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提出问题，看段代码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361138"/>
            <a:ext cx="547260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trait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Operate5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insert(id 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trait File5 extends Operate5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insert( id 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): Unit =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将数据保存到文件中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..")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super.insert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(id)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}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回顾下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的静态概念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返回值类型  方法名</a:t>
            </a:r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参数列表</a:t>
            </a:r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) {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方法体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...</a:t>
            </a:r>
            <a:b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中静态方法并不是通过对象调用的，而是通过类对象调用的，所以静态操作并不是面向对象的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中静态的概念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伴生对象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语言是完全面向对象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万物皆对象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的语言，所以并没有静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态的操作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中没有静态的概念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。也没有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为了能够和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中有静态概念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就产生了一种特殊的对象来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模拟类对象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，我们称之为类的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伴生对象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。这个类的所有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静态内容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都可以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放置在它的伴生对象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中声明和调用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53460927"/>
              </p:ext>
            </p:extLst>
          </p:nvPr>
        </p:nvGraphicFramePr>
        <p:xfrm>
          <a:off x="6438453" y="1597263"/>
          <a:ext cx="1877963" cy="462776"/>
        </p:xfrm>
        <a:graphic>
          <a:graphicData uri="http://schemas.openxmlformats.org/presentationml/2006/ole">
            <p:oleObj spid="_x0000_s3113" name="包装程序外壳对象" showAsIcon="1" r:id="rId4" imgW="288576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09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特质中重写抽象方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法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 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解决问题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 :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去掉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super()... </a:t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2: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用父特质的抽象方法，那么在实际使用时，没有方法的具体实现，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无法编译通过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，为了避免这种情况的发生。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可重写抽象方法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，这样在使用时，就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必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须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虑动态混入的顺序问题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19" y="3998743"/>
            <a:ext cx="1786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trait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Operate5 {</a:t>
            </a:r>
            <a:br>
              <a:rPr lang="en-US" altLang="zh-CN" sz="1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def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insert(id : Int)</a:t>
            </a:r>
            <a:br>
              <a:rPr lang="en-US" altLang="zh-CN" sz="1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3998743"/>
            <a:ext cx="42911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trait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File5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Operate5 {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abstract override 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insert( id 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): Unit = {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将数据保存到文件中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.."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.insert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(id)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}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7456" y="3816399"/>
            <a:ext cx="430143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trait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DB5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extends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Operate5 {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insert( id 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): Unit = {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将数据保存到数据库中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.."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}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MySQL5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{}</a:t>
            </a:r>
          </a:p>
          <a:p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mysql5 =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MySQL5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DB5 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File5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3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特质中重写抽象方法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理解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abstract override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的小技巧分享：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可以这里理解，当我们给某个方法增加了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abstract override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后，就是明确的告诉编译器，该方法确实是重写了父特质的抽象方法，但是重写后，该方法仍然是一个抽象方法（因为没有完全的实现，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需要其它特质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继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通过混入顺序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53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特质中重写抽象方法</a:t>
            </a:r>
            <a:endParaRPr lang="en-US" altLang="zh-CN" sz="22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重写抽象方法时需要考虑混入特质的</a:t>
            </a:r>
            <a:r>
              <a:rPr lang="zh-CN" altLang="en-US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顺序问</a:t>
            </a:r>
            <a:r>
              <a:rPr lang="zh-CN" altLang="en-US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题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问题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个案例，并判断结果。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053" y="2664271"/>
            <a:ext cx="7435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mysql2 =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MySQL5 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DB5 </a:t>
            </a:r>
            <a:r>
              <a:rPr lang="en-US" altLang="zh-CN" i="1" smtClean="0">
                <a:latin typeface="微软雅黑" pitchFamily="34" charset="-122"/>
                <a:ea typeface="微软雅黑" pitchFamily="34" charset="-122"/>
              </a:rPr>
              <a:t>//  ok</a:t>
            </a:r>
            <a:r>
              <a:rPr lang="en-US" altLang="zh-CN" i="1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i="1">
                <a:latin typeface="微软雅黑" pitchFamily="34" charset="-122"/>
                <a:ea typeface="微软雅黑" pitchFamily="34" charset="-122"/>
              </a:rPr>
            </a:b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mysql2.insert(100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mysql3 =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MySQL5 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File5 </a:t>
            </a:r>
            <a:r>
              <a:rPr lang="en-US" altLang="zh-CN" i="1" smtClean="0">
                <a:latin typeface="微软雅黑" pitchFamily="34" charset="-122"/>
                <a:ea typeface="微软雅黑" pitchFamily="34" charset="-122"/>
              </a:rPr>
              <a:t>// error</a:t>
            </a:r>
            <a:br>
              <a:rPr lang="en-US" altLang="zh-CN" i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mysql2.insert(100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>
                <a:latin typeface="微软雅黑" pitchFamily="34" charset="-122"/>
                <a:ea typeface="微软雅黑" pitchFamily="34" charset="-122"/>
              </a:rPr>
            </a:br>
            <a:r>
              <a:rPr lang="en-US" altLang="zh-CN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mysql4 =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MySQL5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File5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DB5</a:t>
            </a:r>
            <a:r>
              <a:rPr lang="en-US" altLang="zh-CN" i="1" smtClean="0">
                <a:latin typeface="微软雅黑" pitchFamily="34" charset="-122"/>
                <a:ea typeface="微软雅黑" pitchFamily="34" charset="-122"/>
              </a:rPr>
              <a:t>// error </a:t>
            </a:r>
            <a:r>
              <a:rPr lang="en-US" altLang="zh-CN" i="1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i="1">
                <a:latin typeface="微软雅黑" pitchFamily="34" charset="-122"/>
                <a:ea typeface="微软雅黑" pitchFamily="34" charset="-122"/>
              </a:rPr>
            </a:b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mysql4.insert(100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mysql4 =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MySQL5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DB5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File5</a:t>
            </a:r>
            <a:r>
              <a:rPr lang="en-US" altLang="zh-CN" i="1" smtClean="0">
                <a:latin typeface="微软雅黑" pitchFamily="34" charset="-122"/>
                <a:ea typeface="微软雅黑" pitchFamily="34" charset="-122"/>
              </a:rPr>
              <a:t>// ok</a:t>
            </a:r>
            <a:r>
              <a:rPr lang="en-US" altLang="zh-CN" i="1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i="1">
                <a:latin typeface="微软雅黑" pitchFamily="34" charset="-122"/>
                <a:ea typeface="微软雅黑" pitchFamily="34" charset="-122"/>
              </a:rPr>
            </a:br>
            <a:r>
              <a:rPr lang="en-US" altLang="zh-CN">
                <a:latin typeface="微软雅黑" pitchFamily="34" charset="-122"/>
                <a:ea typeface="微软雅黑" pitchFamily="34" charset="-122"/>
              </a:rPr>
              <a:t>mysql4.insert(100)</a:t>
            </a: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5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作富接口使用的特质</a:t>
            </a:r>
            <a:endParaRPr lang="en-US" altLang="zh-CN" sz="22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富接口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：即该特质中既有抽象方法，又有非抽象方法</a:t>
            </a:r>
          </a:p>
          <a:p>
            <a:pPr>
              <a:defRPr/>
            </a:pP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899247"/>
              </p:ext>
            </p:extLst>
          </p:nvPr>
        </p:nvGraphicFramePr>
        <p:xfrm>
          <a:off x="683568" y="2376239"/>
          <a:ext cx="5144770" cy="2011680"/>
        </p:xfrm>
        <a:graphic>
          <a:graphicData uri="http://schemas.openxmlformats.org/drawingml/2006/table">
            <a:tbl>
              <a:tblPr/>
              <a:tblGrid>
                <a:gridCol w="514477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trait Operate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def insert( id : Int </a:t>
                      </a:r>
                      <a:r>
                        <a:rPr 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</a:t>
                      </a:r>
                      <a:r>
                        <a:rPr lang="zh-CN" alt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抽象</a:t>
                      </a:r>
                      <a:endParaRPr lang="en-US" sz="14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def pageQuery(pageno:Int, pagesize:Int): Unit = </a:t>
                      </a:r>
                      <a:r>
                        <a:rPr 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 //</a:t>
                      </a:r>
                      <a:r>
                        <a:rPr lang="zh-CN" alt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实现</a:t>
                      </a:r>
                      <a:endParaRPr lang="en-US" sz="14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println("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分页查询</a:t>
                      </a: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981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质中的具体字段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质中可以定义具体字段，如果初始化了就是具体字段，如果不初始化就是抽象字段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混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入该特质的类就具有了该字段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，字段不是继承，而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是直接加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类，成为自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己的字段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134" y="3291171"/>
            <a:ext cx="20464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Operate6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opertype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insert()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8532" y="3151484"/>
            <a:ext cx="292894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DB6 extends  Operate6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opertype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: String = "insert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insert(): Unit =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MySQL6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3144541"/>
            <a:ext cx="3631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var mysql = new MySQL6 with DB6</a:t>
            </a: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通过反编译，可以看到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opertype</a:t>
            </a: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println(mysql.opertype)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60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质中的抽象字段</a:t>
            </a:r>
            <a:endParaRPr lang="en-US" altLang="zh-CN" sz="22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质中未被初始化的字段在具体的子类中必须被重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写。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latin typeface="微软雅黑" pitchFamily="34" charset="-122"/>
                <a:ea typeface="微软雅黑" pitchFamily="34" charset="-122"/>
              </a:rPr>
            </a:b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2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质构造顺序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介绍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质也是有构造器的，构造器中的内容由“字段的初始化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一些其他语句构成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体实现请参考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“特质叠加”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第一种特质构造顺序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声明类的同时混入特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用当前类的超类构造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一个特质的父特质构造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一个特质构造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二个特质构造器的父特质构造器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如果已经执行过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不再执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二个特质构造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.......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4,5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的步骤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如果有第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个，第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个特质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AutoNum type="arabi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前类构造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器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755071"/>
            <a:ext cx="3375989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AA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("A...")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BB extends  AA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("B....")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CC extends  BB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("C....")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DD extends  BB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("D....")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EE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("E...")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4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FF extends EE with CC with DD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("F....")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KK extends EE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("K....")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质构造顺序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种特质构造顺序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在构建对象时，动态混入特质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用当前类的超类构造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当前类构造器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一个特质构造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器的父特质构造器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第一个特质构造器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特质构造器的父特质构造器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如果已经执行过，就不再执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二个特质构造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.......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5,6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如果有第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个，第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个特质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前类构造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器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析两种方式对构造顺序的影响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种方式实际是构建类对象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在混入特质时，该对象还没有创建。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方式实际是构造匿名子类，可以理解成在混入特质时，对象已经创建了。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66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扩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展类的特质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质可以继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承类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，以用来拓展该类的一些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的不同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1834463"/>
              </p:ext>
            </p:extLst>
          </p:nvPr>
        </p:nvGraphicFramePr>
        <p:xfrm>
          <a:off x="971600" y="2480494"/>
          <a:ext cx="5162550" cy="169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255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trait LoggedException extends Exception{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def log(): Unit ={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println(getMessage()) // 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方法来自于</a:t>
                      </a: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Exception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038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扩</a:t>
            </a:r>
            <a:r>
              <a:rPr lang="zh-CN" altLang="en-US" sz="2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展类的特质</a:t>
            </a:r>
            <a:endParaRPr lang="en-US" altLang="zh-CN" sz="22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有混入该特质的类，会自动成为那个特质所继承的超类的子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7562621"/>
              </p:ext>
            </p:extLst>
          </p:nvPr>
        </p:nvGraphicFramePr>
        <p:xfrm>
          <a:off x="971600" y="2283682"/>
          <a:ext cx="6120680" cy="318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trait 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LoggedException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extends Exception{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log(): Unit ={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getMessage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()) // </a:t>
                      </a:r>
                      <a:r>
                        <a:rPr lang="zh-CN" alt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方法来自于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Exception</a:t>
                      </a:r>
                      <a:r>
                        <a:rPr lang="zh-CN" alt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altLang="zh-CN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en-US" altLang="zh-CN" sz="1400" b="1" kern="1200" dirty="0" err="1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UnhappyException</a:t>
                      </a:r>
                      <a:r>
                        <a:rPr lang="en-US" altLang="zh-CN" sz="1400" b="1" kern="1200" dirty="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1" kern="1200" dirty="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就是</a:t>
                      </a:r>
                      <a:r>
                        <a:rPr lang="en-US" altLang="zh-CN" sz="1400" b="1" kern="1200" dirty="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zh-CN" altLang="en-US" sz="1400" b="1" kern="1200" dirty="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的子类</a:t>
                      </a:r>
                      <a:r>
                        <a:rPr lang="en-US" altLang="zh-CN" sz="1400" b="1" kern="1200" dirty="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zh-CN" sz="1400" b="1" kern="100" dirty="0" smtClean="0"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UnhappyException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LoggedException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已经是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的子类了，所以可以重写方法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override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getMessage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错误消息！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055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伴生对象的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快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速入门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445818" y="2124560"/>
            <a:ext cx="657895" cy="27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445818" y="3145755"/>
            <a:ext cx="657895" cy="27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976" y="2044367"/>
            <a:ext cx="377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明：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class ScalaPerson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是伴生类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2458" y="3096319"/>
            <a:ext cx="417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明：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object ScalaPerson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是伴生对象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00175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ScalaPerson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name : String = _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583" y="3024311"/>
            <a:ext cx="3004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object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ScalaPerson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sex : Boolean = true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764466"/>
            <a:ext cx="27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println(ScalaPerson.sex)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68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扩</a:t>
            </a:r>
            <a:r>
              <a:rPr lang="zh-CN" altLang="en-US" sz="2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展类的特质</a:t>
            </a:r>
            <a:endParaRPr lang="en-US" altLang="zh-CN" sz="22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果混入该特质的类，已经继承了另一个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(A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，则要求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特质超类的子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类，否则就会出现了</a:t>
            </a:r>
            <a:r>
              <a:rPr lang="zh-CN" altLang="en-US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多继承现象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，发生错误。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5826"/>
            <a:ext cx="6583014" cy="2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538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特质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trait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自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身类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自身类型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(self-type)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要是为了解决特质的循环依赖问题，同时可以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确保特质在不扩展某个类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的情况下，依然可以做到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限制混入该特质的类的类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举例说明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自身类型特质，以及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何使用自身类型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3384351"/>
            <a:ext cx="70921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//Logger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就是自身类型特质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trait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Logger {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明确告诉编译器，我就是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Exception,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如果没有这句话，下面的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getMessage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不能调用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this: Exception =&gt;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log(): Unit ={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//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既然我就是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Exception,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那么就可以调用其中的方法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getMessage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2020" y="4805347"/>
            <a:ext cx="468134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Console extends  Logger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{} 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Console extends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Exception with Logger//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?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2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83148"/>
            <a:ext cx="8229600" cy="58497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关键字可以定义新的数据类型名称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本质上就是类型的一个别名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S = String</a:t>
            </a:r>
          </a:p>
          <a:p>
            <a:pPr marL="0" indent="0"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 : S = “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 marL="0" indent="0"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test() : S = “xyz”</a:t>
            </a:r>
          </a:p>
        </p:txBody>
      </p:sp>
    </p:spTree>
    <p:extLst>
      <p:ext uri="{BB962C8B-B14F-4D97-AF65-F5344CB8AC3E}">
        <p14:creationId xmlns="" xmlns:p14="http://schemas.microsoft.com/office/powerpoint/2010/main" val="3837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中，你几乎可以在任何语法结构中内嵌任何语法结构。如在类中可以再定义一个类，这样的类是嵌套类，其他语法结构也是一样。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嵌套类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类似于</a:t>
            </a:r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中的内部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6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内部类的</a:t>
            </a: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简单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1" lang="en-US" altLang="zh-CN" sz="160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1" lang="zh-CN" altLang="en-US" sz="1600" smtClean="0">
                <a:latin typeface="微软雅黑" pitchFamily="34" charset="-122"/>
                <a:ea typeface="微软雅黑" pitchFamily="34" charset="-122"/>
              </a:rPr>
              <a:t>中，一</a:t>
            </a:r>
            <a:r>
              <a:rPr kumimoji="1" lang="zh-CN" altLang="en-US" sz="1600">
                <a:latin typeface="微软雅黑" pitchFamily="34" charset="-122"/>
                <a:ea typeface="微软雅黑" pitchFamily="34" charset="-122"/>
              </a:rPr>
              <a:t>个类的内部又完整的嵌套了另一个完整的类结构。被嵌套的类称为内部</a:t>
            </a:r>
            <a:r>
              <a:rPr kumimoji="1" lang="zh-CN" altLang="en-US" sz="160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kumimoji="1" lang="en-US" altLang="zh-CN" sz="1600" smtClean="0">
                <a:latin typeface="微软雅黑" pitchFamily="34" charset="-122"/>
                <a:ea typeface="微软雅黑" pitchFamily="34" charset="-122"/>
              </a:rPr>
              <a:t>(inner class)</a:t>
            </a:r>
            <a:r>
              <a:rPr kumimoji="1"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600">
                <a:latin typeface="微软雅黑" pitchFamily="34" charset="-122"/>
                <a:ea typeface="微软雅黑" pitchFamily="34" charset="-122"/>
              </a:rPr>
              <a:t>嵌套其他类的类称为</a:t>
            </a:r>
            <a:r>
              <a:rPr kumimoji="1" lang="zh-CN" altLang="en-US" sz="1600" b="1">
                <a:latin typeface="微软雅黑" pitchFamily="34" charset="-122"/>
                <a:ea typeface="微软雅黑" pitchFamily="34" charset="-122"/>
              </a:rPr>
              <a:t>外部</a:t>
            </a:r>
            <a:r>
              <a:rPr kumimoji="1" lang="zh-CN" altLang="en-US" sz="1600" b="1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kumimoji="1" lang="zh-CN" altLang="en-US" sz="1600" smtClean="0">
                <a:latin typeface="微软雅黑" pitchFamily="34" charset="-122"/>
                <a:ea typeface="微软雅黑" pitchFamily="34" charset="-122"/>
              </a:rPr>
              <a:t>。内部类最大的特点就是</a:t>
            </a:r>
            <a:r>
              <a:rPr kumimoji="1" lang="zh-CN" altLang="en-US" sz="1600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kumimoji="1"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kumimoji="1" lang="zh-CN" altLang="en-US" sz="1600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访问私有属性</a:t>
            </a:r>
            <a:r>
              <a:rPr kumimoji="1" lang="zh-CN" altLang="en-US" sz="1600" smtClean="0">
                <a:latin typeface="微软雅黑" pitchFamily="34" charset="-122"/>
                <a:ea typeface="微软雅黑" pitchFamily="34" charset="-122"/>
              </a:rPr>
              <a:t>，并且可以体现</a:t>
            </a:r>
            <a:r>
              <a:rPr kumimoji="1" lang="zh-CN" altLang="en-US" sz="1600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类与类之间的</a:t>
            </a:r>
            <a:r>
              <a:rPr kumimoji="1" lang="zh-CN" altLang="en-US" sz="1600" b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kumimoji="1" lang="zh-CN" altLang="en-US" sz="1600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关系 </a:t>
            </a:r>
            <a:r>
              <a:rPr kumimoji="1" lang="en-US" altLang="zh-CN" sz="1600" b="1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14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完整详细的回顾看我以前授课视频</a:t>
            </a:r>
            <a:r>
              <a:rPr kumimoji="1" lang="en-US" altLang="zh-CN" sz="1600" b="1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endParaRPr kumimoji="1"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1"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内部类基本语法</a:t>
            </a:r>
            <a:endParaRPr kumimoji="1"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Oute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{	//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外部类</a:t>
            </a:r>
            <a:br>
              <a:rPr lang="zh-CN" altLang="en-US" sz="160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        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class Inner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{	//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内部类</a:t>
            </a:r>
            <a:br>
              <a:rPr lang="zh-CN" altLang="en-US" sz="160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        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Other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{	//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外部其他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}</a:t>
            </a:r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56614620"/>
              </p:ext>
            </p:extLst>
          </p:nvPr>
        </p:nvGraphicFramePr>
        <p:xfrm>
          <a:off x="6265095" y="4564744"/>
          <a:ext cx="1474787" cy="711200"/>
        </p:xfrm>
        <a:graphic>
          <a:graphicData uri="http://schemas.openxmlformats.org/presentationml/2006/ole">
            <p:oleObj spid="_x0000_s8219" name="包装程序外壳对象" showAsIcon="1" r:id="rId4" imgW="147456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801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内部类的分类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定义在外部类的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成员位置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上来看，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员内部类（没用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修饰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静态内部类（使用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修饰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义在外部类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局部位置上（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比如方法内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）来看：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局部内部类（有类名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匿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名内部类（没有类名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en-US" altLang="zh-CN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mtClean="0">
                <a:latin typeface="微软雅黑" pitchFamily="34" charset="-122"/>
                <a:ea typeface="微软雅黑" pitchFamily="34" charset="-122"/>
              </a:rPr>
              <a:t>这里我们就回顾一下成员内部类和静态内部类。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10506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080095"/>
            <a:ext cx="80648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内部类回顾案例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40135"/>
            <a:ext cx="8352928" cy="5447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package com.atguigu.chapter02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public class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TestJavaClass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public static void main(String[]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args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创建一个外部类对象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outer1 = new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创建一个外部类对象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outer2 = new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();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//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成员内部类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中，将成员内部类当做一个属性，因此使用下面的方式来创建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outer1.new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().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OuterClass.InnerClass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inner1 = outer1.new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OuterClass.InnerClass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inner2 = outer2.new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();</a:t>
            </a: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下面的方法调用说明在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中，内部类只和类型相关，也就是说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只要是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OuterClass.InnerClass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类型的对象就可以传给 形参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ic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inner1.test(inner2);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inner2.test(inner1);</a:t>
            </a: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//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静态内部类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因为在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中静态内部类是和类相关的，使用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new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OuterClass.StaticInnerClass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OuterClass.StaticInnerClass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staticInner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new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OuterClass.StaticInnerClass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();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 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外部类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 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成员内部类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public void test(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) 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System.out.println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static class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StaticInnerClass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 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静态内部类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80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类的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</a:p>
          <a:p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请编写程序，定义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 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kumimoji="1"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成员内部类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kumimoji="1"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静态内部类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，并创建相应的对象实例。</a:t>
            </a:r>
            <a:endParaRPr kumimoji="1"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504573"/>
            <a:ext cx="37880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ScalaOuterClass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class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ScalaInnerClass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成员内部类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ScalaOuterClass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伴生对象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ScalaStaticInnerClass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静态内部类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2703" y="2434306"/>
            <a:ext cx="48297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outer1 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ScalaOuterClass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new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ScalaOuterClass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outer2 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ScalaOuterClass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new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ScalaOuterClass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();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创建内部类的方式和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不一样，将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new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关键字放置在前，使用  对象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内部类  的方式创建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inner1 = new outer1.ScalaInnerClass()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inner2 = new outer2.ScalaInnerClass()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创建静态内部类对象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staticInner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new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ScalaOuterClass.ScalaStaticInnerClass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staticInner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16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类的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kumimoji="1"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请编写程序，</a:t>
            </a:r>
            <a:r>
              <a:rPr kumimoji="1" lang="zh-CN" altLang="en-US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在内部类中访问外部类的属性和方法两种方法</a:t>
            </a:r>
            <a:r>
              <a:rPr kumimoji="1"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kumimoji="1"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</a:t>
            </a:r>
            <a:r>
              <a:rPr kumimoji="1" lang="zh-CN" altLang="en-US" sz="20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式</a:t>
            </a:r>
            <a:r>
              <a:rPr kumimoji="1" lang="en-US" altLang="zh-CN" sz="20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br>
              <a:rPr kumimoji="1" lang="en-US" altLang="zh-CN" sz="20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部类如果想要访问外部类的属性，可以通过外部类对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象访问。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即：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访问方式：</a:t>
            </a:r>
            <a:r>
              <a:rPr lang="zh-CN" altLang="en-US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外部类名</a:t>
            </a:r>
            <a:r>
              <a:rPr lang="en-US" altLang="zh-CN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.this.</a:t>
            </a:r>
            <a:r>
              <a:rPr lang="zh-CN" altLang="en-US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名  </a:t>
            </a:r>
            <a:endParaRPr lang="zh-CN" altLang="en-US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zh-CN" altLang="en-US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b="1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92" y="3010951"/>
            <a:ext cx="768011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class ScalaOuterClass {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var name : String = "scott"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private var sal : Double = 1.2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class ScalaInnerClass { //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成员内部类</a:t>
            </a: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def info() = {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//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访问方式：外部类名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.this.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属性名</a:t>
            </a: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怎么理解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ScalaOuterClass.this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就相当于是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ScalaOuterClass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这个外部类的一个实例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//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然后通过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ScalaOuterClass.this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实例对象去访问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name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属性</a:t>
            </a: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只是这种写法比较特别，学习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的同学可能更容易理解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ScalaOuterClass.class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的写法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println("name = " + ScalaOuterClass.this.name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+ " age =" + ScalaOuterClass.this.sal)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}}}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610" y="2875647"/>
            <a:ext cx="3754746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object ScalaOuterClass {  //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伴生对象</a:t>
            </a: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class ScalaStaticInnerClass { //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静态内部类</a:t>
            </a: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调用成员内部类的方法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inner1.info()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20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类的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endParaRPr kumimoji="1"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请编写程序，在内部类中访问外部内的属性。</a:t>
            </a:r>
            <a:endParaRPr kumimoji="1"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</a:t>
            </a:r>
            <a:r>
              <a:rPr kumimoji="1" lang="zh-CN" altLang="en-US" sz="20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式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  <a:r>
              <a:rPr kumimoji="1" lang="en-US" altLang="zh-CN" sz="20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kumimoji="1" lang="en-US" altLang="zh-CN" sz="20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部类如果想要访问外部类的属性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以通过外部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类别名访问</a:t>
            </a:r>
            <a:r>
              <a:rPr lang="en-US" altLang="zh-CN" b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2000" b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推荐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即：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访问方式：</a:t>
            </a:r>
            <a:r>
              <a:rPr lang="zh-CN" altLang="en-US" b="1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外部类</a:t>
            </a:r>
            <a:r>
              <a:rPr lang="zh-CN" altLang="en-US" b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名别名</a:t>
            </a:r>
            <a:r>
              <a:rPr lang="en-US" altLang="zh-CN" b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b="1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b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外部类名</a:t>
            </a:r>
            <a:r>
              <a:rPr lang="en-US" altLang="zh-CN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.this </a:t>
            </a:r>
            <a:r>
              <a:rPr lang="en-US" altLang="zh-CN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等价 </a:t>
            </a:r>
            <a:r>
              <a:rPr lang="zh-CN" altLang="en-US" b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b="1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部类名别名</a:t>
            </a:r>
            <a:r>
              <a:rPr lang="en-US" altLang="zh-CN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zh-CN" altLang="en-US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b="1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808287"/>
            <a:ext cx="7093865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ScalaOuterClass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myOuter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=&gt;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这样写，你可以理解成这样写，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myOuter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就是代表外部类的一个对象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class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ScalaInnerClass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{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成员内部类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info()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("name = " + ScalaOuterClass.this.name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+ " age =" +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ScalaOuterClass.this.sal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("-----------------------------------")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("name = " +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myOuter.name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+ " age =" +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myOuter.sal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zh-CN" altLang="en-US" sz="14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当给外部指定别名时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，需要将外</a:t>
            </a:r>
            <a:r>
              <a:rPr lang="zh-CN" altLang="en-US" sz="14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部类的属性放到别名后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name : String = 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scott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private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: Double = 1.2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4048" y="3528367"/>
            <a:ext cx="37547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object ScalaOuterClass {  //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伴生对象</a:t>
            </a: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class ScalaStaticInnerClass { //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静态内部类</a:t>
            </a: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}}</a:t>
            </a:r>
          </a:p>
          <a:p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inner1.info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1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伴生对象的小结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中伴生对象采用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关键字声明，伴生对象中声明的全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容，可以通过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伴生对象名称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直接调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生对象对应的类称之为伴生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类，伴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生对象的名称应该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和伴生类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名一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致。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伴生对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象中的属性和方法都可以通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伴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生对象名直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接调用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Tx/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语法角度来讲，所谓的伴生对象其实就是类的静态方法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和静态变量的集合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Tx/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从技术角度来讲，</a:t>
            </a:r>
            <a:r>
              <a:rPr lang="en-US" altLang="zh-CN" b="1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没有生成静态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的内容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，只不过是将伴生对象生成了一个新的类，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实现属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性和方法的调用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02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类型投影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先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看一段代码，引出类型投影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对上面代码正确和错误的分析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3968" y="1152103"/>
            <a:ext cx="6877396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object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Scala01_Class {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main(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Array[String]): Unit = {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outer1 :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ScalaOuterClass3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ScalaOuterClass3();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outer2 :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ScalaOuterClass3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ScalaOuterClass3();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inner1 =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outer1.ScalaInnerClass3()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inner2 =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outer2.ScalaInnerClass3()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i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 i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i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inner1.test(inner1) </a:t>
            </a:r>
            <a:r>
              <a:rPr lang="en-US" altLang="zh-CN" sz="1600" i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// ok</a:t>
            </a:r>
            <a:r>
              <a:rPr lang="en-US" altLang="zh-CN" sz="1600" i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i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i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inner1.test(inner2) </a:t>
            </a:r>
            <a:r>
              <a:rPr lang="en-US" altLang="zh-CN" sz="1600" i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// error </a:t>
            </a:r>
            <a:r>
              <a:rPr lang="zh-CN" altLang="en-US" sz="1600" i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原因是</a:t>
            </a:r>
            <a:r>
              <a:rPr lang="en-US" altLang="zh-CN" sz="1600" i="1" dirty="0" err="1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i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内部类对象和外部类对象相关</a:t>
            </a:r>
            <a:r>
              <a:rPr lang="en-US" altLang="zh-CN" sz="1600" i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600" i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i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  //</a:t>
            </a:r>
            <a:r>
              <a:rPr lang="zh-CN" altLang="en-US" sz="1600" i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这时可以使用类型投影来屏蔽类型不同</a:t>
            </a:r>
            <a:r>
              <a:rPr lang="en-US" altLang="zh-CN" sz="1600" i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i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i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 i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i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101" y="2383209"/>
            <a:ext cx="35831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ScalaOuterClass3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myOuter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class ScalaInnerClass3 {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成员内部类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test(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ScalaInnerClass3):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System.out.println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833" y="4608487"/>
            <a:ext cx="1001530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说明下面调用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test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的 正确和错误的原因：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1.Java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中的内部类从属于外部类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因此在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inner.test(inner2)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就可以，因为是按类型来匹配的。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2 Scala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中内部类从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属于外部类的对象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，所以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外部类的对象不一样，创建出来的内部类也不一样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，无法互换使用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比如你使用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ideal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看一下在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inner1.test()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的形参上，它提示的类型是 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outer1.ScalaOuterClass,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而不是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ScalaOuterClass</a:t>
            </a:r>
            <a:r>
              <a:rPr lang="zh-CN" altLang="en-US" sz="1400" i="1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400" i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inner1.test(inner1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i="1">
                <a:latin typeface="微软雅黑" pitchFamily="34" charset="-122"/>
                <a:ea typeface="微软雅黑" pitchFamily="34" charset="-122"/>
              </a:rPr>
              <a:t>// ok </a:t>
            </a:r>
            <a:br>
              <a:rPr lang="en-US" altLang="zh-CN" sz="1400" i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inner1.test(inner2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i="1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i="1">
                <a:latin typeface="微软雅黑" pitchFamily="34" charset="-122"/>
                <a:ea typeface="微软雅黑" pitchFamily="34" charset="-122"/>
              </a:rPr>
              <a:t>错</a:t>
            </a:r>
            <a:r>
              <a:rPr lang="zh-CN" altLang="en-US" sz="1400" i="1" smtClean="0">
                <a:latin typeface="微软雅黑" pitchFamily="34" charset="-122"/>
                <a:ea typeface="微软雅黑" pitchFamily="34" charset="-122"/>
              </a:rPr>
              <a:t>误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473" y="4656395"/>
            <a:ext cx="9073008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76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类型投影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解决方式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使用类型投影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类型投影是指：在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方法声明上，如果使用  </a:t>
            </a:r>
            <a:r>
              <a:rPr kumimoji="1" lang="zh-CN" altLang="en-US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外部类</a:t>
            </a:r>
            <a:r>
              <a:rPr kumimoji="1" lang="en-US" altLang="zh-CN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#</a:t>
            </a:r>
            <a:r>
              <a:rPr kumimoji="1" lang="zh-CN" altLang="en-US" b="1" dirty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内部类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的方式，表示忽略内部类的对象关系，等同于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中内部类的语法操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作，我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们将这种方式称之为 类型投影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（即：忽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略对象的创建方式，只考虑类型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4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伴生对象的小结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arenR"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 startAt="6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底层原理看，伴生对象实现静态特性是依赖于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public static final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MODULE</a:t>
            </a:r>
            <a:r>
              <a:rPr lang="en-US" altLang="zh-CN" sz="20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实现的。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7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生对象的声明应该和伴生类的声明在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同一个源码文件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如果不在同一个文件中会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sz="20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如果没有伴生类，也就没有所谓的伴生对象了，所以放在哪里就无所谓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7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7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 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独立存在，那么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就是一个类， 如果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object 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独立存在，那么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就是一个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性质的对象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object 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中声明的属性和方法可以通过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 和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 来实现调用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7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伴生对象的小结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 startAt="9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一个文件中，存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在伴生类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和伴生对象时，文件的图标会发生变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7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Users\ADMINI~1\AppData\Local\Temp\ksohtml\wpsFFE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04231"/>
            <a:ext cx="6264696" cy="3168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307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静态属性和静态方法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伴生对象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决小孩游戏问题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果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设计一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total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示总人数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在创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建一个小孩时，就把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total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并且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total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是所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有对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象共享的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就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，我们使用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伴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生对象来解决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		   </a:t>
            </a: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画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一个小图给大家理解。</a:t>
            </a: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2" descr="j04213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3" y="3275364"/>
            <a:ext cx="1554163" cy="1314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3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静态属性和静态方法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伴生对象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-apply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在伴生对象中定义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apply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，可以实现：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类名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来创建对象实例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93955"/>
            <a:ext cx="5100579" cy="410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68677945"/>
              </p:ext>
            </p:extLst>
          </p:nvPr>
        </p:nvGraphicFramePr>
        <p:xfrm>
          <a:off x="683568" y="4608487"/>
          <a:ext cx="658339" cy="567184"/>
        </p:xfrm>
        <a:graphic>
          <a:graphicData uri="http://schemas.openxmlformats.org/presentationml/2006/ole">
            <p:oleObj spid="_x0000_s5162" name="包装程序外壳对象" showAsIcon="1" r:id="rId5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712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9835</TotalTime>
  <Words>9809</Words>
  <Application>Microsoft Office PowerPoint</Application>
  <PresentationFormat>自定义</PresentationFormat>
  <Paragraphs>2286</Paragraphs>
  <Slides>52</Slides>
  <Notes>48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Office 主题</vt:lpstr>
      <vt:lpstr>包装程序外壳对象</vt:lpstr>
      <vt:lpstr>Scala核心编程 面向对象编程（高级特性）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type关键字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1120</cp:revision>
  <dcterms:created xsi:type="dcterms:W3CDTF">2013-03-04T07:19:00Z</dcterms:created>
  <dcterms:modified xsi:type="dcterms:W3CDTF">2019-03-28T09:40:17Z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