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648" r:id="rId3"/>
    <p:sldId id="945" r:id="rId4"/>
    <p:sldId id="875" r:id="rId5"/>
    <p:sldId id="876" r:id="rId6"/>
    <p:sldId id="955" r:id="rId7"/>
    <p:sldId id="956" r:id="rId8"/>
    <p:sldId id="957" r:id="rId9"/>
    <p:sldId id="958" r:id="rId10"/>
    <p:sldId id="864" r:id="rId11"/>
    <p:sldId id="954" r:id="rId12"/>
    <p:sldId id="946" r:id="rId13"/>
    <p:sldId id="877" r:id="rId14"/>
    <p:sldId id="878" r:id="rId15"/>
    <p:sldId id="879" r:id="rId16"/>
    <p:sldId id="880" r:id="rId17"/>
    <p:sldId id="881" r:id="rId18"/>
    <p:sldId id="888" r:id="rId19"/>
    <p:sldId id="948" r:id="rId20"/>
    <p:sldId id="889" r:id="rId21"/>
    <p:sldId id="890" r:id="rId22"/>
    <p:sldId id="891" r:id="rId23"/>
    <p:sldId id="949" r:id="rId24"/>
    <p:sldId id="953" r:id="rId25"/>
    <p:sldId id="892" r:id="rId26"/>
    <p:sldId id="893" r:id="rId27"/>
    <p:sldId id="894" r:id="rId28"/>
    <p:sldId id="895" r:id="rId29"/>
    <p:sldId id="896" r:id="rId30"/>
    <p:sldId id="897" r:id="rId31"/>
    <p:sldId id="898" r:id="rId32"/>
    <p:sldId id="900" r:id="rId33"/>
    <p:sldId id="901" r:id="rId34"/>
    <p:sldId id="902" r:id="rId35"/>
    <p:sldId id="950" r:id="rId36"/>
    <p:sldId id="903" r:id="rId37"/>
    <p:sldId id="904" r:id="rId38"/>
    <p:sldId id="905" r:id="rId39"/>
    <p:sldId id="906" r:id="rId40"/>
    <p:sldId id="907" r:id="rId41"/>
    <p:sldId id="908" r:id="rId42"/>
    <p:sldId id="909" r:id="rId43"/>
    <p:sldId id="910" r:id="rId44"/>
    <p:sldId id="911" r:id="rId45"/>
    <p:sldId id="912" r:id="rId46"/>
    <p:sldId id="913" r:id="rId47"/>
    <p:sldId id="914" r:id="rId48"/>
    <p:sldId id="951" r:id="rId49"/>
    <p:sldId id="915" r:id="rId50"/>
    <p:sldId id="916" r:id="rId51"/>
    <p:sldId id="917" r:id="rId52"/>
    <p:sldId id="260" r:id="rId53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0000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6" autoAdjust="0"/>
    <p:restoredTop sz="89331" autoAdjust="0"/>
  </p:normalViewPr>
  <p:slideViewPr>
    <p:cSldViewPr>
      <p:cViewPr>
        <p:scale>
          <a:sx n="80" d="100"/>
          <a:sy n="80" d="100"/>
        </p:scale>
        <p:origin x="-990" y="-198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所有的集合都扩展自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特质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查看看文档即可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  <a:p>
            <a:r>
              <a:rPr lang="zh-CN" altLang="en-US" smtClean="0"/>
              <a:t>说明</a:t>
            </a:r>
            <a:r>
              <a:rPr lang="en-US" altLang="zh-CN" smtClean="0"/>
              <a:t>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不可变集合：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不可变集合，就是这个集合本身不能变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内存地址不能变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的数值，是不可以动态增长的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可变集合</a:t>
            </a:r>
            <a:r>
              <a:rPr lang="en-US" altLang="zh-CN" smtClean="0"/>
              <a:t>: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(ArrayList 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是可以动态增长的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就是这个集合的本身是可以变的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内存地址可变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，因为成为一个新的集合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可变集合和不可变集合的举例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com.atguigu.scala.t;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java.util.ArrayList;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Test100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不可变集合类似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int[] nums = new int[3];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nums[2] = 11;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可以修改值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//nums[3] = 90;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不能动态增长，因为是不可以变的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String[] names = {"bj", "sh"};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System.out.println(nums + " " + names);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可变集合举例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 al = new ArrayList&lt;String&gt;();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al.add("zs2");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al.add("zs3");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地址变化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2immutable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类型的集合初始化后就不能改变了（注意与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val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修饰的变量进行区别）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所有的集合都扩展自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特质的举例说明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为了来给同学们演示证明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list = List(1,2)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List[+A] = scala.collection.immutable.List[A]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追这里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sealed abstract class List[+A] extends AbstractSeq[A]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LinearSeq[A]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Product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GenericTraversableTemplate[A, List]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LinearSeqOptimized[A, List[A]]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scala.Serializable {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AbstractSeq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AbstractSeq[+A] extends AbstractIterable[A] with Seq[A]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AbstractIterable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AbstractIterable[+A] extends AbstractTraversable[A] with Iterable[A]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</a:t>
            </a:r>
            <a:r>
              <a:rPr lang="en-US" altLang="zh-CN" smtClean="0"/>
              <a:t>val arr1 = new Array[</a:t>
            </a:r>
            <a:r>
              <a:rPr lang="en-US" altLang="zh-CN" b="1" smtClean="0"/>
              <a:t>Int</a:t>
            </a:r>
            <a:r>
              <a:rPr lang="en-US" altLang="zh-CN" smtClean="0"/>
              <a:t>](10)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中的</a:t>
            </a:r>
            <a:r>
              <a:rPr lang="en-US" altLang="zh-CN" baseline="0" smtClean="0"/>
              <a:t>, [Int] []</a:t>
            </a:r>
            <a:r>
              <a:rPr lang="zh-CN" altLang="en-US" baseline="0" smtClean="0"/>
              <a:t>内就是泛型类型，可以写入指定的类型。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中使用</a:t>
            </a:r>
            <a:r>
              <a:rPr lang="en-US" altLang="zh-CN" smtClean="0"/>
              <a:t>Array</a:t>
            </a:r>
            <a:r>
              <a:rPr lang="zh-CN" altLang="en-US" smtClean="0"/>
              <a:t>作为数组来使用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java : int[] ids = new int[10]</a:t>
            </a:r>
          </a:p>
          <a:p>
            <a:r>
              <a:rPr lang="en-US" altLang="zh-CN" smtClean="0"/>
              <a:t>    //        ids[0] = 1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val arr1 = new Array[Int](10)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给元素赋值，使用小括号访问索引数据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arr1(0) = 999</a:t>
            </a:r>
          </a:p>
          <a:p>
            <a:r>
              <a:rPr lang="en-US" altLang="zh-CN" smtClean="0"/>
              <a:t>    println(arr1(0))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2: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2:</a:t>
            </a:r>
            <a:r>
              <a:rPr lang="zh-CN" altLang="en-US" smtClean="0"/>
              <a:t>使用</a:t>
            </a:r>
            <a:r>
              <a:rPr lang="en-US" altLang="zh-CN" smtClean="0"/>
              <a:t>apply</a:t>
            </a:r>
            <a:r>
              <a:rPr lang="zh-CN" altLang="en-US" smtClean="0"/>
              <a:t>方法，创建数组对象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为什么没有引入</a:t>
            </a:r>
            <a:r>
              <a:rPr lang="en-US" altLang="zh-CN" smtClean="0"/>
              <a:t>Array</a:t>
            </a:r>
            <a:r>
              <a:rPr lang="zh-CN" altLang="en-US" smtClean="0"/>
              <a:t>就直接可以使用了，原因如下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Array</a:t>
            </a:r>
            <a:r>
              <a:rPr lang="zh-CN" altLang="en-US" smtClean="0"/>
              <a:t>其实是声明在</a:t>
            </a:r>
            <a:r>
              <a:rPr lang="en-US" altLang="zh-CN" smtClean="0"/>
              <a:t>scala</a:t>
            </a:r>
            <a:r>
              <a:rPr lang="zh-CN" altLang="en-US" smtClean="0"/>
              <a:t>的包对象中，而声明</a:t>
            </a:r>
            <a:r>
              <a:rPr lang="en-US" altLang="zh-CN" smtClean="0"/>
              <a:t>Array </a:t>
            </a:r>
            <a:r>
              <a:rPr lang="zh-CN" altLang="en-US" smtClean="0"/>
              <a:t>指向了 </a:t>
            </a:r>
            <a:r>
              <a:rPr lang="en-US" altLang="zh-CN" smtClean="0"/>
              <a:t>scala.collection.immutable.Array【</a:t>
            </a:r>
            <a:r>
              <a:rPr lang="zh-CN" altLang="en-US" smtClean="0"/>
              <a:t>待</a:t>
            </a:r>
            <a:r>
              <a:rPr lang="en-US" altLang="zh-CN" smtClean="0"/>
              <a:t>...】</a:t>
            </a:r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因为我们初始化值是 </a:t>
            </a:r>
            <a:r>
              <a:rPr lang="en-US" altLang="zh-CN" baseline="0" smtClean="0"/>
              <a:t>1, 2, 3, </a:t>
            </a:r>
            <a:r>
              <a:rPr lang="zh-CN" altLang="en-US" baseline="0" smtClean="0"/>
              <a:t>因此 </a:t>
            </a:r>
            <a:r>
              <a:rPr lang="en-US" altLang="zh-CN" baseline="0" smtClean="0"/>
              <a:t>arr2 </a:t>
            </a:r>
            <a:r>
              <a:rPr lang="zh-CN" altLang="en-US" baseline="0" smtClean="0"/>
              <a:t>就是 </a:t>
            </a:r>
            <a:r>
              <a:rPr lang="en-US" altLang="zh-CN" baseline="0" smtClean="0"/>
              <a:t>Int</a:t>
            </a:r>
            <a:r>
              <a:rPr lang="zh-CN" altLang="en-US" baseline="0" smtClean="0"/>
              <a:t>数组</a:t>
            </a:r>
            <a:endParaRPr lang="en-US" altLang="zh-CN" baseline="0" smtClean="0"/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如果我们初始化值是 </a:t>
            </a:r>
            <a:r>
              <a:rPr lang="en-US" altLang="zh-CN" baseline="0" smtClean="0"/>
              <a:t>1, 2, "abc" </a:t>
            </a:r>
            <a:r>
              <a:rPr lang="zh-CN" altLang="en-US" baseline="0" smtClean="0"/>
              <a:t>你可以看到 </a:t>
            </a:r>
            <a:r>
              <a:rPr lang="en-US" altLang="zh-CN" baseline="0" smtClean="0"/>
              <a:t>arr2</a:t>
            </a:r>
            <a:r>
              <a:rPr lang="zh-CN" altLang="en-US" baseline="0" smtClean="0"/>
              <a:t>的类型就是 </a:t>
            </a:r>
            <a:r>
              <a:rPr lang="en-US" altLang="zh-CN" baseline="0" smtClean="0"/>
              <a:t>Any</a:t>
            </a:r>
            <a:r>
              <a:rPr lang="zh-CN" altLang="en-US" baseline="0" smtClean="0"/>
              <a:t>类型的。</a:t>
            </a:r>
            <a:endParaRPr lang="en-US" altLang="zh-CN" smtClean="0"/>
          </a:p>
          <a:p>
            <a:r>
              <a:rPr lang="en-US" altLang="zh-CN" smtClean="0"/>
              <a:t>    val arr2 = Array(1, 2, 3)</a:t>
            </a:r>
          </a:p>
          <a:p>
            <a:r>
              <a:rPr lang="en-US" altLang="zh-CN" smtClean="0"/>
              <a:t>    println(arr2)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Scala02_ArrayBuffer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可变集合在</a:t>
            </a:r>
            <a:r>
              <a:rPr lang="en-US" altLang="zh-CN" smtClean="0"/>
              <a:t>mutable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scala.collection.mutable.ArrayBuffer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仍然使用 </a:t>
            </a:r>
            <a:r>
              <a:rPr lang="en-US" altLang="zh-CN" smtClean="0"/>
              <a:t>def apply[A](elems: A*): CC[A] =  </a:t>
            </a:r>
            <a:r>
              <a:rPr lang="zh-CN" altLang="en-US" smtClean="0"/>
              <a:t>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arr2 = ArrayBuffer[Int]()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arr2.append(1, 2, 3)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arr2.append(100)</a:t>
            </a:r>
          </a:p>
          <a:p>
            <a:r>
              <a:rPr lang="en-US" altLang="zh-CN" smtClean="0"/>
              <a:t>    println("----------------")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arr2(0) = 7</a:t>
            </a:r>
          </a:p>
          <a:p>
            <a:r>
              <a:rPr lang="en-US" altLang="zh-CN" smtClean="0"/>
              <a:t>    println("****************")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    // ArrayBuffer ==&gt; Array</a:t>
            </a:r>
          </a:p>
          <a:p>
            <a:r>
              <a:rPr lang="en-US" altLang="zh-CN" smtClean="0"/>
              <a:t>    println(arr2.toArray)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反编译看代码：发现有一个新的数据类型</a:t>
            </a:r>
            <a:endParaRPr lang="en-US" altLang="zh-CN" smtClean="0"/>
          </a:p>
          <a:p>
            <a:r>
              <a:rPr lang="en-US" altLang="zh-CN" smtClean="0"/>
              <a:t> ArrayBuffer arr2 = (ArrayBuffer)ArrayBuffer..MODULE$.apply(Nil..MODULE$);</a:t>
            </a:r>
          </a:p>
          <a:p>
            <a:r>
              <a:rPr lang="en-US" altLang="zh-CN" smtClean="0"/>
              <a:t>ArrayBuffer 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中没有的，是</a:t>
            </a:r>
            <a:r>
              <a:rPr lang="en-US" altLang="zh-CN" smtClean="0"/>
              <a:t>Scala</a:t>
            </a:r>
            <a:r>
              <a:rPr lang="zh-CN" altLang="en-US" smtClean="0"/>
              <a:t>新增的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变长数组小结</a:t>
            </a:r>
            <a:endParaRPr lang="en-US" altLang="zh-CN" sz="1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AutoNum type="arabicParenR"/>
            </a:pPr>
            <a:r>
              <a:rPr lang="en-US" altLang="zh-CN" smtClean="0"/>
              <a:t>ArrayBuffer</a:t>
            </a:r>
            <a:r>
              <a:rPr lang="zh-CN" altLang="en-US" smtClean="0"/>
              <a:t>是变长数组，类似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en-US" altLang="zh-CN" smtClean="0"/>
              <a:t>ArrayList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mtClean="0"/>
              <a:t>val arr2 = ArrayBuffer[Int]() </a:t>
            </a:r>
            <a:r>
              <a:rPr lang="zh-CN" altLang="en-US" smtClean="0"/>
              <a:t>也是使用的</a:t>
            </a:r>
            <a:r>
              <a:rPr lang="en-US" altLang="zh-CN" smtClean="0"/>
              <a:t>apply</a:t>
            </a:r>
            <a:r>
              <a:rPr lang="zh-CN" altLang="en-US" smtClean="0"/>
              <a:t>方法构建对象</a:t>
            </a:r>
            <a:endParaRPr lang="en-US" altLang="zh-CN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append(elems: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mtClean="0"/>
              <a:t>*) { appendAll(elems) } </a:t>
            </a:r>
            <a:r>
              <a:rPr lang="zh-CN" altLang="en-US" smtClean="0"/>
              <a:t>接收的是可变参数</a:t>
            </a:r>
            <a:r>
              <a:rPr lang="en-US" altLang="zh-CN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mtClean="0"/>
              <a:t>每</a:t>
            </a:r>
            <a:r>
              <a:rPr lang="en-US" altLang="zh-CN" smtClean="0"/>
              <a:t>append</a:t>
            </a:r>
            <a:r>
              <a:rPr lang="zh-CN" altLang="en-US" smtClean="0"/>
              <a:t>一次，</a:t>
            </a:r>
            <a:r>
              <a:rPr lang="en-US" altLang="zh-CN" smtClean="0"/>
              <a:t>arr2</a:t>
            </a:r>
            <a:r>
              <a:rPr lang="zh-CN" altLang="en-US" smtClean="0"/>
              <a:t>在底层会重新分配空间，进行扩容，</a:t>
            </a:r>
            <a:r>
              <a:rPr lang="en-US" altLang="zh-CN" smtClean="0"/>
              <a:t>arr2</a:t>
            </a:r>
            <a:r>
              <a:rPr lang="zh-CN" altLang="en-US" smtClean="0"/>
              <a:t>的内存地址会发生变化，也就成为新的</a:t>
            </a:r>
            <a:r>
              <a:rPr lang="en-US" altLang="zh-CN" smtClean="0"/>
              <a:t>ArrayBuffer</a:t>
            </a:r>
          </a:p>
          <a:p>
            <a:pPr marL="228600" indent="-228600">
              <a:buAutoNum type="arabicParenR"/>
            </a:pP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Scala02_ArrayBuffer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可变集合在</a:t>
            </a:r>
            <a:r>
              <a:rPr lang="en-US" altLang="zh-CN" smtClean="0"/>
              <a:t>mutable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scala.collection.mutable.ArrayBuffer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仍然使用 </a:t>
            </a:r>
            <a:r>
              <a:rPr lang="en-US" altLang="zh-CN" smtClean="0"/>
              <a:t>def apply[A](elems: A*): CC[A] =  </a:t>
            </a:r>
            <a:r>
              <a:rPr lang="zh-CN" altLang="en-US" smtClean="0"/>
              <a:t>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arr2 = ArrayBuffer[Int]()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arr2.append(1, 2, 3)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arr2.append(100)</a:t>
            </a:r>
          </a:p>
          <a:p>
            <a:r>
              <a:rPr lang="en-US" altLang="zh-CN" smtClean="0"/>
              <a:t>    println("----------------")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arr2(0) = 7</a:t>
            </a:r>
          </a:p>
          <a:p>
            <a:r>
              <a:rPr lang="en-US" altLang="zh-CN" smtClean="0"/>
              <a:t>    println("****************")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    // ArrayBuffer ==&gt; Array</a:t>
            </a:r>
          </a:p>
          <a:p>
            <a:r>
              <a:rPr lang="en-US" altLang="zh-CN" smtClean="0"/>
              <a:t>    println(arr2.toArray)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反编译看代码：发现有一个新的数据类型</a:t>
            </a:r>
            <a:endParaRPr lang="en-US" altLang="zh-CN" smtClean="0"/>
          </a:p>
          <a:p>
            <a:r>
              <a:rPr lang="en-US" altLang="zh-CN" smtClean="0"/>
              <a:t> ArrayBuffer arr2 = (ArrayBuffer)ArrayBuffer..MODULE$.apply(Nil..MODULE$);</a:t>
            </a:r>
          </a:p>
          <a:p>
            <a:r>
              <a:rPr lang="en-US" altLang="zh-CN" smtClean="0"/>
              <a:t>ArrayBuffer 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中没有的，是</a:t>
            </a:r>
            <a:r>
              <a:rPr lang="en-US" altLang="zh-CN" smtClean="0"/>
              <a:t>Scala</a:t>
            </a:r>
            <a:r>
              <a:rPr lang="zh-CN" altLang="en-US" smtClean="0"/>
              <a:t>新增的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变长数组小结</a:t>
            </a:r>
            <a:endParaRPr lang="en-US" altLang="zh-CN" sz="1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AutoNum type="arabicParenR"/>
            </a:pPr>
            <a:r>
              <a:rPr lang="en-US" altLang="zh-CN" smtClean="0"/>
              <a:t>ArrayBuffer</a:t>
            </a:r>
            <a:r>
              <a:rPr lang="zh-CN" altLang="en-US" smtClean="0"/>
              <a:t>是变长数组，类似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en-US" altLang="zh-CN" smtClean="0"/>
              <a:t>ArrayList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mtClean="0"/>
              <a:t>val arr2 = ArrayBuffer[Int]() </a:t>
            </a:r>
            <a:r>
              <a:rPr lang="zh-CN" altLang="en-US" smtClean="0"/>
              <a:t>也是使用的</a:t>
            </a:r>
            <a:r>
              <a:rPr lang="en-US" altLang="zh-CN" smtClean="0"/>
              <a:t>apply</a:t>
            </a:r>
            <a:r>
              <a:rPr lang="zh-CN" altLang="en-US" smtClean="0"/>
              <a:t>方法构建对象</a:t>
            </a:r>
            <a:endParaRPr lang="en-US" altLang="zh-CN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append(elems: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mtClean="0"/>
              <a:t>*) { appendAll(elems) } </a:t>
            </a:r>
            <a:r>
              <a:rPr lang="zh-CN" altLang="en-US" smtClean="0"/>
              <a:t>接收的是可变参数</a:t>
            </a:r>
            <a:r>
              <a:rPr lang="en-US" altLang="zh-CN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mtClean="0"/>
              <a:t>每</a:t>
            </a:r>
            <a:r>
              <a:rPr lang="en-US" altLang="zh-CN" smtClean="0"/>
              <a:t>append</a:t>
            </a:r>
            <a:r>
              <a:rPr lang="zh-CN" altLang="en-US" smtClean="0"/>
              <a:t>一次，</a:t>
            </a:r>
            <a:r>
              <a:rPr lang="en-US" altLang="zh-CN" smtClean="0"/>
              <a:t>arr2</a:t>
            </a:r>
            <a:r>
              <a:rPr lang="zh-CN" altLang="en-US" smtClean="0"/>
              <a:t>在底层会重新分配空间，进行扩容，</a:t>
            </a:r>
            <a:r>
              <a:rPr lang="en-US" altLang="zh-CN" smtClean="0"/>
              <a:t>arr2</a:t>
            </a:r>
            <a:r>
              <a:rPr lang="zh-CN" altLang="en-US" smtClean="0"/>
              <a:t>的内存地址会发生变化，也就成为新的</a:t>
            </a:r>
            <a:r>
              <a:rPr lang="en-US" altLang="zh-CN" smtClean="0"/>
              <a:t>ArrayBuffer</a:t>
            </a:r>
          </a:p>
          <a:p>
            <a:pPr marL="228600" indent="-228600">
              <a:buAutoNum type="arabicParenR"/>
            </a:pP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Scala02_ArrayBuffer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可变集合在</a:t>
            </a:r>
            <a:r>
              <a:rPr lang="en-US" altLang="zh-CN" smtClean="0"/>
              <a:t>mutable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scala.collection.mutable.ArrayBuffer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仍然使用 </a:t>
            </a:r>
            <a:r>
              <a:rPr lang="en-US" altLang="zh-CN" smtClean="0"/>
              <a:t>def apply[A](elems: A*): CC[A] =  </a:t>
            </a:r>
            <a:r>
              <a:rPr lang="zh-CN" altLang="en-US" smtClean="0"/>
              <a:t>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arr2 = ArrayBuffer[Int]()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arr2.append(1, 2, 3)</a:t>
            </a:r>
          </a:p>
          <a:p>
            <a:endParaRPr lang="en-US" altLang="zh-CN" smtClean="0"/>
          </a:p>
          <a:p>
            <a:r>
              <a:rPr lang="en-US" altLang="zh-CN" smtClean="0"/>
              <a:t>    // ArrayBuffer ==&gt; Array</a:t>
            </a:r>
          </a:p>
          <a:p>
            <a:r>
              <a:rPr lang="en-US" altLang="zh-CN" smtClean="0"/>
              <a:t>    println(arr2.toArray)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注意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arr2.toArray </a:t>
            </a:r>
            <a:r>
              <a:rPr lang="zh-CN" altLang="en-US" smtClean="0"/>
              <a:t>返回结果才是一个不可变数组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arr2 </a:t>
            </a:r>
            <a:r>
              <a:rPr lang="zh-CN" altLang="en-US" smtClean="0"/>
              <a:t>本身并没有变化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newArr = arr2.toArray;</a:t>
            </a:r>
          </a:p>
          <a:p>
            <a:r>
              <a:rPr lang="en-US" altLang="zh-CN" smtClean="0"/>
              <a:t>    println(newArr)</a:t>
            </a:r>
          </a:p>
          <a:p>
            <a:endParaRPr lang="en-US" altLang="zh-CN" smtClean="0"/>
          </a:p>
          <a:p>
            <a:r>
              <a:rPr lang="en-US" altLang="zh-CN" smtClean="0"/>
              <a:t>    // Array ===&gt; ArrayBuffer</a:t>
            </a:r>
          </a:p>
          <a:p>
            <a:r>
              <a:rPr lang="en-US" altLang="zh-CN" smtClean="0"/>
              <a:t>    println(newArr.toBuffer)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注意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newArr.toBuffer </a:t>
            </a:r>
            <a:r>
              <a:rPr lang="zh-CN" altLang="en-US" smtClean="0"/>
              <a:t>返回结果才是一个不可变数组</a:t>
            </a:r>
            <a:r>
              <a:rPr lang="en-US" altLang="zh-CN" smtClean="0"/>
              <a:t>ArrayBuffer</a:t>
            </a:r>
          </a:p>
          <a:p>
            <a:r>
              <a:rPr lang="en-US" altLang="zh-CN" smtClean="0"/>
              <a:t>    //2. newArr </a:t>
            </a:r>
            <a:r>
              <a:rPr lang="zh-CN" altLang="en-US" smtClean="0"/>
              <a:t>本身并没有变化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newArr2 = newArr.toBuffer</a:t>
            </a:r>
          </a:p>
          <a:p>
            <a:r>
              <a:rPr lang="en-US" altLang="zh-CN" smtClean="0"/>
              <a:t>    newArr2.append(123)</a:t>
            </a:r>
          </a:p>
          <a:p>
            <a:r>
              <a:rPr lang="en-US" altLang="zh-CN" smtClean="0"/>
              <a:t>    println(newArr2)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object Scala03_DimArray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多维数组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Java</a:t>
            </a:r>
            <a:r>
              <a:rPr lang="zh-CN" altLang="en-US" smtClean="0"/>
              <a:t>中的数组的元素是数组，就是多维数组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 = Array.ofDim[Double](3,4)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上面的</a:t>
            </a:r>
            <a:r>
              <a:rPr lang="en-US" altLang="zh-CN" smtClean="0"/>
              <a:t>arr</a:t>
            </a:r>
            <a:r>
              <a:rPr lang="zh-CN" altLang="en-US" smtClean="0"/>
              <a:t>等价下面的二维数组，如图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//[ [0.0, 0.0, 0.0], [0.0, 0.0, 0.0], [0.0,0.0,0.0]  ]</a:t>
            </a:r>
          </a:p>
          <a:p>
            <a:endParaRPr lang="en-US" altLang="zh-CN" smtClean="0"/>
          </a:p>
          <a:p>
            <a:r>
              <a:rPr lang="en-US" altLang="zh-CN" smtClean="0"/>
              <a:t>    arr(1)(1) = 11.11</a:t>
            </a:r>
          </a:p>
          <a:p>
            <a:r>
              <a:rPr lang="en-US" altLang="zh-CN" smtClean="0"/>
              <a:t>    println(arr(1)(1))</a:t>
            </a:r>
          </a:p>
          <a:p>
            <a:r>
              <a:rPr lang="en-US" altLang="zh-CN" smtClean="0"/>
              <a:t>    println(arr(0)(0))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反编译代码</a:t>
            </a:r>
            <a:r>
              <a:rPr lang="en-US" altLang="zh-CN" smtClean="0"/>
              <a:t>Scala03_DimArray.class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public final class Scala03_DimArray$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</a:t>
            </a:r>
            <a:r>
              <a:rPr lang="en-US" altLang="zh-CN" b="1" smtClean="0"/>
              <a:t>double[][] arr = (double[][])Array..MODULE$.ofDim(3, 4</a:t>
            </a:r>
            <a:r>
              <a:rPr lang="en-US" altLang="zh-CN" smtClean="0"/>
              <a:t>, ClassTag..MODULE$.Double());</a:t>
            </a:r>
          </a:p>
          <a:p>
            <a:endParaRPr lang="en-US" altLang="zh-CN" smtClean="0"/>
          </a:p>
          <a:p>
            <a:r>
              <a:rPr lang="en-US" altLang="zh-CN" smtClean="0"/>
              <a:t>    arr[1][1] = 11.109999999999999D;</a:t>
            </a:r>
          </a:p>
          <a:p>
            <a:r>
              <a:rPr lang="en-US" altLang="zh-CN" smtClean="0"/>
              <a:t>    Predef..MODULE$.println(BoxesRunTime.boxToDouble(arr[1][1]));</a:t>
            </a:r>
          </a:p>
          <a:p>
            <a:r>
              <a:rPr lang="en-US" altLang="zh-CN" smtClean="0"/>
              <a:t>    Predef..MODULE$.println(BoxesRunTime.boxToDouble(arr[0][0]));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private Scala03_DimArray$() {</a:t>
            </a:r>
          </a:p>
          <a:p>
            <a:r>
              <a:rPr lang="en-US" altLang="zh-CN" smtClean="0"/>
              <a:t>    MODULE$ = this;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Scala04_JavaCollection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Scala</a:t>
            </a:r>
            <a:r>
              <a:rPr lang="zh-CN" altLang="en-US" smtClean="0"/>
              <a:t>集合和</a:t>
            </a:r>
            <a:r>
              <a:rPr lang="en-US" altLang="zh-CN" smtClean="0"/>
              <a:t>Java</a:t>
            </a:r>
            <a:r>
              <a:rPr lang="zh-CN" altLang="en-US" smtClean="0"/>
              <a:t>集合互相转换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 = ArrayBuffer("1", "2", "3")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对下面代码说明：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scala.collection.JavaConversions.bufferAsJavaList </a:t>
            </a:r>
            <a:r>
              <a:rPr lang="zh-CN" altLang="en-US" smtClean="0"/>
              <a:t>的  </a:t>
            </a:r>
            <a:r>
              <a:rPr lang="en-US" altLang="zh-CN" smtClean="0"/>
              <a:t>bufferAsJavaList</a:t>
            </a:r>
            <a:r>
              <a:rPr lang="zh-CN" altLang="en-US" smtClean="0"/>
              <a:t>是一个隐式转换函数 将 </a:t>
            </a:r>
            <a:r>
              <a:rPr lang="en-US" altLang="zh-CN" smtClean="0"/>
              <a:t>Buffer =》 java.util.List</a:t>
            </a:r>
          </a:p>
          <a:p>
            <a:r>
              <a:rPr lang="en-US" altLang="zh-CN" smtClean="0"/>
              <a:t>    //implicit def bufferAsJavaList[A](b : scala.collection.mutable.Buffer[A]) : java.util.List[A] = { /* compiled code */ }</a:t>
            </a:r>
          </a:p>
          <a:p>
            <a:endParaRPr lang="en-US" altLang="zh-CN" smtClean="0"/>
          </a:p>
          <a:p>
            <a:r>
              <a:rPr lang="en-US" altLang="zh-CN" smtClean="0"/>
              <a:t>    //2. ProcessBuilder(arr) </a:t>
            </a:r>
            <a:r>
              <a:rPr lang="zh-CN" altLang="en-US" smtClean="0"/>
              <a:t>是一个</a:t>
            </a:r>
            <a:r>
              <a:rPr lang="en-US" altLang="zh-CN" smtClean="0"/>
              <a:t>java</a:t>
            </a:r>
            <a:r>
              <a:rPr lang="zh-CN" altLang="en-US" smtClean="0"/>
              <a:t>的构造函数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 public ProcessBuilder(List&lt;String&gt; command) {</a:t>
            </a:r>
          </a:p>
          <a:p>
            <a:r>
              <a:rPr lang="en-US" altLang="zh-CN" smtClean="0"/>
              <a:t>        if (command == null)</a:t>
            </a:r>
          </a:p>
          <a:p>
            <a:r>
              <a:rPr lang="en-US" altLang="zh-CN" smtClean="0"/>
              <a:t>            throw new NullPointerException();</a:t>
            </a:r>
          </a:p>
          <a:p>
            <a:r>
              <a:rPr lang="en-US" altLang="zh-CN" smtClean="0"/>
              <a:t>        this.command = command;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//3.  val javaArr = new ProcessBuilder(arr) </a:t>
            </a:r>
            <a:r>
              <a:rPr lang="zh-CN" altLang="en-US" smtClean="0"/>
              <a:t>返回的是 </a:t>
            </a:r>
            <a:r>
              <a:rPr lang="en-US" altLang="zh-CN" smtClean="0"/>
              <a:t>ProcessBuilder </a:t>
            </a:r>
            <a:r>
              <a:rPr lang="zh-CN" altLang="en-US" smtClean="0"/>
              <a:t>对象 即 </a:t>
            </a:r>
            <a:r>
              <a:rPr lang="en-US" altLang="zh-CN" smtClean="0"/>
              <a:t>javaArr</a:t>
            </a:r>
            <a:r>
              <a:rPr lang="zh-CN" altLang="en-US" smtClean="0"/>
              <a:t>是 </a:t>
            </a:r>
            <a:r>
              <a:rPr lang="en-US" altLang="zh-CN" smtClean="0"/>
              <a:t>ProcessBuilder</a:t>
            </a:r>
          </a:p>
          <a:p>
            <a:r>
              <a:rPr lang="en-US" altLang="zh-CN" smtClean="0"/>
              <a:t>    //4.  javaArr.command() </a:t>
            </a:r>
            <a:r>
              <a:rPr lang="zh-CN" altLang="en-US" smtClean="0"/>
              <a:t>返回的是 </a:t>
            </a:r>
            <a:r>
              <a:rPr lang="en-US" altLang="zh-CN" smtClean="0"/>
              <a:t>java.util.List</a:t>
            </a:r>
          </a:p>
          <a:p>
            <a:endParaRPr lang="en-US" altLang="zh-CN" smtClean="0"/>
          </a:p>
          <a:p>
            <a:r>
              <a:rPr lang="en-US" altLang="zh-CN" smtClean="0"/>
              <a:t>    import scala.collection.JavaConversions.bufferAsJavaList</a:t>
            </a:r>
          </a:p>
          <a:p>
            <a:r>
              <a:rPr lang="en-US" altLang="zh-CN" smtClean="0"/>
              <a:t>    // ArrayBuffer ==&gt; java.util.List</a:t>
            </a:r>
          </a:p>
          <a:p>
            <a:r>
              <a:rPr lang="en-US" altLang="zh-CN" smtClean="0"/>
              <a:t>    val javaArr = new ProcessBuilder(arr)</a:t>
            </a:r>
          </a:p>
          <a:p>
            <a:r>
              <a:rPr lang="en-US" altLang="zh-CN" smtClean="0"/>
              <a:t>    val arrList = javaArr.command()</a:t>
            </a:r>
          </a:p>
          <a:p>
            <a:r>
              <a:rPr lang="en-US" altLang="zh-CN" smtClean="0"/>
              <a:t>    println(arrList) //</a:t>
            </a:r>
            <a:r>
              <a:rPr lang="zh-CN" altLang="en-US" smtClean="0"/>
              <a:t>输出 </a:t>
            </a:r>
            <a:r>
              <a:rPr lang="en-US" altLang="zh-CN" smtClean="0"/>
              <a:t>[1, 2, 3]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补充的说明代码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com.atguigu.chapter10.arraypart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TraitUse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a01 = new A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B.test(a01) // b ok..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 MyTrait01 {}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特质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类继承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MyTrait01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extends MyTrait01 {}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B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//test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方法，可以接受一个继承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MyTrait01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的类的实例（这点和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一样，体现接口多态）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test(m: MyTrait01):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println("b ok..")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Scala04_JavaCollection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对下面代码说明：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scala.collection.JavaConversions.bufferAsJavaList </a:t>
            </a:r>
            <a:r>
              <a:rPr lang="zh-CN" altLang="en-US" smtClean="0"/>
              <a:t>的  </a:t>
            </a:r>
            <a:r>
              <a:rPr lang="en-US" altLang="zh-CN" smtClean="0"/>
              <a:t>bufferAsJavaList</a:t>
            </a:r>
            <a:r>
              <a:rPr lang="zh-CN" altLang="en-US" smtClean="0"/>
              <a:t>是一个隐式转换函数 将 </a:t>
            </a:r>
            <a:r>
              <a:rPr lang="en-US" altLang="zh-CN" smtClean="0"/>
              <a:t>Buffer =》 java.util.List</a:t>
            </a:r>
          </a:p>
          <a:p>
            <a:r>
              <a:rPr lang="en-US" altLang="zh-CN" smtClean="0"/>
              <a:t>    //implicit def bufferAsJavaList[A](b : scala.collection.mutable.Buffer[A]) : java.util.List[A] = { /* compiled code */ }</a:t>
            </a:r>
          </a:p>
          <a:p>
            <a:endParaRPr lang="en-US" altLang="zh-CN" smtClean="0"/>
          </a:p>
          <a:p>
            <a:r>
              <a:rPr lang="en-US" altLang="zh-CN" smtClean="0"/>
              <a:t>    //2. ProcessBuilder(arr) </a:t>
            </a:r>
            <a:r>
              <a:rPr lang="zh-CN" altLang="en-US" smtClean="0"/>
              <a:t>是一个</a:t>
            </a:r>
            <a:r>
              <a:rPr lang="en-US" altLang="zh-CN" smtClean="0"/>
              <a:t>java</a:t>
            </a:r>
            <a:r>
              <a:rPr lang="zh-CN" altLang="en-US" smtClean="0"/>
              <a:t>的构造函数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 public ProcessBuilder(List&lt;String&gt; command) {</a:t>
            </a:r>
          </a:p>
          <a:p>
            <a:r>
              <a:rPr lang="en-US" altLang="zh-CN" smtClean="0"/>
              <a:t>        if (command == null)</a:t>
            </a:r>
          </a:p>
          <a:p>
            <a:r>
              <a:rPr lang="en-US" altLang="zh-CN" smtClean="0"/>
              <a:t>            throw new NullPointerException();</a:t>
            </a:r>
          </a:p>
          <a:p>
            <a:r>
              <a:rPr lang="en-US" altLang="zh-CN" smtClean="0"/>
              <a:t>        this.command = command;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//3.  val javaArr = new ProcessBuilder(arr) </a:t>
            </a:r>
            <a:r>
              <a:rPr lang="zh-CN" altLang="en-US" smtClean="0"/>
              <a:t>返回的是 </a:t>
            </a:r>
            <a:r>
              <a:rPr lang="en-US" altLang="zh-CN" smtClean="0"/>
              <a:t>ProcessBuilder </a:t>
            </a:r>
            <a:r>
              <a:rPr lang="zh-CN" altLang="en-US" smtClean="0"/>
              <a:t>对象 即 </a:t>
            </a:r>
            <a:r>
              <a:rPr lang="en-US" altLang="zh-CN" smtClean="0"/>
              <a:t>javaArr</a:t>
            </a:r>
            <a:r>
              <a:rPr lang="zh-CN" altLang="en-US" smtClean="0"/>
              <a:t>是 </a:t>
            </a:r>
            <a:r>
              <a:rPr lang="en-US" altLang="zh-CN" smtClean="0"/>
              <a:t>ProcessBuilder</a:t>
            </a:r>
          </a:p>
          <a:p>
            <a:r>
              <a:rPr lang="en-US" altLang="zh-CN" smtClean="0"/>
              <a:t>    //4.  javaArr.command() </a:t>
            </a:r>
            <a:r>
              <a:rPr lang="zh-CN" altLang="en-US" smtClean="0"/>
              <a:t>返回的是 </a:t>
            </a:r>
            <a:r>
              <a:rPr lang="en-US" altLang="zh-CN" smtClean="0"/>
              <a:t>java.util.List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集合和</a:t>
            </a:r>
            <a:r>
              <a:rPr lang="en-US" altLang="zh-CN" smtClean="0"/>
              <a:t>Java</a:t>
            </a:r>
            <a:r>
              <a:rPr lang="zh-CN" altLang="en-US" smtClean="0"/>
              <a:t>集合互相转换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 = ArrayBuffer("1", "2", "3", "4")</a:t>
            </a:r>
          </a:p>
          <a:p>
            <a:r>
              <a:rPr lang="en-US" altLang="zh-CN" smtClean="0"/>
              <a:t>    import scala.collection.JavaConversions.bufferAsJavaList</a:t>
            </a:r>
          </a:p>
          <a:p>
            <a:r>
              <a:rPr lang="en-US" altLang="zh-CN" smtClean="0"/>
              <a:t>    // ArrayBuffer ==&gt; java.util.List</a:t>
            </a:r>
          </a:p>
          <a:p>
            <a:r>
              <a:rPr lang="en-US" altLang="zh-CN" smtClean="0"/>
              <a:t>    val javaArr = new ProcessBuilder(arr)</a:t>
            </a:r>
          </a:p>
          <a:p>
            <a:r>
              <a:rPr lang="en-US" altLang="zh-CN" smtClean="0"/>
              <a:t>    val arrList = javaArr.command()</a:t>
            </a:r>
          </a:p>
          <a:p>
            <a:r>
              <a:rPr lang="en-US" altLang="zh-CN" smtClean="0"/>
              <a:t>    println(arrList) //</a:t>
            </a:r>
            <a:r>
              <a:rPr lang="zh-CN" altLang="en-US" smtClean="0"/>
              <a:t>输出 </a:t>
            </a:r>
            <a:r>
              <a:rPr lang="en-US" altLang="zh-CN" smtClean="0"/>
              <a:t>[1, 2, 3]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下面代码说明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//1. scala.collection.JavaConversions.asScalaBuffer </a:t>
            </a:r>
            <a:r>
              <a:rPr lang="zh-CN" altLang="en-US" smtClean="0"/>
              <a:t>的 </a:t>
            </a:r>
            <a:r>
              <a:rPr lang="en-US" altLang="zh-CN" smtClean="0"/>
              <a:t>asScalaBuffer </a:t>
            </a:r>
            <a:r>
              <a:rPr lang="zh-CN" altLang="en-US" smtClean="0"/>
              <a:t>是一个隐式函数 ，将 </a:t>
            </a:r>
            <a:r>
              <a:rPr lang="en-US" altLang="zh-CN" smtClean="0"/>
              <a:t>java.util.List=&gt;Buffer</a:t>
            </a:r>
          </a:p>
          <a:p>
            <a:r>
              <a:rPr lang="en-US" altLang="zh-CN" smtClean="0"/>
              <a:t>    /*</a:t>
            </a:r>
          </a:p>
          <a:p>
            <a:r>
              <a:rPr lang="en-US" altLang="zh-CN" smtClean="0"/>
              <a:t>      implicit def asScalaBuffer[A](l : java.util.List[A]) : scala.collection.mutable.Buffer[A] = { /* compiled code */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import scala.collection.JavaConversions.asScalaBuffer</a:t>
            </a:r>
          </a:p>
          <a:p>
            <a:r>
              <a:rPr lang="en-US" altLang="zh-CN" smtClean="0"/>
              <a:t>    import scala.collection.mutable</a:t>
            </a:r>
          </a:p>
          <a:p>
            <a:r>
              <a:rPr lang="en-US" altLang="zh-CN" smtClean="0"/>
              <a:t>    // java.util.List ==&gt; Buffer</a:t>
            </a:r>
          </a:p>
          <a:p>
            <a:r>
              <a:rPr lang="en-US" altLang="zh-CN" smtClean="0"/>
              <a:t>    val scalaArr: mutable.Buffer[String] = arrList</a:t>
            </a:r>
          </a:p>
          <a:p>
            <a:endParaRPr lang="en-US" altLang="zh-CN" smtClean="0"/>
          </a:p>
          <a:p>
            <a:r>
              <a:rPr lang="en-US" altLang="zh-CN" smtClean="0"/>
              <a:t>    println(scalaArr)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创建列表数据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List</a:t>
            </a:r>
            <a:r>
              <a:rPr lang="zh-CN" altLang="en-US" smtClean="0"/>
              <a:t>默认为不可变的集合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List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List = scala.collection.immutable.List</a:t>
            </a:r>
          </a:p>
          <a:p>
            <a:r>
              <a:rPr lang="en-US" altLang="zh-CN" smtClean="0"/>
              <a:t>    // 3. List </a:t>
            </a:r>
            <a:r>
              <a:rPr lang="zh-CN" altLang="en-US" smtClean="0"/>
              <a:t>中可以放任何数据类型 </a:t>
            </a:r>
            <a:r>
              <a:rPr lang="en-US" altLang="zh-CN" smtClean="0"/>
              <a:t>arr1</a:t>
            </a:r>
            <a:r>
              <a:rPr lang="zh-CN" altLang="en-US" smtClean="0"/>
              <a:t>的类型为 </a:t>
            </a:r>
            <a:r>
              <a:rPr lang="en-US" altLang="zh-CN" smtClean="0"/>
              <a:t>List[Any]</a:t>
            </a:r>
          </a:p>
          <a:p>
            <a:r>
              <a:rPr lang="en-US" altLang="zh-CN" smtClean="0"/>
              <a:t>    val arr1 = List(1, 2, 3, "abc")</a:t>
            </a:r>
          </a:p>
          <a:p>
            <a:r>
              <a:rPr lang="en-US" altLang="zh-CN" smtClean="0"/>
              <a:t>    println(arr1)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创建空列表 ： </a:t>
            </a:r>
            <a:r>
              <a:rPr lang="en-US" altLang="zh-CN" smtClean="0"/>
              <a:t>Nil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如果希望得到一个空列表，可以使用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mtClean="0"/>
              <a:t>,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Nil = scala.collection.immutable.Nil</a:t>
            </a:r>
          </a:p>
          <a:p>
            <a:r>
              <a:rPr lang="en-US" altLang="zh-CN" smtClean="0"/>
              <a:t>    val arr2 = Nil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创建列表数据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List</a:t>
            </a:r>
            <a:r>
              <a:rPr lang="zh-CN" altLang="en-US" smtClean="0"/>
              <a:t>默认为不可变的集合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List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List = scala.collection.immutable.List</a:t>
            </a:r>
          </a:p>
          <a:p>
            <a:r>
              <a:rPr lang="en-US" altLang="zh-CN" smtClean="0"/>
              <a:t>    // 3. List </a:t>
            </a:r>
            <a:r>
              <a:rPr lang="zh-CN" altLang="en-US" smtClean="0"/>
              <a:t>中可以放任何数据类型 </a:t>
            </a:r>
            <a:r>
              <a:rPr lang="en-US" altLang="zh-CN" smtClean="0"/>
              <a:t>arr1</a:t>
            </a:r>
            <a:r>
              <a:rPr lang="zh-CN" altLang="en-US" smtClean="0"/>
              <a:t>的类型为 </a:t>
            </a:r>
            <a:r>
              <a:rPr lang="en-US" altLang="zh-CN" smtClean="0"/>
              <a:t>List[Any]</a:t>
            </a:r>
          </a:p>
          <a:p>
            <a:r>
              <a:rPr lang="en-US" altLang="zh-CN" smtClean="0"/>
              <a:t>    val arr1 = List(1, 2, 3, "abc")</a:t>
            </a:r>
          </a:p>
          <a:p>
            <a:r>
              <a:rPr lang="en-US" altLang="zh-CN" smtClean="0"/>
              <a:t>    println(arr1)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创建空列表 ： </a:t>
            </a:r>
            <a:r>
              <a:rPr lang="en-US" altLang="zh-CN" smtClean="0"/>
              <a:t>Nil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如果希望得到一个空列表，可以使用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mtClean="0"/>
              <a:t>,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Nil = scala.collection.immutable.Nil</a:t>
            </a:r>
          </a:p>
          <a:p>
            <a:r>
              <a:rPr lang="en-US" altLang="zh-CN" smtClean="0"/>
              <a:t>    val arr2 = Nil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arr1 = List(1, 2, 3, "abc")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取出</a:t>
            </a:r>
            <a:r>
              <a:rPr lang="en-US" altLang="zh-CN" smtClean="0"/>
              <a:t>arr1</a:t>
            </a:r>
            <a:r>
              <a:rPr lang="zh-CN" altLang="en-US" smtClean="0"/>
              <a:t>的第</a:t>
            </a:r>
            <a:r>
              <a:rPr lang="en-US" altLang="zh-CN" smtClean="0"/>
              <a:t>4</a:t>
            </a:r>
            <a:r>
              <a:rPr lang="zh-CN" altLang="en-US" smtClean="0"/>
              <a:t>个元素，即 </a:t>
            </a:r>
            <a:r>
              <a:rPr lang="en-US" altLang="zh-CN" smtClean="0"/>
              <a:t>abc</a:t>
            </a:r>
          </a:p>
          <a:p>
            <a:r>
              <a:rPr lang="en-US" altLang="zh-CN" smtClean="0"/>
              <a:t>    println(arr1(3))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不可变集合：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不可变集合，就是这个集合本身不能变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内存地址不能变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的数值，是不可以动态增长的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可变集合</a:t>
            </a:r>
            <a:r>
              <a:rPr lang="en-US" altLang="zh-CN" smtClean="0"/>
              <a:t>: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(ArrayList 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是可以动态增长的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就是这个集合的本身是可以变的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内存地址可变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，因为成为一个新的集合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可变集合和不可变集合的举例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com.atguigu.scala.t;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java.util.ArrayList;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Test100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不可变集合类似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int[] nums = new int[3];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nums[2] = 11;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可以修改值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//nums[3] = 90;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不能动态增长，因为是不可以变的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String[] names = {"bj", "sh"};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System.out.println(nums + " " + names);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可变集合举例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 al = new ArrayList&lt;String&gt;();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al.add("zs2");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al.add("zs3");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地址变化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的案例代码</a:t>
            </a:r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list1 = List(1, 2, 3, "abc")</a:t>
            </a:r>
          </a:p>
          <a:p>
            <a:r>
              <a:rPr lang="en-US" altLang="zh-CN" smtClean="0"/>
              <a:t>    // :+</a:t>
            </a:r>
            <a:r>
              <a:rPr lang="zh-CN" altLang="en-US" smtClean="0"/>
              <a:t>运算符表示在列表的最后增加数据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list2 = list1 :+ 4</a:t>
            </a:r>
          </a:p>
          <a:p>
            <a:r>
              <a:rPr lang="en-US" altLang="zh-CN" smtClean="0"/>
              <a:t>    println(list1) //list1</a:t>
            </a:r>
            <a:r>
              <a:rPr lang="zh-CN" altLang="en-US" smtClean="0"/>
              <a:t>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println(list2) //</a:t>
            </a:r>
            <a:r>
              <a:rPr lang="zh-CN" altLang="en-US" smtClean="0"/>
              <a:t>新的列表结果是 </a:t>
            </a:r>
            <a:r>
              <a:rPr lang="en-US" altLang="zh-CN" smtClean="0"/>
              <a:t>[1, 2, 3, "abc", 4]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list1 = List(1, 2, 3, "abc")</a:t>
            </a:r>
          </a:p>
          <a:p>
            <a:r>
              <a:rPr lang="en-US" altLang="zh-CN" smtClean="0"/>
              <a:t>    // :+</a:t>
            </a:r>
            <a:r>
              <a:rPr lang="zh-CN" altLang="en-US" smtClean="0"/>
              <a:t>运算符表示在列表的最后增加数据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list2 = list1 :+ 4</a:t>
            </a:r>
          </a:p>
          <a:p>
            <a:r>
              <a:rPr lang="en-US" altLang="zh-CN" smtClean="0"/>
              <a:t>    println(list1) //list1</a:t>
            </a:r>
            <a:r>
              <a:rPr lang="zh-CN" altLang="en-US" smtClean="0"/>
              <a:t>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println(list2) //</a:t>
            </a:r>
            <a:r>
              <a:rPr lang="zh-CN" altLang="en-US" smtClean="0"/>
              <a:t>新的列表结果是 </a:t>
            </a:r>
            <a:r>
              <a:rPr lang="en-US" altLang="zh-CN" smtClean="0"/>
              <a:t>[1, 2, 3, "abc", 4]</a:t>
            </a:r>
          </a:p>
          <a:p>
            <a:endParaRPr lang="en-US" altLang="zh-CN" smtClean="0"/>
          </a:p>
          <a:p>
            <a:r>
              <a:rPr lang="en-US" altLang="zh-CN" smtClean="0"/>
              <a:t>    </a:t>
            </a:r>
            <a:r>
              <a:rPr lang="en-US" altLang="zh-CN" b="1" smtClean="0"/>
              <a:t>// +:</a:t>
            </a:r>
            <a:r>
              <a:rPr lang="zh-CN" altLang="en-US" b="1" smtClean="0"/>
              <a:t>运算符表示在列表的前面增加数据</a:t>
            </a:r>
          </a:p>
          <a:p>
            <a:r>
              <a:rPr lang="zh-CN" altLang="en-US" b="1" smtClean="0"/>
              <a:t>    </a:t>
            </a:r>
            <a:r>
              <a:rPr lang="en-US" altLang="zh-CN" b="1" smtClean="0"/>
              <a:t>val list3 = 100 +: list1</a:t>
            </a:r>
          </a:p>
          <a:p>
            <a:r>
              <a:rPr lang="en-US" altLang="zh-CN" b="1" smtClean="0"/>
              <a:t>    println(list3)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+</a:t>
            </a:r>
            <a:r>
              <a:rPr lang="zh-CN" altLang="en-US" smtClean="0"/>
              <a:t>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list1 = List(1, 2, 3, "abc")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</a:t>
            </a:r>
            <a:r>
              <a:rPr lang="en-US" altLang="zh-CN" smtClean="0"/>
              <a:t>::</a:t>
            </a:r>
            <a:r>
              <a:rPr lang="zh-CN" altLang="en-US" smtClean="0"/>
              <a:t>运算符来创建集合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创建</a:t>
            </a:r>
            <a:r>
              <a:rPr lang="en-US" altLang="zh-CN" smtClean="0"/>
              <a:t>List</a:t>
            </a:r>
          </a:p>
          <a:p>
            <a:r>
              <a:rPr lang="en-US" altLang="zh-CN" smtClean="0"/>
              <a:t>    // ::</a:t>
            </a:r>
            <a:r>
              <a:rPr lang="zh-CN" altLang="en-US" smtClean="0"/>
              <a:t>可以向集合中添加元素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使用</a:t>
            </a:r>
            <a:r>
              <a:rPr lang="en-US" altLang="zh-CN" smtClean="0"/>
              <a:t>::</a:t>
            </a:r>
            <a:r>
              <a:rPr lang="zh-CN" altLang="en-US" smtClean="0"/>
              <a:t>运算符时，集合对象一定要放置在最右边</a:t>
            </a:r>
            <a:r>
              <a:rPr lang="en-US" altLang="zh-CN" smtClean="0"/>
              <a:t>, </a:t>
            </a:r>
            <a:r>
              <a:rPr lang="zh-CN" altLang="en-US" smtClean="0"/>
              <a:t>运算规则是从右向左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步骤</a:t>
            </a:r>
            <a:r>
              <a:rPr lang="en-US" altLang="zh-CN" smtClean="0"/>
              <a:t>1:  List() </a:t>
            </a:r>
            <a:r>
              <a:rPr lang="zh-CN" altLang="en-US" smtClean="0"/>
              <a:t>空集合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步骤</a:t>
            </a:r>
            <a:r>
              <a:rPr lang="en-US" altLang="zh-CN" smtClean="0"/>
              <a:t>2:  List(List(1, 2, 3, "abc"))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3:  List(6, List(1, 2, 3, "abc"))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4:  List(5, 6, List(1, 2, 3, "abc"))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5:  List(4, 5, 6, List(1, 2, 3, "abc"))</a:t>
            </a:r>
          </a:p>
          <a:p>
            <a:r>
              <a:rPr lang="en-US" altLang="zh-CN" smtClean="0"/>
              <a:t>    val list5 = 4 :: 5 :: 6 :: list1 :: Nil</a:t>
            </a:r>
          </a:p>
          <a:p>
            <a:r>
              <a:rPr lang="en-US" altLang="zh-CN" smtClean="0"/>
              <a:t>    println(list5)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1: List(1, 2, 3, 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2: List(6, 1, 2, 3, 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3: List(5, 6, 1, 2, 3, 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4: List(4, 5, 6, 1, 2, 3, "abc")</a:t>
            </a:r>
          </a:p>
          <a:p>
            <a:r>
              <a:rPr lang="en-US" altLang="zh-CN" smtClean="0"/>
              <a:t>    val list6 = 4 :: 5 :: 6 :: list1</a:t>
            </a:r>
          </a:p>
          <a:p>
            <a:r>
              <a:rPr lang="en-US" altLang="zh-CN" smtClean="0"/>
              <a:t>    println(list6)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</a:t>
            </a:r>
            <a:r>
              <a:rPr lang="en-US" altLang="zh-CN" smtClean="0"/>
              <a:t>::: </a:t>
            </a:r>
            <a:r>
              <a:rPr lang="zh-CN" altLang="en-US" smtClean="0"/>
              <a:t>运算符是将集合中的每一个元素加入到空集合中去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步骤</a:t>
            </a:r>
            <a:r>
              <a:rPr lang="en-US" altLang="zh-CN" smtClean="0"/>
              <a:t>1: list()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2: list(1,2,3,"abc")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3: list(6, 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4: list(5,6,1,2,3,"abc")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5: list(4,5,6,1,2,3,"abc")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其实等价于 </a:t>
            </a:r>
            <a:r>
              <a:rPr lang="en-US" altLang="zh-CN" smtClean="0"/>
              <a:t>val list6 = 4 :: 5 :: 6 :: list1</a:t>
            </a:r>
          </a:p>
          <a:p>
            <a:r>
              <a:rPr lang="en-US" altLang="zh-CN" smtClean="0"/>
              <a:t>    val list7 = 4 :: 5 :: 6 :: list1 ::: Nil</a:t>
            </a:r>
          </a:p>
          <a:p>
            <a:r>
              <a:rPr lang="en-US" altLang="zh-CN" smtClean="0"/>
              <a:t>    println(list7)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1:</a:t>
            </a:r>
            <a:r>
              <a:rPr lang="en-US" altLang="zh-CN" baseline="0" smtClean="0"/>
              <a:t> List(4,5,6,1,2,3,"abc")</a:t>
            </a:r>
          </a:p>
          <a:p>
            <a:r>
              <a:rPr lang="zh-CN" altLang="en-US" baseline="0" smtClean="0"/>
              <a:t>题</a:t>
            </a:r>
            <a:r>
              <a:rPr lang="en-US" altLang="zh-CN" baseline="0" smtClean="0"/>
              <a:t>2</a:t>
            </a:r>
            <a:r>
              <a:rPr lang="zh-CN" altLang="en-US" baseline="0" smtClean="0"/>
              <a:t>：</a:t>
            </a:r>
            <a:r>
              <a:rPr lang="en-US" altLang="zh-CN" baseline="0" smtClean="0"/>
              <a:t>List(</a:t>
            </a:r>
            <a:r>
              <a:rPr lang="zh-CN" altLang="en-US" baseline="0" smtClean="0"/>
              <a:t>错误</a:t>
            </a:r>
            <a:r>
              <a:rPr lang="en-US" altLang="zh-CN" baseline="0" smtClean="0"/>
              <a:t>)</a:t>
            </a:r>
          </a:p>
          <a:p>
            <a:r>
              <a:rPr lang="zh-CN" altLang="en-US" baseline="0" smtClean="0"/>
              <a:t>题</a:t>
            </a:r>
            <a:r>
              <a:rPr lang="en-US" altLang="zh-CN" baseline="0" smtClean="0"/>
              <a:t>3: </a:t>
            </a:r>
            <a:r>
              <a:rPr lang="zh-CN" altLang="en-US" baseline="0" smtClean="0"/>
              <a:t>错误</a:t>
            </a:r>
            <a:endParaRPr lang="en-US" altLang="zh-CN" baseline="0" smtClean="0"/>
          </a:p>
          <a:p>
            <a:r>
              <a:rPr lang="zh-CN" altLang="en-US" baseline="0" smtClean="0"/>
              <a:t>题</a:t>
            </a:r>
            <a:r>
              <a:rPr lang="en-US" altLang="zh-CN" baseline="0" smtClean="0"/>
              <a:t>4: List(4,5,1,2,3,"abc",1,2,3,"abc")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看案例</a:t>
            </a:r>
            <a:endParaRPr lang="en-US" altLang="zh-CN" smtClean="0"/>
          </a:p>
          <a:p>
            <a:r>
              <a:rPr lang="en-US" altLang="zh-CN" smtClean="0"/>
              <a:t>package com.atguigu.temp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scala.collection.mutable.ListBuffer</a:t>
            </a:r>
          </a:p>
          <a:p>
            <a:endParaRPr lang="en-US" altLang="zh-CN" smtClean="0"/>
          </a:p>
          <a:p>
            <a:r>
              <a:rPr lang="en-US" altLang="zh-CN" smtClean="0"/>
              <a:t>object ListBufferDemo01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构建一个可变列表，初始有</a:t>
            </a:r>
            <a:r>
              <a:rPr lang="en-US" altLang="zh-CN" smtClean="0"/>
              <a:t>3</a:t>
            </a:r>
            <a:r>
              <a:rPr lang="zh-CN" altLang="en-US" smtClean="0"/>
              <a:t>个元素</a:t>
            </a:r>
            <a:r>
              <a:rPr lang="en-US" altLang="zh-CN" smtClean="0"/>
              <a:t>1,2,3</a:t>
            </a:r>
          </a:p>
          <a:p>
            <a:r>
              <a:rPr lang="en-US" altLang="zh-CN" smtClean="0"/>
              <a:t>    val lst0 = ListBuffer[Int](1, 2, 3)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访问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println("lst0(2)=" + lst0(2))</a:t>
            </a:r>
          </a:p>
          <a:p>
            <a:r>
              <a:rPr lang="en-US" altLang="zh-CN" smtClean="0"/>
              <a:t>    for (item &lt;- lst0) {</a:t>
            </a:r>
          </a:p>
          <a:p>
            <a:r>
              <a:rPr lang="en-US" altLang="zh-CN" smtClean="0"/>
              <a:t>      println("item=" + item)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创建一个空的可变列表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lst1 = new ListBuffer[Int]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向</a:t>
            </a:r>
            <a:r>
              <a:rPr lang="en-US" altLang="zh-CN" smtClean="0"/>
              <a:t>lst1</a:t>
            </a:r>
            <a:r>
              <a:rPr lang="zh-CN" altLang="en-US" smtClean="0"/>
              <a:t>中追加元素，注意：没有生成新的集合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lst1 += 4</a:t>
            </a:r>
          </a:p>
          <a:p>
            <a:r>
              <a:rPr lang="en-US" altLang="zh-CN" smtClean="0"/>
              <a:t>    lst1.append(5)</a:t>
            </a:r>
          </a:p>
          <a:p>
            <a:r>
              <a:rPr lang="en-US" altLang="zh-CN" smtClean="0"/>
              <a:t>    println("lst1=" + lst1)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将</a:t>
            </a:r>
            <a:r>
              <a:rPr lang="en-US" altLang="zh-CN" smtClean="0"/>
              <a:t>lst1</a:t>
            </a:r>
            <a:r>
              <a:rPr lang="zh-CN" altLang="en-US" smtClean="0"/>
              <a:t>中的元素最近到</a:t>
            </a:r>
            <a:r>
              <a:rPr lang="en-US" altLang="zh-CN" smtClean="0"/>
              <a:t>lst0</a:t>
            </a:r>
            <a:r>
              <a:rPr lang="zh-CN" altLang="en-US" smtClean="0"/>
              <a:t>中， 注意：没有生成新的集合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lst0 ++= lst1</a:t>
            </a:r>
          </a:p>
          <a:p>
            <a:r>
              <a:rPr lang="en-US" altLang="zh-CN" smtClean="0"/>
              <a:t>    println("lst0=" + lst0)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将</a:t>
            </a:r>
            <a:r>
              <a:rPr lang="en-US" altLang="zh-CN" smtClean="0"/>
              <a:t>lst0</a:t>
            </a:r>
            <a:r>
              <a:rPr lang="zh-CN" altLang="en-US" smtClean="0"/>
              <a:t>和</a:t>
            </a:r>
            <a:r>
              <a:rPr lang="en-US" altLang="zh-CN" smtClean="0"/>
              <a:t>lst1</a:t>
            </a:r>
            <a:r>
              <a:rPr lang="zh-CN" altLang="en-US" smtClean="0"/>
              <a:t>合并成一个新的</a:t>
            </a:r>
            <a:r>
              <a:rPr lang="en-US" altLang="zh-CN" smtClean="0"/>
              <a:t>ListBuffer </a:t>
            </a:r>
            <a:r>
              <a:rPr lang="zh-CN" altLang="en-US" smtClean="0"/>
              <a:t>注意：生成了一个集合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lst2 = lst0 ++ lst1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将元素追加到</a:t>
            </a:r>
            <a:r>
              <a:rPr lang="en-US" altLang="zh-CN" smtClean="0"/>
              <a:t>lst0</a:t>
            </a:r>
            <a:r>
              <a:rPr lang="zh-CN" altLang="en-US" smtClean="0"/>
              <a:t>的后面生成一个新的集合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lst3 = lst0 :+ 5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删除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println("=====</a:t>
            </a:r>
            <a:r>
              <a:rPr lang="zh-CN" altLang="en-US" smtClean="0"/>
              <a:t>删除</a:t>
            </a:r>
            <a:r>
              <a:rPr lang="en-US" altLang="zh-CN" smtClean="0"/>
              <a:t>=======")</a:t>
            </a:r>
          </a:p>
          <a:p>
            <a:r>
              <a:rPr lang="en-US" altLang="zh-CN" smtClean="0"/>
              <a:t>    println("lst1=" + lst1)</a:t>
            </a:r>
          </a:p>
          <a:p>
            <a:r>
              <a:rPr lang="en-US" altLang="zh-CN" smtClean="0"/>
              <a:t>    lst1.remove(1)</a:t>
            </a:r>
          </a:p>
          <a:p>
            <a:r>
              <a:rPr lang="en-US" altLang="zh-CN" smtClean="0"/>
              <a:t>    for (item &lt;- lst1) {</a:t>
            </a:r>
          </a:p>
          <a:p>
            <a:r>
              <a:rPr lang="en-US" altLang="zh-CN" smtClean="0"/>
              <a:t>      println("item=" + item)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队列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q1 </a:t>
            </a:r>
            <a:r>
              <a:rPr lang="zh-CN" altLang="en-US" smtClean="0"/>
              <a:t>队列可以存放任意类型，泛型为</a:t>
            </a:r>
            <a:r>
              <a:rPr lang="en-US" altLang="zh-CN" smtClean="0"/>
              <a:t>Any</a:t>
            </a:r>
          </a:p>
          <a:p>
            <a:r>
              <a:rPr lang="en-US" altLang="zh-CN" smtClean="0"/>
              <a:t>    //2. q1 </a:t>
            </a:r>
            <a:r>
              <a:rPr lang="zh-CN" altLang="en-US" smtClean="0"/>
              <a:t>队列只能存放</a:t>
            </a:r>
            <a:r>
              <a:rPr lang="en-US" altLang="zh-CN" smtClean="0"/>
              <a:t>Int ,</a:t>
            </a:r>
            <a:r>
              <a:rPr lang="zh-CN" altLang="en-US" smtClean="0"/>
              <a:t>泛型为</a:t>
            </a:r>
            <a:r>
              <a:rPr lang="en-US" altLang="zh-CN" smtClean="0"/>
              <a:t>Int</a:t>
            </a:r>
          </a:p>
          <a:p>
            <a:r>
              <a:rPr lang="en-US" altLang="zh-CN" smtClean="0"/>
              <a:t>    //3. mutable.Queue </a:t>
            </a:r>
            <a:r>
              <a:rPr lang="zh-CN" altLang="en-US" smtClean="0"/>
              <a:t>表示 为可变集合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q1 = new mutable.Queue[Any]</a:t>
            </a:r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println(q1 + " " + q)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追加集合中的元素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mtClean="0"/>
              <a:t>为什么使用</a:t>
            </a:r>
            <a:r>
              <a:rPr lang="en-US" altLang="zh-CN" smtClean="0"/>
              <a:t>++,</a:t>
            </a:r>
            <a:r>
              <a:rPr lang="zh-CN" altLang="en-US" smtClean="0"/>
              <a:t>因为</a:t>
            </a:r>
            <a:r>
              <a:rPr lang="en-US" altLang="zh-CN" smtClean="0"/>
              <a:t>q </a:t>
            </a:r>
            <a:r>
              <a:rPr lang="zh-CN" altLang="en-US" smtClean="0"/>
              <a:t>的泛型是</a:t>
            </a:r>
            <a:r>
              <a:rPr lang="en-US" altLang="zh-CN" smtClean="0"/>
              <a:t>Int,</a:t>
            </a:r>
            <a:r>
              <a:rPr lang="zh-CN" altLang="en-US" smtClean="0"/>
              <a:t>因此直接使用 </a:t>
            </a:r>
            <a:r>
              <a:rPr lang="en-US" altLang="zh-CN" smtClean="0"/>
              <a:t>+= </a:t>
            </a:r>
            <a:r>
              <a:rPr lang="zh-CN" altLang="en-US" smtClean="0"/>
              <a:t>类型不匹配，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在</a:t>
            </a:r>
            <a:r>
              <a:rPr lang="en-US" altLang="zh-CN" smtClean="0"/>
              <a:t>scala</a:t>
            </a:r>
            <a:r>
              <a:rPr lang="zh-CN" altLang="en-US" smtClean="0"/>
              <a:t>中使用 </a:t>
            </a:r>
            <a:r>
              <a:rPr lang="en-US" altLang="zh-CN" smtClean="0"/>
              <a:t>++= </a:t>
            </a:r>
            <a:r>
              <a:rPr lang="zh-CN" altLang="en-US" smtClean="0"/>
              <a:t>表示追加集合</a:t>
            </a:r>
            <a:r>
              <a:rPr lang="en-US" altLang="zh-CN" smtClean="0"/>
              <a:t>List(2, 3, 4)</a:t>
            </a:r>
            <a:r>
              <a:rPr lang="zh-CN" altLang="en-US" smtClean="0"/>
              <a:t>中的元素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 2. </a:t>
            </a:r>
            <a:r>
              <a:rPr lang="zh-CN" altLang="en-US" smtClean="0"/>
              <a:t>下面的代码表示追加集合</a:t>
            </a:r>
            <a:r>
              <a:rPr lang="en-US" altLang="zh-CN" smtClean="0"/>
              <a:t>List(2, 3, 4) </a:t>
            </a:r>
            <a:r>
              <a:rPr lang="zh-CN" altLang="en-US" smtClean="0"/>
              <a:t>本身，如果</a:t>
            </a:r>
            <a:r>
              <a:rPr lang="en-US" altLang="zh-CN" smtClean="0"/>
              <a:t>q</a:t>
            </a:r>
            <a:r>
              <a:rPr lang="zh-CN" altLang="en-US" smtClean="0"/>
              <a:t>的泛型为</a:t>
            </a:r>
            <a:r>
              <a:rPr lang="en-US" altLang="zh-CN" smtClean="0"/>
              <a:t>Any</a:t>
            </a:r>
            <a:r>
              <a:rPr lang="zh-CN" altLang="en-US" smtClean="0"/>
              <a:t>则</a:t>
            </a:r>
            <a:r>
              <a:rPr lang="en-US" altLang="zh-CN" smtClean="0"/>
              <a:t>ok,</a:t>
            </a:r>
            <a:r>
              <a:rPr lang="zh-CN" altLang="en-US" smtClean="0"/>
              <a:t>否则报错</a:t>
            </a:r>
          </a:p>
          <a:p>
            <a:r>
              <a:rPr lang="en-US" altLang="zh-CN" smtClean="0"/>
              <a:t>//    q += List(2, 3, 4)</a:t>
            </a:r>
          </a:p>
          <a:p>
            <a:r>
              <a:rPr lang="en-US" altLang="zh-CN" smtClean="0"/>
              <a:t>//    println("------------")</a:t>
            </a:r>
          </a:p>
          <a:p>
            <a:r>
              <a:rPr lang="en-US" altLang="zh-CN" smtClean="0"/>
              <a:t>//    println(q)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 </a:t>
            </a:r>
            <a:r>
              <a:rPr lang="en-US" altLang="zh-CN" smtClean="0"/>
              <a:t>: (2, 3, 4)</a:t>
            </a:r>
          </a:p>
          <a:p>
            <a:r>
              <a:rPr lang="en-US" altLang="zh-CN" smtClean="0"/>
              <a:t>    q.dequeue() //</a:t>
            </a:r>
            <a:r>
              <a:rPr lang="zh-CN" altLang="en-US" smtClean="0"/>
              <a:t>删除的是队列的第一个元素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 </a:t>
            </a:r>
            <a:r>
              <a:rPr lang="en-US" altLang="zh-CN" smtClean="0"/>
              <a:t>: (2, 3, 4)</a:t>
            </a:r>
          </a:p>
          <a:p>
            <a:r>
              <a:rPr lang="en-US" altLang="zh-CN" smtClean="0"/>
              <a:t>    q.dequeue() //</a:t>
            </a:r>
            <a:r>
              <a:rPr lang="zh-CN" altLang="en-US" smtClean="0"/>
              <a:t>删除的是队列的第一个元素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增加元素，在队列的最后增加元素。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q.enqueue(9, 8, 7)</a:t>
            </a:r>
          </a:p>
          <a:p>
            <a:r>
              <a:rPr lang="en-US" altLang="zh-CN" smtClean="0"/>
              <a:t>    println("-----</a:t>
            </a:r>
            <a:r>
              <a:rPr lang="zh-CN" altLang="en-US" smtClean="0"/>
              <a:t>增加元素后</a:t>
            </a:r>
            <a:r>
              <a:rPr lang="en-US" altLang="zh-CN" smtClean="0"/>
              <a:t>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1.Set</a:t>
            </a:r>
            <a:r>
              <a:rPr lang="zh-CN" altLang="en-US" smtClean="0"/>
              <a:t>、</a:t>
            </a:r>
            <a:r>
              <a:rPr lang="en-US" altLang="zh-CN" smtClean="0"/>
              <a:t>Map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中也有的集合</a:t>
            </a:r>
            <a:endParaRPr lang="en-US" altLang="zh-CN" smtClean="0"/>
          </a:p>
          <a:p>
            <a:r>
              <a:rPr lang="en-US" altLang="zh-CN" smtClean="0"/>
              <a:t>2.Seq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没有的，我们发现</a:t>
            </a:r>
            <a:r>
              <a:rPr lang="en-US" altLang="zh-CN" smtClean="0"/>
              <a:t>List</a:t>
            </a:r>
            <a:r>
              <a:rPr lang="zh-CN" altLang="en-US" smtClean="0"/>
              <a:t>归属到</a:t>
            </a:r>
            <a:r>
              <a:rPr lang="en-US" altLang="zh-CN" smtClean="0"/>
              <a:t>Seq</a:t>
            </a:r>
            <a:r>
              <a:rPr lang="zh-CN" altLang="en-US" smtClean="0"/>
              <a:t>了</a:t>
            </a:r>
            <a:r>
              <a:rPr lang="en-US" altLang="zh-CN" smtClean="0"/>
              <a:t>,</a:t>
            </a:r>
            <a:r>
              <a:rPr lang="zh-CN" altLang="en-US" smtClean="0"/>
              <a:t>因此这里的</a:t>
            </a:r>
            <a:r>
              <a:rPr lang="en-US" altLang="zh-CN" smtClean="0"/>
              <a:t>List</a:t>
            </a:r>
            <a:r>
              <a:rPr lang="zh-CN" altLang="en-US" smtClean="0"/>
              <a:t>就和</a:t>
            </a:r>
            <a:r>
              <a:rPr lang="en-US" altLang="zh-CN" smtClean="0"/>
              <a:t>java</a:t>
            </a:r>
            <a:r>
              <a:rPr lang="zh-CN" altLang="en-US" smtClean="0"/>
              <a:t>不是同一个概念了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我们前面的</a:t>
            </a:r>
            <a:r>
              <a:rPr lang="en-US" altLang="zh-CN" smtClean="0"/>
              <a:t>for</a:t>
            </a:r>
            <a:r>
              <a:rPr lang="zh-CN" altLang="en-US" smtClean="0"/>
              <a:t>循环有一个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1 to 3 , </a:t>
            </a:r>
            <a:r>
              <a:rPr lang="zh-CN" altLang="en-US" baseline="0" smtClean="0"/>
              <a:t>就是</a:t>
            </a:r>
            <a:r>
              <a:rPr lang="en-US" altLang="zh-CN" baseline="0" smtClean="0"/>
              <a:t>IndexedSeq </a:t>
            </a:r>
            <a:r>
              <a:rPr lang="zh-CN" altLang="en-US" baseline="0" smtClean="0"/>
              <a:t>下的</a:t>
            </a:r>
            <a:r>
              <a:rPr lang="en-US" altLang="zh-CN" baseline="0" smtClean="0"/>
              <a:t>Vector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4.String</a:t>
            </a:r>
            <a:r>
              <a:rPr lang="zh-CN" altLang="en-US" baseline="0" smtClean="0"/>
              <a:t>也是属于</a:t>
            </a:r>
            <a:r>
              <a:rPr lang="en-US" altLang="zh-CN" baseline="0" smtClean="0"/>
              <a:t>IndexeSeq</a:t>
            </a:r>
          </a:p>
          <a:p>
            <a:r>
              <a:rPr lang="en-US" altLang="zh-CN" baseline="0" smtClean="0"/>
              <a:t>5.</a:t>
            </a:r>
            <a:r>
              <a:rPr lang="zh-CN" altLang="en-US" baseline="0" smtClean="0"/>
              <a:t>我们发现经典的数据结构比如</a:t>
            </a:r>
            <a:r>
              <a:rPr lang="en-US" altLang="zh-CN" baseline="0" smtClean="0"/>
              <a:t>Queue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Stack</a:t>
            </a:r>
            <a:r>
              <a:rPr lang="zh-CN" altLang="en-US" baseline="0" smtClean="0"/>
              <a:t>被归属到</a:t>
            </a:r>
            <a:r>
              <a:rPr lang="en-US" altLang="zh-CN" baseline="0" smtClean="0"/>
              <a:t>LinerSeq</a:t>
            </a:r>
          </a:p>
          <a:p>
            <a:r>
              <a:rPr lang="en-US" altLang="zh-CN" baseline="0" smtClean="0"/>
              <a:t>6.</a:t>
            </a:r>
            <a:r>
              <a:rPr lang="zh-CN" altLang="en-US" baseline="0" smtClean="0"/>
              <a:t>大家注意</a:t>
            </a:r>
            <a:r>
              <a:rPr lang="en-US" altLang="zh-CN" baseline="0" smtClean="0"/>
              <a:t>Scala</a:t>
            </a:r>
            <a:r>
              <a:rPr lang="zh-CN" altLang="en-US" baseline="0" smtClean="0"/>
              <a:t>中的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体系有一个</a:t>
            </a:r>
            <a:r>
              <a:rPr lang="en-US" altLang="zh-CN" baseline="0" smtClean="0"/>
              <a:t>SortedMap,</a:t>
            </a:r>
            <a:r>
              <a:rPr lang="zh-CN" altLang="en-US" baseline="0" smtClean="0"/>
              <a:t>说明</a:t>
            </a:r>
            <a:r>
              <a:rPr lang="en-US" altLang="zh-CN" baseline="0" smtClean="0"/>
              <a:t>Scala</a:t>
            </a:r>
            <a:r>
              <a:rPr lang="zh-CN" altLang="en-US" baseline="0" smtClean="0"/>
              <a:t>的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可以支持排序，</a:t>
            </a:r>
            <a:r>
              <a:rPr lang="en-US" altLang="zh-CN" baseline="0" smtClean="0"/>
              <a:t>【</a:t>
            </a:r>
            <a:r>
              <a:rPr lang="zh-CN" altLang="en-US" baseline="0" smtClean="0"/>
              <a:t>待</a:t>
            </a:r>
            <a:r>
              <a:rPr lang="en-US" altLang="zh-CN" baseline="0" smtClean="0"/>
              <a:t>...</a:t>
            </a:r>
            <a:r>
              <a:rPr lang="zh-CN" altLang="en-US" baseline="0" smtClean="0"/>
              <a:t>而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的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默认不支持排序的</a:t>
            </a:r>
            <a:r>
              <a:rPr lang="en-US" altLang="zh-CN" baseline="0" smtClean="0"/>
              <a:t>.】</a:t>
            </a:r>
          </a:p>
          <a:p>
            <a:r>
              <a:rPr lang="en-US" altLang="zh-CN" baseline="0" smtClean="0"/>
              <a:t>7.IndexSeq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LinearSeq </a:t>
            </a:r>
            <a:r>
              <a:rPr lang="zh-CN" altLang="en-US" baseline="0" smtClean="0"/>
              <a:t>的区别</a:t>
            </a:r>
            <a:r>
              <a:rPr lang="en-US" altLang="zh-CN" baseline="0" smtClean="0"/>
              <a:t>[IndexSeq</a:t>
            </a:r>
            <a:r>
              <a:rPr lang="zh-CN" altLang="en-US" baseline="0" smtClean="0"/>
              <a:t>是通过索引来查找和定位，因此速度快，比如</a:t>
            </a:r>
            <a:r>
              <a:rPr lang="en-US" altLang="zh-CN" baseline="0" smtClean="0"/>
              <a:t>String</a:t>
            </a:r>
            <a:r>
              <a:rPr lang="zh-CN" altLang="en-US" baseline="0" smtClean="0"/>
              <a:t>就是一个索引集合，通过索引</a:t>
            </a:r>
            <a:endParaRPr lang="en-US" altLang="zh-CN" baseline="0" smtClean="0"/>
          </a:p>
          <a:p>
            <a:r>
              <a:rPr lang="zh-CN" altLang="en-US" baseline="0" smtClean="0"/>
              <a:t>即可定位</a:t>
            </a:r>
            <a:r>
              <a:rPr lang="en-US" altLang="zh-CN" baseline="0" smtClean="0"/>
              <a:t>] [LineaSeq </a:t>
            </a:r>
            <a:r>
              <a:rPr lang="zh-CN" altLang="en-US" baseline="0" smtClean="0"/>
              <a:t>是线型的，即有头尾的概念，这种数据结构一般是通过遍历来查找，它的价值在于应用到一些</a:t>
            </a:r>
            <a:r>
              <a:rPr lang="zh-CN" altLang="en-US" b="1" baseline="0" smtClean="0"/>
              <a:t>具体的应用场景</a:t>
            </a:r>
            <a:r>
              <a:rPr lang="zh-CN" altLang="en-US" baseline="0" smtClean="0"/>
              <a:t>，比如</a:t>
            </a:r>
            <a:endParaRPr lang="en-US" altLang="zh-CN" baseline="0" smtClean="0"/>
          </a:p>
          <a:p>
            <a:r>
              <a:rPr lang="zh-CN" altLang="en-US" baseline="0" smtClean="0"/>
              <a:t>显示最近浏览过的</a:t>
            </a:r>
            <a:r>
              <a:rPr lang="en-US" altLang="zh-CN" baseline="0" smtClean="0"/>
              <a:t>10</a:t>
            </a:r>
            <a:r>
              <a:rPr lang="zh-CN" altLang="en-US" baseline="0" smtClean="0"/>
              <a:t>个商品等等。</a:t>
            </a:r>
            <a:r>
              <a:rPr lang="en-US" altLang="zh-CN" baseline="0" smtClean="0"/>
              <a:t>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 </a:t>
            </a:r>
            <a:r>
              <a:rPr lang="en-US" altLang="zh-CN" smtClean="0"/>
              <a:t>: (2, 3, 4)</a:t>
            </a:r>
          </a:p>
          <a:p>
            <a:r>
              <a:rPr lang="en-US" altLang="zh-CN" smtClean="0"/>
              <a:t>    q.dequeue() //</a:t>
            </a:r>
            <a:r>
              <a:rPr lang="zh-CN" altLang="en-US" smtClean="0"/>
              <a:t>删除的是队列的第一个元素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增加元素，在队列的最后增加元素。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q.enqueue(9, 8, 7)</a:t>
            </a:r>
          </a:p>
          <a:p>
            <a:r>
              <a:rPr lang="en-US" altLang="zh-CN" smtClean="0"/>
              <a:t>    println("-----</a:t>
            </a:r>
            <a:r>
              <a:rPr lang="zh-CN" altLang="en-US" smtClean="0"/>
              <a:t>增加元素后</a:t>
            </a:r>
            <a:r>
              <a:rPr lang="en-US" altLang="zh-CN" smtClean="0"/>
              <a:t>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返回队列中第一个（头）元素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返回队列第一个元素，对队列本身没有影响，仅仅是返回元素而已。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println(q.head)</a:t>
            </a:r>
          </a:p>
          <a:p>
            <a:r>
              <a:rPr lang="en-US" altLang="zh-CN" smtClean="0"/>
              <a:t>    println("----------q.head</a:t>
            </a:r>
            <a:r>
              <a:rPr lang="zh-CN" altLang="en-US" smtClean="0"/>
              <a:t>后</a:t>
            </a:r>
            <a:r>
              <a:rPr lang="en-US" altLang="zh-CN" smtClean="0"/>
              <a:t>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返回队列中最后一个元素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返回队列最后一个元素，对队列本身没有影响，仅仅是返回元素而已。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println(q.last)</a:t>
            </a:r>
          </a:p>
          <a:p>
            <a:r>
              <a:rPr lang="en-US" altLang="zh-CN" smtClean="0"/>
              <a:t>    println("----------q.last</a:t>
            </a:r>
            <a:r>
              <a:rPr lang="zh-CN" altLang="en-US" smtClean="0"/>
              <a:t>后</a:t>
            </a:r>
            <a:r>
              <a:rPr lang="en-US" altLang="zh-CN" smtClean="0"/>
              <a:t>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返回队列中尾部数据</a:t>
            </a:r>
            <a:r>
              <a:rPr lang="en-US" altLang="zh-CN" smtClean="0"/>
              <a:t>(</a:t>
            </a:r>
            <a:r>
              <a:rPr lang="zh-CN" altLang="en-US" smtClean="0"/>
              <a:t>排除头部后，剩下的数据集合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</a:t>
            </a:r>
            <a:r>
              <a:rPr lang="en-US" altLang="zh-CN" smtClean="0"/>
              <a:t>tail</a:t>
            </a:r>
            <a:r>
              <a:rPr lang="zh-CN" altLang="en-US" smtClean="0"/>
              <a:t>元素，对队列本身没有影响，仅仅是返回元素而已。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println(q.tail) // </a:t>
            </a:r>
            <a:r>
              <a:rPr lang="zh-CN" altLang="en-US" smtClean="0"/>
              <a:t>可以 </a:t>
            </a:r>
            <a:r>
              <a:rPr lang="en-US" altLang="zh-CN" smtClean="0"/>
              <a:t>println(q.tail.tail) </a:t>
            </a:r>
            <a:r>
              <a:rPr lang="zh-CN" altLang="en-US" smtClean="0"/>
              <a:t>这样的操作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println("----------q.tail</a:t>
            </a:r>
            <a:r>
              <a:rPr lang="zh-CN" altLang="en-US" smtClean="0"/>
              <a:t>后</a:t>
            </a:r>
            <a:r>
              <a:rPr lang="en-US" altLang="zh-CN" smtClean="0"/>
              <a:t>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说明，从输出的结果看到，输出顺序和声明顺序一致。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创建不可变映射集合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Java : key-Val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构建</a:t>
            </a:r>
            <a:r>
              <a:rPr lang="en-US" altLang="zh-CN" smtClean="0"/>
              <a:t>Map</a:t>
            </a:r>
            <a:r>
              <a:rPr lang="zh-CN" altLang="en-US" smtClean="0"/>
              <a:t>集合中，集合中的元素其实是</a:t>
            </a:r>
            <a:r>
              <a:rPr lang="en-US" altLang="zh-CN" smtClean="0"/>
              <a:t>Tuple2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默认情况下（即没有引入其它包的情况下）</a:t>
            </a:r>
            <a:r>
              <a:rPr lang="en-US" altLang="zh-CN" smtClean="0"/>
              <a:t>,Map</a:t>
            </a:r>
            <a:r>
              <a:rPr lang="zh-CN" altLang="en-US" smtClean="0"/>
              <a:t>是不可变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分析</a:t>
            </a:r>
            <a:r>
              <a:rPr lang="en-US" altLang="zh-CN" smtClean="0"/>
              <a:t>: </a:t>
            </a:r>
            <a:r>
              <a:rPr lang="zh-CN" altLang="en-US" smtClean="0"/>
              <a:t>为什么说</a:t>
            </a:r>
            <a:r>
              <a:rPr lang="en-US" altLang="zh-CN" smtClean="0"/>
              <a:t>Map</a:t>
            </a:r>
            <a:r>
              <a:rPr lang="zh-CN" altLang="en-US" smtClean="0"/>
              <a:t>中的元素是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def apply[A, B](elems: (A, B)*): CC[A, B] = (newBuilder[A, B] ++= elems).result()</a:t>
            </a:r>
          </a:p>
          <a:p>
            <a:r>
              <a:rPr lang="en-US" altLang="zh-CN" smtClean="0"/>
              <a:t>    (A, B)* : </a:t>
            </a:r>
            <a:r>
              <a:rPr lang="zh-CN" altLang="en-US" smtClean="0"/>
              <a:t>这个就是一个可变参数，同时</a:t>
            </a:r>
            <a:r>
              <a:rPr lang="en-US" altLang="zh-CN" smtClean="0"/>
              <a:t>(A,B) </a:t>
            </a:r>
            <a:r>
              <a:rPr lang="zh-CN" altLang="en-US" smtClean="0"/>
              <a:t>就是一个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val map1 = Map("Alice" -&gt; 10, "Bob" -&gt; 20, "Kotlin" -&gt; 30)</a:t>
            </a:r>
          </a:p>
          <a:p>
            <a:r>
              <a:rPr lang="en-US" altLang="zh-CN" smtClean="0"/>
              <a:t>    println(map1)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说明，从输出的结果看到，输出顺序和声明顺序不一致。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com.atguigu.scala.tmap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scala.collection.mutable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Scala08_Map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Java : key-Val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集合中，集合中的元素其实是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默认情况下（即没有引入其它包的情况下）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是不可变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为什么说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def apply[A, B](elems: (A, B)*): CC[A, B] = (newBuilder[A, B] ++= elems).result()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(A, B)* 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这个就是一个可变参数，同时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(A,B)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map1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(map1)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map2 = mutable.Map(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(map2)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说明，从输出的结果看到，输出顺序和声明顺序一致。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创建不可变映射集合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Java : key-Val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构建</a:t>
            </a:r>
            <a:r>
              <a:rPr lang="en-US" altLang="zh-CN" smtClean="0"/>
              <a:t>Map</a:t>
            </a:r>
            <a:r>
              <a:rPr lang="zh-CN" altLang="en-US" smtClean="0"/>
              <a:t>集合中，集合中的元素其实是</a:t>
            </a:r>
            <a:r>
              <a:rPr lang="en-US" altLang="zh-CN" smtClean="0"/>
              <a:t>Tuple2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默认情况下（即没有引入其它包的情况下）</a:t>
            </a:r>
            <a:r>
              <a:rPr lang="en-US" altLang="zh-CN" smtClean="0"/>
              <a:t>,Map</a:t>
            </a:r>
            <a:r>
              <a:rPr lang="zh-CN" altLang="en-US" smtClean="0"/>
              <a:t>是不可变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分析</a:t>
            </a:r>
            <a:r>
              <a:rPr lang="en-US" altLang="zh-CN" smtClean="0"/>
              <a:t>: </a:t>
            </a:r>
            <a:r>
              <a:rPr lang="zh-CN" altLang="en-US" smtClean="0"/>
              <a:t>为什么说</a:t>
            </a:r>
            <a:r>
              <a:rPr lang="en-US" altLang="zh-CN" smtClean="0"/>
              <a:t>Map</a:t>
            </a:r>
            <a:r>
              <a:rPr lang="zh-CN" altLang="en-US" smtClean="0"/>
              <a:t>中的元素是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def apply[A, B](elems: (A, B)*): CC[A, B] = (newBuilder[A, B] ++= elems).result()</a:t>
            </a:r>
          </a:p>
          <a:p>
            <a:r>
              <a:rPr lang="en-US" altLang="zh-CN" smtClean="0"/>
              <a:t>    (A, B)* : </a:t>
            </a:r>
            <a:r>
              <a:rPr lang="zh-CN" altLang="en-US" smtClean="0"/>
              <a:t>这个就是一个可变参数，同时</a:t>
            </a:r>
            <a:r>
              <a:rPr lang="en-US" altLang="zh-CN" smtClean="0"/>
              <a:t>(A,B) </a:t>
            </a:r>
            <a:r>
              <a:rPr lang="zh-CN" altLang="en-US" smtClean="0"/>
              <a:t>就是一个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val map1 = Map("Alice" -&gt; 10, "Bob" -&gt; 20, "Kotlin" -&gt; 30)</a:t>
            </a:r>
          </a:p>
          <a:p>
            <a:r>
              <a:rPr lang="en-US" altLang="zh-CN" smtClean="0"/>
              <a:t>    println(map1)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说明，从输出的结果看到，输出顺序和声明顺序不一致。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com.atguigu.scala.tmap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scala.collection.mutable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Scala08_Map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Java : key-Val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集合中，集合中的元素其实是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默认情况下（即没有引入其它包的情况下）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是不可变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为什么说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def apply[A, B](elems: (A, B)*): CC[A, B] = (newBuilder[A, B] ++= elems).result()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(A, B)* 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这个就是一个可变参数，同时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(A,B)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map1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(map1)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map2 = mutable.Map(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(map2)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3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创建空的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这里可以指定泛型</a:t>
            </a:r>
            <a:r>
              <a:rPr lang="en-US" altLang="zh-CN" smtClean="0"/>
              <a:t>, </a:t>
            </a:r>
            <a:r>
              <a:rPr lang="zh-CN" altLang="en-US" smtClean="0"/>
              <a:t>如果希望存放的类型任意则 </a:t>
            </a:r>
            <a:r>
              <a:rPr lang="en-US" altLang="zh-CN" smtClean="0"/>
              <a:t>new mutable.HashMap[Any, Any]()</a:t>
            </a:r>
          </a:p>
          <a:p>
            <a:r>
              <a:rPr lang="en-US" altLang="zh-CN" smtClean="0"/>
              <a:t>val map3 = new mutable.HashMap[String, Int]()</a:t>
            </a:r>
          </a:p>
          <a:p>
            <a:r>
              <a:rPr lang="en-US" altLang="zh-CN" smtClean="0"/>
              <a:t>println(map3)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4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</a:t>
            </a:r>
            <a:r>
              <a:rPr lang="en-US" altLang="zh-CN" smtClean="0"/>
              <a:t>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2), ("C", 3) )</a:t>
            </a:r>
          </a:p>
          <a:p>
            <a:r>
              <a:rPr lang="en-US" altLang="zh-CN" smtClean="0"/>
              <a:t>    println(map4)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2), ("C", 3) 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获取数据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"A" </a:t>
            </a:r>
            <a:r>
              <a:rPr lang="zh-CN" altLang="en-US" smtClean="0"/>
              <a:t>就是</a:t>
            </a:r>
            <a:r>
              <a:rPr lang="en-US" altLang="zh-CN" smtClean="0"/>
              <a:t>Key:String</a:t>
            </a:r>
          </a:p>
          <a:p>
            <a:r>
              <a:rPr lang="en-US" altLang="zh-CN" smtClean="0"/>
              <a:t>    // 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不存在，则抛出异常 </a:t>
            </a:r>
            <a:r>
              <a:rPr lang="en-US" altLang="zh-CN" smtClean="0"/>
              <a:t>java.util.NoSuchElementException: key not found: AA</a:t>
            </a:r>
          </a:p>
          <a:p>
            <a:r>
              <a:rPr lang="en-US" altLang="zh-CN" smtClean="0"/>
              <a:t>    println(map4("AA"))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</a:t>
            </a:r>
            <a:r>
              <a:rPr lang="en-US" altLang="zh-CN" smtClean="0"/>
              <a:t>containts</a:t>
            </a:r>
            <a:r>
              <a:rPr lang="zh-CN" altLang="en-US" smtClean="0"/>
              <a:t>先判断在取值，可以防止异常，并加入相应的处理逻辑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if( map4.contains("B") ) {</a:t>
            </a:r>
          </a:p>
          <a:p>
            <a:r>
              <a:rPr lang="en-US" altLang="zh-CN" smtClean="0"/>
              <a:t>      println("key</a:t>
            </a:r>
            <a:r>
              <a:rPr lang="zh-CN" altLang="en-US" smtClean="0"/>
              <a:t>存在 值</a:t>
            </a:r>
            <a:r>
              <a:rPr lang="en-US" altLang="zh-CN" smtClean="0"/>
              <a:t>= " + map4("B"))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println("key</a:t>
            </a:r>
            <a:r>
              <a:rPr lang="zh-CN" altLang="en-US" smtClean="0"/>
              <a:t>不存在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3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 get</a:t>
            </a:r>
            <a:r>
              <a:rPr lang="zh-CN" altLang="en-US" smtClean="0"/>
              <a:t>方法会将数据进行包装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mtClean="0"/>
              <a:t>如果 </a:t>
            </a:r>
            <a:r>
              <a:rPr lang="en-US" altLang="zh-CN" smtClean="0"/>
              <a:t>map.get(key) key</a:t>
            </a:r>
            <a:r>
              <a:rPr lang="zh-CN" altLang="en-US" smtClean="0"/>
              <a:t>存在返回</a:t>
            </a:r>
            <a:r>
              <a:rPr lang="en-US" altLang="zh-CN" smtClean="0"/>
              <a:t>some,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不存在，则返回</a:t>
            </a:r>
            <a:r>
              <a:rPr lang="en-US" altLang="zh-CN" smtClean="0"/>
              <a:t>None</a:t>
            </a:r>
          </a:p>
          <a:p>
            <a:r>
              <a:rPr lang="en-US" altLang="zh-CN" smtClean="0"/>
              <a:t>    // 2. </a:t>
            </a:r>
            <a:r>
              <a:rPr lang="zh-CN" altLang="en-US" smtClean="0"/>
              <a:t>如果 </a:t>
            </a:r>
            <a:r>
              <a:rPr lang="en-US" altLang="zh-CN" smtClean="0"/>
              <a:t>map.get(key).get  key</a:t>
            </a:r>
            <a:r>
              <a:rPr lang="zh-CN" altLang="en-US" smtClean="0"/>
              <a:t>存在，返回</a:t>
            </a:r>
            <a:r>
              <a:rPr lang="en-US" altLang="zh-CN" smtClean="0"/>
              <a:t>key</a:t>
            </a:r>
            <a:r>
              <a:rPr lang="zh-CN" altLang="en-US" smtClean="0"/>
              <a:t>对应的值</a:t>
            </a:r>
            <a:r>
              <a:rPr lang="en-US" altLang="zh-CN" smtClean="0"/>
              <a:t>,</a:t>
            </a:r>
            <a:r>
              <a:rPr lang="zh-CN" altLang="en-US" smtClean="0"/>
              <a:t>否则，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抛出异常 </a:t>
            </a:r>
            <a:r>
              <a:rPr lang="en-US" altLang="zh-CN" smtClean="0"/>
              <a:t>java.util.NoSuchElementException: None.get</a:t>
            </a:r>
          </a:p>
          <a:p>
            <a:r>
              <a:rPr lang="en-US" altLang="zh-CN" smtClean="0"/>
              <a:t>    println(map4.get("A"))</a:t>
            </a:r>
          </a:p>
          <a:p>
            <a:r>
              <a:rPr lang="en-US" altLang="zh-CN" smtClean="0"/>
              <a:t>    println(map4.get("A").get)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说明和小结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map.get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方法会将数据进行包装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map.get(key) 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some,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不存在，则返回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None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 如果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map.get(key).get  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存在，返回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对应的值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否则，抛出异常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java.util.NoSuchElementException: None.get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4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println(map4.getOrElse("CC", 100))</a:t>
            </a:r>
          </a:p>
          <a:p>
            <a:r>
              <a:rPr lang="en-US" altLang="zh-CN" smtClean="0"/>
              <a:t>    println(map4.getOrElse("B", 100))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如何选择取值方式建议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arenR"/>
            </a:pPr>
            <a:r>
              <a:rPr lang="zh-CN" altLang="en-US" smtClean="0"/>
              <a:t>如果确认一定能取到在，直接使用</a:t>
            </a:r>
            <a:r>
              <a:rPr lang="en-US" altLang="zh-CN" smtClean="0"/>
              <a:t>map(key),</a:t>
            </a:r>
            <a:r>
              <a:rPr lang="zh-CN" altLang="en-US" smtClean="0"/>
              <a:t>效率高</a:t>
            </a:r>
            <a:endParaRPr lang="en-US" altLang="zh-CN" smtClean="0"/>
          </a:p>
          <a:p>
            <a:pPr marL="228600" indent="-228600">
              <a:buAutoNum type="arabicParenR"/>
            </a:pPr>
            <a:r>
              <a:rPr lang="zh-CN" altLang="en-US" smtClean="0"/>
              <a:t>如果取值不确定，并且在取不到值，代码有其它的业务处理，则使用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map.containts(),</a:t>
            </a:r>
            <a:r>
              <a:rPr lang="zh-CN" altLang="en-US" baseline="0" smtClean="0"/>
              <a:t>加入处理业务</a:t>
            </a:r>
            <a:endParaRPr lang="en-US" altLang="zh-CN" baseline="0" smtClean="0"/>
          </a:p>
          <a:p>
            <a:pPr marL="0" indent="0">
              <a:buNone/>
            </a:pPr>
            <a:r>
              <a:rPr lang="zh-CN" altLang="en-US" baseline="0" smtClean="0"/>
              <a:t>比如有</a:t>
            </a:r>
            <a:r>
              <a:rPr lang="en-US" altLang="zh-CN" baseline="0" smtClean="0"/>
              <a:t>3</a:t>
            </a:r>
            <a:r>
              <a:rPr lang="zh-CN" altLang="en-US" baseline="0" smtClean="0"/>
              <a:t>台服务器，第一个链接不上，链接第二个依次类推</a:t>
            </a:r>
            <a:endParaRPr lang="en-US" altLang="zh-CN" baseline="0" smtClean="0"/>
          </a:p>
          <a:p>
            <a:pPr marL="0" indent="0">
              <a:buNone/>
            </a:pPr>
            <a:r>
              <a:rPr lang="en-US" altLang="zh-CN" baseline="0" smtClean="0"/>
              <a:t>3) </a:t>
            </a:r>
            <a:r>
              <a:rPr lang="zh-CN" altLang="en-US" baseline="0" smtClean="0"/>
              <a:t>如果取不到值，就固定的给一个默认值，使用</a:t>
            </a:r>
            <a:r>
              <a:rPr lang="en-US" altLang="zh-CN" baseline="0" smtClean="0"/>
              <a:t>getOrElse,</a:t>
            </a:r>
            <a:r>
              <a:rPr lang="zh-CN" altLang="en-US" baseline="0" smtClean="0"/>
              <a:t>比如链接数据库的几个参数 </a:t>
            </a:r>
            <a:r>
              <a:rPr lang="en-US" altLang="zh-CN" baseline="0" smtClean="0"/>
              <a:t>127.0.0.1 </a:t>
            </a:r>
            <a:r>
              <a:rPr lang="zh-CN" altLang="en-US" baseline="0" smtClean="0"/>
              <a:t>和端口</a:t>
            </a:r>
            <a:r>
              <a:rPr lang="en-US" altLang="zh-CN" baseline="0" smtClean="0"/>
              <a:t>3306</a:t>
            </a:r>
            <a:r>
              <a:rPr lang="zh-CN" altLang="en-US" baseline="0" smtClean="0"/>
              <a:t>等作为默认值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smtClean="0"/>
              <a:t>说明</a:t>
            </a:r>
            <a:endParaRPr lang="en-US" altLang="zh-CN" baseline="0" smtClean="0"/>
          </a:p>
          <a:p>
            <a:r>
              <a:rPr lang="en-US" altLang="zh-CN" baseline="0" smtClean="0"/>
              <a:t>1.</a:t>
            </a:r>
            <a:r>
              <a:rPr lang="zh-CN" altLang="en-US" baseline="0" smtClean="0"/>
              <a:t>从图上可以看出</a:t>
            </a:r>
            <a:r>
              <a:rPr lang="en-US" altLang="zh-CN" baseline="0" smtClean="0"/>
              <a:t>scala</a:t>
            </a:r>
            <a:r>
              <a:rPr lang="zh-CN" altLang="en-US" baseline="0" smtClean="0"/>
              <a:t>的可变集合体系较大</a:t>
            </a:r>
            <a:r>
              <a:rPr lang="en-US" altLang="zh-CN" baseline="0" smtClean="0"/>
              <a:t>.</a:t>
            </a:r>
          </a:p>
          <a:p>
            <a:r>
              <a:rPr lang="en-US" altLang="zh-CN" baseline="0" smtClean="0"/>
              <a:t>2.</a:t>
            </a:r>
            <a:r>
              <a:rPr lang="zh-CN" altLang="en-US" baseline="0" smtClean="0"/>
              <a:t>有和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相似的，也有和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不同的，我们在后续的学习会陆续介绍</a:t>
            </a: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更新</a:t>
            </a:r>
            <a:r>
              <a:rPr lang="en-US" altLang="zh-CN" smtClean="0"/>
              <a:t>map</a:t>
            </a:r>
            <a:r>
              <a:rPr lang="zh-CN" altLang="en-US" smtClean="0"/>
              <a:t>元素代码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r>
              <a:rPr lang="en-US" altLang="zh-CN" smtClean="0"/>
              <a:t>    var map5 = Map(("No1", 100), ("no2", 200))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更新集合中的数据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map4 </a:t>
            </a:r>
            <a:r>
              <a:rPr lang="zh-CN" altLang="en-US" smtClean="0"/>
              <a:t>是可变的，才能修改，否则报错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存在：则修改对应的值</a:t>
            </a:r>
            <a:r>
              <a:rPr lang="en-US" altLang="zh-CN" smtClean="0"/>
              <a:t>,key</a:t>
            </a:r>
            <a:r>
              <a:rPr lang="zh-CN" altLang="en-US" smtClean="0"/>
              <a:t>不存在</a:t>
            </a:r>
            <a:r>
              <a:rPr lang="en-US" altLang="zh-CN" smtClean="0"/>
              <a:t>,</a:t>
            </a:r>
            <a:r>
              <a:rPr lang="zh-CN" altLang="en-US" smtClean="0"/>
              <a:t>等价于添加一个</a:t>
            </a:r>
            <a:r>
              <a:rPr lang="en-US" altLang="zh-CN" smtClean="0"/>
              <a:t>key-val</a:t>
            </a:r>
          </a:p>
          <a:p>
            <a:r>
              <a:rPr lang="en-US" altLang="zh-CN" smtClean="0"/>
              <a:t>    map4("AA") = 20</a:t>
            </a:r>
          </a:p>
          <a:p>
            <a:r>
              <a:rPr lang="en-US" altLang="zh-CN" smtClean="0"/>
              <a:t>    println(map4)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  <a:r>
              <a:rPr lang="en-US" altLang="zh-CN" smtClean="0"/>
              <a:t>: </a:t>
            </a:r>
            <a:r>
              <a:rPr lang="zh-CN" altLang="en-US" smtClean="0"/>
              <a:t>因为</a:t>
            </a:r>
            <a:r>
              <a:rPr lang="en-US" altLang="zh-CN" smtClean="0"/>
              <a:t>map5</a:t>
            </a:r>
            <a:r>
              <a:rPr lang="zh-CN" altLang="en-US" smtClean="0"/>
              <a:t>默认是</a:t>
            </a:r>
            <a:r>
              <a:rPr lang="en-US" altLang="zh-CN" smtClean="0"/>
              <a:t>inmutable</a:t>
            </a:r>
            <a:r>
              <a:rPr lang="zh-CN" altLang="en-US" smtClean="0"/>
              <a:t>的，因此不可变，下面代码报错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//map5("No1") = 110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再增加时，需要</a:t>
            </a:r>
            <a:r>
              <a:rPr lang="en-US" altLang="zh-CN" smtClean="0"/>
              <a:t>map4 </a:t>
            </a:r>
            <a:r>
              <a:rPr lang="zh-CN" altLang="en-US" smtClean="0"/>
              <a:t>是</a:t>
            </a:r>
            <a:r>
              <a:rPr lang="en-US" altLang="zh-CN" smtClean="0"/>
              <a:t>var ,</a:t>
            </a:r>
            <a:r>
              <a:rPr lang="zh-CN" altLang="en-US" smtClean="0"/>
              <a:t>不能是</a:t>
            </a:r>
            <a:r>
              <a:rPr lang="en-US" altLang="zh-CN" smtClean="0"/>
              <a:t>val </a:t>
            </a:r>
            <a:r>
              <a:rPr lang="zh-CN" altLang="en-US" smtClean="0"/>
              <a:t>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已经存在，则相当于修改对应的 </a:t>
            </a:r>
            <a:r>
              <a:rPr lang="en-US" altLang="zh-CN" smtClean="0"/>
              <a:t>val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每一次的操作</a:t>
            </a:r>
            <a:r>
              <a:rPr lang="en-US" altLang="zh-CN" smtClean="0"/>
              <a:t>+= map4</a:t>
            </a:r>
            <a:r>
              <a:rPr lang="zh-CN" altLang="en-US" smtClean="0"/>
              <a:t>都变成一个新的变量，内存地址变化了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map4 += ( "D" -&gt; 4 )</a:t>
            </a:r>
          </a:p>
          <a:p>
            <a:r>
              <a:rPr lang="en-US" altLang="zh-CN" smtClean="0"/>
              <a:t>    println(map4.hashCode())</a:t>
            </a:r>
          </a:p>
          <a:p>
            <a:r>
              <a:rPr lang="en-US" altLang="zh-CN" smtClean="0"/>
              <a:t>    map4 += ( "E" -&gt; 50 )</a:t>
            </a:r>
          </a:p>
          <a:p>
            <a:r>
              <a:rPr lang="en-US" altLang="zh-CN" smtClean="0"/>
              <a:t>    println(map4.hashCode())</a:t>
            </a:r>
          </a:p>
          <a:p>
            <a:r>
              <a:rPr lang="en-US" altLang="zh-CN" smtClean="0"/>
              <a:t>    map4 += ( "A" -&gt; 99 )</a:t>
            </a:r>
          </a:p>
          <a:p>
            <a:r>
              <a:rPr lang="en-US" altLang="zh-CN" smtClean="0"/>
              <a:t>    println(map4.hashCode())</a:t>
            </a:r>
          </a:p>
          <a:p>
            <a:r>
              <a:rPr lang="en-US" altLang="zh-CN" smtClean="0"/>
              <a:t>    println(map4)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println("map.add=" + map4.hashCode())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 下面的</a:t>
            </a:r>
            <a:r>
              <a:rPr lang="en-US" altLang="zh-CN" smtClean="0"/>
              <a:t>map4</a:t>
            </a:r>
            <a:r>
              <a:rPr lang="zh-CN" altLang="en-US" smtClean="0"/>
              <a:t>是没有改变的</a:t>
            </a:r>
            <a:r>
              <a:rPr lang="en-US" altLang="zh-CN" smtClean="0"/>
              <a:t>,</a:t>
            </a:r>
            <a:r>
              <a:rPr lang="zh-CN" altLang="en-US" smtClean="0"/>
              <a:t>返回的值是一个新的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val map5 = map4 + ("E"-&gt;1, "F"-&gt;3)</a:t>
            </a:r>
          </a:p>
          <a:p>
            <a:r>
              <a:rPr lang="en-US" altLang="zh-CN" smtClean="0"/>
              <a:t>    println("map5=" + map5)</a:t>
            </a:r>
          </a:p>
          <a:p>
            <a:r>
              <a:rPr lang="en-US" altLang="zh-CN" smtClean="0"/>
              <a:t>    println("map4=" + map4)</a:t>
            </a:r>
          </a:p>
          <a:p>
            <a:r>
              <a:rPr lang="en-US" altLang="zh-CN" smtClean="0"/>
              <a:t>    println("map.add=" + map4.hashCode())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这样的方式等价 </a:t>
            </a:r>
            <a:r>
              <a:rPr lang="en-US" altLang="zh-CN" smtClean="0"/>
              <a:t>map4 += ("E"-&gt;1, "F"-&gt;3),map4</a:t>
            </a:r>
            <a:r>
              <a:rPr lang="zh-CN" altLang="en-US" smtClean="0"/>
              <a:t>本身变化</a:t>
            </a:r>
            <a:r>
              <a:rPr lang="en-US" altLang="zh-CN" smtClean="0"/>
              <a:t>,</a:t>
            </a:r>
            <a:r>
              <a:rPr lang="zh-CN" altLang="en-US" smtClean="0"/>
              <a:t>原来的</a:t>
            </a:r>
            <a:r>
              <a:rPr lang="en-US" altLang="zh-CN" smtClean="0"/>
              <a:t>map4</a:t>
            </a:r>
            <a:r>
              <a:rPr lang="zh-CN" altLang="en-US" smtClean="0"/>
              <a:t>已经销毁了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可以画一个示意图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map4 = map4 + ("E"-&gt;1, "F"-&gt;3)</a:t>
            </a:r>
          </a:p>
          <a:p>
            <a:r>
              <a:rPr lang="en-US" altLang="zh-CN" smtClean="0"/>
              <a:t>    println("map4=" + map4)</a:t>
            </a:r>
          </a:p>
          <a:p>
            <a:r>
              <a:rPr lang="en-US" altLang="zh-CN" smtClean="0"/>
              <a:t>    println("map.add=" + map4.hashCode())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删除</a:t>
            </a:r>
            <a:r>
              <a:rPr lang="en-US" altLang="zh-CN" smtClean="0"/>
              <a:t>map</a:t>
            </a:r>
            <a:r>
              <a:rPr lang="zh-CN" altLang="en-US" smtClean="0"/>
              <a:t>的元素的代码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map4 -= ("B", "D")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println("map4=" + map4)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说明：在</a:t>
            </a:r>
            <a:r>
              <a:rPr lang="en-US" altLang="zh-CN" smtClean="0"/>
              <a:t>map</a:t>
            </a:r>
            <a:r>
              <a:rPr lang="zh-CN" altLang="en-US" smtClean="0"/>
              <a:t>中的一个元素</a:t>
            </a:r>
            <a:r>
              <a:rPr lang="en-US" altLang="zh-CN" smtClean="0">
                <a:sym typeface="Wingdings" pitchFamily="2" charset="2"/>
              </a:rPr>
              <a:t>- </a:t>
            </a:r>
            <a:r>
              <a:rPr lang="zh-CN" altLang="en-US" smtClean="0">
                <a:sym typeface="Wingdings" pitchFamily="2" charset="2"/>
              </a:rPr>
              <a:t>对应</a:t>
            </a:r>
            <a:r>
              <a:rPr lang="en-US" altLang="zh-CN" smtClean="0">
                <a:sym typeface="Wingdings" pitchFamily="2" charset="2"/>
              </a:rPr>
              <a:t>-- </a:t>
            </a:r>
            <a:r>
              <a:rPr lang="zh-CN" altLang="en-US" smtClean="0">
                <a:sym typeface="Wingdings" pitchFamily="2" charset="2"/>
              </a:rPr>
              <a:t>一对</a:t>
            </a:r>
            <a:r>
              <a:rPr lang="en-US" altLang="zh-CN" smtClean="0">
                <a:sym typeface="Wingdings" pitchFamily="2" charset="2"/>
              </a:rPr>
              <a:t>key-val</a:t>
            </a:r>
            <a:r>
              <a:rPr lang="en-US" altLang="zh-CN" baseline="0" smtClean="0">
                <a:sym typeface="Wingdings" pitchFamily="2" charset="2"/>
              </a:rPr>
              <a:t> ---</a:t>
            </a:r>
            <a:r>
              <a:rPr lang="zh-CN" altLang="en-US" baseline="0" smtClean="0">
                <a:sym typeface="Wingdings" pitchFamily="2" charset="2"/>
              </a:rPr>
              <a:t>对应</a:t>
            </a:r>
            <a:r>
              <a:rPr lang="en-US" altLang="zh-CN" baseline="0" smtClean="0">
                <a:sym typeface="Wingdings" pitchFamily="2" charset="2"/>
              </a:rPr>
              <a:t>--- </a:t>
            </a:r>
            <a:r>
              <a:rPr lang="zh-CN" altLang="en-US" baseline="0" smtClean="0">
                <a:sym typeface="Wingdings" pitchFamily="2" charset="2"/>
              </a:rPr>
              <a:t>一个元组</a:t>
            </a:r>
            <a:r>
              <a:rPr lang="en-US" altLang="zh-CN" baseline="0" smtClean="0">
                <a:sym typeface="Wingdings" pitchFamily="2" charset="2"/>
              </a:rPr>
              <a:t>Tuple2</a:t>
            </a:r>
            <a:r>
              <a:rPr lang="zh-CN" altLang="en-US" baseline="0" smtClean="0">
                <a:sym typeface="Wingdings" pitchFamily="2" charset="2"/>
              </a:rPr>
              <a:t>对象</a:t>
            </a:r>
            <a:endParaRPr lang="en-US" altLang="zh-CN" smtClean="0"/>
          </a:p>
          <a:p>
            <a:r>
              <a:rPr lang="zh-CN" altLang="en-US" smtClean="0"/>
              <a:t>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循环集合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</a:t>
            </a:r>
            <a:r>
              <a:rPr lang="zh-CN" altLang="en-US" smtClean="0"/>
              <a:t>方式</a:t>
            </a:r>
            <a:r>
              <a:rPr lang="en-US" altLang="zh-CN" smtClean="0"/>
              <a:t>1----")</a:t>
            </a:r>
          </a:p>
          <a:p>
            <a:r>
              <a:rPr lang="en-US" altLang="zh-CN" smtClean="0"/>
              <a:t>    for ( (k, v) &lt;- map4 ) {</a:t>
            </a:r>
          </a:p>
          <a:p>
            <a:r>
              <a:rPr lang="en-US" altLang="zh-CN" smtClean="0"/>
              <a:t>      println(k +"="+v)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方式</a:t>
            </a:r>
            <a:r>
              <a:rPr lang="en-US" altLang="zh-CN" smtClean="0"/>
              <a:t>2----")</a:t>
            </a:r>
          </a:p>
          <a:p>
            <a:r>
              <a:rPr lang="en-US" altLang="zh-CN" smtClean="0"/>
              <a:t>    for ( k &lt;- map4.keys )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可以通过</a:t>
            </a:r>
            <a:r>
              <a:rPr lang="en-US" altLang="zh-CN" smtClean="0"/>
              <a:t>k</a:t>
            </a:r>
            <a:r>
              <a:rPr lang="zh-CN" altLang="en-US" smtClean="0"/>
              <a:t>或者</a:t>
            </a:r>
            <a:r>
              <a:rPr lang="en-US" altLang="zh-CN" smtClean="0"/>
              <a:t>va</a:t>
            </a:r>
          </a:p>
          <a:p>
            <a:r>
              <a:rPr lang="en-US" altLang="zh-CN" smtClean="0"/>
              <a:t>      println(k + "=" + map4(k))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方式</a:t>
            </a:r>
            <a:r>
              <a:rPr lang="en-US" altLang="zh-CN" smtClean="0"/>
              <a:t>3----")</a:t>
            </a:r>
          </a:p>
          <a:p>
            <a:r>
              <a:rPr lang="en-US" altLang="zh-CN" smtClean="0"/>
              <a:t>    for ( v &lt;- map4.values )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知道</a:t>
            </a:r>
            <a:r>
              <a:rPr lang="en-US" altLang="zh-CN" smtClean="0"/>
              <a:t>v , </a:t>
            </a:r>
            <a:r>
              <a:rPr lang="zh-CN" altLang="en-US" smtClean="0"/>
              <a:t>获取不到</a:t>
            </a:r>
            <a:r>
              <a:rPr lang="en-US" altLang="zh-CN" smtClean="0"/>
              <a:t>k</a:t>
            </a:r>
          </a:p>
          <a:p>
            <a:r>
              <a:rPr lang="en-US" altLang="zh-CN" smtClean="0"/>
              <a:t>      println(v)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方式</a:t>
            </a:r>
            <a:r>
              <a:rPr lang="en-US" altLang="zh-CN" smtClean="0"/>
              <a:t>4----")</a:t>
            </a:r>
          </a:p>
          <a:p>
            <a:r>
              <a:rPr lang="en-US" altLang="zh-CN" smtClean="0"/>
              <a:t>    for ( t &lt;- map4 ) { // </a:t>
            </a:r>
            <a:r>
              <a:rPr lang="zh-CN" altLang="en-US" smtClean="0"/>
              <a:t>这里再次说明在</a:t>
            </a:r>
            <a:r>
              <a:rPr lang="en-US" altLang="zh-CN" smtClean="0"/>
              <a:t>map</a:t>
            </a:r>
            <a:r>
              <a:rPr lang="zh-CN" altLang="en-US" smtClean="0"/>
              <a:t>中的一个元素对应</a:t>
            </a:r>
            <a:r>
              <a:rPr lang="en-US" altLang="zh-CN" smtClean="0"/>
              <a:t>Tuple2 </a:t>
            </a:r>
            <a:r>
              <a:rPr lang="zh-CN" altLang="en-US" smtClean="0"/>
              <a:t>元组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println("t=" + t)</a:t>
            </a:r>
          </a:p>
          <a:p>
            <a:r>
              <a:rPr lang="en-US" altLang="zh-CN" smtClean="0"/>
              <a:t>      println(t._1 + "=" + t._2)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注意</a:t>
            </a:r>
            <a:r>
              <a:rPr lang="en-US" altLang="zh-CN" smtClean="0"/>
              <a:t>Set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我们成为集，大部分情况下我们也直接称为集合</a:t>
            </a:r>
            <a:endParaRPr lang="en-US" altLang="zh-CN" baseline="0" smtClean="0"/>
          </a:p>
          <a:p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的回顾代码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package com.atguigu.scala.tset;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import java.util.HashSet;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 class TestSet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HashSet hs = new HashSet&lt;String&gt;();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hs.add("tom");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hs.add("jack2");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System.out.println(hs);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创建集 </a:t>
            </a:r>
            <a:r>
              <a:rPr lang="en-US" altLang="zh-CN" smtClean="0"/>
              <a:t>Set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默认是不可变集合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//var set = Set(1, 2, 3)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引入</a:t>
            </a:r>
            <a:r>
              <a:rPr lang="en-US" altLang="zh-CN" smtClean="0"/>
              <a:t>scala.collection.mutable </a:t>
            </a:r>
            <a:r>
              <a:rPr lang="zh-CN" altLang="en-US" smtClean="0"/>
              <a:t>就是可变集合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set = mutable.Set(1, 2, 3, 4, 5)</a:t>
            </a:r>
          </a:p>
          <a:p>
            <a:r>
              <a:rPr lang="en-US" altLang="zh-CN" smtClean="0"/>
              <a:t>    println("set=" + set)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z="1200" b="1" smtClean="0">
                <a:solidFill>
                  <a:srgbClr val="0070C0"/>
                </a:solidFill>
              </a:rPr>
              <a:t>可变集合的元素添加的代码</a:t>
            </a:r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说明：如果添加的对象已经存在，则不会重复添加，也不会报错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set.add(7)</a:t>
            </a:r>
          </a:p>
          <a:p>
            <a:r>
              <a:rPr lang="en-US" altLang="zh-CN" smtClean="0"/>
              <a:t>    println("add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+= 9</a:t>
            </a:r>
          </a:p>
          <a:p>
            <a:endParaRPr lang="en-US" altLang="zh-CN" smtClean="0"/>
          </a:p>
          <a:p>
            <a:r>
              <a:rPr lang="en-US" altLang="zh-CN" smtClean="0"/>
              <a:t>    println("+=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= set.+(8)</a:t>
            </a:r>
          </a:p>
          <a:p>
            <a:endParaRPr lang="en-US" altLang="zh-CN" smtClean="0"/>
          </a:p>
          <a:p>
            <a:r>
              <a:rPr lang="en-US" altLang="zh-CN" smtClean="0"/>
              <a:t>    println("set.+(8)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r>
              <a:rPr lang="en-US" altLang="zh-CN" smtClean="0"/>
              <a:t>    set = set + 8</a:t>
            </a:r>
          </a:p>
          <a:p>
            <a:r>
              <a:rPr lang="en-US" altLang="zh-CN" smtClean="0"/>
              <a:t>    println("set + 8 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可变集合的元素删除代码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 -= 5</a:t>
            </a:r>
          </a:p>
          <a:p>
            <a:r>
              <a:rPr lang="en-US" altLang="zh-CN" smtClean="0"/>
              <a:t>    println("set=" + set)</a:t>
            </a:r>
          </a:p>
          <a:p>
            <a:r>
              <a:rPr lang="en-US" altLang="zh-CN" smtClean="0"/>
              <a:t>    set.remove(4)</a:t>
            </a:r>
          </a:p>
          <a:p>
            <a:r>
              <a:rPr lang="en-US" altLang="zh-CN" smtClean="0"/>
              <a:t>    println("set=" + 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z="1200" b="1" smtClean="0">
                <a:solidFill>
                  <a:srgbClr val="0070C0"/>
                </a:solidFill>
              </a:rPr>
              <a:t>可变集合的元素添加的代码</a:t>
            </a:r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说明：如果添加的对象已经存在，则不会重复添加，也不会报错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set.add(7)</a:t>
            </a:r>
          </a:p>
          <a:p>
            <a:r>
              <a:rPr lang="en-US" altLang="zh-CN" smtClean="0"/>
              <a:t>    println("add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+= 9</a:t>
            </a:r>
          </a:p>
          <a:p>
            <a:endParaRPr lang="en-US" altLang="zh-CN" smtClean="0"/>
          </a:p>
          <a:p>
            <a:r>
              <a:rPr lang="en-US" altLang="zh-CN" smtClean="0"/>
              <a:t>    println("+=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= set.+(8)</a:t>
            </a:r>
          </a:p>
          <a:p>
            <a:endParaRPr lang="en-US" altLang="zh-CN" smtClean="0"/>
          </a:p>
          <a:p>
            <a:r>
              <a:rPr lang="en-US" altLang="zh-CN" smtClean="0"/>
              <a:t>    println("set.+(8)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r>
              <a:rPr lang="en-US" altLang="zh-CN" smtClean="0"/>
              <a:t>    set = set + 8</a:t>
            </a:r>
          </a:p>
          <a:p>
            <a:r>
              <a:rPr lang="en-US" altLang="zh-CN" smtClean="0"/>
              <a:t>    println("set + 8 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可变集合的元素删除代码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 -= 5</a:t>
            </a:r>
          </a:p>
          <a:p>
            <a:r>
              <a:rPr lang="en-US" altLang="zh-CN" smtClean="0"/>
              <a:t>    println("set=" + set)</a:t>
            </a:r>
          </a:p>
          <a:p>
            <a:r>
              <a:rPr lang="en-US" altLang="zh-CN" smtClean="0"/>
              <a:t>    set.remove(4)</a:t>
            </a:r>
          </a:p>
          <a:p>
            <a:r>
              <a:rPr lang="en-US" altLang="zh-CN" smtClean="0"/>
              <a:t>    println("set=" + 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for (item &lt;- set) {</a:t>
            </a:r>
          </a:p>
          <a:p>
            <a:r>
              <a:rPr lang="en-US" altLang="zh-CN" smtClean="0"/>
              <a:t>      println("item=" + item)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参考文档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元组的创建案例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println(t1)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反编译后代码</a:t>
            </a:r>
            <a:endParaRPr lang="en-US" altLang="zh-CN" b="1" smtClean="0"/>
          </a:p>
          <a:p>
            <a:r>
              <a:rPr lang="en-US" altLang="zh-CN" smtClean="0"/>
              <a:t>public final class Scala05_Tuple$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Tuple5 t1 = new Tuple5(BoxesRunTime.boxToInteger(1), "a", "b", BoxesRunTime.boxToBoolean(true), BoxesRunTime.boxToInteger(2));</a:t>
            </a:r>
          </a:p>
          <a:p>
            <a:r>
              <a:rPr lang="en-US" altLang="zh-CN" smtClean="0"/>
              <a:t>    Predef..MODULE$.println(t1);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private Scala05_Tuple$() { MODULE$ = this;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b="1" smtClean="0"/>
          </a:p>
          <a:p>
            <a:r>
              <a:rPr lang="zh-CN" altLang="en-US" b="1" smtClean="0"/>
              <a:t>小结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参考文档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元组的创建案例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println(t1)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反编译后代码</a:t>
            </a:r>
            <a:endParaRPr lang="en-US" altLang="zh-CN" b="1" smtClean="0"/>
          </a:p>
          <a:p>
            <a:r>
              <a:rPr lang="en-US" altLang="zh-CN" smtClean="0"/>
              <a:t>public final class Scala05_Tuple$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Tuple5 t1 = new Tuple5(BoxesRunTime.boxToInteger(1), "a", "b", BoxesRunTime.boxToBoolean(true), BoxesRunTime.boxToInteger(2));</a:t>
            </a:r>
          </a:p>
          <a:p>
            <a:r>
              <a:rPr lang="en-US" altLang="zh-CN" smtClean="0"/>
              <a:t>    Predef..MODULE$.println(t1);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private Scala05_Tuple$() { MODULE$ = this;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b="1" smtClean="0"/>
          </a:p>
          <a:p>
            <a:r>
              <a:rPr lang="zh-CN" altLang="en-US" b="1" smtClean="0"/>
              <a:t>小结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表示去取出</a:t>
            </a:r>
            <a:r>
              <a:rPr lang="en-US" altLang="zh-CN" smtClean="0"/>
              <a:t>t1</a:t>
            </a:r>
            <a:r>
              <a:rPr lang="zh-CN" altLang="en-US" smtClean="0"/>
              <a:t>的第一个元素 </a:t>
            </a:r>
            <a:r>
              <a:rPr lang="en-US" altLang="zh-CN" smtClean="0"/>
              <a:t>1</a:t>
            </a:r>
            <a:r>
              <a:rPr lang="zh-CN" altLang="en-US" smtClean="0"/>
              <a:t>表示顺序，即第一个元素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println(t1._1)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表示去取出</a:t>
            </a:r>
            <a:r>
              <a:rPr lang="en-US" altLang="zh-CN" smtClean="0"/>
              <a:t>t1</a:t>
            </a:r>
            <a:r>
              <a:rPr lang="zh-CN" altLang="en-US" smtClean="0"/>
              <a:t>的第一个元素 </a:t>
            </a:r>
            <a:r>
              <a:rPr lang="en-US" altLang="zh-CN" smtClean="0"/>
              <a:t>0</a:t>
            </a:r>
            <a:r>
              <a:rPr lang="zh-CN" altLang="en-US" smtClean="0"/>
              <a:t>表示索引，从</a:t>
            </a:r>
            <a:r>
              <a:rPr lang="en-US" altLang="zh-CN" smtClean="0"/>
              <a:t>0</a:t>
            </a:r>
            <a:r>
              <a:rPr lang="zh-CN" altLang="en-US" smtClean="0"/>
              <a:t>开始编号 即第一个元素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看下 </a:t>
            </a:r>
            <a:r>
              <a:rPr lang="en-US" altLang="zh-CN" smtClean="0"/>
              <a:t>productElement</a:t>
            </a:r>
            <a:r>
              <a:rPr lang="zh-CN" altLang="en-US" smtClean="0"/>
              <a:t>的源码就知道了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override def productElement(n: Int) = n match { </a:t>
            </a:r>
          </a:p>
          <a:p>
            <a:r>
              <a:rPr lang="en-US" altLang="zh-CN" smtClean="0"/>
              <a:t>    case 0 =&gt; _1</a:t>
            </a:r>
          </a:p>
          <a:p>
            <a:r>
              <a:rPr lang="en-US" altLang="zh-CN" smtClean="0"/>
              <a:t>    case 1 =&gt; _2</a:t>
            </a:r>
          </a:p>
          <a:p>
            <a:r>
              <a:rPr lang="en-US" altLang="zh-CN" smtClean="0"/>
              <a:t>    case 2 =&gt; _3</a:t>
            </a:r>
          </a:p>
          <a:p>
            <a:r>
              <a:rPr lang="en-US" altLang="zh-CN" smtClean="0"/>
              <a:t>    case 3 =&gt; _4</a:t>
            </a:r>
          </a:p>
          <a:p>
            <a:r>
              <a:rPr lang="en-US" altLang="zh-CN" smtClean="0"/>
              <a:t>    case 4 =&gt; _5</a:t>
            </a:r>
          </a:p>
          <a:p>
            <a:r>
              <a:rPr lang="en-US" altLang="zh-CN" smtClean="0"/>
              <a:t>    case _ =&gt; throw new IndexOutOfBoundsException(n.toString())</a:t>
            </a:r>
          </a:p>
          <a:p>
            <a:r>
              <a:rPr lang="en-US" altLang="zh-CN" smtClean="0"/>
              <a:t>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println(t1.productElement(0))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循环元组</a:t>
            </a:r>
            <a:r>
              <a:rPr lang="en-US" altLang="zh-CN" smtClean="0"/>
              <a:t>,</a:t>
            </a:r>
            <a:r>
              <a:rPr lang="zh-CN" altLang="en-US" smtClean="0"/>
              <a:t>遍历元组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//tuple1</a:t>
            </a:r>
            <a:r>
              <a:rPr lang="zh-CN" altLang="en-US" smtClean="0"/>
              <a:t>是一个整体，遍历需要调其迭代器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for ( item &lt;- t1.productIterator ) {</a:t>
            </a:r>
          </a:p>
          <a:p>
            <a:r>
              <a:rPr lang="en-US" altLang="zh-CN" smtClean="0"/>
              <a:t>      println(item)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</a:t>
            </a:r>
            <a:r>
              <a:rPr lang="en-US" altLang="zh-CN" smtClean="0"/>
              <a:t>val arr1 = new Array[</a:t>
            </a:r>
            <a:r>
              <a:rPr lang="en-US" altLang="zh-CN" b="1" smtClean="0"/>
              <a:t>Int</a:t>
            </a:r>
            <a:r>
              <a:rPr lang="en-US" altLang="zh-CN" smtClean="0"/>
              <a:t>](10)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中的</a:t>
            </a:r>
            <a:r>
              <a:rPr lang="en-US" altLang="zh-CN" baseline="0" smtClean="0"/>
              <a:t>, [Int] []</a:t>
            </a:r>
            <a:r>
              <a:rPr lang="zh-CN" altLang="en-US" baseline="0" smtClean="0"/>
              <a:t>内就是泛型类型，可以写入指定的类型。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中使用</a:t>
            </a:r>
            <a:r>
              <a:rPr lang="en-US" altLang="zh-CN" smtClean="0"/>
              <a:t>Array</a:t>
            </a:r>
            <a:r>
              <a:rPr lang="zh-CN" altLang="en-US" smtClean="0"/>
              <a:t>作为数组来使用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java : int[] ids = new int[10]</a:t>
            </a:r>
          </a:p>
          <a:p>
            <a:r>
              <a:rPr lang="en-US" altLang="zh-CN" smtClean="0"/>
              <a:t>    //        ids[0] = 1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val arr1 = new Array[Int](10)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给元素赋值，使用小括号访问索引数据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arr1(0) = 999</a:t>
            </a:r>
          </a:p>
          <a:p>
            <a:r>
              <a:rPr lang="en-US" altLang="zh-CN" smtClean="0"/>
              <a:t>    println(arr1(0))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2: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2:</a:t>
            </a:r>
            <a:r>
              <a:rPr lang="zh-CN" altLang="en-US" smtClean="0"/>
              <a:t>使用</a:t>
            </a:r>
            <a:r>
              <a:rPr lang="en-US" altLang="zh-CN" smtClean="0"/>
              <a:t>apply</a:t>
            </a:r>
            <a:r>
              <a:rPr lang="zh-CN" altLang="en-US" smtClean="0"/>
              <a:t>方法，创建数组对象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为什么没有引入</a:t>
            </a:r>
            <a:r>
              <a:rPr lang="en-US" altLang="zh-CN" smtClean="0"/>
              <a:t>Array</a:t>
            </a:r>
            <a:r>
              <a:rPr lang="zh-CN" altLang="en-US" smtClean="0"/>
              <a:t>就直接可以使用了，原因如下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Array</a:t>
            </a:r>
            <a:r>
              <a:rPr lang="zh-CN" altLang="en-US" smtClean="0"/>
              <a:t>其实是声明在</a:t>
            </a:r>
            <a:r>
              <a:rPr lang="en-US" altLang="zh-CN" smtClean="0"/>
              <a:t>scala</a:t>
            </a:r>
            <a:r>
              <a:rPr lang="zh-CN" altLang="en-US" smtClean="0"/>
              <a:t>的包对象中，而声明</a:t>
            </a:r>
            <a:r>
              <a:rPr lang="en-US" altLang="zh-CN" smtClean="0"/>
              <a:t>Array </a:t>
            </a:r>
            <a:r>
              <a:rPr lang="zh-CN" altLang="en-US" smtClean="0"/>
              <a:t>指向了 </a:t>
            </a:r>
            <a:r>
              <a:rPr lang="en-US" altLang="zh-CN" smtClean="0"/>
              <a:t>scala.collection.immutable.Array【</a:t>
            </a:r>
            <a:r>
              <a:rPr lang="zh-CN" altLang="en-US" smtClean="0"/>
              <a:t>待</a:t>
            </a:r>
            <a:r>
              <a:rPr lang="en-US" altLang="zh-CN" smtClean="0"/>
              <a:t>...】</a:t>
            </a:r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因为我们初始化值是 </a:t>
            </a:r>
            <a:r>
              <a:rPr lang="en-US" altLang="zh-CN" baseline="0" smtClean="0"/>
              <a:t>1, 2, 3, </a:t>
            </a:r>
            <a:r>
              <a:rPr lang="zh-CN" altLang="en-US" baseline="0" smtClean="0"/>
              <a:t>因此 </a:t>
            </a:r>
            <a:r>
              <a:rPr lang="en-US" altLang="zh-CN" baseline="0" smtClean="0"/>
              <a:t>arr2 </a:t>
            </a:r>
            <a:r>
              <a:rPr lang="zh-CN" altLang="en-US" baseline="0" smtClean="0"/>
              <a:t>就是 </a:t>
            </a:r>
            <a:r>
              <a:rPr lang="en-US" altLang="zh-CN" baseline="0" smtClean="0"/>
              <a:t>Int</a:t>
            </a:r>
            <a:r>
              <a:rPr lang="zh-CN" altLang="en-US" baseline="0" smtClean="0"/>
              <a:t>数组</a:t>
            </a:r>
            <a:endParaRPr lang="en-US" altLang="zh-CN" baseline="0" smtClean="0"/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如果我们初始化值是 </a:t>
            </a:r>
            <a:r>
              <a:rPr lang="en-US" altLang="zh-CN" baseline="0" smtClean="0"/>
              <a:t>1, 2, "abc" </a:t>
            </a:r>
            <a:r>
              <a:rPr lang="zh-CN" altLang="en-US" baseline="0" smtClean="0"/>
              <a:t>你可以看到 </a:t>
            </a:r>
            <a:r>
              <a:rPr lang="en-US" altLang="zh-CN" baseline="0" smtClean="0"/>
              <a:t>arr2</a:t>
            </a:r>
            <a:r>
              <a:rPr lang="zh-CN" altLang="en-US" baseline="0" smtClean="0"/>
              <a:t>的类型就是 </a:t>
            </a:r>
            <a:r>
              <a:rPr lang="en-US" altLang="zh-CN" baseline="0" smtClean="0"/>
              <a:t>Any</a:t>
            </a:r>
            <a:r>
              <a:rPr lang="zh-CN" altLang="en-US" baseline="0" smtClean="0"/>
              <a:t>类型的。</a:t>
            </a:r>
            <a:endParaRPr lang="en-US" altLang="zh-CN" smtClean="0"/>
          </a:p>
          <a:p>
            <a:r>
              <a:rPr lang="en-US" altLang="zh-CN" smtClean="0"/>
              <a:t>    val arr2 = Array(1, 2, 3)</a:t>
            </a:r>
          </a:p>
          <a:p>
            <a:r>
              <a:rPr lang="en-US" altLang="zh-CN" smtClean="0"/>
              <a:t>    println(arr2)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核心编程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集合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上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讲师：李海波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定长数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声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明泛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936079"/>
            <a:ext cx="777686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一种方式定义数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里的数组等同于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号的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型就是数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组的类型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arr1 = new Array[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](10)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集合元素采用小括号访问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arr1(1) = 7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08052" y="1872183"/>
            <a:ext cx="33602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arr01 = new Array[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](4)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(arr01.length)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("arr01(0)=" + arr01(0))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&lt;- arr01)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 //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遍历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("--------------------")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arr01(3) = 10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&lt;- arr01)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16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定长数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声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明泛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576039"/>
            <a:ext cx="77768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二种方式定义数组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在定义数组时，直接赋值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apply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方法创建数组对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arr1 = Array(1, 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548" y="3099221"/>
            <a:ext cx="428447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arr02 = Array(1, 3, "xxx")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&lt;- arr02)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85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长数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声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明泛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936079"/>
            <a:ext cx="777686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基本使用和应用案例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声明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arr2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ArrayBuffer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]()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追加值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arr2.append(7)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重新赋值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arr2(0) 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  </a:t>
            </a: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学习集合的流程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经典操作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arenR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了解接口的定义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CRUD </a:t>
            </a: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960" y="504031"/>
            <a:ext cx="4778187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arr01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ArrayBuffer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[Any](3, 2, 5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("arr01(1)=" + arr01(1))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&lt;- arr01)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(arr01.length) 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("arr01.hash=" + arr01.hashCode())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arr01.append(90.0,13)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("arr01.hash=" + arr01.hashCode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arr01(1) = 89 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修改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("--------------------------")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&lt;- arr01)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arr01.remove(0)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("--------------------------")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&lt;- arr01)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最新的长度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=" + arr01.length)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2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长数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声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明泛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936079"/>
            <a:ext cx="777686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变长数组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分析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小结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800175"/>
            <a:ext cx="79928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ArrayBuffer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是变长数组，类似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ArrayList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arr2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ArrayBuffer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]()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也是使用的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apply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方法构建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arenR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append(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elems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A*) {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appendAll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elems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}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接收的是可变参数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228600" indent="-2286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append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一次，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底层会重新分配空间，进行扩容，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的内存地址会发生变化，也就成为新的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ArrayBuffer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48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长数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声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明泛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008087"/>
            <a:ext cx="496855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长数组与变长数组的转换</a:t>
            </a:r>
            <a:endParaRPr lang="en-US" altLang="zh-CN" sz="16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arr1.toBuffer 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定长数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组转可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变数组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arr2.toArray 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可变数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组转定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长数组</a:t>
            </a: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说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明：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arr2.toArray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返回结果才是一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定长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数组，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arr2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本身没有变化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arr1.toBuffer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返回结果才是一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可变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组，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arr1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身没有变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化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080" y="1440135"/>
            <a:ext cx="3312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arr2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ArrayBuffer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]()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追加值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arr2.append(1, 2, 3)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(arr2)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newArr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arr2.toArray;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newArr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newArr2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newArr.toBuffer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newArr2.append(123)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(newArr2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5624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维数组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008087"/>
            <a:ext cx="777686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多维数组的定义和使用</a:t>
            </a:r>
            <a:endParaRPr lang="en-US" altLang="zh-CN" sz="16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说明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定义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Array.ofDim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[Double](3,4)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说明：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是一个二维数组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有三个元素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一维数组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</a:t>
            </a: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个一维数组存放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个值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赋值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(1)(1) = 11.11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6446" y="1008087"/>
            <a:ext cx="45360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array1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Array.ofDim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](3, 4)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array1(1)(1) = 9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(item &lt;- array1)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for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(item2 &lt;- item)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print(item2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 "\t")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("===================")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&lt;- 0 to array1.length - 1)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for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(j &lt;- 0 to array1(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).length - 1)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[%d][%d]=%d\t",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j, array1(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)(j))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18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-Scala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数组与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互转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009242"/>
            <a:ext cx="77768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组转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6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在项目开发中，有时我们需要将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数组转成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数组，看下面案例：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360557"/>
            <a:ext cx="5832648" cy="2277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 Scala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集合和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集合互相转换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ArrayBuffer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("1", "2", "3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import </a:t>
            </a:r>
            <a:r>
              <a:rPr lang="en-US" altLang="zh-CN" sz="1600" dirty="0" err="1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scala.collection.JavaConversions.bufferAsJavaList</a:t>
            </a:r>
            <a:endParaRPr lang="en-US" altLang="zh-CN" sz="16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javaArr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ProcessBuilder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arrList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javaArr.command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arrList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68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-Scala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数组与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数组的互转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008087"/>
            <a:ext cx="77768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mutable.Buffer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在项目开发中，有时我们需要将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转成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数组，看下面案例：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3" y="2592263"/>
            <a:ext cx="60673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import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scala.collection.JavaConversions.asScalaBuffer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import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scala.collection.mutable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java.util.List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==&gt; Buffer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scalaArr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mutable.Buffer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[String]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arrList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scalaArr.append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("jack")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scalaArr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74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List-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List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96119"/>
            <a:ext cx="819379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基本介绍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 List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不一样，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是一个接口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，真正存放数据是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ArrayList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，而</a:t>
            </a:r>
            <a:r>
              <a:rPr lang="en-US" altLang="zh-CN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可以直接存放数据，就是一个</a:t>
            </a:r>
            <a:r>
              <a:rPr lang="en-US" altLang="zh-CN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认情况下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是不可变的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属于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序列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List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scala.collection.immutable.List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object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SeqFactory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[List]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的应用案例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912" y="3768198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list01 = List(1, 2, 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创建时，直接分配元素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(list01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list02 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Nil  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空集合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(list02)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45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List-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List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的应用案例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小结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包对象声明的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因此不需要引入其它包也可以使用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scala.collection.immutable.List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中可以放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任何数据类型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，比如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的类型为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List[Any]</a:t>
            </a: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如果希望得到一个空列表，可以使用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Nil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包对象声明的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因此不需要引入其它包也可以使用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Nil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scala.collection.immutable.Nil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14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据结构特点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集合基本介绍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同时支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持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不可变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变集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合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个主要的包：</a:t>
            </a: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可变集合：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scala.collection.immutable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可变集合：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scala.collection.mutable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3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默认采用不可变集合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，对于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几乎所有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的集合类，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都同时提供了可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(mutable)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(immutable)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3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的集合有三大类：序列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Seq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、映射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，所有的集合都扩展自</a:t>
            </a:r>
            <a:r>
              <a:rPr lang="en-US" altLang="zh-CN" b="1" dirty="0" err="1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Iterable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特质，在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中集合有可变（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）和不可变（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immutable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）两种类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型。 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列表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List-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应用实例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48398590"/>
              </p:ext>
            </p:extLst>
          </p:nvPr>
        </p:nvGraphicFramePr>
        <p:xfrm>
          <a:off x="651748" y="2371891"/>
          <a:ext cx="6224508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450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</a:t>
                      </a:r>
                      <a:r>
                        <a:rPr lang="en-US" sz="18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value1 = list1(1</a:t>
                      </a:r>
                      <a:r>
                        <a:rPr lang="en-US" sz="18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 1</a:t>
                      </a:r>
                      <a:r>
                        <a:rPr lang="zh-CN" altLang="en-US" sz="18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是索引，表示取出第</a:t>
                      </a:r>
                      <a:r>
                        <a:rPr lang="en-US" altLang="zh-CN" sz="18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zh-CN" altLang="en-US" sz="18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</a:t>
                      </a:r>
                      <a:r>
                        <a:rPr lang="en-US" altLang="zh-CN" sz="18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sz="18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</a:t>
                      </a:r>
                      <a:r>
                        <a:rPr lang="en-US" sz="18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(value1)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363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列表 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List-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素的追加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本介绍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列表中增加元素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会返回新的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列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集合对象。</a:t>
            </a:r>
            <a:r>
              <a:rPr lang="zh-CN" altLang="en-US" sz="2000" b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注</a:t>
            </a:r>
            <a:r>
              <a:rPr lang="zh-CN" altLang="en-US" sz="2000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元素的追加形式非常独特，和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不一样。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1-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在列表的最后增加数据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案例演示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</a:t>
            </a:r>
            <a:r>
              <a:rPr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2-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在列表的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前面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增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加数据</a:t>
            </a:r>
            <a:endParaRPr lang="en-US" altLang="zh-CN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例演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示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7984" y="2232223"/>
            <a:ext cx="4695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list1 = List(1, 2, 3,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 :+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运算符表示在列表的最后增加数据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list2 = list1 </a:t>
            </a:r>
            <a:r>
              <a:rPr lang="en-US" altLang="zh-CN" sz="16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:+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(list1) //list1</a:t>
            </a:r>
            <a:r>
              <a:rPr lang="zh-CN" altLang="en-US" sz="16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没有变化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(list2) 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新的列表结果是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[1, 2, 3,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", 4]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3861112"/>
            <a:ext cx="3732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list1 = List(1, 2, 3,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 :+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运算符表示在列表的最后增加数据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list2 = 4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+: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list1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(list1) //list1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没有变化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(list2) 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新的列表结果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?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68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列表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List-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素的追加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666" y="1080095"/>
            <a:ext cx="81937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在列表的最后增加数据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表示向集合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  新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建集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合添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加元素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算时，集合对象一定要放置在最右边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b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算规则，从右向</a:t>
            </a:r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en-US" altLang="zh-CN" b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:::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运算符是将集合中的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每一个元素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加入到空集合中去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应用案例：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3583532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list1 = </a:t>
            </a:r>
            <a:r>
              <a:rPr lang="en-US" altLang="zh-CN" sz="1600" i="1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(1, 2, 3,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list5 = 4 :: 5 :: 6 :: list1 :: </a:t>
            </a:r>
            <a:r>
              <a:rPr lang="en-US" altLang="zh-CN" sz="1600" i="1" dirty="0" smtClean="0">
                <a:latin typeface="微软雅黑" pitchFamily="34" charset="-122"/>
                <a:ea typeface="微软雅黑" pitchFamily="34" charset="-122"/>
              </a:rPr>
              <a:t>Nil // </a:t>
            </a:r>
            <a:r>
              <a:rPr lang="zh-CN" altLang="en-US" sz="1600" i="1" dirty="0" smtClean="0">
                <a:latin typeface="微软雅黑" pitchFamily="34" charset="-122"/>
                <a:ea typeface="微软雅黑" pitchFamily="34" charset="-122"/>
              </a:rPr>
              <a:t>从右向左的逻辑</a:t>
            </a:r>
            <a:r>
              <a:rPr lang="en-US" altLang="zh-CN" sz="1600" i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i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i="1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(list5)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list7 = 4 :: 5 :: 6 :: list1 </a:t>
            </a:r>
            <a:r>
              <a:rPr lang="en-US" altLang="zh-CN" sz="16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:::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i="1" dirty="0">
                <a:latin typeface="微软雅黑" pitchFamily="34" charset="-122"/>
                <a:ea typeface="微软雅黑" pitchFamily="34" charset="-122"/>
              </a:rPr>
              <a:t>Nil</a:t>
            </a:r>
            <a:br>
              <a:rPr lang="en-US" altLang="zh-CN" sz="1600" i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i="1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(list7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53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列表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List-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素的追加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课堂练习题</a:t>
            </a:r>
            <a:endParaRPr lang="en-US" altLang="zh-CN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675" y="1979083"/>
            <a:ext cx="367240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list1 = List(1, 2, 3, 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list5 = 4 :: 5 :: 6 :: list1 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(list5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// (4, 5, 6, 1, 2, 3, 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输出的结果是什么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196799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list1 = List(1, 2, 3, 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list5 = 4 :: 5 :: 6 :: list1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:: 9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(list5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报错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输出的结果是什么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672383"/>
            <a:ext cx="380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list1 = List(1, 2, 3, 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list5 = 4 :: 5 :: 6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:::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list1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::: Nil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(list5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报错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输出的结果是什么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7114" y="3696190"/>
            <a:ext cx="461737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list1 = List(1, 2, 3, 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list5 = 4 :: 5 ::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list1 :::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list1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::: Nil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(list5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// (4, 5, 1, 2, 3, “abc”,1, 2, 3, 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输出的结果是什么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11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列表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ListBuffer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ListBuffer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L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istBuffer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是可变的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集合，可以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添加，删除元素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ListBuffer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属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列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追一下继承关系即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Seq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listBuffer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ListBuffer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(1,2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1" y="936079"/>
            <a:ext cx="3888433" cy="4278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lst0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ListBuffer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](1, 2, 3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("lst0(2)=" + lst0(2))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(item &lt;- lst0)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("item=" + item)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lst1 = 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ListBuffer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lst1 += 4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lst1.append(5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lst0 ++= lst1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lst2 = lst0 ++ lst1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lst3 = lst0 :+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("=====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删除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=======")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("lst1=" + lst1)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lst1.remove(1)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(item &lt;- lst1)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("item=" + item)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5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队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列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Queue-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基本介绍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队列的应用场景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行排队的案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0" y="2160215"/>
            <a:ext cx="3514407" cy="227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348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队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列 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Queue-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基本介绍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队列的说明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队列是一个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有序列表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，在底层可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链表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来实现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其输入和输出要遵循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先入先出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的原则。即：先存入队列的数据，要先取出。后存入的要后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中，由设计者直接给我们提供队列类型使用。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scala.collection.mutable.Queue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scala.collection.immutable.Queue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,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般来说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，我们在开发中通常使用可变集合中的队列。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41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队列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Queue-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队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列的创建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应用案例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714393"/>
              </p:ext>
            </p:extLst>
          </p:nvPr>
        </p:nvGraphicFramePr>
        <p:xfrm>
          <a:off x="683568" y="1979513"/>
          <a:ext cx="7488832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scala.collection.mutable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zh-CN" alt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说明</a:t>
                      </a:r>
                      <a:r>
                        <a:rPr lang="en-US" altLang="zh-CN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这里的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是泛型，表示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q1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队列只能存放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类型</a:t>
                      </a:r>
                      <a:endParaRPr lang="en-US" altLang="zh-CN" sz="1800" kern="100" baseline="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如果希望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q1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可以存放其它类型，则使用 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Any 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即可。</a:t>
                      </a:r>
                      <a:endParaRPr lang="en-US" sz="18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q1 = new mutable.Queue[Int</a:t>
                      </a: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] </a:t>
                      </a:r>
                      <a:endParaRPr lang="en-US" sz="18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println(q1</a:t>
                      </a: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337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队列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Queue-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队列元素的追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加数据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向队列中追加单个元素和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endParaRPr lang="en-US" altLang="zh-CN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案例演示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5236" y="1802158"/>
            <a:ext cx="30243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补充操作符重载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...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cat = new Cat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cat.age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cat += 9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cat.age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Cat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age: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10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+=(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n:Int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): Unit =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this.age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+= n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("xxx")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516187"/>
            <a:ext cx="25658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q1 = new Queue[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q1 += 20 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(q1)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q1 ++= List(2,4,6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(q1)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q1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+= List(1,2,3) 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(q1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5806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队列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Queue-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除和加入队列元素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按照进入队列的顺序删除元素（队列先进先出）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应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用案例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90857100"/>
              </p:ext>
            </p:extLst>
          </p:nvPr>
        </p:nvGraphicFramePr>
        <p:xfrm>
          <a:off x="683568" y="2994468"/>
          <a:ext cx="4680520" cy="1154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520"/>
              </a:tblGrid>
              <a:tr h="1154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q1.dequeue()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println(q1)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08104" y="2114336"/>
            <a:ext cx="34283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q1 = 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mutable.Queue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q1 += 12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q1 += 34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q1 ++= List(2,9)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q1.dequeue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 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(q1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q1.enqueue(20,60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(q1)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60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据结构特点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410445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可变集合和不可变集合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可变集合：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不可变集合，就是这个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合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本身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不能动态变化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是不可以动态增长的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可变集合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可变集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合，就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是这个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合本身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变化的。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是可以动态增长的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4299" y="966851"/>
            <a:ext cx="450751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不可变集合类似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的数组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[]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nums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[3];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nums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[2] = 11; //?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nums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[3] = 90; //?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String[] names = {"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bj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",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sh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"};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nums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+ " " + names);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可变集合举例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ArrayList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al = 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ArrayList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&lt;String&gt;();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al.add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zs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");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al.add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("zs2");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(al + " " +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al.hashCode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());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al.add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("zs3");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(al + " " +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al.hashCode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()); 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17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队列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Queue-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给队列添加元素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列的算法，会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数据添加到队列的最后。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应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用案例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q1.enqueue(9, 8, 7)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(q1)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4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队列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Queue-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返回队列的元素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回队列的第一个元素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(q1.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对队列本身没有任何影响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返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回队列最后一个元素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(q1.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last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对队列本身没有任何影响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返回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队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列的尾部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即：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zh-CN" altLang="en-US" b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除了第一个以外剩余的元</a:t>
            </a:r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 可以级联使用，这个在递归时使用较多。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(q1.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tail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(q1.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tail.tail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7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基本介绍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HashMap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是一个散列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链表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它存储的内容是键值对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(key-value)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射，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HashMap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无序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不能重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复。案例演示：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599808"/>
            <a:ext cx="756084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public class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TestJavaMap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public static void main(String[]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args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HashMap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String,Integer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hm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HashMap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hm.put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("no1", 100);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hm.put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("no2", 200);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hm.put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("no3", 300);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hm.put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("no4", 400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);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hm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hm.get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("no2"));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}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08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基本介绍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类似，也是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一个散列表，它存储的内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容也是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键值对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(key-value)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射，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不可变的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是有序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的，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可变的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是无序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中，有可变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scala.collection.mutable.Map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 不可变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scala.collection.immutable.Map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30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构造不可变映射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中的不可变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序，构建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底层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Tuple2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类型。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造可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变映射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39194694"/>
              </p:ext>
            </p:extLst>
          </p:nvPr>
        </p:nvGraphicFramePr>
        <p:xfrm>
          <a:off x="683568" y="2462587"/>
          <a:ext cx="6696744" cy="29744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6744"/>
              </a:tblGrid>
              <a:tr h="0"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案例</a:t>
                      </a:r>
                      <a:endParaRPr lang="en-US" sz="160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val</a:t>
                      </a: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map1 = Map("Alice" -&gt; 10, "Bob" -&gt; 20, "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Kotlin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" -&gt; </a:t>
                      </a: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"</a:t>
                      </a: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北京</a:t>
                      </a: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小结</a:t>
                      </a:r>
                      <a:endParaRPr lang="en-US" sz="160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1.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从输出的结果看到，输出顺序和声明顺序一致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2.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Map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集合中，集合中的元素其实是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Tuple2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类型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3.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默认情况下（即没有引入其它包的情况下）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,Map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是不可变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map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4.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为什么说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Map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中的元素是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Tuple2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类型 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[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反编译或看对应的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apply]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582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658" y="1321375"/>
            <a:ext cx="81937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造可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变映射</a:t>
            </a:r>
            <a:endParaRPr lang="en-US" altLang="zh-CN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4654992"/>
              </p:ext>
            </p:extLst>
          </p:nvPr>
        </p:nvGraphicFramePr>
        <p:xfrm>
          <a:off x="539552" y="1973887"/>
          <a:ext cx="7488832" cy="1877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//</a:t>
                      </a: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需要指定可变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Map</a:t>
                      </a: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的包</a:t>
                      </a:r>
                      <a:endParaRPr lang="en-US" sz="160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val</a:t>
                      </a: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map2 = 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scala.collection.mutable.Map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("Alice" -&gt; 10, "Bob" -&gt; 20, "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Kotlin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" -&gt; 30</a:t>
                      </a: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说明</a:t>
                      </a:r>
                      <a:endParaRPr lang="en-US" altLang="zh-CN" sz="160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1.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从输出的结果看到，输出顺序和声明顺序不一致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806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321375"/>
            <a:ext cx="819379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创建空的映射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map3 = new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scala.collection.mutable.HashMap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[String,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(map3)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对偶元组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即创建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含键值对的二元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组， 和第一种方式等价，只是形式上不同而已。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对偶元组 就是只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含有两个数据的元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4104431"/>
            <a:ext cx="6068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map4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mutable.Map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 ("A", 1), ("B", 2), ("C", 3),("D", 30) 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("map4=" + map4)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(map4("A"))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4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取值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map(key) 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value1 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map2</a:t>
            </a:r>
            <a:r>
              <a:rPr lang="en-US" altLang="zh-CN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("</a:t>
            </a:r>
            <a:r>
              <a:rPr lang="en-US" altLang="zh-CN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Alice")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(value1)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如果键存在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返回对应的值对象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如果键不存在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抛出异常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 如果不存在返回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null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7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取值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96119"/>
            <a:ext cx="81937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contains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方法检查是否存在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key 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返回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Boolean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 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存在，则返回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true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 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不存在，则返回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false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map4.contains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containts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先判断在取值，可以防止异常，并加入相应的处理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逻辑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022" y="3888407"/>
            <a:ext cx="7128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map4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mutable.Map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 ("A", 1), ("B", 2), ("C", 3),("D", 30.9) 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if( map4.contains("B") )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("key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 值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 " + map4("B"))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 else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("key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不存在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9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取值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96119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map.get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(key).get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取值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过 映射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.get(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这样的调用返回一个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Option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对象，要么是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，要么是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None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说明和小结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</a:t>
            </a:r>
          </a:p>
          <a:p>
            <a:pPr marL="342900" indent="-342900">
              <a:buAutoNum type="arabicParenR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160215"/>
            <a:ext cx="637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map4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mutable.Map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 ("A", 1), ("B", "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北京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"), ("C", 3) 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(map4.get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(“X")) //None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(map4.get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(“X").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得到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Some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在取出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68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9512" y="8381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可变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3" y="1244431"/>
            <a:ext cx="2016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不可变集合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承关系一览图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64071"/>
            <a:ext cx="492634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654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取值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96119"/>
            <a:ext cx="81937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map4.getOrElse()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取值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getOrElse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方法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getOrElse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[V1 &gt;: V](key: K, default: =&gt; V1)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说明：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存在，返回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对应的值。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不存在，返回默认值。在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中底层有很多类似的操作。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如何选择取值方式建议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如果我们确定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是存在的，应该使用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map("key") 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速度快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们不确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是否存在， 而且在不存在时，有业务逻辑处理就是用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map.contains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配合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map("key")</a:t>
            </a: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果只是简单的希望返回一个值，就使用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getOrElse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184" y="3096319"/>
            <a:ext cx="6345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map4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mutable.Map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 ("A", 1), ("B", "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北京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"), ("C", 3) 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(map4.getOrElse("A","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默认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"))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3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修改、添加和删除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96119"/>
            <a:ext cx="81937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的元素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是可变的，才能修改，否则报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错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存在：则修改对应的值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不存在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等价于添加一个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376239"/>
            <a:ext cx="6345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map4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mutable.Map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 ("A", 1), ("B", "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北京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"), ("C", 3) 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map4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(“A”)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20 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修改或增加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(map4)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56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修改、添加和删除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增加单个元素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增加多个元素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2304231"/>
            <a:ext cx="705678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map4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mutable.Map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 ("A", 1), ("B", "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北京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"), ("C", 3) 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map4 += ( "D" -&gt; 4 )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map4 += ( "B" -&gt;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50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(map4)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zh-CN" altLang="en-US" sz="16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如果增加的</a:t>
            </a:r>
            <a:r>
              <a:rPr lang="en-US" altLang="zh-CN" sz="16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key </a:t>
            </a:r>
            <a:r>
              <a:rPr lang="zh-CN" altLang="en-US" sz="16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已经存在会怎么样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497570"/>
            <a:ext cx="705678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map4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mutable.Map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 ("A", 1), ("B", "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北京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"), ("C", 3) 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map5 = map4 + ("E"-&gt;1, "F"-&gt;3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map4 += ("EE"-&gt;1, "FF"-&gt;3) 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2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修改、添加和删除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明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"A","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就是要删除的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存在，就删除，如果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不存在，也不会报错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016199"/>
            <a:ext cx="5662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map4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mutable.Map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 ("A", 1), ("B", "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北京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"), ("C", 3) 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map4 -= ("A", "B")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("map4=" + map4)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45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映射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Map-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遍历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素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元组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Tuple2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进行遍历的方式很多，具体如下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060039"/>
            <a:ext cx="566289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map1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mutable.Map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 ("A", 1), ("B", "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北京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"), ("C", 3) 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((k, v) &lt;- map1)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(k + " is mapped to " + v)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(v &lt;- map1.keys)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(v)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(v &lt;- map1.values)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(v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for(v &lt;- map1)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(v)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每遍历一次，返回的元素是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Tuple2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取出的时候，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以按照元组的方式来取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0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集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Set-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本介绍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集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是不重复元素的结合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。集不保留顺序，默认是以哈希集实现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的回顾</a:t>
            </a: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HashSet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Set&lt;E&gt;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接口的一个实体类，数据是以哈希表的形式存放的，里面的不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能包含重复数据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接口是一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种不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包含重复元素的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collection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HashSet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中的数据也是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没有顺序的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例演示：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的说明</a:t>
            </a: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默认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情况下，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使用的是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不可变集合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，如果你想使用可变集合，需要引用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scala.collection.mutable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.Set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3038827"/>
            <a:ext cx="389170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HashSet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HashSet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&lt;String&gt;();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hs.add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("jack");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hs.add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("tom");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hs.add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("jack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");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hs.add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("jack2");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);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66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不可变集合的创建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变集合的创建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1230608"/>
              </p:ext>
            </p:extLst>
          </p:nvPr>
        </p:nvGraphicFramePr>
        <p:xfrm>
          <a:off x="683568" y="2060039"/>
          <a:ext cx="3420145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14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</a:t>
                      </a:r>
                      <a:r>
                        <a:rPr lang="en-US" sz="16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set = Set(1, 2, 3</a:t>
                      </a:r>
                      <a:r>
                        <a:rPr lang="en-US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</a:t>
                      </a:r>
                      <a:r>
                        <a:rPr lang="zh-CN" altLang="en-US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不可变</a:t>
                      </a:r>
                      <a:endParaRPr lang="en-US" sz="16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</a:t>
                      </a:r>
                      <a:r>
                        <a:rPr lang="en-US" sz="16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(set)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2893980"/>
              </p:ext>
            </p:extLst>
          </p:nvPr>
        </p:nvGraphicFramePr>
        <p:xfrm>
          <a:off x="683568" y="3888407"/>
          <a:ext cx="3528392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839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sz="16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scala.collection.mutable.Set</a:t>
                      </a:r>
                      <a:endParaRPr lang="en-US" sz="16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</a:t>
                      </a:r>
                      <a:r>
                        <a:rPr lang="en-US" sz="16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mutableSet</a:t>
                      </a:r>
                      <a:r>
                        <a:rPr lang="en-US" sz="16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= Set(1, 2, 3</a:t>
                      </a:r>
                      <a:r>
                        <a:rPr lang="en-US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</a:t>
                      </a:r>
                      <a:r>
                        <a:rPr lang="zh-CN" altLang="en-US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可变</a:t>
                      </a:r>
                      <a:endParaRPr lang="en-US" sz="16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6016" y="2088207"/>
            <a:ext cx="41576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import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scala.collection.mutable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 ScalaSet01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main(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args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Array[String]): Unit =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set01 = Set(1,2,4,"abc")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(set01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set02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mutable.Set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(1,2,4,"abc")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(set02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076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可变集合的元素添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加和删除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变集合的元素添加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zh-CN" altLang="en-US" b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明：如果添加的对象已经存在，则不会重复添加，也不会报错</a:t>
            </a:r>
            <a:endParaRPr lang="en-US" altLang="zh-CN" b="1" dirty="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8507904"/>
              </p:ext>
            </p:extLst>
          </p:nvPr>
        </p:nvGraphicFramePr>
        <p:xfrm>
          <a:off x="724843" y="1728167"/>
          <a:ext cx="675774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774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mutableSet.add</a:t>
                      </a:r>
                      <a:r>
                        <a:rPr lang="en-US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 //</a:t>
                      </a:r>
                      <a:r>
                        <a:rPr lang="zh-CN" altLang="en-US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方式</a:t>
                      </a:r>
                      <a:r>
                        <a:rPr lang="en-US" altLang="zh-CN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600" kern="100" dirty="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mutableSet</a:t>
                      </a:r>
                      <a:r>
                        <a:rPr lang="en-US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+= 6 </a:t>
                      </a:r>
                      <a:r>
                        <a:rPr lang="zh-CN" altLang="en-US" sz="1600" kern="100" baseline="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100" baseline="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zh-CN" altLang="en-US" sz="1600" kern="100" baseline="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方式</a:t>
                      </a:r>
                      <a:r>
                        <a:rPr lang="en-US" altLang="zh-CN" sz="1600" kern="100" baseline="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1600" kern="100" dirty="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mutableSet</a:t>
                      </a:r>
                      <a:r>
                        <a:rPr lang="en-US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.+=(5) //</a:t>
                      </a:r>
                      <a:r>
                        <a:rPr lang="zh-CN" altLang="en-US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方式</a:t>
                      </a:r>
                      <a:r>
                        <a:rPr lang="en-US" altLang="zh-CN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3" y="3983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284" y="3983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284" y="3744391"/>
            <a:ext cx="5935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set02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mutable.Set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(1,2,4,"abc")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set02.add(90)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set02 +=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78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set02 += 90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(set02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80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可变集合的元素添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加和删除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21375"/>
            <a:ext cx="81937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变集合的元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素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0214011"/>
              </p:ext>
            </p:extLst>
          </p:nvPr>
        </p:nvGraphicFramePr>
        <p:xfrm>
          <a:off x="611560" y="1869363"/>
          <a:ext cx="6768752" cy="1877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875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val</a:t>
                      </a:r>
                      <a:r>
                        <a:rPr lang="en-US" altLang="zh-CN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 set02 = </a:t>
                      </a:r>
                      <a:r>
                        <a:rPr lang="en-US" altLang="zh-CN" sz="1600" b="1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mutable.Set</a:t>
                      </a:r>
                      <a:r>
                        <a:rPr lang="en-US" altLang="zh-CN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(1,2,4,"abc")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set02 -= 2 //</a:t>
                      </a:r>
                      <a:r>
                        <a:rPr lang="en-US" altLang="zh-CN" sz="1600" b="1" kern="100" baseline="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r>
                        <a:rPr lang="zh-CN" altLang="en-US" sz="1600" b="1" kern="100" baseline="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操作符形式</a:t>
                      </a:r>
                      <a:endParaRPr lang="en-US" altLang="zh-CN" sz="1600" b="1" kern="100" baseline="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set02.-=(4) // ok</a:t>
                      </a:r>
                      <a:endParaRPr lang="en-US" altLang="zh-CN" sz="1600" b="1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set02.remove("</a:t>
                      </a:r>
                      <a:r>
                        <a:rPr lang="en-US" altLang="zh-CN" sz="1600" b="1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abc</a:t>
                      </a:r>
                      <a:r>
                        <a:rPr lang="en-US" altLang="zh-CN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") // </a:t>
                      </a:r>
                      <a:r>
                        <a:rPr lang="zh-CN" altLang="en-US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方法的形式，</a:t>
                      </a:r>
                      <a:r>
                        <a:rPr lang="en-US" altLang="zh-CN" sz="1600" b="1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scala</a:t>
                      </a:r>
                      <a:r>
                        <a:rPr lang="zh-CN" altLang="en-US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的</a:t>
                      </a:r>
                      <a:r>
                        <a:rPr lang="en-US" altLang="zh-CN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Set</a:t>
                      </a:r>
                      <a:r>
                        <a:rPr lang="zh-CN" altLang="en-US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可以直接删除值</a:t>
                      </a:r>
                      <a:endParaRPr lang="en-US" altLang="zh-CN" sz="1600" b="1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println</a:t>
                      </a:r>
                      <a:r>
                        <a:rPr lang="en-US" altLang="zh-CN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(set02)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596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遍历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集合的遍历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7707082"/>
              </p:ext>
            </p:extLst>
          </p:nvPr>
        </p:nvGraphicFramePr>
        <p:xfrm>
          <a:off x="539553" y="2060039"/>
          <a:ext cx="675774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774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val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set02 = 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mutable.Set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(1, 2, 4, "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abc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")</a:t>
                      </a:r>
                    </a:p>
                    <a:p>
                      <a:endParaRPr lang="en-US" altLang="zh-CN" sz="16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for (x &lt;- set02) {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println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(x)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}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69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6006" y="827079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244431"/>
            <a:ext cx="777686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可变集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合继承关系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一览图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221" name="Picture 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08087"/>
            <a:ext cx="581982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170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更多操作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244432"/>
            <a:ext cx="4905375" cy="415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7926" y="439246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查看集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的更多使用方法，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以查看相关的文档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94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更多操作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x</a:t>
            </a:r>
            <a:endParaRPr lang="en-US" altLang="zh-CN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45348357"/>
              </p:ext>
            </p:extLst>
          </p:nvPr>
        </p:nvGraphicFramePr>
        <p:xfrm>
          <a:off x="467544" y="1119208"/>
          <a:ext cx="8280920" cy="4606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1"/>
                <a:gridCol w="3240360"/>
                <a:gridCol w="3672409"/>
              </a:tblGrid>
              <a:tr h="2813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序号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方法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描述</a:t>
                      </a:r>
                    </a:p>
                  </a:txBody>
                  <a:tcPr marL="44198" marR="44198" marT="29465" marB="29465"/>
                </a:tc>
              </a:tr>
              <a:tr h="5129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</a:t>
                      </a: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+(</a:t>
                      </a:r>
                      <a:r>
                        <a:rPr lang="en-US" sz="12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elem</a:t>
                      </a: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A):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为集合添加新元素，并创建一个新的集合，除非元素已存在</a:t>
                      </a:r>
                    </a:p>
                  </a:txBody>
                  <a:tcPr marL="44198" marR="44198" marT="29465" marB="29465"/>
                </a:tc>
              </a:tr>
              <a:tr h="3109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-(elem: A):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移除集合中的元素，并创建一个新的集合</a:t>
                      </a:r>
                    </a:p>
                  </a:txBody>
                  <a:tcPr marL="44198" marR="44198" marT="29465" marB="29465"/>
                </a:tc>
              </a:tr>
              <a:tr h="3109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contains(elem: A): Boolean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如果元素在集合中存在，返回 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true，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否则返回 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false。</a:t>
                      </a:r>
                    </a:p>
                  </a:txBody>
                  <a:tcPr marL="44198" marR="44198" marT="29465" marB="29465"/>
                </a:tc>
              </a:tr>
              <a:tr h="2813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&amp;(that: Set[A]):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返回两个集合的交集</a:t>
                      </a:r>
                    </a:p>
                  </a:txBody>
                  <a:tcPr marL="44198" marR="44198" marT="29465" marB="29465"/>
                </a:tc>
              </a:tr>
              <a:tr h="2813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&amp;~(that: Set[A]):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返回两个集合的差集</a:t>
                      </a:r>
                    </a:p>
                  </a:txBody>
                  <a:tcPr marL="44198" marR="44198" marT="29465" marB="29465"/>
                </a:tc>
              </a:tr>
              <a:tr h="2813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++(elems: A):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合并两个集合</a:t>
                      </a:r>
                    </a:p>
                  </a:txBody>
                  <a:tcPr marL="44198" marR="44198" marT="29465" marB="29465"/>
                </a:tc>
              </a:tr>
              <a:tr h="2813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drop(n: Int): Set[A]]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返回丢弃前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个元素新集合</a:t>
                      </a:r>
                    </a:p>
                  </a:txBody>
                  <a:tcPr marL="44198" marR="44198" marT="29465" marB="29465"/>
                </a:tc>
              </a:tr>
              <a:tr h="3109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dropRight(n: Int):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返回丢弃最后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个元素新集合</a:t>
                      </a:r>
                    </a:p>
                  </a:txBody>
                  <a:tcPr marL="44198" marR="44198" marT="29465" marB="29465"/>
                </a:tc>
              </a:tr>
              <a:tr h="3109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dropWhile(p: (A) =&gt; Boolean):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从左向右丢弃元素，直到条件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不成立</a:t>
                      </a:r>
                    </a:p>
                  </a:txBody>
                  <a:tcPr marL="44198" marR="44198" marT="29465" marB="29465"/>
                </a:tc>
              </a:tr>
              <a:tr h="2813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max: </a:t>
                      </a:r>
                      <a:r>
                        <a:rPr 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//</a:t>
                      </a:r>
                      <a:r>
                        <a:rPr lang="zh-CN" alt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演示下</a:t>
                      </a:r>
                      <a:endParaRPr lang="en-US" sz="1200" kern="100"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查找最大元素</a:t>
                      </a:r>
                    </a:p>
                  </a:txBody>
                  <a:tcPr marL="44198" marR="44198" marT="29465" marB="29465"/>
                </a:tc>
              </a:tr>
              <a:tr h="2813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min: </a:t>
                      </a:r>
                      <a:r>
                        <a:rPr 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 //</a:t>
                      </a:r>
                      <a:r>
                        <a:rPr lang="zh-CN" alt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演示下</a:t>
                      </a:r>
                      <a:endParaRPr lang="en-US" sz="1200" kern="100"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查找最小元素</a:t>
                      </a:r>
                    </a:p>
                  </a:txBody>
                  <a:tcPr marL="44198" marR="44198" marT="29465" marB="29465"/>
                </a:tc>
              </a:tr>
              <a:tr h="2813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take(n: Int):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返回前 </a:t>
                      </a: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 </a:t>
                      </a:r>
                      <a:r>
                        <a:rPr lang="zh-CN" alt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</a:t>
                      </a:r>
                    </a:p>
                  </a:txBody>
                  <a:tcPr marL="44198" marR="44198" marT="29465" marB="29465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448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元组</a:t>
            </a:r>
            <a:r>
              <a:rPr lang="en-US" altLang="zh-CN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Tuple-</a:t>
            </a:r>
            <a:r>
              <a:rPr lang="zh-CN" altLang="en-US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元组的基本使用</a:t>
            </a:r>
            <a:endParaRPr lang="en-US" altLang="zh-CN" sz="22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96119"/>
            <a:ext cx="81937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基本介绍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元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组也是可以理解为一个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容器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，可以存放各种相同或不同类型的数据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的简单点，就是将多个无关的数据封装为一个整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体，称为元组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大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的特点灵活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数据没有过多的约束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 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注意：元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组中最大只能有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22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个元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素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元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组的创建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3828047"/>
              </p:ext>
            </p:extLst>
          </p:nvPr>
        </p:nvGraphicFramePr>
        <p:xfrm>
          <a:off x="579740" y="3816400"/>
          <a:ext cx="507238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2380"/>
              </a:tblGrid>
              <a:tr h="7920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</a:t>
                      </a:r>
                      <a:r>
                        <a:rPr lang="en-US" sz="16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tuple1 = (1, 2, 3, </a:t>
                      </a:r>
                      <a:r>
                        <a:rPr lang="en-US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"hello", 4)</a:t>
                      </a:r>
                      <a:endParaRPr lang="en-US" sz="16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</a:t>
                      </a:r>
                      <a:r>
                        <a:rPr lang="en-US" sz="16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(tuple1</a:t>
                      </a:r>
                      <a:r>
                        <a:rPr lang="en-US" sz="16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73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元组</a:t>
            </a:r>
            <a:r>
              <a:rPr lang="en-US" altLang="zh-CN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Tuple-</a:t>
            </a:r>
            <a:r>
              <a:rPr lang="zh-CN" altLang="en-US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元组的基本使用</a:t>
            </a:r>
            <a:endParaRPr lang="en-US" altLang="zh-CN" sz="22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元组的创建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016199"/>
            <a:ext cx="5281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tup1 = 2 -&gt; “two”</a:t>
            </a:r>
          </a:p>
          <a:p>
            <a:r>
              <a:rPr lang="en-US" altLang="zh-CN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tup2 = 0 -&gt; “zero”</a:t>
            </a:r>
          </a:p>
          <a:p>
            <a:r>
              <a:rPr lang="en-US" altLang="zh-CN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tup3 = 5 -&gt; “five”</a:t>
            </a: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tup4 = 6 -&gt; “six” -&gt; “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 // 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结果是什么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83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元组</a:t>
            </a:r>
            <a:r>
              <a:rPr lang="en-US" altLang="zh-CN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Tuple-</a:t>
            </a:r>
            <a:r>
              <a:rPr lang="zh-CN" altLang="en-US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2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组数据的访</a:t>
            </a:r>
            <a:r>
              <a:rPr lang="zh-CN" altLang="en-US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问</a:t>
            </a:r>
            <a:endParaRPr lang="zh-CN" altLang="en-US" sz="22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本介绍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访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问元组中的数据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以采用顺序号（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_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顺序号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），也可以通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过索引（</a:t>
            </a:r>
            <a:r>
              <a:rPr lang="en-US" altLang="zh-CN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productElement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）访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问。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592263"/>
            <a:ext cx="7632848" cy="2523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object Tupleo1 {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main(</a:t>
            </a: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 Array[String]): Unit = {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t1 = (1, "a", "b", true, 2)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(t1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._1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 //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访问元组的第一个元素 ，从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(t1._4)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访问元组的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个元素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 true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(t1.productElement(0)) //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访问元组的第一个元素，从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 sz="1400" dirty="0">
              <a:solidFill>
                <a:srgbClr val="EE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8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元组</a:t>
            </a:r>
            <a:r>
              <a:rPr lang="en-US" altLang="zh-CN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Tuple-</a:t>
            </a:r>
            <a:r>
              <a:rPr lang="zh-CN" altLang="en-US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2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组数据</a:t>
            </a:r>
            <a:r>
              <a:rPr lang="zh-CN" altLang="en-US" sz="2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的遍历</a:t>
            </a:r>
            <a:endParaRPr lang="zh-CN" altLang="en-US" sz="22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uple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一个整体，遍历需要调其迭代器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88207"/>
            <a:ext cx="638889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610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13924</TotalTime>
  <Words>12368</Words>
  <Application>Microsoft Office PowerPoint</Application>
  <PresentationFormat>自定义</PresentationFormat>
  <Paragraphs>2796</Paragraphs>
  <Slides>52</Slides>
  <Notes>50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Scala核心编程 集合(上)  讲师：李海波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1301</cp:revision>
  <dcterms:created xsi:type="dcterms:W3CDTF">2013-03-04T07:19:00Z</dcterms:created>
  <dcterms:modified xsi:type="dcterms:W3CDTF">2019-03-30T15:51:33Z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