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48" r:id="rId3"/>
    <p:sldId id="931" r:id="rId4"/>
    <p:sldId id="932" r:id="rId5"/>
    <p:sldId id="933" r:id="rId6"/>
    <p:sldId id="934" r:id="rId7"/>
    <p:sldId id="959" r:id="rId8"/>
    <p:sldId id="935" r:id="rId9"/>
    <p:sldId id="936" r:id="rId10"/>
    <p:sldId id="937" r:id="rId11"/>
    <p:sldId id="960" r:id="rId12"/>
    <p:sldId id="938" r:id="rId13"/>
    <p:sldId id="939" r:id="rId14"/>
    <p:sldId id="940" r:id="rId15"/>
    <p:sldId id="941" r:id="rId16"/>
    <p:sldId id="961" r:id="rId17"/>
    <p:sldId id="942" r:id="rId18"/>
    <p:sldId id="962" r:id="rId19"/>
    <p:sldId id="943" r:id="rId20"/>
    <p:sldId id="944" r:id="rId21"/>
    <p:sldId id="946" r:id="rId22"/>
    <p:sldId id="963" r:id="rId23"/>
    <p:sldId id="947" r:id="rId24"/>
    <p:sldId id="948" r:id="rId25"/>
    <p:sldId id="949" r:id="rId26"/>
    <p:sldId id="956" r:id="rId27"/>
    <p:sldId id="260" r:id="rId28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E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7649" autoAdjust="0"/>
  </p:normalViewPr>
  <p:slideViewPr>
    <p:cSldViewPr>
      <p:cViewPr>
        <p:scale>
          <a:sx n="80" d="100"/>
          <a:sy n="80" d="100"/>
        </p:scale>
        <p:origin x="-990" y="-162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数组匹配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for (arr &lt;- Array(Array(0), Array(1, 0), Array(0, 1, 0),</a:t>
            </a:r>
          </a:p>
          <a:p>
            <a:r>
              <a:rPr lang="en-US" altLang="zh-CN" smtClean="0"/>
              <a:t>        Array(1, 1, 0), Array(1, 1, 0, 1))) {</a:t>
            </a:r>
          </a:p>
          <a:p>
            <a:r>
              <a:rPr lang="en-US" altLang="zh-CN" smtClean="0"/>
              <a:t>      val result = arr match {</a:t>
            </a:r>
          </a:p>
          <a:p>
            <a:r>
              <a:rPr lang="en-US" altLang="zh-CN" smtClean="0"/>
              <a:t>        case Array(0) =&gt; "0"</a:t>
            </a:r>
          </a:p>
          <a:p>
            <a:r>
              <a:rPr lang="en-US" altLang="zh-CN" smtClean="0"/>
              <a:t>        case Array(x, y) =&gt; x + "=" + y</a:t>
            </a:r>
          </a:p>
          <a:p>
            <a:r>
              <a:rPr lang="en-US" altLang="zh-CN" smtClean="0"/>
              <a:t>        case Array(0, _*) =&gt; "</a:t>
            </a:r>
            <a:r>
              <a:rPr lang="zh-CN" altLang="en-US" smtClean="0"/>
              <a:t>以</a:t>
            </a:r>
            <a:r>
              <a:rPr lang="en-US" altLang="zh-CN" smtClean="0"/>
              <a:t>0</a:t>
            </a:r>
            <a:r>
              <a:rPr lang="zh-CN" altLang="en-US" smtClean="0"/>
              <a:t>开头和数组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  case _ =&gt; "</a:t>
            </a:r>
            <a:r>
              <a:rPr lang="zh-CN" altLang="en-US" smtClean="0"/>
              <a:t>什么集合都不是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println("result = " + result)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for (list &lt;- Array(List(0), List(1, 0), List(0, 0, 0), List(1, 0, 0))) {</a:t>
            </a:r>
          </a:p>
          <a:p>
            <a:r>
              <a:rPr lang="en-US" altLang="zh-CN" smtClean="0"/>
              <a:t>      val result = list match {</a:t>
            </a:r>
          </a:p>
          <a:p>
            <a:r>
              <a:rPr lang="en-US" altLang="zh-CN" smtClean="0"/>
              <a:t>        case 0 :: Nil =&gt; "0" //</a:t>
            </a:r>
            <a:r>
              <a:rPr lang="zh-CN" altLang="en-US" smtClean="0"/>
              <a:t>匹配 </a:t>
            </a:r>
            <a:r>
              <a:rPr lang="en-US" altLang="zh-CN" smtClean="0"/>
              <a:t>List(0)  0 :: Nil </a:t>
            </a:r>
            <a:r>
              <a:rPr lang="zh-CN" altLang="en-US" smtClean="0"/>
              <a:t>的运算规则 </a:t>
            </a:r>
            <a:r>
              <a:rPr lang="en-US" altLang="zh-CN" smtClean="0"/>
              <a:t>(), (0)</a:t>
            </a:r>
          </a:p>
          <a:p>
            <a:r>
              <a:rPr lang="en-US" altLang="zh-CN" smtClean="0"/>
              <a:t>        case x :: y :: Nil =&gt; x + " " + y //</a:t>
            </a:r>
            <a:r>
              <a:rPr lang="zh-CN" altLang="en-US" smtClean="0"/>
              <a:t>匹配 </a:t>
            </a:r>
            <a:r>
              <a:rPr lang="en-US" altLang="zh-CN" smtClean="0"/>
              <a:t>x :: y :: Nill </a:t>
            </a:r>
            <a:r>
              <a:rPr lang="zh-CN" altLang="en-US" smtClean="0"/>
              <a:t>就是任意两个元素的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    case 0 :: tail =&gt; "0 ..." // </a:t>
            </a:r>
            <a:r>
              <a:rPr lang="zh-CN" altLang="en-US" smtClean="0"/>
              <a:t>匹配 </a:t>
            </a:r>
            <a:r>
              <a:rPr lang="en-US" altLang="zh-CN" smtClean="0"/>
              <a:t>List(0,*) </a:t>
            </a:r>
            <a:r>
              <a:rPr lang="zh-CN" altLang="en-US" smtClean="0"/>
              <a:t>以</a:t>
            </a:r>
            <a:r>
              <a:rPr lang="en-US" altLang="zh-CN" smtClean="0"/>
              <a:t>0</a:t>
            </a:r>
            <a:r>
              <a:rPr lang="zh-CN" altLang="en-US" smtClean="0"/>
              <a:t>开始的多个元素的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    case _ =&gt; "something else"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println(result)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元组匹配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for (pair &lt;- Array((0, 1), (1, 0), (1, 1),(1,0,2))) {</a:t>
            </a:r>
          </a:p>
          <a:p>
            <a:endParaRPr lang="en-US" altLang="zh-CN" smtClean="0"/>
          </a:p>
          <a:p>
            <a:r>
              <a:rPr lang="en-US" altLang="zh-CN" smtClean="0"/>
              <a:t>      val result = pair match { // pair </a:t>
            </a:r>
            <a:r>
              <a:rPr lang="zh-CN" altLang="en-US" smtClean="0"/>
              <a:t>表示匹配的是对偶元组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(0, _) =&gt; "0 ..." //</a:t>
            </a:r>
            <a:r>
              <a:rPr lang="zh-CN" altLang="en-US" smtClean="0"/>
              <a:t>匹配第一个元素为</a:t>
            </a:r>
            <a:r>
              <a:rPr lang="en-US" altLang="zh-CN" smtClean="0"/>
              <a:t>0</a:t>
            </a:r>
            <a:r>
              <a:rPr lang="zh-CN" altLang="en-US" smtClean="0"/>
              <a:t>的对偶元组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(y, 0) =&gt; y // </a:t>
            </a:r>
            <a:r>
              <a:rPr lang="zh-CN" altLang="en-US" smtClean="0"/>
              <a:t>匹配第二个元素为</a:t>
            </a:r>
            <a:r>
              <a:rPr lang="en-US" altLang="zh-CN" smtClean="0"/>
              <a:t>0</a:t>
            </a:r>
            <a:r>
              <a:rPr lang="zh-CN" altLang="en-US" smtClean="0"/>
              <a:t>的对偶元组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"neither is 0" //</a:t>
            </a:r>
            <a:r>
              <a:rPr lang="zh-CN" altLang="en-US" smtClean="0"/>
              <a:t>匹配任意元组</a:t>
            </a:r>
            <a:r>
              <a:rPr lang="en-US" altLang="zh-CN" smtClean="0"/>
              <a:t>,</a:t>
            </a:r>
            <a:r>
              <a:rPr lang="zh-CN" altLang="en-US" smtClean="0"/>
              <a:t>不一定是对偶元组了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println(result)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应用案例</a:t>
            </a:r>
            <a:r>
              <a:rPr lang="en-US" altLang="zh-CN" b="1" smtClean="0"/>
              <a:t>1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Match_Object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对象匹配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Square {</a:t>
            </a:r>
          </a:p>
          <a:p>
            <a:r>
              <a:rPr lang="en-US" altLang="zh-CN" smtClean="0"/>
              <a:t>      //</a:t>
            </a:r>
          </a:p>
          <a:p>
            <a:r>
              <a:rPr lang="en-US" altLang="zh-CN" smtClean="0"/>
              <a:t>      def unapply(z: Double): Option[Double] = {</a:t>
            </a:r>
          </a:p>
          <a:p>
            <a:r>
              <a:rPr lang="en-US" altLang="zh-CN" smtClean="0"/>
              <a:t>        println("enter unapply..")</a:t>
            </a:r>
          </a:p>
          <a:p>
            <a:r>
              <a:rPr lang="en-US" altLang="zh-CN" smtClean="0"/>
              <a:t>        Some(math.sqrt(z))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构建对象时会被调用 ，比如 </a:t>
            </a:r>
            <a:r>
              <a:rPr lang="en-US" altLang="zh-CN" smtClean="0"/>
              <a:t>val n1 = Square(5)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测试代码如下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  //    val n1 = Square(5)</a:t>
            </a:r>
          </a:p>
          <a:p>
            <a:r>
              <a:rPr lang="en-US" altLang="zh-CN" smtClean="0"/>
              <a:t>      //    println("n1=" + n1)</a:t>
            </a:r>
          </a:p>
          <a:p>
            <a:r>
              <a:rPr lang="en-US" altLang="zh-CN" smtClean="0"/>
              <a:t>      def apply(z: Double): Double = {</a:t>
            </a:r>
          </a:p>
          <a:p>
            <a:r>
              <a:rPr lang="en-US" altLang="zh-CN" smtClean="0"/>
              <a:t>        println("enter applay")</a:t>
            </a:r>
          </a:p>
          <a:p>
            <a:r>
              <a:rPr lang="en-US" altLang="zh-CN" smtClean="0"/>
              <a:t>        z * z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模式匹配使用：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number: Double = 64.0</a:t>
            </a:r>
          </a:p>
          <a:p>
            <a:r>
              <a:rPr lang="en-US" altLang="zh-CN" smtClean="0"/>
              <a:t>    number match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//1. </a:t>
            </a:r>
            <a:r>
              <a:rPr lang="zh-CN" altLang="en-US" smtClean="0"/>
              <a:t>当将 </a:t>
            </a:r>
            <a:r>
              <a:rPr lang="en-US" altLang="zh-CN" smtClean="0"/>
              <a:t>Square(n) </a:t>
            </a:r>
            <a:r>
              <a:rPr lang="zh-CN" altLang="en-US" smtClean="0"/>
              <a:t>写在 </a:t>
            </a:r>
            <a:r>
              <a:rPr lang="en-US" altLang="zh-CN" smtClean="0"/>
              <a:t>case </a:t>
            </a:r>
            <a:r>
              <a:rPr lang="zh-CN" altLang="en-US" smtClean="0"/>
              <a:t>后时，会默认调用</a:t>
            </a:r>
            <a:r>
              <a:rPr lang="en-US" altLang="zh-CN" smtClean="0"/>
              <a:t>unapply 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对象提取器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//2. number </a:t>
            </a:r>
            <a:r>
              <a:rPr lang="zh-CN" altLang="en-US" smtClean="0"/>
              <a:t>会被 传递给</a:t>
            </a:r>
            <a:r>
              <a:rPr lang="en-US" altLang="zh-CN" smtClean="0"/>
              <a:t>def unapply(z: Double) </a:t>
            </a:r>
            <a:r>
              <a:rPr lang="zh-CN" altLang="en-US" smtClean="0"/>
              <a:t>的 </a:t>
            </a:r>
            <a:r>
              <a:rPr lang="en-US" altLang="zh-CN" smtClean="0"/>
              <a:t>z </a:t>
            </a:r>
            <a:r>
              <a:rPr lang="zh-CN" altLang="en-US" smtClean="0"/>
              <a:t>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//2.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//3. case</a:t>
            </a:r>
            <a:r>
              <a:rPr lang="zh-CN" altLang="en-US" smtClean="0"/>
              <a:t>中对象的</a:t>
            </a:r>
            <a:r>
              <a:rPr lang="en-US" altLang="zh-CN" smtClean="0"/>
              <a:t>unapply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提取器</a:t>
            </a:r>
            <a:r>
              <a:rPr lang="en-US" altLang="zh-CN" smtClean="0"/>
              <a:t>)</a:t>
            </a:r>
            <a:r>
              <a:rPr lang="zh-CN" altLang="en-US" smtClean="0"/>
              <a:t>返回</a:t>
            </a:r>
            <a:r>
              <a:rPr lang="en-US" altLang="zh-CN" smtClean="0"/>
              <a:t>some</a:t>
            </a:r>
            <a:r>
              <a:rPr lang="zh-CN" altLang="en-US" smtClean="0"/>
              <a:t>集合则为匹配成功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//4. </a:t>
            </a:r>
            <a:r>
              <a:rPr lang="zh-CN" altLang="en-US" smtClean="0"/>
              <a:t>返回</a:t>
            </a:r>
            <a:r>
              <a:rPr lang="en-US" altLang="zh-CN" smtClean="0"/>
              <a:t>none</a:t>
            </a:r>
            <a:r>
              <a:rPr lang="zh-CN" altLang="en-US" smtClean="0"/>
              <a:t>集合则为匹配失败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case Square(n) =&gt; println(n)</a:t>
            </a:r>
          </a:p>
          <a:p>
            <a:r>
              <a:rPr lang="en-US" altLang="zh-CN" smtClean="0"/>
              <a:t>      case _ =&gt; println("nothing matched")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代码小结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针对上面代码总结如下：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构建对象时会被调用 ，比如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测试代码如下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println("n1=" + n1)</a:t>
            </a:r>
            <a:endParaRPr lang="en-US" altLang="zh-CN" i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smtClean="0"/>
              <a:t>2)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当将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Square(n)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写在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后时，会默认调用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 传递给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unapply(z: Double)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形参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中对象的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集合则为匹配成功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集合则为匹配失败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应用案例</a:t>
            </a:r>
            <a:r>
              <a:rPr lang="en-US" altLang="zh-CN" b="1" smtClean="0"/>
              <a:t>1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Match_Object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对象匹配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Square {</a:t>
            </a:r>
          </a:p>
          <a:p>
            <a:r>
              <a:rPr lang="en-US" altLang="zh-CN" smtClean="0"/>
              <a:t>      //</a:t>
            </a:r>
          </a:p>
          <a:p>
            <a:r>
              <a:rPr lang="en-US" altLang="zh-CN" smtClean="0"/>
              <a:t>      def unapply(z: Double): Option[Double] = {</a:t>
            </a:r>
          </a:p>
          <a:p>
            <a:r>
              <a:rPr lang="en-US" altLang="zh-CN" smtClean="0"/>
              <a:t>        println("enter unapply..")</a:t>
            </a:r>
          </a:p>
          <a:p>
            <a:r>
              <a:rPr lang="en-US" altLang="zh-CN" smtClean="0"/>
              <a:t>        Some(math.sqrt(z))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构建对象时会被调用 ，比如 </a:t>
            </a:r>
            <a:r>
              <a:rPr lang="en-US" altLang="zh-CN" smtClean="0"/>
              <a:t>val n1 = Square(5)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测试代码如下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  //    val n1 = Square(5)</a:t>
            </a:r>
          </a:p>
          <a:p>
            <a:r>
              <a:rPr lang="en-US" altLang="zh-CN" smtClean="0"/>
              <a:t>      //    println("n1=" + n1)</a:t>
            </a:r>
          </a:p>
          <a:p>
            <a:r>
              <a:rPr lang="en-US" altLang="zh-CN" smtClean="0"/>
              <a:t>      def apply(z: Double): Double = {</a:t>
            </a:r>
          </a:p>
          <a:p>
            <a:r>
              <a:rPr lang="en-US" altLang="zh-CN" smtClean="0"/>
              <a:t>        println("enter applay")</a:t>
            </a:r>
          </a:p>
          <a:p>
            <a:r>
              <a:rPr lang="en-US" altLang="zh-CN" smtClean="0"/>
              <a:t>        z * z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模式匹配使用：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number: Double = 64.0</a:t>
            </a:r>
          </a:p>
          <a:p>
            <a:r>
              <a:rPr lang="en-US" altLang="zh-CN" smtClean="0"/>
              <a:t>    number match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//1. </a:t>
            </a:r>
            <a:r>
              <a:rPr lang="zh-CN" altLang="en-US" smtClean="0"/>
              <a:t>当将 </a:t>
            </a:r>
            <a:r>
              <a:rPr lang="en-US" altLang="zh-CN" smtClean="0"/>
              <a:t>Square(n) </a:t>
            </a:r>
            <a:r>
              <a:rPr lang="zh-CN" altLang="en-US" smtClean="0"/>
              <a:t>写在 </a:t>
            </a:r>
            <a:r>
              <a:rPr lang="en-US" altLang="zh-CN" smtClean="0"/>
              <a:t>case </a:t>
            </a:r>
            <a:r>
              <a:rPr lang="zh-CN" altLang="en-US" smtClean="0"/>
              <a:t>后时，会默认调用</a:t>
            </a:r>
            <a:r>
              <a:rPr lang="en-US" altLang="zh-CN" smtClean="0"/>
              <a:t>unapply 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对象提取器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//2. number </a:t>
            </a:r>
            <a:r>
              <a:rPr lang="zh-CN" altLang="en-US" smtClean="0"/>
              <a:t>会被 传递给</a:t>
            </a:r>
            <a:r>
              <a:rPr lang="en-US" altLang="zh-CN" smtClean="0"/>
              <a:t>def unapply(z: Double) </a:t>
            </a:r>
            <a:r>
              <a:rPr lang="zh-CN" altLang="en-US" smtClean="0"/>
              <a:t>的 </a:t>
            </a:r>
            <a:r>
              <a:rPr lang="en-US" altLang="zh-CN" smtClean="0"/>
              <a:t>z </a:t>
            </a:r>
            <a:r>
              <a:rPr lang="zh-CN" altLang="en-US" smtClean="0"/>
              <a:t>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//2.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//3. case</a:t>
            </a:r>
            <a:r>
              <a:rPr lang="zh-CN" altLang="en-US" smtClean="0"/>
              <a:t>中对象的</a:t>
            </a:r>
            <a:r>
              <a:rPr lang="en-US" altLang="zh-CN" smtClean="0"/>
              <a:t>unapply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提取器</a:t>
            </a:r>
            <a:r>
              <a:rPr lang="en-US" altLang="zh-CN" smtClean="0"/>
              <a:t>)</a:t>
            </a:r>
            <a:r>
              <a:rPr lang="zh-CN" altLang="en-US" smtClean="0"/>
              <a:t>返回</a:t>
            </a:r>
            <a:r>
              <a:rPr lang="en-US" altLang="zh-CN" smtClean="0"/>
              <a:t>some</a:t>
            </a:r>
            <a:r>
              <a:rPr lang="zh-CN" altLang="en-US" smtClean="0"/>
              <a:t>集合则为匹配成功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//4. </a:t>
            </a:r>
            <a:r>
              <a:rPr lang="zh-CN" altLang="en-US" smtClean="0"/>
              <a:t>返回</a:t>
            </a:r>
            <a:r>
              <a:rPr lang="en-US" altLang="zh-CN" smtClean="0"/>
              <a:t>none</a:t>
            </a:r>
            <a:r>
              <a:rPr lang="zh-CN" altLang="en-US" smtClean="0"/>
              <a:t>集合则为匹配失败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case Square(n) =&gt; println(n)</a:t>
            </a:r>
          </a:p>
          <a:p>
            <a:r>
              <a:rPr lang="en-US" altLang="zh-CN" smtClean="0"/>
              <a:t>      case _ =&gt; println("nothing matched")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代码小结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针对上面代码总结如下：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构建对象时会被调用 ，比如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测试代码如下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println("n1=" + n1)</a:t>
            </a:r>
            <a:endParaRPr lang="en-US" altLang="zh-CN" i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smtClean="0"/>
              <a:t>2)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当将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Square(n)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写在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后时，会默认调用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 传递给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unapply(z: Double)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形参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中对象的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集合则为匹配成功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集合则为匹配失败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案例代码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Match_Object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object Names {</a:t>
            </a:r>
          </a:p>
          <a:p>
            <a:r>
              <a:rPr lang="en-US" altLang="zh-CN" i="0" smtClean="0"/>
              <a:t>      def unapplySeq(str: String): Option[Seq[String]] = {</a:t>
            </a:r>
          </a:p>
          <a:p>
            <a:r>
              <a:rPr lang="en-US" altLang="zh-CN" i="0" smtClean="0"/>
              <a:t>        if (str.contains(",")) Some(str.split(","))</a:t>
            </a:r>
          </a:p>
          <a:p>
            <a:r>
              <a:rPr lang="en-US" altLang="zh-CN" i="0" smtClean="0"/>
              <a:t>        else None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val namesString = "Alice,Bob,Thomas"</a:t>
            </a:r>
          </a:p>
          <a:p>
            <a:r>
              <a:rPr lang="en-US" altLang="zh-CN" i="0" smtClean="0"/>
              <a:t>    //</a:t>
            </a:r>
            <a:r>
              <a:rPr lang="zh-CN" altLang="en-US" i="0" smtClean="0"/>
              <a:t>说明</a:t>
            </a:r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//1.</a:t>
            </a:r>
            <a:r>
              <a:rPr lang="zh-CN" altLang="en-US" i="0" smtClean="0"/>
              <a:t>当</a:t>
            </a:r>
            <a:r>
              <a:rPr lang="en-US" altLang="zh-CN" i="0" smtClean="0"/>
              <a:t>case </a:t>
            </a:r>
            <a:r>
              <a:rPr lang="zh-CN" altLang="en-US" i="0" smtClean="0"/>
              <a:t>后面的对象提取器方法的参数为多个，则会默认调用</a:t>
            </a:r>
            <a:r>
              <a:rPr lang="en-US" altLang="zh-CN" i="0" smtClean="0"/>
              <a:t>def unapplySeq() </a:t>
            </a:r>
            <a:r>
              <a:rPr lang="zh-CN" altLang="en-US" i="0" smtClean="0"/>
              <a:t>方法</a:t>
            </a:r>
            <a:endParaRPr lang="en-US" altLang="zh-CN" i="0" smtClean="0"/>
          </a:p>
          <a:p>
            <a:r>
              <a:rPr lang="en-US" altLang="zh-CN" i="0" smtClean="0"/>
              <a:t>    //2,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i="0" smtClean="0"/>
              <a:t>unapplySeq</a:t>
            </a:r>
            <a:r>
              <a:rPr lang="zh-CN" altLang="en-US" i="0" smtClean="0"/>
              <a:t>返回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，获取其中的值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判断得到的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中的元素的个数是否是三个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如果是三个，则把三个元素分别取出，赋值给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endParaRPr lang="zh-CN" altLang="en-US" i="0" smtClean="0"/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//3.</a:t>
            </a:r>
            <a:r>
              <a:rPr lang="zh-CN" altLang="en-US" i="0" smtClean="0"/>
              <a:t>其它的规则不变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    namesString match {</a:t>
            </a:r>
          </a:p>
          <a:p>
            <a:r>
              <a:rPr lang="en-US" altLang="zh-CN" i="0" smtClean="0"/>
              <a:t>      case Names(first, second, third) =&gt; {</a:t>
            </a:r>
          </a:p>
          <a:p>
            <a:r>
              <a:rPr lang="en-US" altLang="zh-CN" i="0" smtClean="0"/>
              <a:t>        println("the string contains three people's names")</a:t>
            </a:r>
          </a:p>
          <a:p>
            <a:r>
              <a:rPr lang="en-US" altLang="zh-CN" i="0" smtClean="0"/>
              <a:t>        // </a:t>
            </a:r>
            <a:r>
              <a:rPr lang="zh-CN" altLang="en-US" i="0" smtClean="0"/>
              <a:t>打印字符串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println(s"$first $second $third")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  case _ =&gt; println("nothing matched")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案例代码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Match_Object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object Names {</a:t>
            </a:r>
          </a:p>
          <a:p>
            <a:r>
              <a:rPr lang="en-US" altLang="zh-CN" i="0" smtClean="0"/>
              <a:t>      def unapplySeq(str: String): Option[Seq[String]] = {</a:t>
            </a:r>
          </a:p>
          <a:p>
            <a:r>
              <a:rPr lang="en-US" altLang="zh-CN" i="0" smtClean="0"/>
              <a:t>        if (str.contains(",")) Some(str.split(","))</a:t>
            </a:r>
          </a:p>
          <a:p>
            <a:r>
              <a:rPr lang="en-US" altLang="zh-CN" i="0" smtClean="0"/>
              <a:t>        else None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val namesString = "Alice,Bob,Thomas"</a:t>
            </a:r>
          </a:p>
          <a:p>
            <a:r>
              <a:rPr lang="en-US" altLang="zh-CN" i="0" smtClean="0"/>
              <a:t>    //</a:t>
            </a:r>
            <a:r>
              <a:rPr lang="zh-CN" altLang="en-US" i="0" smtClean="0"/>
              <a:t>说明</a:t>
            </a:r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//1.</a:t>
            </a:r>
            <a:r>
              <a:rPr lang="zh-CN" altLang="en-US" i="0" smtClean="0"/>
              <a:t>当</a:t>
            </a:r>
            <a:r>
              <a:rPr lang="en-US" altLang="zh-CN" i="0" smtClean="0"/>
              <a:t>case </a:t>
            </a:r>
            <a:r>
              <a:rPr lang="zh-CN" altLang="en-US" i="0" smtClean="0"/>
              <a:t>后面的对象提取器方法的参数为多个，则会默认调用</a:t>
            </a:r>
            <a:r>
              <a:rPr lang="en-US" altLang="zh-CN" i="0" smtClean="0"/>
              <a:t>def unapplySeq() </a:t>
            </a:r>
            <a:r>
              <a:rPr lang="zh-CN" altLang="en-US" i="0" smtClean="0"/>
              <a:t>方法</a:t>
            </a:r>
            <a:endParaRPr lang="en-US" altLang="zh-CN" i="0" smtClean="0"/>
          </a:p>
          <a:p>
            <a:r>
              <a:rPr lang="en-US" altLang="zh-CN" i="0" smtClean="0"/>
              <a:t>    //2,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i="0" smtClean="0"/>
              <a:t>unapplySeq</a:t>
            </a:r>
            <a:r>
              <a:rPr lang="zh-CN" altLang="en-US" i="0" smtClean="0"/>
              <a:t>返回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，获取其中的值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判断得到的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中的元素的个数是否是三个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如果是三个，则把三个元素分别取出，赋值给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endParaRPr lang="zh-CN" altLang="en-US" i="0" smtClean="0"/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//3.</a:t>
            </a:r>
            <a:r>
              <a:rPr lang="zh-CN" altLang="en-US" i="0" smtClean="0"/>
              <a:t>其它的规则不变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    namesString match {</a:t>
            </a:r>
          </a:p>
          <a:p>
            <a:r>
              <a:rPr lang="en-US" altLang="zh-CN" i="0" smtClean="0"/>
              <a:t>      case Names(first, second, third) =&gt; {</a:t>
            </a:r>
          </a:p>
          <a:p>
            <a:r>
              <a:rPr lang="en-US" altLang="zh-CN" i="0" smtClean="0"/>
              <a:t>        println("the string contains three people's names")</a:t>
            </a:r>
          </a:p>
          <a:p>
            <a:r>
              <a:rPr lang="en-US" altLang="zh-CN" i="0" smtClean="0"/>
              <a:t>        // </a:t>
            </a:r>
            <a:r>
              <a:rPr lang="zh-CN" altLang="en-US" i="0" smtClean="0"/>
              <a:t>打印字符串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println(s"$first $second $third")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  case _ =&gt; println("nothing matched")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</a:t>
            </a:r>
            <a:r>
              <a:rPr lang="en-US" altLang="zh-CN" i="0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(x, y) = 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(q, r)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BigInt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) /%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arr = </a:t>
            </a:r>
            <a:r>
              <a:rPr lang="en-US" altLang="zh-CN" i="1" smtClean="0">
                <a:effectLst/>
              </a:rPr>
              <a:t>Array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i="1" smtClean="0">
                <a:effectLst/>
              </a:rPr>
              <a:t>Array</a:t>
            </a:r>
            <a:r>
              <a:rPr lang="en-US" altLang="zh-CN" smtClean="0"/>
              <a:t>(first, second, _*) = arr</a:t>
            </a:r>
            <a:br>
              <a:rPr lang="en-US" altLang="zh-CN" smtClean="0"/>
            </a:b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(first, second)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应用代码案例</a:t>
            </a:r>
            <a:endParaRPr lang="en-US" altLang="zh-CN" i="0" smtClean="0"/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val map = Map("A"-&gt;1, "B"-&gt;0, "C"-&gt;3)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for ( (k, v) &lt;- map ) {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println(k + " -&gt; " + v)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for ((k, 0) &lt;- map) {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// for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中匹配会自动忽略失败的匹配，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这里结果是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"B"-&gt;0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，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"A"-&gt;1 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"C"-&gt;3 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会被忽略</a:t>
            </a:r>
            <a:endParaRPr lang="en-US" altLang="zh-CN" sz="1200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println(k + " --&gt; " + 0) </a:t>
            </a:r>
            <a:endParaRPr lang="zh-CN" altLang="en-US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for ((k, v) &lt;- map if v == 0) {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println(k + " ---&gt; " + 0)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Nothing </a:t>
            </a:r>
            <a:r>
              <a:rPr lang="zh-CN" altLang="en-US" i="0" smtClean="0"/>
              <a:t>和样例类</a:t>
            </a:r>
            <a:r>
              <a:rPr lang="en-US" altLang="zh-CN" i="0" smtClean="0"/>
              <a:t>.(</a:t>
            </a:r>
            <a:r>
              <a:rPr lang="zh-CN" altLang="en-US" i="0" smtClean="0"/>
              <a:t>待</a:t>
            </a:r>
            <a:r>
              <a:rPr lang="en-US" altLang="zh-CN" i="0" smtClean="0"/>
              <a:t>..)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说明：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把样例类对象的属性值提取到某个变量 ， 这个还是很有价值的，后面有综合案例说明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zh-CN" i="0" smtClean="0"/>
          </a:p>
          <a:p>
            <a:r>
              <a:rPr lang="zh-CN" altLang="en-US" i="0" smtClean="0"/>
              <a:t>案例代码和说明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Match_Tmp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r>
              <a:rPr lang="en-US" altLang="zh-CN" i="0" smtClean="0"/>
              <a:t>    abstract class Amount</a:t>
            </a:r>
          </a:p>
          <a:p>
            <a:r>
              <a:rPr lang="en-US" altLang="zh-CN" i="0" smtClean="0"/>
              <a:t>    case class Dollar(value: Double) extends Amount</a:t>
            </a:r>
          </a:p>
          <a:p>
            <a:r>
              <a:rPr lang="en-US" altLang="zh-CN" i="0" smtClean="0"/>
              <a:t>    case class Currency(value: Double, unit: String) extends Amount</a:t>
            </a:r>
          </a:p>
          <a:p>
            <a:r>
              <a:rPr lang="en-US" altLang="zh-CN" i="0" smtClean="0"/>
              <a:t>    case object Nothing extends Amount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for (amt &lt;- Array(Dollar(1000.0), Currency(1000.0, "EUR"), Nothing)) {</a:t>
            </a:r>
          </a:p>
          <a:p>
            <a:r>
              <a:rPr lang="en-US" altLang="zh-CN" i="0" smtClean="0"/>
              <a:t>      val result = amt match {</a:t>
            </a:r>
          </a:p>
          <a:p>
            <a:r>
              <a:rPr lang="en-US" altLang="zh-CN" i="0" smtClean="0"/>
              <a:t>        //</a:t>
            </a:r>
            <a:r>
              <a:rPr lang="zh-CN" altLang="en-US" i="0" smtClean="0"/>
              <a:t>这里就会调用样例类</a:t>
            </a:r>
            <a:r>
              <a:rPr lang="en-US" altLang="zh-CN" i="0" smtClean="0"/>
              <a:t>Dollar</a:t>
            </a:r>
            <a:r>
              <a:rPr lang="zh-CN" altLang="en-US" i="0" smtClean="0"/>
              <a:t>的</a:t>
            </a:r>
            <a:r>
              <a:rPr lang="en-US" altLang="zh-CN" i="0" smtClean="0"/>
              <a:t>unapply</a:t>
            </a:r>
            <a:r>
              <a:rPr lang="zh-CN" altLang="en-US" i="0" smtClean="0"/>
              <a:t>方法提取器</a:t>
            </a:r>
            <a:r>
              <a:rPr lang="en-US" altLang="zh-CN" i="0" smtClean="0"/>
              <a:t>,</a:t>
            </a:r>
            <a:r>
              <a:rPr lang="zh-CN" altLang="en-US" i="0" smtClean="0"/>
              <a:t>得到遍历出来的</a:t>
            </a:r>
            <a:r>
              <a:rPr lang="en-US" altLang="zh-CN" i="0" smtClean="0"/>
              <a:t>Dollar(1000.0)</a:t>
            </a:r>
            <a:r>
              <a:rPr lang="zh-CN" altLang="en-US" i="0" smtClean="0"/>
              <a:t>的</a:t>
            </a:r>
            <a:r>
              <a:rPr lang="en-US" altLang="zh-CN" i="0" smtClean="0"/>
              <a:t>value</a:t>
            </a:r>
            <a:r>
              <a:rPr lang="zh-CN" altLang="en-US" i="0" smtClean="0"/>
              <a:t>属性值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case Dollar(v) =&gt; "$" + v</a:t>
            </a:r>
          </a:p>
          <a:p>
            <a:r>
              <a:rPr lang="en-US" altLang="zh-CN" i="0" smtClean="0"/>
              <a:t>        //</a:t>
            </a:r>
            <a:r>
              <a:rPr lang="zh-CN" altLang="en-US" i="0" smtClean="0"/>
              <a:t>调用 </a:t>
            </a:r>
            <a:r>
              <a:rPr lang="en-US" altLang="zh-CN" i="0" smtClean="0"/>
              <a:t>Currency</a:t>
            </a:r>
            <a:r>
              <a:rPr lang="zh-CN" altLang="en-US" i="0" smtClean="0"/>
              <a:t>样例类的提取器，得到遍历出来的</a:t>
            </a:r>
            <a:r>
              <a:rPr lang="en-US" altLang="zh-CN" i="0" smtClean="0"/>
              <a:t>Currency(1000.0, "EUR")</a:t>
            </a:r>
            <a:r>
              <a:rPr lang="zh-CN" altLang="en-US" i="0" smtClean="0"/>
              <a:t>的</a:t>
            </a:r>
            <a:r>
              <a:rPr lang="en-US" altLang="zh-CN" i="0" smtClean="0"/>
              <a:t>value</a:t>
            </a:r>
            <a:r>
              <a:rPr lang="zh-CN" altLang="en-US" i="0" smtClean="0"/>
              <a:t>属性值和</a:t>
            </a:r>
            <a:r>
              <a:rPr lang="en-US" altLang="zh-CN" i="0" smtClean="0"/>
              <a:t>unit</a:t>
            </a:r>
            <a:r>
              <a:rPr lang="zh-CN" altLang="en-US" i="0" smtClean="0"/>
              <a:t>的属性值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case Currency(v, u) =&gt; v + " " + u</a:t>
            </a:r>
          </a:p>
          <a:p>
            <a:r>
              <a:rPr lang="en-US" altLang="zh-CN" i="0" smtClean="0"/>
              <a:t>        case Nothing =&gt; ""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  println(amt + ": " + result)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Match_Tmp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r>
              <a:rPr lang="en-US" altLang="zh-CN" i="0" smtClean="0"/>
              <a:t>    abstract class Amount</a:t>
            </a:r>
          </a:p>
          <a:p>
            <a:r>
              <a:rPr lang="en-US" altLang="zh-CN" i="0" smtClean="0"/>
              <a:t>    case class Dollar(value: Double) extends Amount</a:t>
            </a:r>
          </a:p>
          <a:p>
            <a:r>
              <a:rPr lang="en-US" altLang="zh-CN" i="0" smtClean="0"/>
              <a:t>    case class Currency(value: Double, unit: String) extends Amount</a:t>
            </a:r>
          </a:p>
          <a:p>
            <a:r>
              <a:rPr lang="en-US" altLang="zh-CN" i="0" smtClean="0"/>
              <a:t>    case object Nothing extends Amount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//</a:t>
            </a:r>
            <a:r>
              <a:rPr lang="zh-CN" altLang="en-US" i="0" smtClean="0"/>
              <a:t>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    // Currency </a:t>
            </a:r>
            <a:r>
              <a:rPr lang="zh-CN" altLang="en-US" i="0" smtClean="0"/>
              <a:t>样例类会自动生成一个 </a:t>
            </a:r>
            <a:r>
              <a:rPr lang="en-US" altLang="zh-CN" i="0" smtClean="0"/>
              <a:t>copy</a:t>
            </a:r>
            <a:r>
              <a:rPr lang="zh-CN" altLang="en-US" i="0" smtClean="0"/>
              <a:t>方法 </a:t>
            </a:r>
            <a:r>
              <a:rPr lang="en-US" altLang="zh-CN" i="0" smtClean="0"/>
              <a:t>copy(value: Double, unit: String)</a:t>
            </a:r>
          </a:p>
          <a:p>
            <a:r>
              <a:rPr lang="en-US" altLang="zh-CN" i="0" smtClean="0"/>
              <a:t>    val amt = Currency(29.95, "EUR")</a:t>
            </a:r>
          </a:p>
          <a:p>
            <a:r>
              <a:rPr lang="en-US" altLang="zh-CN" i="0" smtClean="0"/>
              <a:t>    val amt1 = amt.copy() // </a:t>
            </a:r>
            <a:r>
              <a:rPr lang="zh-CN" altLang="en-US" i="0" smtClean="0"/>
              <a:t>不修改</a:t>
            </a:r>
            <a:r>
              <a:rPr lang="en-US" altLang="zh-CN" i="0" smtClean="0"/>
              <a:t>amt </a:t>
            </a:r>
            <a:r>
              <a:rPr lang="zh-CN" altLang="en-US" i="0" smtClean="0"/>
              <a:t>的属性值，直接进行</a:t>
            </a:r>
            <a:r>
              <a:rPr lang="en-US" altLang="zh-CN" i="0" smtClean="0"/>
              <a:t>copy</a:t>
            </a:r>
            <a:r>
              <a:rPr lang="zh-CN" altLang="en-US" i="0" smtClean="0"/>
              <a:t>，类似其它</a:t>
            </a:r>
            <a:r>
              <a:rPr lang="en-US" altLang="zh-CN" i="0" smtClean="0"/>
              <a:t>oop</a:t>
            </a:r>
            <a:r>
              <a:rPr lang="zh-CN" altLang="en-US" i="0" smtClean="0"/>
              <a:t>的</a:t>
            </a:r>
            <a:r>
              <a:rPr lang="en-US" altLang="zh-CN" i="0" smtClean="0"/>
              <a:t>clnoe</a:t>
            </a:r>
            <a:r>
              <a:rPr lang="zh-CN" altLang="en-US" i="0" smtClean="0"/>
              <a:t>操作</a:t>
            </a:r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val amt2 = amt.copy(value = 19.95) //</a:t>
            </a:r>
            <a:r>
              <a:rPr lang="zh-CN" altLang="en-US" i="0" smtClean="0"/>
              <a:t>使用带名参数 修改 </a:t>
            </a:r>
            <a:r>
              <a:rPr lang="en-US" altLang="zh-CN" i="0" smtClean="0"/>
              <a:t>value</a:t>
            </a:r>
          </a:p>
          <a:p>
            <a:r>
              <a:rPr lang="en-US" altLang="zh-CN" i="0" smtClean="0"/>
              <a:t>    val amt3 = amt.copy(unit = "CHF")  //</a:t>
            </a:r>
            <a:r>
              <a:rPr lang="zh-CN" altLang="en-US" i="0" smtClean="0"/>
              <a:t>使用带名参数 修改</a:t>
            </a:r>
            <a:r>
              <a:rPr lang="en-US" altLang="zh-CN" i="0" smtClean="0"/>
              <a:t>unit</a:t>
            </a:r>
          </a:p>
          <a:p>
            <a:r>
              <a:rPr lang="en-US" altLang="zh-CN" i="0" smtClean="0"/>
              <a:t>    println(amt)</a:t>
            </a:r>
          </a:p>
          <a:p>
            <a:r>
              <a:rPr lang="en-US" altLang="zh-CN" i="0" smtClean="0"/>
              <a:t>    println(amt2)</a:t>
            </a:r>
          </a:p>
          <a:p>
            <a:r>
              <a:rPr lang="en-US" altLang="zh-CN" i="0" smtClean="0"/>
              <a:t>    println(amt3)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en-US" altLang="zh-CN" i="0" smtClean="0"/>
          </a:p>
          <a:p>
            <a:r>
              <a:rPr lang="en-US" altLang="zh-CN" i="0" smtClean="0"/>
              <a:t>//</a:t>
            </a:r>
            <a:r>
              <a:rPr lang="zh-CN" altLang="en-US" i="0" smtClean="0"/>
              <a:t>说明</a:t>
            </a:r>
            <a:r>
              <a:rPr lang="en-US" altLang="zh-CN" i="0" smtClean="0"/>
              <a:t>copy</a:t>
            </a:r>
            <a:r>
              <a:rPr lang="zh-CN" altLang="en-US" i="0" smtClean="0"/>
              <a:t>的特点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//1.</a:t>
            </a:r>
            <a:r>
              <a:rPr lang="en-US" altLang="zh-CN" i="0" baseline="0" smtClean="0"/>
              <a:t> </a:t>
            </a:r>
            <a:r>
              <a:rPr lang="zh-CN" altLang="en-US" i="0" baseline="0" smtClean="0"/>
              <a:t>如果</a:t>
            </a:r>
            <a:r>
              <a:rPr lang="en-US" altLang="zh-CN" i="0" baseline="0" smtClean="0"/>
              <a:t>copy </a:t>
            </a:r>
            <a:r>
              <a:rPr lang="zh-CN" altLang="en-US" i="0" baseline="0" smtClean="0"/>
              <a:t>时，属性没有变化，则两个对象的</a:t>
            </a:r>
            <a:r>
              <a:rPr lang="en-US" altLang="zh-CN" i="0" baseline="0" smtClean="0"/>
              <a:t>hashCode()</a:t>
            </a:r>
            <a:r>
              <a:rPr lang="zh-CN" altLang="en-US" i="0" baseline="0" smtClean="0"/>
              <a:t>一致，说明只是简单的引用</a:t>
            </a:r>
            <a:r>
              <a:rPr lang="en-US" altLang="zh-CN" i="0" baseline="0" smtClean="0"/>
              <a:t>.</a:t>
            </a:r>
          </a:p>
          <a:p>
            <a:r>
              <a:rPr lang="en-US" altLang="zh-CN" i="0" baseline="0" smtClean="0"/>
              <a:t>//2. </a:t>
            </a:r>
            <a:r>
              <a:rPr lang="zh-CN" altLang="en-US" i="0" baseline="0" smtClean="0"/>
              <a:t>如果</a:t>
            </a:r>
            <a:r>
              <a:rPr lang="en-US" altLang="zh-CN" i="0" baseline="0" smtClean="0"/>
              <a:t>copy </a:t>
            </a:r>
            <a:r>
              <a:rPr lang="zh-CN" altLang="en-US" i="0" baseline="0" smtClean="0"/>
              <a:t>时，属性修改了，则两个对象的</a:t>
            </a:r>
            <a:r>
              <a:rPr lang="en-US" altLang="zh-CN" i="0" baseline="0" smtClean="0"/>
              <a:t>hashCode()</a:t>
            </a:r>
            <a:r>
              <a:rPr lang="zh-CN" altLang="en-US" i="0" baseline="0" smtClean="0"/>
              <a:t>不一致，说明是新的对象</a:t>
            </a:r>
            <a:r>
              <a:rPr lang="en-US" altLang="zh-CN" i="0" baseline="0" smtClean="0"/>
              <a:t>.</a:t>
            </a:r>
          </a:p>
          <a:p>
            <a:r>
              <a:rPr lang="en-US" altLang="zh-CN" i="0" baseline="0" smtClean="0"/>
              <a:t>//3. </a:t>
            </a:r>
            <a:r>
              <a:rPr lang="zh-CN" altLang="en-US" i="0" baseline="0" smtClean="0"/>
              <a:t>样例对象的属性，不能直接修改，比如 样例对象</a:t>
            </a:r>
            <a:r>
              <a:rPr lang="en-US" altLang="zh-CN" i="0" baseline="0" smtClean="0"/>
              <a:t>.</a:t>
            </a:r>
            <a:r>
              <a:rPr lang="zh-CN" altLang="en-US" i="0" baseline="0" smtClean="0"/>
              <a:t>属性 </a:t>
            </a:r>
            <a:r>
              <a:rPr lang="en-US" altLang="zh-CN" i="0" baseline="0" smtClean="0"/>
              <a:t>= </a:t>
            </a:r>
            <a:r>
              <a:rPr lang="zh-CN" altLang="en-US" i="0" baseline="0" smtClean="0"/>
              <a:t>值 </a:t>
            </a:r>
            <a:r>
              <a:rPr lang="en-US" altLang="zh-CN" i="0" baseline="0" smtClean="0"/>
              <a:t>(</a:t>
            </a:r>
            <a:r>
              <a:rPr lang="zh-CN" altLang="en-US" i="0" baseline="0" smtClean="0"/>
              <a:t>报错</a:t>
            </a:r>
            <a:r>
              <a:rPr lang="en-US" altLang="zh-CN" i="0" baseline="0" smtClean="0"/>
              <a:t>: val </a:t>
            </a:r>
            <a:r>
              <a:rPr lang="zh-CN" altLang="en-US" i="0" baseline="0" smtClean="0"/>
              <a:t>不能重新赋值</a:t>
            </a:r>
            <a:r>
              <a:rPr lang="en-US" altLang="zh-CN" i="0" baseline="0" smtClean="0"/>
              <a:t>)</a:t>
            </a:r>
          </a:p>
          <a:p>
            <a:r>
              <a:rPr lang="en-US" altLang="zh-CN" i="0" baseline="0" smtClean="0"/>
              <a:t>//4. </a:t>
            </a:r>
            <a:r>
              <a:rPr lang="zh-CN" altLang="en-US" i="0" baseline="0" smtClean="0"/>
              <a:t>样例类定义</a:t>
            </a:r>
            <a:r>
              <a:rPr lang="en-US" altLang="zh-CN" i="0" baseline="0" smtClean="0"/>
              <a:t>/</a:t>
            </a:r>
            <a:r>
              <a:rPr lang="zh-CN" altLang="en-US" i="0" baseline="0" smtClean="0"/>
              <a:t>声明时，需要有</a:t>
            </a:r>
            <a:r>
              <a:rPr lang="en-US" altLang="zh-CN" i="0" baseline="0" smtClean="0"/>
              <a:t>(),</a:t>
            </a:r>
            <a:r>
              <a:rPr lang="zh-CN" altLang="en-US" i="0" baseline="0" smtClean="0"/>
              <a:t>比如 </a:t>
            </a:r>
            <a:r>
              <a:rPr lang="en-US" altLang="zh-CN" i="0" baseline="0" smtClean="0"/>
              <a:t>case class A [</a:t>
            </a:r>
            <a:r>
              <a:rPr lang="zh-CN" altLang="en-US" i="0" baseline="0" smtClean="0"/>
              <a:t>错</a:t>
            </a:r>
            <a:r>
              <a:rPr lang="en-US" altLang="zh-CN" i="0" baseline="0" smtClean="0"/>
              <a:t>]  case class A() </a:t>
            </a:r>
            <a:r>
              <a:rPr lang="zh-CN" altLang="en-US" i="0" baseline="0" smtClean="0"/>
              <a:t>正确</a:t>
            </a:r>
            <a:endParaRPr lang="en-US" altLang="zh-CN" i="0" baseline="0" smtClean="0"/>
          </a:p>
          <a:p>
            <a:r>
              <a:rPr lang="en-US" altLang="zh-CN" i="0" baseline="0" smtClean="0"/>
              <a:t>//5. </a:t>
            </a:r>
            <a:r>
              <a:rPr lang="zh-CN" altLang="en-US" i="0" baseline="0" smtClean="0"/>
              <a:t>一般情况下，我们的样例类定义</a:t>
            </a:r>
            <a:r>
              <a:rPr lang="en-US" altLang="zh-CN" i="0" baseline="0" smtClean="0"/>
              <a:t>/</a:t>
            </a:r>
            <a:r>
              <a:rPr lang="zh-CN" altLang="en-US" i="0" baseline="0" smtClean="0"/>
              <a:t>声明时，需要有参数 即  </a:t>
            </a:r>
            <a:r>
              <a:rPr lang="en-US" altLang="zh-CN" i="0" baseline="0" smtClean="0"/>
              <a:t>case class A(</a:t>
            </a:r>
            <a:r>
              <a:rPr lang="zh-CN" altLang="en-US" b="1" i="0" baseline="0" smtClean="0"/>
              <a:t>参数列表</a:t>
            </a:r>
            <a:r>
              <a:rPr lang="en-US" altLang="zh-CN" i="0" baseline="0" smtClean="0"/>
              <a:t>) </a:t>
            </a:r>
            <a:r>
              <a:rPr lang="zh-CN" altLang="en-US" i="0" baseline="0" smtClean="0"/>
              <a:t>， 这样我们才存在提取属性的意义</a:t>
            </a:r>
            <a:r>
              <a:rPr lang="en-US" altLang="zh-CN" i="0" baseline="0" smtClean="0"/>
              <a:t>. </a:t>
            </a:r>
            <a:endParaRPr lang="en-US" altLang="zh-CN" i="0" smtClean="0"/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案例代码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Temp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r>
              <a:rPr lang="en-US" altLang="zh-CN" i="0" smtClean="0"/>
              <a:t>    List(1,3,5,9) match {</a:t>
            </a:r>
          </a:p>
          <a:p>
            <a:r>
              <a:rPr lang="en-US" altLang="zh-CN" i="0" smtClean="0"/>
              <a:t>      //1.</a:t>
            </a:r>
            <a:r>
              <a:rPr lang="zh-CN" altLang="en-US" i="0" smtClean="0"/>
              <a:t>两个元素间</a:t>
            </a:r>
            <a:r>
              <a:rPr lang="en-US" altLang="zh-CN" i="0" smtClean="0"/>
              <a:t>::</a:t>
            </a:r>
            <a:r>
              <a:rPr lang="zh-CN" altLang="en-US" i="0" smtClean="0"/>
              <a:t>叫中置表达式</a:t>
            </a:r>
            <a:r>
              <a:rPr lang="en-US" altLang="zh-CN" i="0" smtClean="0"/>
              <a:t>,</a:t>
            </a:r>
            <a:r>
              <a:rPr lang="zh-CN" altLang="en-US" i="0" smtClean="0"/>
              <a:t>至少</a:t>
            </a:r>
            <a:r>
              <a:rPr lang="en-US" altLang="zh-CN" i="0" smtClean="0"/>
              <a:t>first</a:t>
            </a:r>
            <a:r>
              <a:rPr lang="zh-CN" altLang="en-US" i="0" smtClean="0"/>
              <a:t>，</a:t>
            </a:r>
            <a:r>
              <a:rPr lang="en-US" altLang="zh-CN" i="0" smtClean="0"/>
              <a:t>second</a:t>
            </a:r>
            <a:r>
              <a:rPr lang="zh-CN" altLang="en-US" i="0" smtClean="0"/>
              <a:t>两个匹配才行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      //2.first </a:t>
            </a:r>
            <a:r>
              <a:rPr lang="zh-CN" altLang="en-US" i="0" smtClean="0"/>
              <a:t>匹配第一个 </a:t>
            </a:r>
            <a:r>
              <a:rPr lang="en-US" altLang="zh-CN" i="0" smtClean="0"/>
              <a:t>second </a:t>
            </a:r>
            <a:r>
              <a:rPr lang="zh-CN" altLang="en-US" i="0" smtClean="0"/>
              <a:t>匹配第二个</a:t>
            </a:r>
            <a:r>
              <a:rPr lang="en-US" altLang="zh-CN" i="0" smtClean="0"/>
              <a:t>, rest </a:t>
            </a:r>
            <a:r>
              <a:rPr lang="zh-CN" altLang="en-US" i="0" smtClean="0"/>
              <a:t>匹配剩余部分</a:t>
            </a:r>
            <a:r>
              <a:rPr lang="en-US" altLang="zh-CN" i="0" smtClean="0"/>
              <a:t>(5,9)</a:t>
            </a:r>
          </a:p>
          <a:p>
            <a:r>
              <a:rPr lang="en-US" altLang="zh-CN" i="0" smtClean="0"/>
              <a:t>      case first :: second :: rest =&gt; println(first + second + rest.length)//</a:t>
            </a:r>
          </a:p>
          <a:p>
            <a:r>
              <a:rPr lang="en-US" altLang="zh-CN" i="0" smtClean="0"/>
              <a:t>      case _ =&gt; {</a:t>
            </a:r>
          </a:p>
          <a:p>
            <a:r>
              <a:rPr lang="en-US" altLang="zh-CN" i="0" smtClean="0"/>
              <a:t>        0</a:t>
            </a:r>
          </a:p>
          <a:p>
            <a:r>
              <a:rPr lang="en-US" altLang="zh-CN" i="0" smtClean="0"/>
              <a:t>        println("</a:t>
            </a:r>
            <a:r>
              <a:rPr lang="zh-CN" altLang="en-US" i="0" smtClean="0"/>
              <a:t>匹配不到</a:t>
            </a:r>
            <a:r>
              <a:rPr lang="en-US" altLang="zh-CN" i="0" smtClean="0"/>
              <a:t>...")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说明</a:t>
            </a:r>
            <a:endParaRPr lang="en-US" altLang="zh-CN" i="0" smtClean="0"/>
          </a:p>
          <a:p>
            <a:r>
              <a:rPr lang="en-US" altLang="zh-CN" i="0" smtClean="0"/>
              <a:t>1.case</a:t>
            </a:r>
            <a:r>
              <a:rPr lang="zh-CN" altLang="en-US" i="0" smtClean="0"/>
              <a:t>类即样例类</a:t>
            </a:r>
            <a:r>
              <a:rPr lang="en-US" altLang="zh-CN" i="0" smtClean="0"/>
              <a:t>.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案例代码完整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模式匹配，类似于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switch</a:t>
            </a:r>
            <a:r>
              <a:rPr lang="zh-CN" altLang="en-US" smtClean="0"/>
              <a:t>语法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result = 0</a:t>
            </a:r>
          </a:p>
          <a:p>
            <a:r>
              <a:rPr lang="en-US" altLang="zh-CN" smtClean="0"/>
              <a:t>    val c = '-'</a:t>
            </a:r>
          </a:p>
          <a:p>
            <a:r>
              <a:rPr lang="en-US" altLang="zh-CN" smtClean="0"/>
              <a:t>    c match {</a:t>
            </a:r>
          </a:p>
          <a:p>
            <a:r>
              <a:rPr lang="en-US" altLang="zh-CN" smtClean="0"/>
              <a:t>      case '-' =&gt;</a:t>
            </a:r>
          </a:p>
          <a:p>
            <a:r>
              <a:rPr lang="en-US" altLang="zh-CN" smtClean="0"/>
              <a:t>        result = 1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匹配到</a:t>
            </a:r>
            <a:r>
              <a:rPr lang="en-US" altLang="zh-CN" smtClean="0"/>
              <a:t>-")</a:t>
            </a:r>
          </a:p>
          <a:p>
            <a:r>
              <a:rPr lang="en-US" altLang="zh-CN" smtClean="0"/>
              <a:t>      case '+' =&gt;</a:t>
            </a:r>
          </a:p>
          <a:p>
            <a:r>
              <a:rPr lang="en-US" altLang="zh-CN" smtClean="0"/>
              <a:t>        result = -1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匹配到</a:t>
            </a:r>
            <a:r>
              <a:rPr lang="en-US" altLang="zh-CN" smtClean="0"/>
              <a:t>+")</a:t>
            </a:r>
          </a:p>
          <a:p>
            <a:r>
              <a:rPr lang="en-US" altLang="zh-CN" smtClean="0"/>
              <a:t>      case '%' =&gt; {  //</a:t>
            </a:r>
            <a:r>
              <a:rPr lang="zh-CN" altLang="en-US" smtClean="0"/>
              <a:t>多行的话，可以换行，可以使用 </a:t>
            </a:r>
            <a:r>
              <a:rPr lang="en-US" altLang="zh-CN" smtClean="0"/>
              <a:t>{} </a:t>
            </a:r>
            <a:r>
              <a:rPr lang="zh-CN" altLang="en-US" smtClean="0"/>
              <a:t>括起来，也可以不扩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result = 100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匹配到</a:t>
            </a:r>
            <a:r>
              <a:rPr lang="en-US" altLang="zh-CN" smtClean="0"/>
              <a:t>%")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case _   =&gt; println("</a:t>
            </a:r>
            <a:r>
              <a:rPr lang="zh-CN" altLang="en-US" smtClean="0"/>
              <a:t>没有匹配到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println(result)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1,2,3,4,5,6</a:t>
            </a:r>
            <a:r>
              <a:rPr lang="zh-CN" altLang="en-US" smtClean="0"/>
              <a:t>的案例都非常简单，均可随堂构思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也可以参考前面的代码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新的代码功能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 for (ch &lt;- "+-3!") {</a:t>
            </a:r>
          </a:p>
          <a:p>
            <a:r>
              <a:rPr lang="en-US" altLang="zh-CN" smtClean="0"/>
              <a:t>      var sign = 0</a:t>
            </a:r>
          </a:p>
          <a:p>
            <a:r>
              <a:rPr lang="en-US" altLang="zh-CN" smtClean="0"/>
              <a:t>      var digit = 0</a:t>
            </a:r>
          </a:p>
          <a:p>
            <a:r>
              <a:rPr lang="en-US" altLang="zh-CN" smtClean="0"/>
              <a:t>      ch match {</a:t>
            </a:r>
          </a:p>
          <a:p>
            <a:r>
              <a:rPr lang="en-US" altLang="zh-CN" smtClean="0"/>
              <a:t>        case '+' =&gt; sign = 1</a:t>
            </a:r>
          </a:p>
          <a:p>
            <a:r>
              <a:rPr lang="en-US" altLang="zh-CN" smtClean="0"/>
              <a:t>        case '-' =&gt; sign = -1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这里可以增加一个</a:t>
            </a:r>
            <a:r>
              <a:rPr lang="en-US" altLang="zh-CN" smtClean="0"/>
              <a:t>if </a:t>
            </a:r>
            <a:r>
              <a:rPr lang="zh-CN" altLang="en-US" smtClean="0"/>
              <a:t>的判断，这样就可以对某个范围数据进行匹配了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//  </a:t>
            </a:r>
            <a:r>
              <a:rPr lang="zh-CN" altLang="en-US" smtClean="0"/>
              <a:t>匹配到一个 </a:t>
            </a:r>
            <a:r>
              <a:rPr lang="en-US" altLang="zh-CN" smtClean="0"/>
              <a:t>_ </a:t>
            </a:r>
            <a:r>
              <a:rPr lang="zh-CN" altLang="en-US" smtClean="0"/>
              <a:t>就不会再匹配的，这个原则和普通的</a:t>
            </a:r>
            <a:r>
              <a:rPr lang="en-US" altLang="zh-CN" smtClean="0"/>
              <a:t>case </a:t>
            </a:r>
            <a:r>
              <a:rPr lang="zh-CN" altLang="en-US" smtClean="0"/>
              <a:t>是一样的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 </a:t>
            </a:r>
            <a:r>
              <a:rPr lang="zh-CN" altLang="en-US" smtClean="0"/>
              <a:t>模式匹配 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if ch.toString.equals("3") =&gt; digit = 3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模式匹配守卫功能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sign = 2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println(ch + " " + sign + " " + digit)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应用案例代码：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Match_If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for (ch &lt;- "+-3!") {</a:t>
            </a:r>
          </a:p>
          <a:p>
            <a:r>
              <a:rPr lang="en-US" altLang="zh-CN" smtClean="0"/>
              <a:t>      var sign = 0</a:t>
            </a:r>
          </a:p>
          <a:p>
            <a:r>
              <a:rPr lang="en-US" altLang="zh-CN" smtClean="0"/>
              <a:t>      var digit = 0</a:t>
            </a:r>
          </a:p>
          <a:p>
            <a:r>
              <a:rPr lang="en-US" altLang="zh-CN" smtClean="0"/>
              <a:t>      ch match {</a:t>
            </a:r>
          </a:p>
          <a:p>
            <a:r>
              <a:rPr lang="en-US" altLang="zh-CN" smtClean="0"/>
              <a:t>        case '+' =&gt; sign = 1</a:t>
            </a:r>
          </a:p>
          <a:p>
            <a:r>
              <a:rPr lang="en-US" altLang="zh-CN" smtClean="0"/>
              <a:t>        case '-' =&gt; sign = -1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这里可以增加一个</a:t>
            </a:r>
            <a:r>
              <a:rPr lang="en-US" altLang="zh-CN" smtClean="0"/>
              <a:t>if </a:t>
            </a:r>
            <a:r>
              <a:rPr lang="zh-CN" altLang="en-US" smtClean="0"/>
              <a:t>的判断，这样就可以对某个范围数据进行匹配了</a:t>
            </a:r>
            <a:r>
              <a:rPr lang="en-US" altLang="zh-CN" smtClean="0"/>
              <a:t>.</a:t>
            </a:r>
          </a:p>
          <a:p>
            <a:r>
              <a:rPr lang="en-US" altLang="zh-CN" baseline="0" smtClean="0"/>
              <a:t>        // </a:t>
            </a:r>
            <a:r>
              <a:rPr lang="zh-CN" altLang="en-US" b="1" baseline="0" smtClean="0"/>
              <a:t>匹配到一个 </a:t>
            </a:r>
            <a:r>
              <a:rPr lang="en-US" altLang="zh-CN" b="1" baseline="0" smtClean="0"/>
              <a:t>_ </a:t>
            </a:r>
            <a:r>
              <a:rPr lang="zh-CN" altLang="en-US" b="1" baseline="0" smtClean="0"/>
              <a:t>就不会再匹配的，这个原则和普通的</a:t>
            </a:r>
            <a:r>
              <a:rPr lang="en-US" altLang="zh-CN" b="1" baseline="0" smtClean="0"/>
              <a:t>case </a:t>
            </a:r>
            <a:r>
              <a:rPr lang="zh-CN" altLang="en-US" b="1" baseline="0" smtClean="0"/>
              <a:t>是一样的</a:t>
            </a:r>
            <a:r>
              <a:rPr lang="zh-CN" altLang="en-US" baseline="0" smtClean="0"/>
              <a:t>。</a:t>
            </a:r>
            <a:endParaRPr lang="en-US" altLang="zh-CN" smtClean="0"/>
          </a:p>
          <a:p>
            <a:r>
              <a:rPr lang="en-US" altLang="zh-CN" smtClean="0"/>
              <a:t>        case _ if ch.toString.equals("3") =&gt; digit = 3  //</a:t>
            </a:r>
            <a:r>
              <a:rPr lang="zh-CN" altLang="en-US" smtClean="0"/>
              <a:t>模式匹配守卫功能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sign = 2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println(ch + " " + sign + " " + digit)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输出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+ 1 0</a:t>
            </a:r>
          </a:p>
          <a:p>
            <a:r>
              <a:rPr lang="en-US" altLang="zh-CN" smtClean="0"/>
              <a:t>- -1 0</a:t>
            </a:r>
          </a:p>
          <a:p>
            <a:r>
              <a:rPr lang="en-US" altLang="zh-CN" smtClean="0"/>
              <a:t>3 0 3</a:t>
            </a:r>
          </a:p>
          <a:p>
            <a:r>
              <a:rPr lang="en-US" altLang="zh-CN" smtClean="0"/>
              <a:t>! 0 3</a:t>
            </a:r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  <a:r>
              <a:rPr lang="zh-CN" altLang="en-US" smtClean="0"/>
              <a:t>输出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+ 0 3</a:t>
            </a:r>
          </a:p>
          <a:p>
            <a:r>
              <a:rPr lang="en-US" altLang="zh-CN" smtClean="0"/>
              <a:t>- 0 3</a:t>
            </a:r>
          </a:p>
          <a:p>
            <a:r>
              <a:rPr lang="en-US" altLang="zh-CN" smtClean="0"/>
              <a:t>3 0 3</a:t>
            </a:r>
          </a:p>
          <a:p>
            <a:r>
              <a:rPr lang="en-US" altLang="zh-CN" smtClean="0"/>
              <a:t>! 0 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:mychar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为 </a:t>
            </a:r>
            <a:r>
              <a:rPr lang="en-US" altLang="zh-CN" baseline="0" smtClean="0"/>
              <a:t>V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Match_If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for (ch &lt;- "+-3!") {</a:t>
            </a:r>
          </a:p>
          <a:p>
            <a:r>
              <a:rPr lang="en-US" altLang="zh-CN" smtClean="0"/>
              <a:t>      var sign = 0</a:t>
            </a:r>
          </a:p>
          <a:p>
            <a:r>
              <a:rPr lang="en-US" altLang="zh-CN" smtClean="0"/>
              <a:t>      var digit = 0</a:t>
            </a:r>
          </a:p>
          <a:p>
            <a:r>
              <a:rPr lang="en-US" altLang="zh-CN" smtClean="0"/>
              <a:t>      ch match {</a:t>
            </a:r>
          </a:p>
          <a:p>
            <a:r>
              <a:rPr lang="en-US" altLang="zh-CN" smtClean="0"/>
              <a:t>        case '+' =&gt; sign = 1</a:t>
            </a:r>
          </a:p>
          <a:p>
            <a:r>
              <a:rPr lang="en-US" altLang="zh-CN" smtClean="0"/>
              <a:t>        case '-' =&gt; sign = -1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这里可以增加一个</a:t>
            </a:r>
            <a:r>
              <a:rPr lang="en-US" altLang="zh-CN" smtClean="0"/>
              <a:t>if </a:t>
            </a:r>
            <a:r>
              <a:rPr lang="zh-CN" altLang="en-US" smtClean="0"/>
              <a:t>的判断，这样就可以对某个范围数据进行匹配了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case _ if ch.toString.equals("3") =&gt; digit = 3  //</a:t>
            </a:r>
            <a:r>
              <a:rPr lang="zh-CN" altLang="en-US" smtClean="0"/>
              <a:t>模式匹配守卫功能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sign = 2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println(ch + " " + sign + " " + digit)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Match_Type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类型匹配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 = 6</a:t>
            </a:r>
          </a:p>
          <a:p>
            <a:r>
              <a:rPr lang="en-US" altLang="zh-CN" smtClean="0"/>
              <a:t>    val obj = if(a == 1) 1</a:t>
            </a:r>
          </a:p>
          <a:p>
            <a:r>
              <a:rPr lang="en-US" altLang="zh-CN" smtClean="0"/>
              <a:t>    else if(a == 2) "2"</a:t>
            </a:r>
          </a:p>
          <a:p>
            <a:r>
              <a:rPr lang="en-US" altLang="zh-CN" smtClean="0"/>
              <a:t>    else if(a == 3) BigInt(3)</a:t>
            </a:r>
          </a:p>
          <a:p>
            <a:r>
              <a:rPr lang="en-US" altLang="zh-CN" smtClean="0"/>
              <a:t>    else if(a == 4) Map("aa" -&gt; 1)</a:t>
            </a:r>
          </a:p>
          <a:p>
            <a:r>
              <a:rPr lang="en-US" altLang="zh-CN" smtClean="0"/>
              <a:t>    else if(a == 5) Map(1 -&gt; "aa")</a:t>
            </a:r>
          </a:p>
          <a:p>
            <a:r>
              <a:rPr lang="en-US" altLang="zh-CN" smtClean="0"/>
              <a:t>    else if(a == 6) Array(1, 2, 3)</a:t>
            </a:r>
          </a:p>
          <a:p>
            <a:r>
              <a:rPr lang="en-US" altLang="zh-CN" smtClean="0"/>
              <a:t>    else if(a == 7) Array("aa", 1)</a:t>
            </a:r>
          </a:p>
          <a:p>
            <a:r>
              <a:rPr lang="en-US" altLang="zh-CN" smtClean="0"/>
              <a:t>    else if(a == 8) Array("aa")</a:t>
            </a:r>
          </a:p>
          <a:p>
            <a:endParaRPr lang="en-US" altLang="zh-CN" smtClean="0"/>
          </a:p>
          <a:p>
            <a:r>
              <a:rPr lang="en-US" altLang="zh-CN" smtClean="0"/>
              <a:t>    //println(obj)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模式匹配的几点说明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模式匹配中进行类型匹配时不考虑泛型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Map[String, Int] </a:t>
            </a:r>
            <a:r>
              <a:rPr lang="zh-CN" altLang="en-US" smtClean="0"/>
              <a:t>中的 </a:t>
            </a:r>
            <a:r>
              <a:rPr lang="en-US" altLang="zh-CN" smtClean="0"/>
              <a:t>String </a:t>
            </a:r>
            <a:r>
              <a:rPr lang="zh-CN" altLang="en-US" smtClean="0"/>
              <a:t>和 </a:t>
            </a:r>
            <a:r>
              <a:rPr lang="en-US" altLang="zh-CN" smtClean="0"/>
              <a:t>Int </a:t>
            </a:r>
            <a:r>
              <a:rPr lang="zh-CN" altLang="en-US" smtClean="0"/>
              <a:t>是泛型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Array[String] </a:t>
            </a:r>
            <a:r>
              <a:rPr lang="zh-CN" altLang="en-US" smtClean="0"/>
              <a:t>中的</a:t>
            </a:r>
            <a:r>
              <a:rPr lang="en-US" altLang="zh-CN" smtClean="0"/>
              <a:t>String </a:t>
            </a:r>
            <a:r>
              <a:rPr lang="zh-CN" altLang="en-US" smtClean="0"/>
              <a:t>本质不是泛型，而是类型，</a:t>
            </a:r>
            <a:r>
              <a:rPr lang="en-US" altLang="zh-CN" smtClean="0"/>
              <a:t>java</a:t>
            </a:r>
            <a:r>
              <a:rPr lang="zh-CN" altLang="en-US" smtClean="0"/>
              <a:t>底层 </a:t>
            </a:r>
            <a:r>
              <a:rPr lang="en-US" altLang="zh-CN" smtClean="0"/>
              <a:t>String[] </a:t>
            </a:r>
            <a:r>
              <a:rPr lang="zh-CN" altLang="en-US" smtClean="0"/>
              <a:t>是一个字符串数组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 case i : Int =&gt; i </a:t>
            </a:r>
            <a:r>
              <a:rPr lang="zh-CN" altLang="en-US" smtClean="0"/>
              <a:t>表示 将 </a:t>
            </a:r>
            <a:r>
              <a:rPr lang="en-US" altLang="zh-CN" smtClean="0"/>
              <a:t>i = obj (</a:t>
            </a:r>
            <a:r>
              <a:rPr lang="zh-CN" altLang="en-US" smtClean="0"/>
              <a:t>其它类推</a:t>
            </a:r>
            <a:r>
              <a:rPr lang="en-US" altLang="zh-CN" smtClean="0"/>
              <a:t>)</a:t>
            </a:r>
            <a:r>
              <a:rPr lang="zh-CN" altLang="en-US" smtClean="0"/>
              <a:t>，然后再判断类型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 = obj match {</a:t>
            </a:r>
          </a:p>
          <a:p>
            <a:r>
              <a:rPr lang="en-US" altLang="zh-CN" smtClean="0"/>
              <a:t>      case i : Int =&gt; i</a:t>
            </a:r>
          </a:p>
          <a:p>
            <a:r>
              <a:rPr lang="en-US" altLang="zh-CN" smtClean="0"/>
              <a:t>      case _ : BigInt =&gt; Int.MaxValue</a:t>
            </a:r>
          </a:p>
          <a:p>
            <a:r>
              <a:rPr lang="en-US" altLang="zh-CN" smtClean="0"/>
              <a:t>      case m : Map[String, Int] =&gt; "</a:t>
            </a:r>
            <a:r>
              <a:rPr lang="zh-CN" altLang="en-US" smtClean="0"/>
              <a:t>对象是一个字符串</a:t>
            </a:r>
            <a:r>
              <a:rPr lang="en-US" altLang="zh-CN" smtClean="0"/>
              <a:t>-</a:t>
            </a:r>
            <a:r>
              <a:rPr lang="zh-CN" altLang="en-US" smtClean="0"/>
              <a:t>数字的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m : Map[Int, String] =&gt; "</a:t>
            </a:r>
            <a:r>
              <a:rPr lang="zh-CN" altLang="en-US" smtClean="0"/>
              <a:t>对象是一个数字</a:t>
            </a:r>
            <a:r>
              <a:rPr lang="en-US" altLang="zh-CN" smtClean="0"/>
              <a:t>-</a:t>
            </a:r>
            <a:r>
              <a:rPr lang="zh-CN" altLang="en-US" smtClean="0"/>
              <a:t>字符串的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a : Array[String] =&gt; "</a:t>
            </a:r>
            <a:r>
              <a:rPr lang="zh-CN" altLang="en-US" smtClean="0"/>
              <a:t>对象是一个字符串数组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a : Array[Int] =&gt; "</a:t>
            </a:r>
            <a:r>
              <a:rPr lang="zh-CN" altLang="en-US" smtClean="0"/>
              <a:t>对象是一个数字数组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_ =&gt; "</a:t>
            </a:r>
            <a:r>
              <a:rPr lang="zh-CN" altLang="en-US" smtClean="0"/>
              <a:t>啥也不是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println(result)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的代码是错误的，会报</a:t>
            </a:r>
            <a:r>
              <a:rPr lang="en-US" altLang="zh-CN" smtClean="0"/>
              <a:t>pattern</a:t>
            </a:r>
            <a:r>
              <a:rPr lang="en-US" altLang="zh-CN" baseline="0" smtClean="0"/>
              <a:t> type 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模式匹配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3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精华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</a:t>
            </a:r>
            <a:r>
              <a:rPr lang="zh-CN" altLang="en-US" sz="2200" b="1"/>
              <a:t>型匹配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类型匹配注意事项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Map[String,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]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Map[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 String]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是两种不同的类型，其它类推。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在进行类型匹配时，编译器会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预先检测是否有可能的匹配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，如果没有则报错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966819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10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result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b : Map[String,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 =&gt;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"Map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" </a:t>
            </a:r>
            <a:endParaRPr lang="en-US" altLang="zh-CN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啥也不是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</a:t>
            </a:r>
            <a:r>
              <a:rPr lang="zh-CN" altLang="en-US" sz="2200" b="1"/>
              <a:t>型匹配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152103"/>
            <a:ext cx="806489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类型匹配注意事项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一个说明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600" b="1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result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match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{</a:t>
            </a:r>
            <a:br>
              <a:rPr lang="en-US" altLang="zh-CN" sz="1600" dirty="0">
                <a:latin typeface="Arial" pitchFamily="34" charset="0"/>
                <a:cs typeface="Arial" pitchFamily="34" charset="0"/>
              </a:rPr>
            </a:br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6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//case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表示 将 </a:t>
            </a:r>
            <a:r>
              <a:rPr lang="en-US" altLang="zh-CN" sz="1600" b="1" dirty="0" err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600" b="1" dirty="0" err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6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其它类推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，然后再判断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类型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case _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出现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下情况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忽略匹配的变量值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，则表示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隐藏变量名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，即不使用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而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不是表示默认匹配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500" y="3384351"/>
            <a:ext cx="2682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 = 7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 if(a == 1) 1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2) "2"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3)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(3)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4) Map("aa" -&gt; 1)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5) Map(1 -&gt; "aa")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6) Array(1, 2, 3)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7) Array("aa", 1)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8) Array("aa")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3225814"/>
            <a:ext cx="525658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result =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match {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 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altLang="zh-CN" sz="14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    case _ </a:t>
            </a:r>
            <a:r>
              <a:rPr lang="en-US" altLang="zh-CN" sz="14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400" b="1" dirty="0" err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4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400" b="1" dirty="0" err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Int.MaxValue</a:t>
            </a:r>
            <a:r>
              <a:rPr lang="en-US" altLang="zh-CN" sz="14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400" b="1" dirty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b : Map[String,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] =&gt;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个字符串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数字的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c : Map[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String] =&gt;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个数字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字符串的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d : Array[String] =&gt;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个字符串数组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e : Array[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] =&gt;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个数字数组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"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_ =&gt; "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啥也不是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(result)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4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配数组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63014"/>
            <a:ext cx="806489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Array(0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匹配只有一个元素且为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的数组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匹配数组有两个元素，并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将两个元素赋值为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。当然可以依次类推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匹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配数组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元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素的等等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....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Array(0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,_*)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匹配数组以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开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始  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560" y="2918618"/>
            <a:ext cx="483619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&lt;- Array(Array(0), Array(1, 0), Array(0, 1, 0),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Array(1, 1, 0), Array(1, 1, 0, 1)))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result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Array(0) =&gt; "0"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Array(x, y) =&gt; x + "=" + y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Array(0, _*) =&gt; 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以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开头和数组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什么集合都不是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("result = " + result)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8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匹配</a:t>
            </a:r>
            <a:r>
              <a:rPr lang="zh-CN" altLang="en-US" sz="2200" b="1"/>
              <a:t>列表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656159"/>
            <a:ext cx="7992888" cy="2739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for (list &lt;- Array(List(0), List(1, 0), List(0, 0, 0), List(1, 0, 0)))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result = list 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0 :: Nil =&gt; "0" //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x :: y :: Nil =&gt; x + " " + y 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0 :: tail =&gt; "0 ..." 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"something else"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(result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400" dirty="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143" y="4518476"/>
            <a:ext cx="219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case x :: Nil =&gt;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匹配到</a:t>
            </a:r>
            <a:r>
              <a:rPr lang="en-US" altLang="zh-CN" sz="1400" dirty="0"/>
              <a:t>" + (x::Nil))</a:t>
            </a:r>
          </a:p>
          <a:p>
            <a:r>
              <a:rPr lang="en-US" altLang="zh-CN" sz="1400" dirty="0"/>
              <a:t>  x :: Nil //</a:t>
            </a:r>
            <a:r>
              <a:rPr lang="zh-CN" altLang="en-US" sz="1400" dirty="0"/>
              <a:t>直接返回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327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匹配元组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080095"/>
            <a:ext cx="8064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12143"/>
            <a:ext cx="8352928" cy="3847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元组匹配</a:t>
            </a:r>
            <a:br>
              <a:rPr lang="zh-CN" altLang="en-US" dirty="0">
                <a:latin typeface="Arial" pitchFamily="34" charset="0"/>
                <a:cs typeface="Arial" pitchFamily="34" charset="0"/>
              </a:rPr>
            </a:b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pair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&lt;- Array((0, 1), (1, 0),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(2, 1),(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1,0,2)))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result =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pair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{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(0, _) =&gt; "0 ..." 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(y, 0) =&gt; y 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=&gt; 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b,a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"other" 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(result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7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152103"/>
            <a:ext cx="80648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对象匹配，什么才算是匹配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呢？，规则如下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中对象的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对象提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取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ome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集合则为匹配成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功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none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集合则为匹配失败</a:t>
            </a: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413982"/>
            <a:ext cx="820891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object Square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unapply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(z: Double): Option[Double] = Some(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math.sqrt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(z))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apply(z: Double): Double = z * z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模式匹配使用：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number: Double = 36.0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number 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Square(n)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(n)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("nothing matched")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9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79206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24111"/>
            <a:ext cx="80648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的小结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构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建对象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时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apply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被调用 ，比如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n1 = Square(5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将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Square(n)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写在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时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[case Square(n) =&gt; xxx]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会默认调用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unapply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对象提取器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会被 传递给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unapply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(z: Double)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z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形参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如果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返回的是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集合，则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提取器返回的结果会返回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给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这个形参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中对象的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提取器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集合则为匹配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成功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返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回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none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集合则为匹配失败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3768199"/>
            <a:ext cx="345638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44431"/>
            <a:ext cx="50113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object Names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unapplySeq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unapplySeq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String): Option[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[String]]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if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str.contains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(",")) 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   Some(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str.split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(","))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else 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   None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98" y="2948235"/>
            <a:ext cx="3740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namesString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"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Alice,Bob,Thomas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"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namesString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Names(first, second, third) =&gt;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("three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people's names")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打印字符串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"$first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$second $third")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("nothing matched")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的小结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当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后面的对象提取器方法的参数为多个，则会默认调用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unapplySeq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()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方法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unapplySeq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返回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，获取其中的值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判断得到的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sequence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中的元素的个数是否是三个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如果是三个，则把三个元素分别取出，赋值给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first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second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third</a:t>
            </a:r>
          </a:p>
          <a:p>
            <a:pPr marL="34290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其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它的规则不变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3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变</a:t>
            </a:r>
            <a:r>
              <a:rPr lang="zh-CN" altLang="en-US" sz="2200" b="1"/>
              <a:t>量声明中的模式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中每一个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都可以单独提取出来，意思是一样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用案例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808287"/>
            <a:ext cx="669674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(x, y) = (1, 2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(q, r)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(10)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/% 3  //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包含了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个连续的运算符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(“q = “ + q)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(“r = “ + r)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Array(1, 7, 2, 9)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Array(first, second, _*) =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(first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second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3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中的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模式匹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配类似于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switch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语法，但是</a:t>
            </a:r>
            <a:r>
              <a:rPr lang="zh-CN" altLang="en-US" sz="2000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更加强大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模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式匹配语法中，采用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关键字声明，每个分支采用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关键字进行声明，当需要匹配时，会从第一个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分支开始，如果匹配成功，那么执行对应的逻辑代码，如果匹配不成功，继续执行下一个分支进行判断。如果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所有</a:t>
            </a:r>
            <a:r>
              <a:rPr lang="en-US" altLang="zh-CN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都不匹配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，那么会执行</a:t>
            </a:r>
            <a:r>
              <a:rPr lang="en-US" altLang="zh-C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 _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分支，类似于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default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语句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for</a:t>
            </a:r>
            <a:r>
              <a:rPr lang="zh-CN" altLang="en-US" sz="2200" b="1" dirty="0"/>
              <a:t>表达式中的模式</a:t>
            </a:r>
            <a:endParaRPr lang="en-US" altLang="zh-CN" sz="2200" b="1" dirty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152103"/>
            <a:ext cx="806489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循环也可以进行模式匹配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用案例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376239"/>
            <a:ext cx="813690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map = Map("A"-&gt;1, "B"-&gt;0, "C"-&gt;3)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for ( (k, v) &lt;- map 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" -&gt; " + v)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((k, 0) &lt;- map)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" --&gt; " + 0)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for ((k, v) &lt;- map if v == 0)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" ---&gt; " + v)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987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模板</a:t>
            </a: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速入门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944191"/>
            <a:ext cx="677627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abstract class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Amount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class Dollar(value: Double) extends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Amount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class Currency(value: Double, unit: String) extends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Amount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object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NoAmount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extends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Amount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/>
          </a:p>
          <a:p>
            <a:r>
              <a:rPr lang="zh-CN" altLang="en-US" dirty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这里的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Dollar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Currencry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NoAmount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是样例类。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 sz="1400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以这样理解样例类，就是</a:t>
            </a:r>
            <a:r>
              <a:rPr lang="zh-CN" altLang="en-US" sz="1400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样</a:t>
            </a:r>
            <a:r>
              <a:rPr lang="zh-CN" altLang="en-US" sz="1400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例类会默认其它很多的方法，供程序员直接使用 </a:t>
            </a:r>
            <a:endParaRPr lang="en-US" altLang="zh-CN" sz="1400" dirty="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8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2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600"/>
              </a:lnSpc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样例类仍然是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类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2600"/>
              </a:lnSpc>
              <a:buFontTx/>
              <a:buAutoNum type="arabicParenR"/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样例类用</a:t>
            </a:r>
            <a:r>
              <a:rPr lang="en-US" altLang="zh-CN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关键字进行声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明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2600"/>
              </a:lnSpc>
              <a:buAutoNum type="arabicParenR"/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样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例类是为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模式匹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配</a:t>
            </a:r>
            <a:r>
              <a:rPr lang="en-US" altLang="zh-CN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而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优化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类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2600"/>
              </a:lnSpc>
              <a:buFontTx/>
              <a:buAutoNum type="arabicParenR"/>
              <a:defRPr/>
            </a:pPr>
            <a:r>
              <a:rPr lang="zh-CN" altLang="en-US" dirty="0"/>
              <a:t>构造器中的每一个参数都成为</a:t>
            </a:r>
            <a:r>
              <a:rPr lang="en-US" altLang="zh-CN" dirty="0" err="1"/>
              <a:t>val</a:t>
            </a:r>
            <a:r>
              <a:rPr lang="en-US" altLang="zh-CN" dirty="0"/>
              <a:t>——</a:t>
            </a:r>
            <a:r>
              <a:rPr lang="zh-CN" altLang="en-US" dirty="0"/>
              <a:t>除非它被</a:t>
            </a:r>
            <a:r>
              <a:rPr lang="zh-CN" altLang="en-US" b="1" dirty="0">
                <a:solidFill>
                  <a:srgbClr val="0000CC"/>
                </a:solidFill>
              </a:rPr>
              <a:t>显式</a:t>
            </a:r>
            <a:r>
              <a:rPr lang="zh-CN" altLang="en-US" dirty="0"/>
              <a:t>地声明为</a:t>
            </a:r>
            <a:r>
              <a:rPr lang="en-US" altLang="zh-CN" dirty="0" err="1" smtClean="0"/>
              <a:t>var</a:t>
            </a:r>
            <a:endParaRPr lang="zh-CN" altLang="en-US" dirty="0"/>
          </a:p>
          <a:p>
            <a:pPr marL="342900" indent="-342900">
              <a:lnSpc>
                <a:spcPts val="2600"/>
              </a:lnSpc>
              <a:buFontTx/>
              <a:buAutoNum type="arabicParenR"/>
              <a:defRPr/>
            </a:pPr>
            <a:r>
              <a:rPr lang="zh-CN" altLang="en-US" dirty="0" smtClean="0"/>
              <a:t>在样例类对应的伴</a:t>
            </a:r>
            <a:r>
              <a:rPr lang="zh-CN" altLang="en-US" dirty="0"/>
              <a:t>生对象中</a:t>
            </a:r>
            <a:r>
              <a:rPr lang="zh-CN" altLang="en-US" b="1" dirty="0">
                <a:solidFill>
                  <a:srgbClr val="EE0000"/>
                </a:solidFill>
              </a:rPr>
              <a:t>提供</a:t>
            </a:r>
            <a:r>
              <a:rPr lang="en-US" altLang="zh-CN" b="1" dirty="0">
                <a:solidFill>
                  <a:srgbClr val="EE0000"/>
                </a:solidFill>
              </a:rPr>
              <a:t>apply</a:t>
            </a:r>
            <a:r>
              <a:rPr lang="zh-CN" altLang="en-US" b="1" dirty="0">
                <a:solidFill>
                  <a:srgbClr val="EE0000"/>
                </a:solidFill>
              </a:rPr>
              <a:t>方法</a:t>
            </a:r>
            <a:r>
              <a:rPr lang="zh-CN" altLang="en-US" dirty="0"/>
              <a:t>让你不用</a:t>
            </a:r>
            <a:r>
              <a:rPr lang="en-US" altLang="zh-CN" dirty="0"/>
              <a:t>new</a:t>
            </a:r>
            <a:r>
              <a:rPr lang="zh-CN" altLang="en-US" dirty="0"/>
              <a:t>关键字就能构造出相应的对象</a:t>
            </a:r>
          </a:p>
          <a:p>
            <a:pPr marL="342900" indent="-342900">
              <a:lnSpc>
                <a:spcPts val="2600"/>
              </a:lnSpc>
              <a:buFontTx/>
              <a:buAutoNum type="arabicParenR"/>
              <a:defRPr/>
            </a:pPr>
            <a:r>
              <a:rPr lang="zh-CN" altLang="en-US" b="1" dirty="0">
                <a:solidFill>
                  <a:srgbClr val="EE0000"/>
                </a:solidFill>
              </a:rPr>
              <a:t>提供</a:t>
            </a:r>
            <a:r>
              <a:rPr lang="en-US" altLang="zh-CN" b="1" dirty="0" err="1">
                <a:solidFill>
                  <a:srgbClr val="EE0000"/>
                </a:solidFill>
              </a:rPr>
              <a:t>unapply</a:t>
            </a:r>
            <a:r>
              <a:rPr lang="zh-CN" altLang="en-US" b="1" dirty="0">
                <a:solidFill>
                  <a:srgbClr val="EE0000"/>
                </a:solidFill>
              </a:rPr>
              <a:t>方法</a:t>
            </a:r>
            <a:r>
              <a:rPr lang="zh-CN" altLang="en-US" dirty="0"/>
              <a:t>让模式匹配可以工作</a:t>
            </a:r>
          </a:p>
          <a:p>
            <a:pPr marL="342900" indent="-342900">
              <a:lnSpc>
                <a:spcPts val="2600"/>
              </a:lnSpc>
              <a:buFontTx/>
              <a:buAutoNum type="arabicParenR"/>
              <a:defRPr/>
            </a:pPr>
            <a:r>
              <a:rPr lang="zh-CN" altLang="en-US" dirty="0" smtClean="0"/>
              <a:t>将</a:t>
            </a:r>
            <a:r>
              <a:rPr lang="zh-CN" altLang="en-US" b="1" dirty="0" smtClean="0">
                <a:solidFill>
                  <a:srgbClr val="EE0000"/>
                </a:solidFill>
              </a:rPr>
              <a:t>自动生</a:t>
            </a:r>
            <a:r>
              <a:rPr lang="zh-CN" altLang="en-US" b="1" dirty="0">
                <a:solidFill>
                  <a:srgbClr val="EE0000"/>
                </a:solidFill>
              </a:rPr>
              <a:t>成</a:t>
            </a:r>
            <a:r>
              <a:rPr lang="en-US" altLang="zh-CN" b="1" dirty="0" err="1">
                <a:solidFill>
                  <a:srgbClr val="EE0000"/>
                </a:solidFill>
              </a:rPr>
              <a:t>toString</a:t>
            </a:r>
            <a:r>
              <a:rPr lang="zh-CN" altLang="en-US" b="1" dirty="0">
                <a:solidFill>
                  <a:srgbClr val="EE0000"/>
                </a:solidFill>
              </a:rPr>
              <a:t>、</a:t>
            </a:r>
            <a:r>
              <a:rPr lang="en-US" altLang="zh-CN" b="1" dirty="0">
                <a:solidFill>
                  <a:srgbClr val="EE0000"/>
                </a:solidFill>
              </a:rPr>
              <a:t>equals</a:t>
            </a:r>
            <a:r>
              <a:rPr lang="zh-CN" altLang="en-US" b="1" dirty="0">
                <a:solidFill>
                  <a:srgbClr val="EE0000"/>
                </a:solidFill>
              </a:rPr>
              <a:t>、</a:t>
            </a:r>
            <a:r>
              <a:rPr lang="en-US" altLang="zh-CN" b="1" dirty="0" err="1">
                <a:solidFill>
                  <a:srgbClr val="EE0000"/>
                </a:solidFill>
              </a:rPr>
              <a:t>hashCode</a:t>
            </a:r>
            <a:r>
              <a:rPr lang="zh-CN" altLang="en-US" b="1" dirty="0">
                <a:solidFill>
                  <a:srgbClr val="EE0000"/>
                </a:solidFill>
              </a:rPr>
              <a:t>和</a:t>
            </a:r>
            <a:r>
              <a:rPr lang="en-US" altLang="zh-CN" b="1" dirty="0">
                <a:solidFill>
                  <a:srgbClr val="EE0000"/>
                </a:solidFill>
              </a:rPr>
              <a:t>copy</a:t>
            </a:r>
            <a:r>
              <a:rPr lang="zh-CN" altLang="en-US" b="1" dirty="0">
                <a:solidFill>
                  <a:srgbClr val="EE0000"/>
                </a:solidFill>
              </a:rPr>
              <a:t>方</a:t>
            </a:r>
            <a:r>
              <a:rPr lang="zh-CN" altLang="en-US" b="1" dirty="0" smtClean="0">
                <a:solidFill>
                  <a:srgbClr val="EE0000"/>
                </a:solidFill>
              </a:rPr>
              <a:t>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有点类似</a:t>
            </a:r>
            <a:r>
              <a:rPr lang="zh-CN" altLang="en-US" b="1" dirty="0" smtClean="0">
                <a:solidFill>
                  <a:srgbClr val="CC0000"/>
                </a:solidFill>
              </a:rPr>
              <a:t>模板类</a:t>
            </a:r>
            <a:r>
              <a:rPr lang="zh-CN" altLang="en-US" dirty="0" smtClean="0"/>
              <a:t>，直接给生成，供程序员使用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2600"/>
              </a:lnSpc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除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上述外，样例类和其他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类完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全一样。你可以添加方法和字段，扩展它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们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4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我们有一个类型为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Amount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的对象时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以用模式匹配来匹配他的类型，并将属性值绑定到变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即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把样例类对象的属性值提取到某个变量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342" y="2016199"/>
            <a:ext cx="6820970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abstract class Amount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case class Dollar(value: Double) extends Amount 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case class Currency(value: Double, unit: String) extends Amount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case object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NoAmount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extends Amount 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&lt;- Array(Dollar(1000.0), Currency(1000.0, "RMB"),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NoAmount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result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match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{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Dollar(v) =&gt; "$" +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v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Currency(v, u) =&gt; v + " " + u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NoAmount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=&gt; ""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amt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": " + result)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7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样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例类的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copy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方法和带名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参数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创建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一个与现有对象值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相同的新对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象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，并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可以通过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带名参数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来修改某些属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性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033" y="2434500"/>
            <a:ext cx="7784391" cy="2534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Currency(29.95, "RMB")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amt1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amt.copy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() 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amt2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amt.copy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(value = 19.95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amt3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amt.copy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(unit = 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英镑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")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amt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(amt2)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(amt3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400" dirty="0" smtClean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9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case</a:t>
            </a:r>
            <a:r>
              <a:rPr lang="zh-CN" altLang="en-US" sz="2200" b="1"/>
              <a:t>语句的中置</a:t>
            </a:r>
            <a:r>
              <a:rPr lang="en-US" altLang="zh-CN" sz="2200" b="1"/>
              <a:t>(</a:t>
            </a:r>
            <a:r>
              <a:rPr lang="zh-CN" altLang="en-US" sz="2200" b="1"/>
              <a:t>缀</a:t>
            </a:r>
            <a:r>
              <a:rPr lang="en-US" altLang="zh-CN" sz="2200" b="1"/>
              <a:t>)</a:t>
            </a:r>
            <a:r>
              <a:rPr lang="zh-CN" altLang="en-US" sz="2200" b="1"/>
              <a:t>表达式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什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么是中置表达式？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1 + 2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，这就是一个中置表达式。如果</a:t>
            </a:r>
            <a:r>
              <a:rPr lang="en-US" altLang="zh-CN" b="1" dirty="0" err="1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方法产出一个元组，你可以在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语句中使用中置表示法。比如可以匹配一个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序列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应用实例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032" y="3192134"/>
            <a:ext cx="778439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list = List(1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3, 5, 9)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ist match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{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first :: second :: rest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(first +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“**” + second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“**” + rest) 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匹配不到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密</a:t>
            </a:r>
            <a:r>
              <a:rPr lang="zh-CN" altLang="en-US" sz="2200" b="1"/>
              <a:t>封类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果想让</a:t>
            </a:r>
            <a:r>
              <a:rPr lang="en-US" altLang="zh-C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类的</a:t>
            </a:r>
            <a:r>
              <a:rPr lang="zh-CN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所有子类都必须在申明该类的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相同的源文件中定义</a:t>
            </a:r>
            <a:r>
              <a:rPr lang="zh-CN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，可以将样例类的通用超类声明为</a:t>
            </a:r>
            <a:r>
              <a:rPr lang="en-US" altLang="zh-C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sealed</a:t>
            </a:r>
            <a:r>
              <a:rPr lang="zh-CN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，这个超类称之为密封</a:t>
            </a:r>
            <a:r>
              <a:rPr lang="zh-CN" alt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类。</a:t>
            </a:r>
            <a:endParaRPr lang="en-US" altLang="zh-C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密</a:t>
            </a:r>
            <a:r>
              <a:rPr lang="zh-CN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封就是不能在其他文件中定义子类</a:t>
            </a:r>
            <a:r>
              <a:rPr lang="zh-CN" alt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5503"/>
            <a:ext cx="4680520" cy="263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27168"/>
            <a:ext cx="3660254" cy="238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0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Java Switch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的简单回顾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32223"/>
            <a:ext cx="74168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// Java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switch ( </a:t>
            </a:r>
            <a:r>
              <a:rPr lang="en-US" altLang="zh-CN" dirty="0" err="1"/>
              <a:t>i</a:t>
            </a:r>
            <a:r>
              <a:rPr lang="en-US" altLang="zh-CN" dirty="0"/>
              <a:t> ) </a:t>
            </a:r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 default</a:t>
            </a:r>
            <a:r>
              <a:rPr lang="en-US" altLang="zh-CN" dirty="0" smtClean="0"/>
              <a:t> : </a:t>
            </a:r>
          </a:p>
          <a:p>
            <a:r>
              <a:rPr lang="en-US" altLang="zh-CN" dirty="0" smtClean="0"/>
              <a:t>       	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(“d”)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smtClean="0"/>
              <a:t>break</a:t>
            </a:r>
            <a:endParaRPr lang="en-US" altLang="zh-CN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case</a:t>
            </a:r>
            <a:r>
              <a:rPr lang="en-US" altLang="zh-CN" dirty="0" smtClean="0"/>
              <a:t> </a:t>
            </a:r>
            <a:r>
              <a:rPr lang="en-US" altLang="zh-CN" dirty="0"/>
              <a:t>0 :</a:t>
            </a:r>
          </a:p>
          <a:p>
            <a:r>
              <a:rPr lang="en-US" altLang="zh-CN" dirty="0" smtClean="0"/>
              <a:t>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break</a:t>
            </a:r>
            <a:r>
              <a:rPr lang="en-US" altLang="zh-CN" dirty="0" smtClean="0"/>
              <a:t>;  </a:t>
            </a:r>
          </a:p>
          <a:p>
            <a:r>
              <a:rPr lang="en-US" altLang="zh-CN" dirty="0" smtClean="0"/>
              <a:t>    case 1 :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(“1”)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355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的模式匹配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944191"/>
            <a:ext cx="7848872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模式匹配，类似于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switch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语法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'#'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n1 = 20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n2 = 10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res = 0</a:t>
            </a:r>
          </a:p>
          <a:p>
            <a:r>
              <a:rPr lang="en-US" altLang="zh-CN" sz="1600" b="1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'+' 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res = n1 + n2</a:t>
            </a:r>
          </a:p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'-' =&gt; res = n1 - n2</a:t>
            </a:r>
          </a:p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'*' =&gt; res = n1 * n2</a:t>
            </a:r>
          </a:p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'/' =&gt; res = n1 / n2</a:t>
            </a:r>
          </a:p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_ =&gt; </a:t>
            </a:r>
            <a:r>
              <a:rPr lang="en-US" altLang="zh-CN" sz="1600" b="1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 sz="1600" b="1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error")</a:t>
            </a:r>
          </a:p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("res=" + res)</a:t>
            </a:r>
          </a:p>
        </p:txBody>
      </p:sp>
    </p:spTree>
    <p:extLst>
      <p:ext uri="{BB962C8B-B14F-4D97-AF65-F5344CB8AC3E}">
        <p14:creationId xmlns="" xmlns:p14="http://schemas.microsoft.com/office/powerpoint/2010/main" val="42760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的细节和注意事项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如果所有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都不匹配，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那么执行</a:t>
            </a:r>
            <a:r>
              <a:rPr lang="en-US" altLang="zh-C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 _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分支，类似于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default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语句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如果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所有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都不匹配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，又没有写</a:t>
            </a:r>
            <a:r>
              <a:rPr lang="en-US" altLang="zh-CN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分支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，那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么会抛出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MatchError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每个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中，不用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break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句，自动中断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case</a:t>
            </a:r>
          </a:p>
          <a:p>
            <a:pPr marL="342900" indent="-342900">
              <a:buFontTx/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可以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中使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用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其它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型，而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不仅仅是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字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符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可以是表达式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类似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于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swtich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后面的代码块到下一个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case,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是作为一个整体执行，可以使用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{}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括起来，也可以不括。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2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守卫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果想要表达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匹配某个范围的数据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，就需要在模式匹配中增加条件守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卫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用案例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680" y="2524453"/>
            <a:ext cx="7670640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sz="1500" b="1" dirty="0" err="1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 &lt;- "+-3!") 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{ 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sign = 0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digit = 0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match {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'+' =&gt; sign = 1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'-' =&gt; sign = -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_ if </a:t>
            </a:r>
            <a:r>
              <a:rPr lang="en-US" altLang="zh-CN" sz="1500" b="1" dirty="0" err="1">
                <a:latin typeface="Arial" pitchFamily="34" charset="0"/>
                <a:cs typeface="Arial" pitchFamily="34" charset="0"/>
              </a:rPr>
              <a:t>ch.toString.equals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("3") =&gt; digit = 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3</a:t>
            </a:r>
            <a:endParaRPr lang="zh-CN" altLang="en-US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_ =&gt; sign = 2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+ " " + sign + " " + digit)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守卫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课堂思考题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如看下面的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码，会输出什么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?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776" y="2250221"/>
            <a:ext cx="3566184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sz="1500" b="1" dirty="0" err="1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 &lt;- "+-3!") {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sign = 0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digit = 0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match {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'+' =&gt; sign = 1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'-' =&gt; sign = -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_ 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=&gt; digit = 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3</a:t>
            </a:r>
            <a:endParaRPr lang="zh-CN" altLang="en-US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_ 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sign = 2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+ " " + sign + " " + digit)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2492" y="2257327"/>
            <a:ext cx="4304003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sz="1500" b="1" dirty="0" err="1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 &lt;- "+-3!") {</a:t>
            </a:r>
          </a:p>
          <a:p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sign = 0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digit = 0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match {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_  =&gt; digit = 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3 //</a:t>
            </a:r>
            <a:r>
              <a:rPr lang="zh-CN" altLang="en-US" sz="1500" b="1" dirty="0" smtClean="0">
                <a:latin typeface="Arial" pitchFamily="34" charset="0"/>
                <a:cs typeface="Arial" pitchFamily="34" charset="0"/>
              </a:rPr>
              <a:t>默认</a:t>
            </a:r>
            <a:endParaRPr lang="en-US" altLang="zh-CN" sz="15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'+' =&gt; sign = 1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'-' =&gt; sign = -1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5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5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500" b="1" dirty="0">
                <a:latin typeface="Arial" pitchFamily="34" charset="0"/>
                <a:cs typeface="Arial" pitchFamily="34" charset="0"/>
              </a:rPr>
              <a:t>+ " " + sign + " " + digit)</a:t>
            </a:r>
          </a:p>
          <a:p>
            <a:r>
              <a:rPr lang="en-US" altLang="zh-CN" sz="15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202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模</a:t>
            </a:r>
            <a:r>
              <a:rPr lang="zh-CN" altLang="en-US" sz="2200" b="1"/>
              <a:t>式中的变量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/>
              <a:t>如</a:t>
            </a:r>
            <a:r>
              <a:rPr lang="zh-CN" altLang="en-US" dirty="0"/>
              <a:t>果在</a:t>
            </a:r>
            <a:r>
              <a:rPr lang="en-US" altLang="zh-CN" dirty="0"/>
              <a:t>case</a:t>
            </a:r>
            <a:r>
              <a:rPr lang="zh-CN" altLang="en-US" dirty="0"/>
              <a:t>关键字后跟变量名，那么</a:t>
            </a:r>
            <a:r>
              <a:rPr lang="en-US" altLang="zh-CN" dirty="0"/>
              <a:t>match</a:t>
            </a:r>
            <a:r>
              <a:rPr lang="zh-CN" altLang="en-US" dirty="0"/>
              <a:t>前表达式的值会赋给那个变</a:t>
            </a:r>
            <a:r>
              <a:rPr lang="zh-CN" altLang="en-US" dirty="0" smtClean="0"/>
              <a:t>量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用案例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776" y="2520255"/>
            <a:ext cx="767064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'V'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'+'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("ok~")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mychar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("ok~" +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mychar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("ok~~")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46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</a:t>
            </a:r>
            <a:r>
              <a:rPr lang="zh-CN" altLang="en-US" sz="2200" b="1"/>
              <a:t>型匹配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以匹配对象的任意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类型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，这样做避免了使用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isInstanceOf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asInstanceOf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法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用案例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577742"/>
            <a:ext cx="28745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类型匹配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可能有如下的类型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a = 7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 if(a == 1) 1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2) "2"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3)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(3)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4) Map("aa" -&gt; 1)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5) Map(1 -&gt; "aa")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6) Array(1, 2, 3)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7) Array("aa", 1)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if(a == 8) Array("aa")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2577742"/>
            <a:ext cx="5400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result =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match {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 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=&gt; a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b : Map[String,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] =&gt; "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对象是一个字符串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数字的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c : Map[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String] =&gt; "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对象是一个数字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字符串的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d : Array[String] =&gt; "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对象是一个字符串数组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e : Array[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] =&gt; "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对象是一个数字数组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f 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Int.MaxValue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_ =&gt; "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啥也不是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(result)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3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12797</TotalTime>
  <Words>5449</Words>
  <Application>Microsoft Office PowerPoint</Application>
  <PresentationFormat>自定义</PresentationFormat>
  <Paragraphs>1012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Scala核心编程 模式匹配(scala精华)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1203</cp:revision>
  <dcterms:created xsi:type="dcterms:W3CDTF">2013-03-04T07:19:00Z</dcterms:created>
  <dcterms:modified xsi:type="dcterms:W3CDTF">2019-04-02T06:18:34Z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