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648" r:id="rId3"/>
    <p:sldId id="959" r:id="rId4"/>
    <p:sldId id="980" r:id="rId5"/>
    <p:sldId id="960" r:id="rId6"/>
    <p:sldId id="961" r:id="rId7"/>
    <p:sldId id="962" r:id="rId8"/>
    <p:sldId id="963" r:id="rId9"/>
    <p:sldId id="964" r:id="rId10"/>
    <p:sldId id="981" r:id="rId11"/>
    <p:sldId id="971" r:id="rId12"/>
    <p:sldId id="988" r:id="rId13"/>
    <p:sldId id="972" r:id="rId14"/>
    <p:sldId id="986" r:id="rId15"/>
    <p:sldId id="973" r:id="rId16"/>
    <p:sldId id="974" r:id="rId17"/>
    <p:sldId id="976" r:id="rId18"/>
    <p:sldId id="977" r:id="rId19"/>
    <p:sldId id="978" r:id="rId20"/>
    <p:sldId id="979" r:id="rId21"/>
    <p:sldId id="260" r:id="rId22"/>
  </p:sldIdLst>
  <p:sldSz cx="9144000" cy="56165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6" autoAdjust="0"/>
    <p:restoredTop sz="98192" autoAdjust="0"/>
  </p:normalViewPr>
  <p:slideViewPr>
    <p:cSldViewPr>
      <p:cViewPr>
        <p:scale>
          <a:sx n="80" d="100"/>
          <a:sy n="80" d="100"/>
        </p:scale>
        <p:origin x="-990" y="-198"/>
      </p:cViewPr>
      <p:guideLst>
        <p:guide orient="horz" pos="17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797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85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这里的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minusxy(x: Int) = (y: Int) =&gt; x - y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上面的写法，等同于下面的写法，更好理解闭包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minusxy2(x: Int) = {</a:t>
            </a:r>
          </a:p>
          <a:p>
            <a:r>
              <a:rPr lang="en-US" altLang="zh-CN" smtClean="0"/>
              <a:t>      def test(y: Int) = {</a:t>
            </a:r>
          </a:p>
          <a:p>
            <a:r>
              <a:rPr lang="en-US" altLang="zh-CN" smtClean="0"/>
              <a:t>        x - y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这种写法表示返回</a:t>
            </a:r>
            <a:r>
              <a:rPr lang="en-US" altLang="zh-CN" smtClean="0"/>
              <a:t>test</a:t>
            </a:r>
            <a:r>
              <a:rPr lang="zh-CN" altLang="en-US" smtClean="0"/>
              <a:t>函数，而不是调用</a:t>
            </a:r>
            <a:r>
              <a:rPr lang="en-US" altLang="zh-CN" smtClean="0"/>
              <a:t>test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因为直接写一个函数名，表示调用</a:t>
            </a:r>
            <a:r>
              <a:rPr lang="en-US" altLang="zh-CN" smtClean="0"/>
              <a:t>test</a:t>
            </a:r>
          </a:p>
          <a:p>
            <a:r>
              <a:rPr lang="en-US" altLang="zh-CN" smtClean="0"/>
              <a:t>      test _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minusxy(20) //</a:t>
            </a:r>
            <a:r>
              <a:rPr lang="zh-CN" altLang="en-US" smtClean="0"/>
              <a:t>这个</a:t>
            </a:r>
            <a:r>
              <a:rPr lang="en-US" altLang="zh-CN" smtClean="0"/>
              <a:t>20 </a:t>
            </a:r>
            <a:r>
              <a:rPr lang="zh-CN" altLang="en-US" smtClean="0"/>
              <a:t>就赋给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    println("f(1)=" + f(1))</a:t>
            </a:r>
          </a:p>
          <a:p>
            <a:r>
              <a:rPr lang="en-US" altLang="zh-CN" smtClean="0"/>
              <a:t>    println("f(2)=" + f(2))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代码小结：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mtClean="0"/>
              <a:t>(y: Int) =&gt; x - 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返回的是一个匿名函数 ，因为该函数引用到到函数外的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  该函数和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如：这里 </a:t>
            </a:r>
            <a:r>
              <a:rPr lang="en-US" altLang="zh-CN" b="1" smtClean="0"/>
              <a:t>val </a:t>
            </a:r>
            <a:r>
              <a:rPr lang="en-US" altLang="zh-CN" smtClean="0"/>
              <a:t>f = minusxy(20) </a:t>
            </a:r>
            <a:r>
              <a:rPr lang="zh-CN" altLang="en-US" smtClean="0"/>
              <a:t>的</a:t>
            </a:r>
            <a:r>
              <a:rPr lang="en-US" altLang="zh-CN" smtClean="0"/>
              <a:t>f</a:t>
            </a:r>
            <a:r>
              <a:rPr lang="zh-CN" altLang="en-US" smtClean="0"/>
              <a:t>函数就是闭包 </a:t>
            </a:r>
            <a:r>
              <a:rPr lang="en-US" altLang="zh-CN" smtClean="0"/>
              <a:t>(</a:t>
            </a:r>
            <a:r>
              <a:rPr lang="zh-CN" altLang="en-US" smtClean="0"/>
              <a:t>如上图</a:t>
            </a:r>
            <a:r>
              <a:rPr lang="en-US" altLang="zh-CN" smtClean="0"/>
              <a:t>)</a:t>
            </a: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你可以这样理解，返回函数是一个对象，而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就是该对象的一个字段，他们共同形成一个闭包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当多次调用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时（可以理解多次调用闭包），发现使用的是同一个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不变。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在使用闭包时，主要搞清楚返回函数引用了函数外的哪些变量，因为他们会组合成一个整体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形成一个闭包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这里的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minusxy(x: Int) = (y: Int) =&gt; x - y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上面的写法，等同于下面的写法，更好理解闭包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minusxy2(x: Int) = {</a:t>
            </a:r>
          </a:p>
          <a:p>
            <a:r>
              <a:rPr lang="en-US" altLang="zh-CN" smtClean="0"/>
              <a:t>      def test(y: Int) = {</a:t>
            </a:r>
          </a:p>
          <a:p>
            <a:r>
              <a:rPr lang="en-US" altLang="zh-CN" smtClean="0"/>
              <a:t>        x - y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这种写法表示返回</a:t>
            </a:r>
            <a:r>
              <a:rPr lang="en-US" altLang="zh-CN" smtClean="0"/>
              <a:t>test</a:t>
            </a:r>
            <a:r>
              <a:rPr lang="zh-CN" altLang="en-US" smtClean="0"/>
              <a:t>函数，而不是调用</a:t>
            </a:r>
            <a:r>
              <a:rPr lang="en-US" altLang="zh-CN" smtClean="0"/>
              <a:t>test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//</a:t>
            </a:r>
            <a:r>
              <a:rPr lang="zh-CN" altLang="en-US" smtClean="0"/>
              <a:t>因为直接写一个函数名，表示调用</a:t>
            </a:r>
            <a:r>
              <a:rPr lang="en-US" altLang="zh-CN" smtClean="0"/>
              <a:t>test</a:t>
            </a:r>
          </a:p>
          <a:p>
            <a:r>
              <a:rPr lang="en-US" altLang="zh-CN" smtClean="0"/>
              <a:t>      test _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minusxy(20) //</a:t>
            </a:r>
            <a:r>
              <a:rPr lang="zh-CN" altLang="en-US" smtClean="0"/>
              <a:t>这个</a:t>
            </a:r>
            <a:r>
              <a:rPr lang="en-US" altLang="zh-CN" smtClean="0"/>
              <a:t>20 </a:t>
            </a:r>
            <a:r>
              <a:rPr lang="zh-CN" altLang="en-US" smtClean="0"/>
              <a:t>就赋给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    println("f(1)=" + f(1))</a:t>
            </a:r>
          </a:p>
          <a:p>
            <a:r>
              <a:rPr lang="en-US" altLang="zh-CN" smtClean="0"/>
              <a:t>    println("f(2)=" + f(2))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z="12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代码小结：</a:t>
            </a:r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1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mtClean="0"/>
              <a:t>(y: Int) =&gt; x - y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返回的是一个匿名函数 ，因为该函数引用到到函数外的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  该函数和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整体形成一个闭包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如：这里 </a:t>
            </a:r>
            <a:r>
              <a:rPr lang="en-US" altLang="zh-CN" b="1" smtClean="0"/>
              <a:t>val </a:t>
            </a:r>
            <a:r>
              <a:rPr lang="en-US" altLang="zh-CN" smtClean="0"/>
              <a:t>f = minusxy(20) </a:t>
            </a:r>
            <a:r>
              <a:rPr lang="zh-CN" altLang="en-US" smtClean="0"/>
              <a:t>的</a:t>
            </a:r>
            <a:r>
              <a:rPr lang="en-US" altLang="zh-CN" smtClean="0"/>
              <a:t>f</a:t>
            </a:r>
            <a:r>
              <a:rPr lang="zh-CN" altLang="en-US" smtClean="0"/>
              <a:t>函数就是闭包 </a:t>
            </a:r>
            <a:r>
              <a:rPr lang="en-US" altLang="zh-CN" smtClean="0"/>
              <a:t>(</a:t>
            </a:r>
            <a:r>
              <a:rPr lang="zh-CN" altLang="en-US" smtClean="0"/>
              <a:t>如上图</a:t>
            </a:r>
            <a:r>
              <a:rPr lang="en-US" altLang="zh-CN" smtClean="0"/>
              <a:t>)</a:t>
            </a:r>
          </a:p>
          <a:p>
            <a:pPr marL="0" lvl="0" indent="0">
              <a:buNone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你可以这样理解，返回函数是一个对象，而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就是该对象的一个字段，他们共同形成一个闭包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当多次调用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时（可以理解多次调用闭包），发现使用的是同一个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不变。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None/>
            </a:pP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在使用闭包时，主要搞清楚返回函数引用了函数外的哪些变量，因为他们会组合成一个整体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实体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形成一个闭包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def makeSuffix(suffix: String) = (name: String) =&gt; {</a:t>
            </a:r>
          </a:p>
          <a:p>
            <a:r>
              <a:rPr lang="en-US" altLang="zh-CN" smtClean="0"/>
              <a:t>      if (name.endsWith(suffix) == false) {</a:t>
            </a:r>
          </a:p>
          <a:p>
            <a:r>
              <a:rPr lang="en-US" altLang="zh-CN" smtClean="0"/>
              <a:t>        name + suffix</a:t>
            </a:r>
          </a:p>
          <a:p>
            <a:r>
              <a:rPr lang="en-US" altLang="zh-CN" smtClean="0"/>
              <a:t>      }else {</a:t>
            </a:r>
          </a:p>
          <a:p>
            <a:r>
              <a:rPr lang="en-US" altLang="zh-CN" smtClean="0"/>
              <a:t>        name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makeSuffix(".jpg")</a:t>
            </a:r>
          </a:p>
          <a:p>
            <a:r>
              <a:rPr lang="en-US" altLang="zh-CN" smtClean="0"/>
              <a:t>    println(f("dog"))</a:t>
            </a:r>
          </a:p>
          <a:p>
            <a:r>
              <a:rPr lang="en-US" altLang="zh-CN" smtClean="0"/>
              <a:t>    println(f("cat"))</a:t>
            </a:r>
          </a:p>
          <a:p>
            <a:r>
              <a:rPr lang="en-US" altLang="zh-CN" smtClean="0"/>
              <a:t>    println(f("monster.jpg"))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返回的函数和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makeSuffix (suffix: String)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和返回的函数组合成一个闭包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 返回的函数引用到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这个变量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我们体会一下这个闭包的好处，如果使用传统的方法，也可以轻松实现这个功能，但是传统方法需要每次都传入 后缀名，比如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.jpg 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而闭包因为可以保留上次引用的某个值，所以我们传入一次就可以反复使用。大家可以仔细的体会一把！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Closure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def makeSuffix(suffix: String) = (name: String) =&gt; {</a:t>
            </a:r>
          </a:p>
          <a:p>
            <a:r>
              <a:rPr lang="en-US" altLang="zh-CN" smtClean="0"/>
              <a:t>      if (name.endsWith(suffix) == false) {</a:t>
            </a:r>
          </a:p>
          <a:p>
            <a:r>
              <a:rPr lang="en-US" altLang="zh-CN" smtClean="0"/>
              <a:t>        name + suffix</a:t>
            </a:r>
          </a:p>
          <a:p>
            <a:r>
              <a:rPr lang="en-US" altLang="zh-CN" smtClean="0"/>
              <a:t>      }else {</a:t>
            </a:r>
          </a:p>
          <a:p>
            <a:r>
              <a:rPr lang="en-US" altLang="zh-CN" smtClean="0"/>
              <a:t>        name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f = makeSuffix(".jpg")</a:t>
            </a:r>
          </a:p>
          <a:p>
            <a:r>
              <a:rPr lang="en-US" altLang="zh-CN" smtClean="0"/>
              <a:t>    println(f("dog"))</a:t>
            </a:r>
          </a:p>
          <a:p>
            <a:r>
              <a:rPr lang="en-US" altLang="zh-CN" smtClean="0"/>
              <a:t>    println(f("cat"))</a:t>
            </a:r>
          </a:p>
          <a:p>
            <a:r>
              <a:rPr lang="en-US" altLang="zh-CN" smtClean="0"/>
              <a:t>    println(f("monster.jpg"))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en-US" altLang="zh-CN" smtClean="0"/>
          </a:p>
          <a:p>
            <a:r>
              <a:rPr lang="zh-CN" altLang="en-US" smtClean="0"/>
              <a:t>代码说明：</a:t>
            </a:r>
            <a:endParaRPr lang="en-US" altLang="zh-CN" smtClean="0"/>
          </a:p>
          <a:p>
            <a:endParaRPr lang="en-US" altLang="zh-CN" smtClean="0"/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返回的函数和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makeSuffix (suffix: String)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 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 和返回的函数组合成一个闭包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 返回的函数引用到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suffix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这个变量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AutoNum type="arabicParenR"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我们体会一下这个闭包的好处，如果使用传统的方法，也可以轻松实现这个功能，但是传统方法需要每次都传入 后缀名，比如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.jpg ,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而闭包因为可以保留上次引用的某个值，所以我们传入一次就可以反复使用。大家可以仔细的体会一把！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柯里</a:t>
            </a:r>
            <a:r>
              <a:rPr lang="en-US" altLang="zh-CN" smtClean="0"/>
              <a:t>Curry </a:t>
            </a:r>
            <a:r>
              <a:rPr lang="zh-CN" altLang="en-US" smtClean="0"/>
              <a:t>是为了纪念一个叫库里的数学家的</a:t>
            </a:r>
            <a:r>
              <a:rPr lang="en-US" altLang="zh-CN" smtClean="0"/>
              <a:t>[</a:t>
            </a:r>
            <a:r>
              <a:rPr lang="zh-CN" altLang="en-US" smtClean="0"/>
              <a:t>待</a:t>
            </a:r>
            <a:r>
              <a:rPr lang="en-US" altLang="zh-CN" smtClean="0"/>
              <a:t>...]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FunctionCurry01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1</a:t>
            </a:r>
            <a:r>
              <a:rPr lang="zh-CN" altLang="en-US" smtClean="0"/>
              <a:t>：通常的方式定义</a:t>
            </a:r>
            <a:r>
              <a:rPr lang="en-US" altLang="zh-CN" smtClean="0"/>
              <a:t>/</a:t>
            </a:r>
            <a:r>
              <a:rPr lang="zh-CN" altLang="en-US" smtClean="0"/>
              <a:t>声明函数完成两个数据乘积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mul(x: Int, y: Int) = x * y</a:t>
            </a:r>
          </a:p>
          <a:p>
            <a:r>
              <a:rPr lang="en-US" altLang="zh-CN" smtClean="0"/>
              <a:t>    println(mul(10, 10))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2: </a:t>
            </a:r>
            <a:r>
              <a:rPr lang="zh-CN" altLang="en-US" smtClean="0"/>
              <a:t>通过返回闭包的方式完成两个数据乘积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mulCurry(x: Int) = (y: Int) =&gt; x * y</a:t>
            </a:r>
          </a:p>
          <a:p>
            <a:r>
              <a:rPr lang="en-US" altLang="zh-CN" smtClean="0"/>
              <a:t>    println(mulCurry(10)(9))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r>
              <a:rPr lang="zh-CN" altLang="en-US" smtClean="0"/>
              <a:t>：通过函数柯里化的方式完成两个数的乘积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本质就是闭包的形式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mulCurry2(x: Int)(y:Int) = x * y</a:t>
            </a:r>
          </a:p>
          <a:p>
            <a:r>
              <a:rPr lang="en-US" altLang="zh-CN" smtClean="0"/>
              <a:t>    println(mulCurry2(10)(8))</a:t>
            </a:r>
          </a:p>
          <a:p>
            <a:endParaRPr lang="en-US" altLang="zh-CN" smtClean="0"/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快速入门代码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ConAbstract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myRunInThread </a:t>
            </a:r>
            <a:r>
              <a:rPr lang="zh-CN" altLang="en-US" smtClean="0"/>
              <a:t>是一个高阶函数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//2. </a:t>
            </a:r>
            <a:r>
              <a:rPr lang="zh-CN" altLang="en-US" smtClean="0"/>
              <a:t>接收的函数式 </a:t>
            </a:r>
            <a:r>
              <a:rPr lang="en-US" altLang="zh-CN" smtClean="0"/>
              <a:t>() =&gt; Unit </a:t>
            </a:r>
            <a:r>
              <a:rPr lang="zh-CN" altLang="en-US" smtClean="0"/>
              <a:t>即 没有参数，没有返回值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myRunInThread(f1: () =&gt; Unit): Unit = {</a:t>
            </a:r>
          </a:p>
          <a:p>
            <a:r>
              <a:rPr lang="en-US" altLang="zh-CN" smtClean="0"/>
              <a:t>      new Thread {</a:t>
            </a:r>
          </a:p>
          <a:p>
            <a:r>
              <a:rPr lang="en-US" altLang="zh-CN" smtClean="0"/>
              <a:t>        //</a:t>
            </a:r>
            <a:r>
              <a:rPr lang="zh-CN" altLang="en-US" smtClean="0"/>
              <a:t>重写了 </a:t>
            </a:r>
            <a:r>
              <a:rPr lang="en-US" altLang="zh-CN" smtClean="0"/>
              <a:t>Thread </a:t>
            </a:r>
            <a:r>
              <a:rPr lang="zh-CN" altLang="en-US" smtClean="0"/>
              <a:t>的 </a:t>
            </a:r>
            <a:r>
              <a:rPr lang="en-US" altLang="zh-CN" smtClean="0"/>
              <a:t>run </a:t>
            </a:r>
            <a:r>
              <a:rPr lang="zh-CN" altLang="en-US" smtClean="0"/>
              <a:t>方法</a:t>
            </a:r>
            <a:r>
              <a:rPr lang="en-US" altLang="zh-CN" smtClean="0"/>
              <a:t>,</a:t>
            </a:r>
            <a:r>
              <a:rPr lang="zh-CN" altLang="en-US" smtClean="0"/>
              <a:t>这里调用了</a:t>
            </a:r>
            <a:r>
              <a:rPr lang="en-US" altLang="zh-CN" smtClean="0"/>
              <a:t>f1</a:t>
            </a:r>
            <a:r>
              <a:rPr lang="zh-CN" altLang="en-US" smtClean="0"/>
              <a:t>函数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    override def run(): Unit = { </a:t>
            </a:r>
          </a:p>
          <a:p>
            <a:r>
              <a:rPr lang="en-US" altLang="zh-CN" smtClean="0"/>
              <a:t>          f1()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  }.start()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//1.myRunInThread {} </a:t>
            </a:r>
            <a:r>
              <a:rPr lang="zh-CN" altLang="en-US" smtClean="0"/>
              <a:t>本身是 </a:t>
            </a:r>
            <a:r>
              <a:rPr lang="en-US" altLang="zh-CN" smtClean="0"/>
              <a:t>myRunInThread() </a:t>
            </a:r>
            <a:r>
              <a:rPr lang="zh-CN" altLang="en-US" smtClean="0"/>
              <a:t>为了习惯 写成了 </a:t>
            </a:r>
            <a:r>
              <a:rPr lang="en-US" altLang="zh-CN" smtClean="0"/>
              <a:t>myRunInThread {}</a:t>
            </a:r>
          </a:p>
          <a:p>
            <a:r>
              <a:rPr lang="en-US" altLang="zh-CN" smtClean="0"/>
              <a:t>    //2.() =&gt; </a:t>
            </a:r>
            <a:r>
              <a:rPr lang="zh-CN" altLang="en-US" smtClean="0"/>
              <a:t>后面的三句话是一个整体，你也可以使用</a:t>
            </a:r>
            <a:r>
              <a:rPr lang="en-US" altLang="zh-CN" smtClean="0"/>
              <a:t>{} </a:t>
            </a:r>
            <a:r>
              <a:rPr lang="zh-CN" altLang="en-US" smtClean="0"/>
              <a:t>括起来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    //3.() =&gt; xxxx </a:t>
            </a:r>
            <a:r>
              <a:rPr lang="zh-CN" altLang="en-US" smtClean="0"/>
              <a:t>就是一个匿名函数，传递给 </a:t>
            </a:r>
            <a:r>
              <a:rPr lang="en-US" altLang="zh-CN" smtClean="0"/>
              <a:t>f1</a:t>
            </a:r>
          </a:p>
          <a:p>
            <a:r>
              <a:rPr lang="en-US" altLang="zh-CN" smtClean="0"/>
              <a:t>    myRunInThread {</a:t>
            </a:r>
          </a:p>
          <a:p>
            <a:r>
              <a:rPr lang="en-US" altLang="zh-CN" smtClean="0"/>
              <a:t>      () =&gt; println("</a:t>
            </a:r>
            <a:r>
              <a:rPr lang="zh-CN" altLang="en-US" smtClean="0"/>
              <a:t>干活咯！</a:t>
            </a:r>
            <a:r>
              <a:rPr lang="en-US" altLang="zh-CN" smtClean="0"/>
              <a:t>5</a:t>
            </a:r>
            <a:r>
              <a:rPr lang="zh-CN" altLang="en-US" smtClean="0"/>
              <a:t>秒完成</a:t>
            </a:r>
            <a:r>
              <a:rPr lang="en-US" altLang="zh-CN" smtClean="0"/>
              <a:t>...")</a:t>
            </a:r>
          </a:p>
          <a:p>
            <a:r>
              <a:rPr lang="en-US" altLang="zh-CN" smtClean="0"/>
              <a:t>        Thread.sleep(5000)</a:t>
            </a:r>
          </a:p>
          <a:p>
            <a:r>
              <a:rPr lang="en-US" altLang="zh-CN" smtClean="0"/>
              <a:t>        println("</a:t>
            </a:r>
            <a:r>
              <a:rPr lang="zh-CN" altLang="en-US" smtClean="0"/>
              <a:t>干完咯！</a:t>
            </a:r>
            <a:r>
              <a:rPr lang="en-US" altLang="zh-CN" smtClean="0"/>
              <a:t>")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代码如下</a:t>
            </a:r>
            <a:r>
              <a:rPr lang="en-US" altLang="zh-CN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def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myRunInThread(f1:  =&gt; Unit): Unit = { //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因为 传入的函数无参，可以省略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Thread {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 i="1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override def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run(): Unit = {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  f1 //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省略掉 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}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}.start()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myRunInThread {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干活咯！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秒完成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..."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 //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因为 传入的函数无参，可以省略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() =&gt; , </a:t>
            </a:r>
            <a:r>
              <a:rPr lang="zh-CN" altLang="en-US" sz="1200" smtClean="0">
                <a:latin typeface="Arial" pitchFamily="34" charset="0"/>
                <a:cs typeface="Arial" pitchFamily="34" charset="0"/>
              </a:rPr>
              <a:t>这样从形式看类似传入代码块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Thread.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sleep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(5000)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200" i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200" b="1" smtClean="0">
                <a:latin typeface="Arial" pitchFamily="34" charset="0"/>
                <a:cs typeface="Arial" pitchFamily="34" charset="0"/>
              </a:rPr>
              <a:t>干完咯！</a:t>
            </a:r>
            <a:r>
              <a:rPr lang="en-US" altLang="zh-CN" sz="1200" b="1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200" smtClean="0">
                <a:latin typeface="Arial" pitchFamily="34" charset="0"/>
                <a:cs typeface="Arial" pitchFamily="34" charset="0"/>
              </a:rPr>
            </a:br>
            <a:r>
              <a:rPr lang="en-US" altLang="zh-CN" sz="12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200" smtClean="0">
              <a:latin typeface="Arial" pitchFamily="34" charset="0"/>
              <a:cs typeface="Arial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说明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ConAbstract02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只要</a:t>
            </a:r>
            <a:r>
              <a:rPr lang="en-US" altLang="zh-CN" smtClean="0"/>
              <a:t>condition </a:t>
            </a:r>
            <a:r>
              <a:rPr lang="zh-CN" altLang="en-US" smtClean="0"/>
              <a:t>为真，就不在执行 </a:t>
            </a:r>
            <a:r>
              <a:rPr lang="en-US" altLang="zh-CN" smtClean="0"/>
              <a:t>block</a:t>
            </a:r>
            <a:r>
              <a:rPr lang="zh-CN" altLang="en-US" smtClean="0"/>
              <a:t>代码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until(condition: =&gt; Boolean)(block: =&gt; Unit) {//</a:t>
            </a:r>
            <a:r>
              <a:rPr lang="zh-CN" altLang="en-US" smtClean="0"/>
              <a:t>类似</a:t>
            </a:r>
            <a:r>
              <a:rPr lang="en-US" altLang="zh-CN" smtClean="0"/>
              <a:t>while</a:t>
            </a:r>
            <a:r>
              <a:rPr lang="zh-CN" altLang="en-US" smtClean="0"/>
              <a:t>循环，递归</a:t>
            </a:r>
          </a:p>
          <a:p>
            <a:r>
              <a:rPr lang="zh-CN" altLang="en-US" smtClean="0"/>
              <a:t>      </a:t>
            </a:r>
            <a:r>
              <a:rPr lang="en-US" altLang="zh-CN" smtClean="0"/>
              <a:t>if (!condition) {</a:t>
            </a:r>
          </a:p>
          <a:p>
            <a:r>
              <a:rPr lang="en-US" altLang="zh-CN" smtClean="0"/>
              <a:t>        block // block</a:t>
            </a:r>
            <a:r>
              <a:rPr lang="zh-CN" altLang="en-US" smtClean="0"/>
              <a:t>就是</a:t>
            </a:r>
            <a:r>
              <a:rPr lang="en-US" altLang="zh-CN" smtClean="0"/>
              <a:t>【x -= 1 println(x)】</a:t>
            </a:r>
            <a:r>
              <a:rPr lang="zh-CN" altLang="en-US" smtClean="0"/>
              <a:t>，会导致</a:t>
            </a:r>
            <a:r>
              <a:rPr lang="en-US" altLang="zh-CN" smtClean="0"/>
              <a:t>x</a:t>
            </a:r>
            <a:r>
              <a:rPr lang="zh-CN" altLang="en-US" smtClean="0"/>
              <a:t>的减小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//</a:t>
            </a:r>
            <a:r>
              <a:rPr lang="zh-CN" altLang="en-US" smtClean="0"/>
              <a:t>这里传入的始终是 </a:t>
            </a:r>
            <a:r>
              <a:rPr lang="en-US" altLang="zh-CN" smtClean="0"/>
              <a:t>() =&gt; {x == 0} </a:t>
            </a:r>
            <a:r>
              <a:rPr lang="zh-CN" altLang="en-US" smtClean="0"/>
              <a:t>的匿名函数，但是</a:t>
            </a:r>
            <a:r>
              <a:rPr lang="en-US" altLang="zh-CN" smtClean="0"/>
              <a:t>x</a:t>
            </a:r>
            <a:r>
              <a:rPr lang="zh-CN" altLang="en-US" smtClean="0"/>
              <a:t>是变化</a:t>
            </a:r>
            <a:r>
              <a:rPr lang="en-US" altLang="zh-CN" smtClean="0"/>
              <a:t>,</a:t>
            </a:r>
            <a:r>
              <a:rPr lang="zh-CN" altLang="en-US" smtClean="0"/>
              <a:t>因此总会</a:t>
            </a:r>
            <a:r>
              <a:rPr lang="en-US" altLang="zh-CN" smtClean="0"/>
              <a:t>x==0</a:t>
            </a:r>
            <a:r>
              <a:rPr lang="zh-CN" altLang="en-US" smtClean="0"/>
              <a:t>成立的</a:t>
            </a:r>
          </a:p>
          <a:p>
            <a:r>
              <a:rPr lang="zh-CN" altLang="en-US" smtClean="0"/>
              <a:t>        </a:t>
            </a:r>
            <a:r>
              <a:rPr lang="en-US" altLang="zh-CN" smtClean="0"/>
              <a:t>until(condition)(block)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endParaRPr lang="en-US" altLang="zh-CN" smtClean="0"/>
          </a:p>
          <a:p>
            <a:r>
              <a:rPr lang="en-US" altLang="zh-CN" smtClean="0"/>
              <a:t>    var x = 10</a:t>
            </a:r>
          </a:p>
          <a:p>
            <a:r>
              <a:rPr lang="en-US" altLang="zh-CN" smtClean="0"/>
              <a:t>    until(x == 0) {</a:t>
            </a:r>
          </a:p>
          <a:p>
            <a:r>
              <a:rPr lang="en-US" altLang="zh-CN" smtClean="0"/>
              <a:t>      x -= 1</a:t>
            </a:r>
          </a:p>
          <a:p>
            <a:r>
              <a:rPr lang="en-US" altLang="zh-CN" smtClean="0"/>
              <a:t>      println(x)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总结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PartialFun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1 </a:t>
            </a: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来完成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分析错误原因，因为 传给</a:t>
            </a:r>
            <a:r>
              <a:rPr lang="en-US" altLang="zh-CN" smtClean="0"/>
              <a:t>addOne</a:t>
            </a:r>
            <a:r>
              <a:rPr lang="zh-CN" altLang="en-US" smtClean="0"/>
              <a:t>的实参，可能是</a:t>
            </a:r>
            <a:r>
              <a:rPr lang="en-US" altLang="zh-CN" smtClean="0"/>
              <a:t>Int,</a:t>
            </a:r>
            <a:r>
              <a:rPr lang="zh-CN" altLang="en-US" smtClean="0"/>
              <a:t>也可能是</a:t>
            </a:r>
            <a:r>
              <a:rPr lang="en-US" altLang="zh-CN" smtClean="0"/>
              <a:t>String</a:t>
            </a:r>
            <a:r>
              <a:rPr lang="zh-CN" altLang="en-US" smtClean="0"/>
              <a:t>等其他数据类型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程序编译报错</a:t>
            </a:r>
            <a:r>
              <a:rPr lang="en-US" altLang="zh-CN" smtClean="0"/>
              <a:t>,</a:t>
            </a:r>
            <a:r>
              <a:rPr lang="zh-CN" altLang="en-US" smtClean="0"/>
              <a:t>发现类型不匹配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addOne( i : Int ): Int = {</a:t>
            </a:r>
          </a:p>
          <a:p>
            <a:r>
              <a:rPr lang="en-US" altLang="zh-CN" smtClean="0"/>
              <a:t>      i match {</a:t>
            </a:r>
          </a:p>
          <a:p>
            <a:r>
              <a:rPr lang="en-US" altLang="zh-CN" smtClean="0"/>
              <a:t>        case x:Int =&gt; x + 1</a:t>
            </a:r>
          </a:p>
          <a:p>
            <a:r>
              <a:rPr lang="en-US" altLang="zh-CN" smtClean="0"/>
              <a:t>        case _ =&gt; _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2 </a:t>
            </a:r>
            <a:r>
              <a:rPr lang="zh-CN" altLang="en-US" smtClean="0"/>
              <a:t>对第一方式进行改进，使用</a:t>
            </a:r>
            <a:r>
              <a:rPr lang="en-US" altLang="zh-CN" smtClean="0"/>
              <a:t>Any,</a:t>
            </a:r>
            <a:r>
              <a:rPr lang="zh-CN" altLang="en-US" smtClean="0"/>
              <a:t>让程序在运行时判断类似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这时返回的是 </a:t>
            </a:r>
            <a:r>
              <a:rPr lang="en-US" altLang="zh-CN" smtClean="0"/>
              <a:t>List(2, 3, 4, 5, ())</a:t>
            </a:r>
            <a:r>
              <a:rPr lang="zh-CN" altLang="en-US" smtClean="0"/>
              <a:t>，也不是我们希望的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addOne2( i : Any ): Any = {</a:t>
            </a:r>
          </a:p>
          <a:p>
            <a:r>
              <a:rPr lang="en-US" altLang="zh-CN" smtClean="0"/>
              <a:t>        i match {</a:t>
            </a:r>
          </a:p>
          <a:p>
            <a:r>
              <a:rPr lang="en-US" altLang="zh-CN" smtClean="0"/>
              <a:t>            case x:Int =&gt; x + 1</a:t>
            </a:r>
          </a:p>
          <a:p>
            <a:r>
              <a:rPr lang="en-US" altLang="zh-CN" smtClean="0"/>
              <a:t>            case _ =&gt;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list2 = list.map(addOne2)</a:t>
            </a:r>
          </a:p>
          <a:p>
            <a:r>
              <a:rPr lang="en-US" altLang="zh-CN" smtClean="0"/>
              <a:t>    println("list2=" + list2)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案例代码</a:t>
            </a:r>
            <a:r>
              <a:rPr lang="en-US" altLang="zh-CN" smtClean="0"/>
              <a:t>+</a:t>
            </a:r>
            <a:r>
              <a:rPr lang="zh-CN" altLang="en-US" smtClean="0"/>
              <a:t>总结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PartialFun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val list = List(1, 2, 3, 4, "abc")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1 </a:t>
            </a:r>
            <a:r>
              <a:rPr lang="zh-CN" altLang="en-US" smtClean="0"/>
              <a:t>使用</a:t>
            </a:r>
            <a:r>
              <a:rPr lang="en-US" altLang="zh-CN" smtClean="0"/>
              <a:t>map</a:t>
            </a:r>
            <a:r>
              <a:rPr lang="zh-CN" altLang="en-US" smtClean="0"/>
              <a:t>来完成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分析错误原因，因为 传给</a:t>
            </a:r>
            <a:r>
              <a:rPr lang="en-US" altLang="zh-CN" smtClean="0"/>
              <a:t>addOne</a:t>
            </a:r>
            <a:r>
              <a:rPr lang="zh-CN" altLang="en-US" smtClean="0"/>
              <a:t>的实参，可能是</a:t>
            </a:r>
            <a:r>
              <a:rPr lang="en-US" altLang="zh-CN" smtClean="0"/>
              <a:t>Int,</a:t>
            </a:r>
            <a:r>
              <a:rPr lang="zh-CN" altLang="en-US" smtClean="0"/>
              <a:t>也可能是</a:t>
            </a:r>
            <a:r>
              <a:rPr lang="en-US" altLang="zh-CN" smtClean="0"/>
              <a:t>String</a:t>
            </a:r>
            <a:r>
              <a:rPr lang="zh-CN" altLang="en-US" smtClean="0"/>
              <a:t>等其他数据类型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程序编译报错</a:t>
            </a:r>
            <a:r>
              <a:rPr lang="en-US" altLang="zh-CN" smtClean="0"/>
              <a:t>,</a:t>
            </a:r>
            <a:r>
              <a:rPr lang="zh-CN" altLang="en-US" smtClean="0"/>
              <a:t>发现类型不匹配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/*</a:t>
            </a:r>
          </a:p>
          <a:p>
            <a:r>
              <a:rPr lang="en-US" altLang="zh-CN" smtClean="0"/>
              <a:t>    def addOne( i : Int ): Int = {</a:t>
            </a:r>
          </a:p>
          <a:p>
            <a:r>
              <a:rPr lang="en-US" altLang="zh-CN" smtClean="0"/>
              <a:t>      i match {</a:t>
            </a:r>
          </a:p>
          <a:p>
            <a:r>
              <a:rPr lang="en-US" altLang="zh-CN" smtClean="0"/>
              <a:t>        case x:Int =&gt; x + 1</a:t>
            </a:r>
          </a:p>
          <a:p>
            <a:r>
              <a:rPr lang="en-US" altLang="zh-CN" smtClean="0"/>
              <a:t>        case _ =&gt; _</a:t>
            </a:r>
          </a:p>
          <a:p>
            <a:r>
              <a:rPr lang="en-US" altLang="zh-CN" smtClean="0"/>
              <a:t>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*/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思路</a:t>
            </a:r>
            <a:r>
              <a:rPr lang="en-US" altLang="zh-CN" smtClean="0"/>
              <a:t>2 </a:t>
            </a:r>
            <a:r>
              <a:rPr lang="zh-CN" altLang="en-US" smtClean="0"/>
              <a:t>对第一方式进行改进，使用</a:t>
            </a:r>
            <a:r>
              <a:rPr lang="en-US" altLang="zh-CN" smtClean="0"/>
              <a:t>Any,</a:t>
            </a:r>
            <a:r>
              <a:rPr lang="zh-CN" altLang="en-US" smtClean="0"/>
              <a:t>让程序在运行时判断类似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</a:t>
            </a:r>
            <a:r>
              <a:rPr lang="zh-CN" altLang="en-US" smtClean="0"/>
              <a:t>这时返回的是 </a:t>
            </a:r>
            <a:r>
              <a:rPr lang="en-US" altLang="zh-CN" smtClean="0"/>
              <a:t>List(2, 3, 4, 5, ())</a:t>
            </a:r>
            <a:r>
              <a:rPr lang="zh-CN" altLang="en-US" smtClean="0"/>
              <a:t>，也不是我们希望的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def addOne2( i : Any ): Any = {</a:t>
            </a:r>
          </a:p>
          <a:p>
            <a:r>
              <a:rPr lang="en-US" altLang="zh-CN" smtClean="0"/>
              <a:t>        i match {</a:t>
            </a:r>
          </a:p>
          <a:p>
            <a:r>
              <a:rPr lang="en-US" altLang="zh-CN" smtClean="0"/>
              <a:t>            case x:Int =&gt; x + 1</a:t>
            </a:r>
          </a:p>
          <a:p>
            <a:r>
              <a:rPr lang="en-US" altLang="zh-CN" smtClean="0"/>
              <a:t>            case _ =&gt;</a:t>
            </a:r>
          </a:p>
          <a:p>
            <a:r>
              <a:rPr lang="en-US" altLang="zh-CN" smtClean="0"/>
              <a:t>        }</a:t>
            </a:r>
          </a:p>
          <a:p>
            <a:r>
              <a:rPr lang="en-US" altLang="zh-CN" smtClean="0"/>
              <a:t>    }</a:t>
            </a:r>
          </a:p>
          <a:p>
            <a:r>
              <a:rPr lang="en-US" altLang="zh-CN" smtClean="0"/>
              <a:t>    val list2 = list.map(addOne2)</a:t>
            </a:r>
          </a:p>
          <a:p>
            <a:r>
              <a:rPr lang="en-US" altLang="zh-CN" smtClean="0"/>
              <a:t>    println("list2=" + list2)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代码演示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val list = List(1, 2, 3, 4, "abc")</a:t>
            </a:r>
          </a:p>
          <a:p>
            <a:r>
              <a:rPr lang="en-US" altLang="zh-CN" smtClean="0"/>
              <a:t>//</a:t>
            </a:r>
            <a:r>
              <a:rPr lang="zh-CN" altLang="en-US" smtClean="0"/>
              <a:t>说明</a:t>
            </a:r>
          </a:p>
          <a:p>
            <a:r>
              <a:rPr lang="en-US" altLang="zh-CN" smtClean="0"/>
              <a:t>//1. </a:t>
            </a:r>
            <a:r>
              <a:rPr lang="zh-CN" altLang="en-US" smtClean="0"/>
              <a:t>定义一个将</a:t>
            </a:r>
            <a:r>
              <a:rPr lang="en-US" altLang="zh-CN" smtClean="0"/>
              <a:t>List</a:t>
            </a:r>
            <a:r>
              <a:rPr lang="zh-CN" altLang="en-US" smtClean="0"/>
              <a:t>集合里面数字加</a:t>
            </a:r>
            <a:r>
              <a:rPr lang="en-US" altLang="zh-CN" smtClean="0"/>
              <a:t>1</a:t>
            </a:r>
            <a:r>
              <a:rPr lang="zh-CN" altLang="en-US" smtClean="0"/>
              <a:t>的偏函数</a:t>
            </a:r>
          </a:p>
          <a:p>
            <a:r>
              <a:rPr lang="en-US" altLang="zh-CN" smtClean="0"/>
              <a:t>//2. </a:t>
            </a:r>
            <a:r>
              <a:rPr lang="zh-CN" altLang="en-US" smtClean="0"/>
              <a:t>使用构建特质的实现类</a:t>
            </a:r>
            <a:r>
              <a:rPr lang="en-US" altLang="zh-CN" smtClean="0"/>
              <a:t>(</a:t>
            </a:r>
            <a:r>
              <a:rPr lang="zh-CN" altLang="en-US" smtClean="0"/>
              <a:t>使用的方式是</a:t>
            </a:r>
            <a:r>
              <a:rPr lang="en-US" altLang="zh-CN" smtClean="0"/>
              <a:t>PartialFunction</a:t>
            </a:r>
            <a:r>
              <a:rPr lang="zh-CN" altLang="en-US" smtClean="0"/>
              <a:t>的匿名子类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//3. PartialFunction </a:t>
            </a:r>
            <a:r>
              <a:rPr lang="zh-CN" altLang="en-US" smtClean="0"/>
              <a:t>是个特质</a:t>
            </a:r>
            <a:r>
              <a:rPr lang="en-US" altLang="zh-CN" smtClean="0"/>
              <a:t>(</a:t>
            </a:r>
            <a:r>
              <a:rPr lang="zh-CN" altLang="en-US" smtClean="0"/>
              <a:t>看源码</a:t>
            </a:r>
            <a:r>
              <a:rPr lang="en-US" altLang="zh-CN" smtClean="0"/>
              <a:t>)</a:t>
            </a:r>
          </a:p>
          <a:p>
            <a:r>
              <a:rPr lang="en-US" altLang="zh-CN" smtClean="0"/>
              <a:t>//4. [Any, Int]</a:t>
            </a:r>
            <a:r>
              <a:rPr lang="zh-CN" altLang="en-US" smtClean="0"/>
              <a:t>是泛型，第一个表示参数类型，第二个表示返回参数</a:t>
            </a:r>
          </a:p>
          <a:p>
            <a:r>
              <a:rPr lang="en-US" altLang="zh-CN" smtClean="0"/>
              <a:t>//5. </a:t>
            </a:r>
            <a:r>
              <a:rPr lang="zh-CN" altLang="en-US" smtClean="0"/>
              <a:t>当使用偏函数时，会遍历集合的所有元素，编译器执行流程时先执行</a:t>
            </a:r>
            <a:r>
              <a:rPr lang="en-US" altLang="zh-CN" smtClean="0"/>
              <a:t>isDefinedAt()</a:t>
            </a:r>
          </a:p>
          <a:p>
            <a:r>
              <a:rPr lang="en-US" altLang="zh-CN" smtClean="0"/>
              <a:t>//   </a:t>
            </a:r>
            <a:r>
              <a:rPr lang="zh-CN" altLang="en-US" smtClean="0"/>
              <a:t>如果为</a:t>
            </a:r>
            <a:r>
              <a:rPr lang="en-US" altLang="zh-CN" smtClean="0"/>
              <a:t>true ,</a:t>
            </a:r>
            <a:r>
              <a:rPr lang="zh-CN" altLang="en-US" smtClean="0"/>
              <a:t>就会执行 </a:t>
            </a:r>
            <a:r>
              <a:rPr lang="en-US" altLang="zh-CN" smtClean="0"/>
              <a:t>apply, </a:t>
            </a:r>
            <a:r>
              <a:rPr lang="zh-CN" altLang="en-US" smtClean="0"/>
              <a:t>构建一个新的</a:t>
            </a:r>
            <a:r>
              <a:rPr lang="en-US" altLang="zh-CN" smtClean="0"/>
              <a:t>Int </a:t>
            </a:r>
            <a:r>
              <a:rPr lang="zh-CN" altLang="en-US" smtClean="0"/>
              <a:t>对象返回</a:t>
            </a:r>
          </a:p>
          <a:p>
            <a:r>
              <a:rPr lang="en-US" altLang="zh-CN" smtClean="0"/>
              <a:t>//6. </a:t>
            </a:r>
            <a:r>
              <a:rPr lang="zh-CN" altLang="en-US" smtClean="0"/>
              <a:t>执行</a:t>
            </a:r>
            <a:r>
              <a:rPr lang="en-US" altLang="zh-CN" smtClean="0"/>
              <a:t>isDefinedAt() </a:t>
            </a:r>
            <a:r>
              <a:rPr lang="zh-CN" altLang="en-US" smtClean="0"/>
              <a:t>为</a:t>
            </a:r>
            <a:r>
              <a:rPr lang="en-US" altLang="zh-CN" smtClean="0"/>
              <a:t>false </a:t>
            </a:r>
            <a:r>
              <a:rPr lang="zh-CN" altLang="en-US" smtClean="0"/>
              <a:t>就过滤掉这个元素，即不构建新的</a:t>
            </a:r>
            <a:r>
              <a:rPr lang="en-US" altLang="zh-CN" smtClean="0"/>
              <a:t>Int</a:t>
            </a:r>
            <a:r>
              <a:rPr lang="zh-CN" altLang="en-US" smtClean="0"/>
              <a:t>对象</a:t>
            </a:r>
            <a:r>
              <a:rPr lang="en-US" altLang="zh-CN" smtClean="0"/>
              <a:t>.</a:t>
            </a:r>
          </a:p>
          <a:p>
            <a:r>
              <a:rPr lang="en-US" altLang="zh-CN" smtClean="0"/>
              <a:t>//7. map</a:t>
            </a:r>
            <a:r>
              <a:rPr lang="zh-CN" altLang="en-US" smtClean="0"/>
              <a:t>函数不支持偏函数，因为</a:t>
            </a:r>
            <a:r>
              <a:rPr lang="en-US" altLang="zh-CN" smtClean="0"/>
              <a:t>map</a:t>
            </a:r>
            <a:r>
              <a:rPr lang="zh-CN" altLang="en-US" smtClean="0"/>
              <a:t>底层的机制就是所有循环遍历，无法过滤处理原来集合的元素</a:t>
            </a:r>
          </a:p>
          <a:p>
            <a:r>
              <a:rPr lang="en-US" altLang="zh-CN" smtClean="0"/>
              <a:t>//8. collect</a:t>
            </a:r>
            <a:r>
              <a:rPr lang="zh-CN" altLang="en-US" smtClean="0"/>
              <a:t>函数支持偏函数</a:t>
            </a:r>
          </a:p>
          <a:p>
            <a:r>
              <a:rPr lang="en-US" altLang="zh-CN" smtClean="0"/>
              <a:t>val addOne3= new PartialFunction[Any, Int] {</a:t>
            </a:r>
          </a:p>
          <a:p>
            <a:r>
              <a:rPr lang="en-US" altLang="zh-CN" smtClean="0"/>
              <a:t>def apply(any: Any) = any.asInstanceOf[Int] + 1</a:t>
            </a:r>
          </a:p>
          <a:p>
            <a:r>
              <a:rPr lang="en-US" altLang="zh-CN" smtClean="0"/>
              <a:t>def isDefinedAt(any: Any) = if (any.isInstanceOf[Int]) true else false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val list3 = list.collect(addOne3)</a:t>
            </a:r>
          </a:p>
          <a:p>
            <a:r>
              <a:rPr lang="en-US" altLang="zh-CN" smtClean="0"/>
              <a:t>println("list3=" + list3) //</a:t>
            </a:r>
            <a:r>
              <a:rPr lang="zh-CN" altLang="en-US" smtClean="0"/>
              <a:t>输出结果为</a:t>
            </a:r>
            <a:r>
              <a:rPr lang="en-US" altLang="zh-CN" smtClean="0"/>
              <a:t>List(2, 3, 4, 5)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// </a:t>
            </a:r>
            <a:r>
              <a:rPr lang="zh-CN" altLang="en-US" smtClean="0"/>
              <a:t>返回偏函数</a:t>
            </a:r>
          </a:p>
          <a:p>
            <a:r>
              <a:rPr lang="en-US" altLang="zh-CN" smtClean="0"/>
              <a:t>def addOne4:PartialFunction[Any, Int] = {</a:t>
            </a:r>
          </a:p>
          <a:p>
            <a:r>
              <a:rPr lang="en-US" altLang="zh-CN" smtClean="0"/>
              <a:t>case i:Int =&gt; i+1 // case</a:t>
            </a:r>
            <a:r>
              <a:rPr lang="zh-CN" altLang="en-US" smtClean="0"/>
              <a:t>语句会自动转换为偏函数</a:t>
            </a:r>
          </a:p>
          <a:p>
            <a:r>
              <a:rPr lang="en-US" altLang="zh-CN" smtClean="0"/>
              <a:t>}</a:t>
            </a:r>
          </a:p>
          <a:p>
            <a:r>
              <a:rPr lang="en-US" altLang="zh-CN" smtClean="0"/>
              <a:t>val list4 = list.collect(addOne4)</a:t>
            </a:r>
          </a:p>
          <a:p>
            <a:r>
              <a:rPr lang="en-US" altLang="zh-CN" smtClean="0"/>
              <a:t>println("list4=" + list4)</a:t>
            </a:r>
          </a:p>
          <a:p>
            <a:r>
              <a:rPr lang="en-US" altLang="zh-CN" smtClean="0"/>
              <a:t>val list5 = List(1, 2, 3, 4,"ABC").collect(addOne4)</a:t>
            </a:r>
          </a:p>
          <a:p>
            <a:r>
              <a:rPr lang="en-US" altLang="zh-CN" smtClean="0"/>
              <a:t>println("list5=" + list5)</a:t>
            </a:r>
          </a:p>
          <a:p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的案例代码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println("------------------------")</a:t>
            </a:r>
          </a:p>
          <a:p>
            <a:r>
              <a:rPr lang="en-US" altLang="zh-CN" smtClean="0"/>
              <a:t>val list6 = list.collect{ case i: Int =&gt; i+1 }</a:t>
            </a:r>
          </a:p>
          <a:p>
            <a:r>
              <a:rPr lang="en-US" altLang="zh-CN" smtClean="0"/>
              <a:t>val list7 = List(1, 2, 3, 4,"ABC").collect{case i: Int =&gt; i+1}</a:t>
            </a:r>
          </a:p>
          <a:p>
            <a:r>
              <a:rPr lang="en-US" altLang="zh-CN" smtClean="0"/>
              <a:t>println("list6=" + list6)</a:t>
            </a:r>
          </a:p>
          <a:p>
            <a:r>
              <a:rPr lang="en-US" altLang="zh-CN" smtClean="0"/>
              <a:t>println("list7=" + list7)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应用案例的代码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r>
              <a:rPr lang="en-US" altLang="zh-CN" smtClean="0"/>
              <a:t>package com.atguigu.base</a:t>
            </a:r>
          </a:p>
          <a:p>
            <a:endParaRPr lang="en-US" altLang="zh-CN" smtClean="0"/>
          </a:p>
          <a:p>
            <a:r>
              <a:rPr lang="en-US" altLang="zh-CN" smtClean="0"/>
              <a:t>object ParameterFun {</a:t>
            </a:r>
          </a:p>
          <a:p>
            <a:r>
              <a:rPr lang="en-US" altLang="zh-CN" smtClean="0"/>
              <a:t>  def main(args: Array[String]): Unit = {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说明 </a:t>
            </a:r>
            <a:r>
              <a:rPr lang="en-US" altLang="zh-CN" smtClean="0"/>
              <a:t>plus </a:t>
            </a:r>
            <a:r>
              <a:rPr lang="zh-CN" altLang="en-US" smtClean="0"/>
              <a:t>就是一个函数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//1. </a:t>
            </a:r>
            <a:r>
              <a:rPr lang="zh-CN" altLang="en-US" smtClean="0"/>
              <a:t>下面的是简写，完整的写法是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// def plus(x: Int): Int = 3 + x</a:t>
            </a:r>
          </a:p>
          <a:p>
            <a:r>
              <a:rPr lang="en-US" altLang="zh-CN" smtClean="0"/>
              <a:t>    def plus(x: Int) = 3 + x</a:t>
            </a:r>
          </a:p>
          <a:p>
            <a:endParaRPr lang="en-US" altLang="zh-CN" smtClean="0"/>
          </a:p>
          <a:p>
            <a:r>
              <a:rPr lang="en-US" altLang="zh-CN" smtClean="0"/>
              <a:t>    //</a:t>
            </a:r>
            <a:r>
              <a:rPr lang="zh-CN" altLang="en-US" smtClean="0"/>
              <a:t>说明</a:t>
            </a:r>
            <a:r>
              <a:rPr lang="en-US" altLang="zh-CN" smtClean="0"/>
              <a:t>: map(plus(_)) </a:t>
            </a:r>
            <a:r>
              <a:rPr lang="zh-CN" altLang="en-US" smtClean="0"/>
              <a:t>中的</a:t>
            </a:r>
            <a:r>
              <a:rPr lang="en-US" altLang="zh-CN" smtClean="0"/>
              <a:t>plus(_) </a:t>
            </a:r>
            <a:r>
              <a:rPr lang="zh-CN" altLang="en-US" smtClean="0"/>
              <a:t>就是将</a:t>
            </a:r>
            <a:r>
              <a:rPr lang="en-US" altLang="zh-CN" smtClean="0"/>
              <a:t>plus</a:t>
            </a:r>
            <a:r>
              <a:rPr lang="zh-CN" altLang="en-US" smtClean="0"/>
              <a:t>这个函数当做一个参数传给了</a:t>
            </a:r>
            <a:r>
              <a:rPr lang="en-US" altLang="zh-CN" smtClean="0"/>
              <a:t>map</a:t>
            </a:r>
          </a:p>
          <a:p>
            <a:r>
              <a:rPr lang="en-US" altLang="zh-CN" smtClean="0"/>
              <a:t>    //plus(_) </a:t>
            </a:r>
            <a:r>
              <a:rPr lang="zh-CN" altLang="en-US" smtClean="0"/>
              <a:t>这里也可以写成 </a:t>
            </a:r>
            <a:r>
              <a:rPr lang="en-US" altLang="zh-CN" smtClean="0"/>
              <a:t>plus() </a:t>
            </a:r>
            <a:r>
              <a:rPr lang="zh-CN" altLang="en-US" smtClean="0"/>
              <a:t>表示对 </a:t>
            </a:r>
            <a:r>
              <a:rPr lang="en-US" altLang="zh-CN" smtClean="0"/>
              <a:t>Array(1,2,3,4) </a:t>
            </a:r>
            <a:r>
              <a:rPr lang="zh-CN" altLang="en-US" smtClean="0"/>
              <a:t>遍历，将每次遍历的元素传给</a:t>
            </a:r>
            <a:r>
              <a:rPr lang="en-US" altLang="zh-CN" smtClean="0"/>
              <a:t>plus</a:t>
            </a:r>
            <a:r>
              <a:rPr lang="zh-CN" altLang="en-US" smtClean="0"/>
              <a:t>的 </a:t>
            </a:r>
            <a:r>
              <a:rPr lang="en-US" altLang="zh-CN" smtClean="0"/>
              <a:t>x</a:t>
            </a:r>
          </a:p>
          <a:p>
            <a:r>
              <a:rPr lang="en-US" altLang="zh-CN" smtClean="0"/>
              <a:t>    //</a:t>
            </a:r>
            <a:r>
              <a:rPr lang="zh-CN" altLang="en-US" smtClean="0"/>
              <a:t>进行 </a:t>
            </a:r>
            <a:r>
              <a:rPr lang="en-US" altLang="zh-CN" smtClean="0"/>
              <a:t>3 + x </a:t>
            </a:r>
            <a:r>
              <a:rPr lang="zh-CN" altLang="en-US" smtClean="0"/>
              <a:t>运算后，返回新的</a:t>
            </a:r>
            <a:r>
              <a:rPr lang="en-US" altLang="zh-CN" smtClean="0"/>
              <a:t>Int </a:t>
            </a:r>
            <a:r>
              <a:rPr lang="zh-CN" altLang="en-US" smtClean="0"/>
              <a:t>，并加入到新的集合 </a:t>
            </a:r>
            <a:r>
              <a:rPr lang="en-US" altLang="zh-CN" smtClean="0"/>
              <a:t>result1</a:t>
            </a:r>
            <a:r>
              <a:rPr lang="zh-CN" altLang="en-US" smtClean="0"/>
              <a:t>中</a:t>
            </a:r>
          </a:p>
          <a:p>
            <a:endParaRPr lang="zh-CN" altLang="en-US" smtClean="0"/>
          </a:p>
          <a:p>
            <a:r>
              <a:rPr lang="zh-CN" altLang="en-US" smtClean="0"/>
              <a:t>    </a:t>
            </a:r>
            <a:r>
              <a:rPr lang="en-US" altLang="zh-CN" smtClean="0"/>
              <a:t>// def map[B, That](f: A =&gt; B) </a:t>
            </a:r>
            <a:r>
              <a:rPr lang="zh-CN" altLang="en-US" smtClean="0"/>
              <a:t>的声明中的 </a:t>
            </a:r>
            <a:r>
              <a:rPr lang="en-US" altLang="zh-CN" smtClean="0"/>
              <a:t>f: A =&gt; B </a:t>
            </a:r>
            <a:r>
              <a:rPr lang="zh-CN" altLang="en-US" smtClean="0"/>
              <a:t>一个函数</a:t>
            </a:r>
          </a:p>
          <a:p>
            <a:r>
              <a:rPr lang="zh-CN" altLang="en-US" smtClean="0"/>
              <a:t>    </a:t>
            </a:r>
          </a:p>
          <a:p>
            <a:r>
              <a:rPr lang="zh-CN" altLang="en-US" smtClean="0"/>
              <a:t>    </a:t>
            </a:r>
            <a:r>
              <a:rPr lang="en-US" altLang="zh-CN" smtClean="0"/>
              <a:t>val result1 = Array(1, 2, 3, 4).map(plus(_))</a:t>
            </a:r>
          </a:p>
          <a:p>
            <a:r>
              <a:rPr lang="en-US" altLang="zh-CN" smtClean="0"/>
              <a:t>    println(result1.mkString(","))</a:t>
            </a:r>
          </a:p>
          <a:p>
            <a:r>
              <a:rPr lang="en-US" altLang="zh-CN" smtClean="0"/>
              <a:t>  }</a:t>
            </a:r>
          </a:p>
          <a:p>
            <a:r>
              <a:rPr lang="en-US" altLang="zh-CN" smtClean="0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38175" y="685800"/>
            <a:ext cx="5581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44780"/>
            <a:ext cx="7772400" cy="12039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182727"/>
            <a:ext cx="6400800" cy="14353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4924"/>
            <a:ext cx="2057400" cy="479229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4924"/>
            <a:ext cx="6019800" cy="479229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09171"/>
            <a:ext cx="7772400" cy="11155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380545"/>
            <a:ext cx="7772400" cy="12286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0536"/>
            <a:ext cx="4038600" cy="37066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57230"/>
            <a:ext cx="4040188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81183"/>
            <a:ext cx="4040188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257230"/>
            <a:ext cx="4041775" cy="5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781183"/>
            <a:ext cx="4041775" cy="32360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23623"/>
            <a:ext cx="3008313" cy="9516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3625"/>
            <a:ext cx="5111750" cy="47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175322"/>
            <a:ext cx="3008313" cy="3841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931604"/>
            <a:ext cx="5486400" cy="4641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01853"/>
            <a:ext cx="5486400" cy="33699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395752"/>
            <a:ext cx="5486400" cy="6591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4923"/>
            <a:ext cx="8229600" cy="936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0536"/>
            <a:ext cx="8229600" cy="370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05734"/>
            <a:ext cx="2895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05734"/>
            <a:ext cx="2133600" cy="299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7504" y="4709937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尚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硅谷研究院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83568" y="2390674"/>
            <a:ext cx="7772400" cy="1203924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Scala</a:t>
            </a:r>
            <a:r>
              <a:rPr lang="zh-CN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核心编程</a:t>
            </a:r>
            <a: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函数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式编程高级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讲师：李海波</a:t>
            </a:r>
            <a:endParaRPr lang="zh-CN" altLang="en-US" sz="3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作</a:t>
            </a:r>
            <a:r>
              <a:rPr lang="zh-CN" altLang="en-US" sz="2200" b="1"/>
              <a:t>为参数的函数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应用实例小结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map(plus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(_))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中的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plus(_)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就是将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plus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这个函数当做一个参数传给了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_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这里代表从集合中遍历出来的一个元素。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plus(_)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这里也可以写成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plus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表示对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Array(1,2,3,4)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遍历，将每次遍历的元素传给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plus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x</a:t>
            </a: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进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行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3 + x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运算后，返回新的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，并加入到新的集合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result1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中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map[B, That](f: A =&gt; B)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的声明中的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f: A =&gt; B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一个函数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179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r>
              <a:rPr lang="en-US" altLang="zh-CN" sz="2200" b="1" smtClean="0"/>
              <a:t>(closure)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基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本介绍：闭包就是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一个函数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和与其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相关的引用环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境（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变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值）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合的一个</a:t>
            </a:r>
            <a:r>
              <a:rPr lang="zh-CN" altLang="en-US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整体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实体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。</a:t>
            </a: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案例演示</a:t>
            </a: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096319"/>
            <a:ext cx="7344816" cy="233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600" b="1">
              <a:solidFill>
                <a:srgbClr val="EE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minusxy(x: Int) = (y: Int) =&gt;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x – y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//minusxy 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他会返回一个匿名函数 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(y: Int) =&gt; x –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y</a:t>
            </a: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smtClean="0">
                <a:latin typeface="Arial" pitchFamily="34" charset="0"/>
                <a:cs typeface="Arial" pitchFamily="34" charset="0"/>
              </a:rPr>
              <a:t>匿名函数，他使用了一个外部的变量 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x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smtClean="0">
                <a:latin typeface="Arial" pitchFamily="34" charset="0"/>
                <a:cs typeface="Arial" pitchFamily="34" charset="0"/>
              </a:rPr>
              <a:t>//f</a:t>
            </a:r>
            <a:r>
              <a:rPr lang="zh-CN" altLang="en-US" sz="1600">
                <a:latin typeface="Arial" pitchFamily="34" charset="0"/>
                <a:cs typeface="Arial" pitchFamily="34" charset="0"/>
              </a:rPr>
              <a:t>函数就是闭包</a:t>
            </a:r>
            <a:r>
              <a:rPr lang="en-US" altLang="zh-CN" sz="160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val f = minusxy(20) 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println("f(1)=" + f(1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)) // 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println("f(2)=" + f(2</a:t>
            </a:r>
            <a:r>
              <a:rPr lang="en-US" altLang="zh-CN" sz="1600" smtClean="0">
                <a:latin typeface="Arial" pitchFamily="34" charset="0"/>
                <a:cs typeface="Arial" pitchFamily="34" charset="0"/>
              </a:rPr>
              <a:t>)) // </a:t>
            </a:r>
            <a:endParaRPr lang="en-US" altLang="zh-CN" sz="1600">
              <a:latin typeface="Arial" pitchFamily="34" charset="0"/>
              <a:cs typeface="Arial" pitchFamily="34" charset="0"/>
            </a:endParaRPr>
          </a:p>
          <a:p>
            <a:r>
              <a:rPr lang="en-US" altLang="zh-CN" smtClean="0"/>
              <a:t>【</a:t>
            </a:r>
            <a:r>
              <a:rPr lang="zh-CN" altLang="en-US" sz="1400" smtClean="0">
                <a:solidFill>
                  <a:srgbClr val="EE0000"/>
                </a:solidFill>
              </a:rPr>
              <a:t>案例演示</a:t>
            </a:r>
            <a:r>
              <a:rPr lang="en-US" altLang="zh-CN" sz="1400" smtClean="0">
                <a:solidFill>
                  <a:srgbClr val="EE0000"/>
                </a:solidFill>
              </a:rPr>
              <a:t>+</a:t>
            </a:r>
            <a:r>
              <a:rPr lang="zh-CN" altLang="en-US" sz="1400">
                <a:solidFill>
                  <a:srgbClr val="EE0000"/>
                </a:solidFill>
              </a:rPr>
              <a:t>总结</a:t>
            </a:r>
            <a:r>
              <a:rPr lang="en-US" altLang="zh-CN" smtClean="0"/>
              <a:t>】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88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代码小结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228600" lvl="0" indent="-228600">
              <a:buAutoNum type="arabicParenR"/>
            </a:pP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  第</a:t>
            </a:r>
            <a:r>
              <a:rPr lang="en-US" altLang="zh-CN" sz="170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1700" smtClean="0">
                <a:latin typeface="Arial" pitchFamily="34" charset="0"/>
                <a:cs typeface="Arial" pitchFamily="34" charset="0"/>
              </a:rPr>
              <a:t>点</a:t>
            </a:r>
            <a:endParaRPr lang="en-US" altLang="zh-CN" sz="1700"/>
          </a:p>
          <a:p>
            <a:pPr lvl="0"/>
            <a:r>
              <a:rPr lang="en-US" altLang="zh-CN" sz="1700"/>
              <a:t>(y: Int) =&gt; x </a:t>
            </a:r>
            <a:r>
              <a:rPr lang="en-US" altLang="zh-CN" sz="1700" smtClean="0"/>
              <a:t>– y</a:t>
            </a:r>
          </a:p>
          <a:p>
            <a:pPr lvl="0"/>
            <a:endParaRPr lang="en-US" altLang="zh-CN" sz="1700"/>
          </a:p>
          <a:p>
            <a:pPr lvl="0"/>
            <a:r>
              <a:rPr lang="zh-CN" altLang="en-US" sz="1700"/>
              <a:t>返回的是一个匿名函数 ，因为该函数引用到到函数外的 </a:t>
            </a:r>
            <a:r>
              <a:rPr lang="en-US" altLang="zh-CN" sz="1700"/>
              <a:t>x,</a:t>
            </a:r>
            <a:r>
              <a:rPr lang="zh-CN" altLang="en-US" sz="1700"/>
              <a:t>那么  该函数和</a:t>
            </a:r>
            <a:r>
              <a:rPr lang="en-US" altLang="zh-CN" sz="1700"/>
              <a:t>x</a:t>
            </a:r>
            <a:r>
              <a:rPr lang="zh-CN" altLang="en-US" sz="1700"/>
              <a:t>整体形成一个闭包</a:t>
            </a:r>
            <a:endParaRPr lang="en-US" altLang="zh-CN" sz="1700"/>
          </a:p>
          <a:p>
            <a:pPr lvl="0"/>
            <a:r>
              <a:rPr lang="zh-CN" altLang="en-US" sz="1700"/>
              <a:t>如：这里 </a:t>
            </a:r>
            <a:r>
              <a:rPr lang="en-US" altLang="zh-CN" sz="1700" b="1"/>
              <a:t>val </a:t>
            </a:r>
            <a:r>
              <a:rPr lang="en-US" altLang="zh-CN" sz="1700"/>
              <a:t>f = minusxy(20) </a:t>
            </a:r>
            <a:r>
              <a:rPr lang="zh-CN" altLang="en-US" sz="1700"/>
              <a:t>的</a:t>
            </a:r>
            <a:r>
              <a:rPr lang="en-US" altLang="zh-CN" sz="1700"/>
              <a:t>f</a:t>
            </a:r>
            <a:r>
              <a:rPr lang="zh-CN" altLang="en-US" sz="1700"/>
              <a:t>函数就是闭包 </a:t>
            </a:r>
            <a:endParaRPr lang="en-US" altLang="zh-CN" sz="1700"/>
          </a:p>
          <a:p>
            <a:pPr lvl="0"/>
            <a:endParaRPr lang="en-US" altLang="zh-CN" sz="1700"/>
          </a:p>
          <a:p>
            <a:pPr marL="342900" lvl="0" indent="-342900">
              <a:buAutoNum type="arabicParenR" startAt="2"/>
            </a:pPr>
            <a:r>
              <a:rPr lang="zh-CN" altLang="en-US" sz="1700" smtClean="0"/>
              <a:t>你</a:t>
            </a:r>
            <a:r>
              <a:rPr lang="zh-CN" altLang="en-US" sz="1700"/>
              <a:t>可以这样理解，返回函数是一个对象，而</a:t>
            </a:r>
            <a:r>
              <a:rPr lang="en-US" altLang="zh-CN" sz="1700"/>
              <a:t>x</a:t>
            </a:r>
            <a:r>
              <a:rPr lang="zh-CN" altLang="en-US" sz="1700"/>
              <a:t>就是该对象的一个字段，他们共同形成一个闭</a:t>
            </a:r>
            <a:r>
              <a:rPr lang="zh-CN" altLang="en-US" sz="1700" smtClean="0"/>
              <a:t>包</a:t>
            </a:r>
            <a:endParaRPr lang="en-US" altLang="zh-CN" sz="1700"/>
          </a:p>
          <a:p>
            <a:pPr marL="342900" lvl="0" indent="-342900">
              <a:buAutoNum type="arabicParenR" startAt="2"/>
            </a:pPr>
            <a:r>
              <a:rPr lang="zh-CN" altLang="en-US" sz="1700" smtClean="0"/>
              <a:t>当</a:t>
            </a:r>
            <a:r>
              <a:rPr lang="zh-CN" altLang="en-US" sz="1700"/>
              <a:t>多次调用</a:t>
            </a:r>
            <a:r>
              <a:rPr lang="en-US" altLang="zh-CN" sz="1700"/>
              <a:t>f</a:t>
            </a:r>
            <a:r>
              <a:rPr lang="zh-CN" altLang="en-US" sz="1700"/>
              <a:t>时（可以理解多次调用闭包），发现使用的是同一个</a:t>
            </a:r>
            <a:r>
              <a:rPr lang="en-US" altLang="zh-CN" sz="1700"/>
              <a:t>x, </a:t>
            </a:r>
            <a:r>
              <a:rPr lang="zh-CN" altLang="en-US" sz="1700"/>
              <a:t>所以</a:t>
            </a:r>
            <a:r>
              <a:rPr lang="en-US" altLang="zh-CN" sz="1700"/>
              <a:t>x</a:t>
            </a:r>
            <a:r>
              <a:rPr lang="zh-CN" altLang="en-US" sz="1700"/>
              <a:t>不变</a:t>
            </a:r>
            <a:r>
              <a:rPr lang="zh-CN" altLang="en-US" sz="1700" smtClean="0"/>
              <a:t>。</a:t>
            </a:r>
            <a:endParaRPr lang="en-US" altLang="zh-CN" sz="1700" smtClean="0"/>
          </a:p>
          <a:p>
            <a:pPr marL="342900" lvl="0" indent="-342900">
              <a:buAutoNum type="arabicParenR" startAt="2"/>
            </a:pPr>
            <a:r>
              <a:rPr lang="zh-CN" altLang="en-US" sz="1700" smtClean="0"/>
              <a:t>在</a:t>
            </a:r>
            <a:r>
              <a:rPr lang="zh-CN" altLang="en-US" sz="1700"/>
              <a:t>使用闭包时，主要搞清楚返回函数引用了函数外的哪些变量，因为他们会组合成一个整体</a:t>
            </a:r>
            <a:r>
              <a:rPr lang="en-US" altLang="zh-CN" sz="1700"/>
              <a:t>(</a:t>
            </a:r>
            <a:r>
              <a:rPr lang="zh-CN" altLang="en-US" sz="1700"/>
              <a:t>实体</a:t>
            </a:r>
            <a:r>
              <a:rPr lang="en-US" altLang="zh-CN" sz="1700"/>
              <a:t>),</a:t>
            </a:r>
            <a:r>
              <a:rPr lang="zh-CN" altLang="en-US" sz="1700"/>
              <a:t>形成一个闭</a:t>
            </a:r>
            <a:r>
              <a:rPr lang="zh-CN" altLang="en-US" sz="1700" smtClean="0"/>
              <a:t>包</a:t>
            </a:r>
            <a:endParaRPr lang="en-US" altLang="zh-CN" sz="1700" b="1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56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599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闭</a:t>
            </a:r>
            <a:r>
              <a:rPr lang="zh-CN" altLang="en-US" sz="2000" b="1" smtClean="0">
                <a:solidFill>
                  <a:srgbClr val="0070C0"/>
                </a:solidFill>
              </a:rPr>
              <a:t>包的最佳实践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r>
              <a:rPr lang="zh-CN" altLang="en-US" smtClean="0"/>
              <a:t>请编写一个程序，具体要求如下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/>
              <a:t>编写一个函数 </a:t>
            </a:r>
            <a:r>
              <a:rPr lang="en-US" altLang="zh-CN" smtClean="0"/>
              <a:t>makeSuffix(suffix: </a:t>
            </a:r>
            <a:r>
              <a:rPr lang="en-US" altLang="zh-CN"/>
              <a:t>S</a:t>
            </a:r>
            <a:r>
              <a:rPr lang="en-US" altLang="zh-CN" smtClean="0"/>
              <a:t>tring)  </a:t>
            </a:r>
            <a:r>
              <a:rPr lang="zh-CN" altLang="en-US" smtClean="0"/>
              <a:t>可以接收一个文件后缀名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.jpg)</a:t>
            </a:r>
            <a:r>
              <a:rPr lang="zh-CN" altLang="en-US" smtClean="0"/>
              <a:t>，并返回一个闭包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调</a:t>
            </a:r>
            <a:r>
              <a:rPr lang="zh-CN" altLang="en-US" smtClean="0"/>
              <a:t>用闭包，可以传入一个文件名，如果该文件名没有</a:t>
            </a:r>
            <a:r>
              <a:rPr lang="zh-CN" altLang="en-US"/>
              <a:t>指</a:t>
            </a:r>
            <a:r>
              <a:rPr lang="zh-CN" altLang="en-US" smtClean="0"/>
              <a:t>定的后缀</a:t>
            </a:r>
            <a:r>
              <a:rPr lang="en-US" altLang="zh-CN" smtClean="0"/>
              <a:t>(</a:t>
            </a:r>
            <a:r>
              <a:rPr lang="zh-CN" altLang="en-US" smtClean="0"/>
              <a:t>比如</a:t>
            </a:r>
            <a:r>
              <a:rPr lang="en-US" altLang="zh-CN" smtClean="0"/>
              <a:t>.jpg) ,</a:t>
            </a:r>
            <a:r>
              <a:rPr lang="zh-CN" altLang="en-US" smtClean="0"/>
              <a:t>则返回 文件名</a:t>
            </a:r>
            <a:r>
              <a:rPr lang="en-US" altLang="zh-CN" smtClean="0"/>
              <a:t>.jpg , </a:t>
            </a:r>
            <a:r>
              <a:rPr lang="zh-CN" altLang="en-US" smtClean="0"/>
              <a:t>如果已经有</a:t>
            </a:r>
            <a:r>
              <a:rPr lang="en-US" altLang="zh-CN" smtClean="0"/>
              <a:t>.jpg</a:t>
            </a:r>
            <a:r>
              <a:rPr lang="zh-CN" altLang="en-US" smtClean="0"/>
              <a:t>后缀，则返回原文件名。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/>
              <a:t>要</a:t>
            </a:r>
            <a:r>
              <a:rPr lang="zh-CN" altLang="en-US" smtClean="0"/>
              <a:t>求使用闭包的方式完成</a:t>
            </a:r>
            <a:endParaRPr lang="en-US" altLang="zh-CN" smtClean="0"/>
          </a:p>
          <a:p>
            <a:pPr marL="342900" indent="-342900">
              <a:buAutoNum type="arabicParenR"/>
            </a:pPr>
            <a:r>
              <a:rPr lang="en-US" altLang="zh-CN" smtClean="0"/>
              <a:t>String.endsWith(xx)</a:t>
            </a:r>
            <a:endParaRPr lang="en-US" altLang="zh-CN"/>
          </a:p>
          <a:p>
            <a:pPr marL="342900" indent="-342900">
              <a:buAutoNum type="arabicParenR"/>
            </a:pPr>
            <a:endParaRPr lang="en-US" altLang="zh-CN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代码</a:t>
            </a:r>
            <a:r>
              <a:rPr lang="zh-CN" altLang="en-US" sz="2000" b="1">
                <a:solidFill>
                  <a:srgbClr val="0070C0"/>
                </a:solidFill>
              </a:rPr>
              <a:t>演示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pPr lvl="0"/>
            <a:endParaRPr lang="en-US" altLang="zh-CN" sz="1600"/>
          </a:p>
          <a:p>
            <a:pPr lvl="0"/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339752" y="3930510"/>
            <a:ext cx="3107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def makeSuffix(suffix: String) =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(name: String) =&gt; {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if (name.endsWith(suffix)) name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else name + suffix</a:t>
            </a:r>
          </a:p>
          <a:p>
            <a:r>
              <a:rPr lang="en-US" altLang="zh-CN" sz="1600">
                <a:latin typeface="Arial" pitchFamily="34" charset="0"/>
                <a:cs typeface="Arial" pitchFamily="34" charset="0"/>
              </a:rPr>
              <a:t>}}</a:t>
            </a:r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3728" y="3930510"/>
            <a:ext cx="6624736" cy="1470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902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闭包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/>
          </a:p>
          <a:p>
            <a:r>
              <a:rPr lang="zh-CN" altLang="en-US" sz="2000" b="1" smtClean="0">
                <a:solidFill>
                  <a:srgbClr val="0070C0"/>
                </a:solidFill>
              </a:rPr>
              <a:t>体会闭包的好处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z="2000" b="1" smtClean="0">
              <a:solidFill>
                <a:srgbClr val="0070C0"/>
              </a:solidFill>
            </a:endParaRPr>
          </a:p>
          <a:p>
            <a:pPr marL="228600" lvl="0" indent="-2286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返回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的匿名函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数和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makeSuffix (suffix string)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的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suffix 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变量 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合成一个闭包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因为 返回的函数引用到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suffix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这个变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量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latin typeface="Arial" pitchFamily="34" charset="0"/>
                <a:cs typeface="Arial" pitchFamily="34" charset="0"/>
              </a:rPr>
            </a:br>
            <a:endParaRPr lang="en-US" altLang="zh-CN">
              <a:latin typeface="Arial" pitchFamily="34" charset="0"/>
              <a:cs typeface="Arial" pitchFamily="34" charset="0"/>
            </a:endParaRPr>
          </a:p>
          <a:p>
            <a:pPr marL="228600" lvl="0" indent="-2286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我们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体会一</a:t>
            </a:r>
            <a:r>
              <a:rPr lang="zh-CN" altLang="en-US" b="1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下闭</a:t>
            </a:r>
            <a:r>
              <a:rPr lang="zh-CN" altLang="en-US" b="1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包的好处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，如果使用传统的方法，也可以轻松实现这个功能，但是传统方法需要每次都传入 后缀名，比如 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.jpg ,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而闭包因为可以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保留上次引用的某个值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，所以我们</a:t>
            </a:r>
            <a:r>
              <a:rPr lang="zh-CN" altLang="en-US" b="1">
                <a:latin typeface="Arial" pitchFamily="34" charset="0"/>
                <a:cs typeface="Arial" pitchFamily="34" charset="0"/>
              </a:rPr>
              <a:t>传入一次就可以反复使用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。大家可以仔细的体会一把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！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函数柯里化</a:t>
            </a:r>
            <a:r>
              <a:rPr lang="en-US" altLang="zh-CN" sz="2200" b="1" smtClean="0"/>
              <a:t>(curry)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4015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函</a:t>
            </a:r>
            <a:r>
              <a:rPr lang="zh-CN" altLang="en-US" dirty="0"/>
              <a:t>数编程中，接受</a:t>
            </a:r>
            <a:r>
              <a:rPr lang="zh-CN" altLang="en-US" b="1" dirty="0">
                <a:solidFill>
                  <a:srgbClr val="EE0000"/>
                </a:solidFill>
              </a:rPr>
              <a:t>多个参数的函数</a:t>
            </a:r>
            <a:r>
              <a:rPr lang="zh-CN" altLang="en-US" dirty="0"/>
              <a:t>都可以转化为接受</a:t>
            </a:r>
            <a:r>
              <a:rPr lang="zh-CN" altLang="en-US" b="1" dirty="0">
                <a:solidFill>
                  <a:srgbClr val="EE0000"/>
                </a:solidFill>
              </a:rPr>
              <a:t>单个参数的函数</a:t>
            </a:r>
            <a:r>
              <a:rPr lang="zh-CN" altLang="en-US" dirty="0"/>
              <a:t>，这个转化过程就叫柯里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柯里化就是证明了函数只需要一个参数而已。其实我们刚才的学习过程中，已经涉及到了柯里化操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作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。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AutoNum type="arabicParenR"/>
            </a:pPr>
            <a:r>
              <a:rPr lang="zh-CN" altLang="en-US" dirty="0" smtClean="0"/>
              <a:t>不用设</a:t>
            </a:r>
            <a:r>
              <a:rPr lang="zh-CN" altLang="en-US" dirty="0"/>
              <a:t>立柯里化</a:t>
            </a:r>
            <a:r>
              <a:rPr lang="zh-CN" altLang="en-US" sz="2000" b="1" dirty="0">
                <a:solidFill>
                  <a:srgbClr val="EE0000"/>
                </a:solidFill>
              </a:rPr>
              <a:t>存在的意义</a:t>
            </a:r>
            <a:r>
              <a:rPr lang="zh-CN" altLang="en-US" dirty="0"/>
              <a:t>这样的命</a:t>
            </a:r>
            <a:r>
              <a:rPr lang="zh-CN" altLang="en-US" dirty="0" smtClean="0"/>
              <a:t>题。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柯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里化就是以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函数为主体这种思想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发展的必然产生的结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果。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即：</a:t>
            </a:r>
            <a:r>
              <a:rPr lang="zh-CN" altLang="en-US" dirty="0" smtClean="0"/>
              <a:t>柯</a:t>
            </a:r>
            <a:r>
              <a:rPr lang="zh-CN" altLang="en-US" dirty="0"/>
              <a:t>里化是面向函数思想的必然产生结果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传统方式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变量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，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对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象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方法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变量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dirty="0" smtClean="0">
                <a:latin typeface="Arial" pitchFamily="34" charset="0"/>
                <a:cs typeface="Arial" pitchFamily="34" charset="0"/>
              </a:rPr>
            </a:b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集合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函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函数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62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函数柯里化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函数柯里化快速入门</a:t>
            </a:r>
            <a:endParaRPr lang="en-US" altLang="zh-CN" smtClean="0"/>
          </a:p>
          <a:p>
            <a:r>
              <a:rPr lang="zh-CN" altLang="en-US" smtClean="0"/>
              <a:t>编写一个函数，接收两个整数，可以返回两个数的乘积，要求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  <a:p>
            <a:pPr marL="342900" indent="-342900">
              <a:buAutoNum type="arabicParenR"/>
            </a:pPr>
            <a:r>
              <a:rPr lang="zh-CN" altLang="en-US" smtClean="0">
                <a:latin typeface="Arial" pitchFamily="34" charset="0"/>
                <a:cs typeface="Arial" pitchFamily="34" charset="0"/>
              </a:rPr>
              <a:t>使用常规的方式完成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用闭包的方式完成</a:t>
            </a: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</a:pPr>
            <a:r>
              <a:rPr lang="zh-CN" altLang="en-US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用函数柯里化完成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r>
              <a:rPr lang="zh-CN" altLang="en-US">
                <a:latin typeface="Arial" pitchFamily="34" charset="0"/>
                <a:cs typeface="Arial" pitchFamily="34" charset="0"/>
              </a:rPr>
              <a:t>注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意观察编程方式的变化。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[</a:t>
            </a:r>
            <a:r>
              <a:rPr lang="zh-CN" altLang="en-US" sz="1400" smtClean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案例演示</a:t>
            </a:r>
            <a:r>
              <a:rPr lang="en-US" altLang="zh-CN" smtClean="0">
                <a:latin typeface="Arial" pitchFamily="34" charset="0"/>
                <a:cs typeface="Arial" pitchFamily="34" charset="0"/>
              </a:rPr>
              <a:t>]</a:t>
            </a:r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3369250"/>
            <a:ext cx="3082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说明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mul(x: Int, y: Int) = x *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println(mul(10, 10))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mulCurry(x: Int) = (y: Int) =&gt; x *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println(mulCurry(10)(9))</a:t>
            </a:r>
          </a:p>
          <a:p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mulCurry2(x: Int)(y:Int) = x * y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println(mulCurry2(10)(8))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250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看一个需求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如何实现将一段代码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从形式上看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，作为参数传递给高阶函数，在高阶函数内部执行这段代码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其使用的形式如 </a:t>
            </a:r>
            <a:r>
              <a:rPr lang="en-US" altLang="zh-CN" dirty="0" smtClean="0"/>
              <a:t>breakable{}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987" y="2520255"/>
            <a:ext cx="7609429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var</a:t>
            </a:r>
            <a:r>
              <a:rPr lang="en-US" altLang="zh-CN" dirty="0"/>
              <a:t> n = 10</a:t>
            </a:r>
          </a:p>
          <a:p>
            <a:r>
              <a:rPr lang="en-US" altLang="zh-CN" dirty="0"/>
              <a:t>breakable {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while </a:t>
            </a:r>
            <a:r>
              <a:rPr lang="en-US" altLang="zh-CN" b="1" dirty="0">
                <a:solidFill>
                  <a:srgbClr val="FF0000"/>
                </a:solidFill>
              </a:rPr>
              <a:t>(n &lt;= 20) {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n </a:t>
            </a:r>
            <a:r>
              <a:rPr lang="en-US" altLang="zh-CN" b="1" dirty="0">
                <a:solidFill>
                  <a:srgbClr val="FF0000"/>
                </a:solidFill>
              </a:rPr>
              <a:t>+= 1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if </a:t>
            </a:r>
            <a:r>
              <a:rPr lang="en-US" altLang="zh-CN" b="1" dirty="0">
                <a:solidFill>
                  <a:srgbClr val="FF0000"/>
                </a:solidFill>
              </a:rPr>
              <a:t>(n == 18) {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break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    }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    }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818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控制抽象基本介绍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控</a:t>
            </a:r>
            <a:r>
              <a:rPr lang="zh-CN" altLang="en-US" dirty="0"/>
              <a:t>制抽象</a:t>
            </a:r>
            <a:r>
              <a:rPr lang="zh-CN" altLang="en-US" dirty="0" smtClean="0"/>
              <a:t>是这样的函数，满足如下条件</a:t>
            </a:r>
            <a:endParaRPr lang="zh-CN" altLang="en-US" dirty="0"/>
          </a:p>
          <a:p>
            <a:pPr marL="342900" indent="-342900">
              <a:buAutoNum type="arabicParenR"/>
            </a:pPr>
            <a:r>
              <a:rPr lang="zh-CN" altLang="en-US" b="1" dirty="0" smtClean="0"/>
              <a:t>参</a:t>
            </a:r>
            <a:r>
              <a:rPr lang="zh-CN" altLang="en-US" b="1" dirty="0"/>
              <a:t>数是函</a:t>
            </a:r>
            <a:r>
              <a:rPr lang="zh-CN" altLang="en-US" b="1" dirty="0" smtClean="0"/>
              <a:t>数</a:t>
            </a:r>
            <a:endParaRPr lang="en-US" altLang="zh-CN" b="1" dirty="0" smtClean="0"/>
          </a:p>
          <a:p>
            <a:pPr marL="342900" indent="-342900">
              <a:buAutoNum type="arabicParenR"/>
            </a:pPr>
            <a:r>
              <a:rPr lang="zh-CN" altLang="en-US" b="1" dirty="0" smtClean="0"/>
              <a:t>函</a:t>
            </a:r>
            <a:r>
              <a:rPr lang="zh-CN" altLang="en-US" b="1" dirty="0"/>
              <a:t>数参数没有输入值也没有返回值</a:t>
            </a:r>
            <a:endParaRPr lang="en-US" altLang="zh-CN" b="1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快速入门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9792" y="2808287"/>
            <a:ext cx="597666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def myRunInThread(f1: () =&gt; Unit)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new Thread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override def run(): Unit = {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f1()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}.start()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myRunInThread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{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() =&gt;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干活咯！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秒完成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...")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Thread.sleep(5000)</a:t>
            </a: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    println("</a:t>
            </a:r>
            <a:r>
              <a:rPr lang="zh-CN" altLang="en-US" sz="1400">
                <a:latin typeface="Arial" pitchFamily="34" charset="0"/>
                <a:cs typeface="Arial" pitchFamily="34" charset="0"/>
              </a:rPr>
              <a:t>干完咯！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")</a:t>
            </a:r>
            <a:endParaRPr lang="en-US" altLang="zh-CN" sz="1400">
              <a:latin typeface="Arial" pitchFamily="34" charset="0"/>
              <a:cs typeface="Arial" pitchFamily="34" charset="0"/>
            </a:endParaRPr>
          </a:p>
          <a:p>
            <a:r>
              <a:rPr lang="en-US" altLang="zh-CN" sz="140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40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rgbClr val="0070C0"/>
                </a:solidFill>
              </a:rPr>
              <a:t>简化</a:t>
            </a:r>
            <a:r>
              <a:rPr lang="zh-CN" altLang="en-US" sz="2000" b="1">
                <a:solidFill>
                  <a:srgbClr val="0070C0"/>
                </a:solidFill>
              </a:rPr>
              <a:t>处理</a:t>
            </a:r>
            <a:r>
              <a:rPr lang="zh-CN" altLang="en-US" sz="2000" b="1" smtClean="0">
                <a:solidFill>
                  <a:srgbClr val="0070C0"/>
                </a:solidFill>
              </a:rPr>
              <a:t>，</a:t>
            </a:r>
            <a:r>
              <a:rPr lang="zh-CN" altLang="en-US" sz="2000" b="1">
                <a:solidFill>
                  <a:srgbClr val="0070C0"/>
                </a:solidFill>
              </a:rPr>
              <a:t>省略</a:t>
            </a:r>
            <a:r>
              <a:rPr lang="en-US" altLang="zh-CN" sz="2000" b="1">
                <a:solidFill>
                  <a:srgbClr val="0070C0"/>
                </a:solidFill>
              </a:rPr>
              <a:t>()</a:t>
            </a:r>
            <a:r>
              <a:rPr lang="zh-CN" altLang="en-US" sz="2000" b="1" smtClean="0">
                <a:solidFill>
                  <a:srgbClr val="0070C0"/>
                </a:solidFill>
              </a:rPr>
              <a:t>，如</a:t>
            </a:r>
            <a:r>
              <a:rPr lang="zh-CN" altLang="en-US" sz="2000" b="1">
                <a:solidFill>
                  <a:srgbClr val="0070C0"/>
                </a:solidFill>
              </a:rPr>
              <a:t>下形式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872183"/>
            <a:ext cx="756084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myRunInThread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(f1:  =&gt; Unit): Unit = { 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Thread {</a:t>
            </a: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400" i="1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i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override </a:t>
            </a:r>
            <a:r>
              <a:rPr lang="en-US" altLang="zh-CN" sz="1400" b="1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run(): Unit = {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  f1 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}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}.start()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}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myRunInThread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{ //</a:t>
            </a:r>
            <a:r>
              <a:rPr lang="zh-CN" altLang="en-US" sz="1400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说明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b="1" dirty="0" smtClean="0">
                <a:latin typeface="Arial" pitchFamily="34" charset="0"/>
                <a:cs typeface="Arial" pitchFamily="34" charset="0"/>
              </a:rPr>
              <a:t>干活咯！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zh-CN" altLang="en-US" sz="1400" b="1" dirty="0" smtClean="0">
                <a:latin typeface="Arial" pitchFamily="34" charset="0"/>
                <a:cs typeface="Arial" pitchFamily="34" charset="0"/>
              </a:rPr>
              <a:t>秒完成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..."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 </a:t>
            </a:r>
          </a:p>
          <a:p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Thread.</a:t>
            </a:r>
            <a:r>
              <a:rPr lang="en-US" altLang="zh-CN" sz="1400" i="1" dirty="0" err="1" smtClean="0">
                <a:latin typeface="Arial" pitchFamily="34" charset="0"/>
                <a:cs typeface="Arial" pitchFamily="34" charset="0"/>
              </a:rPr>
              <a:t>sleep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(5000)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i="1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sz="1400" b="1" dirty="0" smtClean="0">
                <a:latin typeface="Arial" pitchFamily="34" charset="0"/>
                <a:cs typeface="Arial" pitchFamily="34" charset="0"/>
              </a:rPr>
              <a:t>干完咯！</a:t>
            </a:r>
            <a:r>
              <a:rPr lang="en-US" altLang="zh-CN" sz="1400" b="1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)</a:t>
            </a:r>
            <a:br>
              <a:rPr lang="en-US" altLang="zh-CN" sz="1400" dirty="0" smtClean="0">
                <a:latin typeface="Arial" pitchFamily="34" charset="0"/>
                <a:cs typeface="Arial" pitchFamily="34" charset="0"/>
              </a:rPr>
            </a:b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zh-CN" alt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72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r>
              <a:rPr lang="en-US" altLang="zh-CN" sz="2200" b="1" smtClean="0"/>
              <a:t>(partial function)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先看一个需求</a:t>
            </a: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>
                <a:latin typeface="Arial" pitchFamily="34" charset="0"/>
                <a:cs typeface="Arial" pitchFamily="34" charset="0"/>
              </a:rPr>
              <a:t>给</a:t>
            </a:r>
            <a:r>
              <a:rPr lang="zh-CN" altLang="en-US" smtClean="0">
                <a:latin typeface="Arial" pitchFamily="34" charset="0"/>
                <a:cs typeface="Arial" pitchFamily="34" charset="0"/>
              </a:rPr>
              <a:t>你一个集合</a:t>
            </a:r>
            <a:r>
              <a:rPr lang="en-US" altLang="zh-CN"/>
              <a:t>val list = List(1, 2, 3, </a:t>
            </a:r>
            <a:r>
              <a:rPr lang="en-US" altLang="zh-CN" smtClean="0"/>
              <a:t>4, "abc") </a:t>
            </a:r>
            <a:r>
              <a:rPr lang="zh-CN" altLang="en-US" smtClean="0"/>
              <a:t>，请完成如下要求</a:t>
            </a:r>
            <a:r>
              <a:rPr lang="en-US" altLang="zh-CN" smtClean="0"/>
              <a:t>:</a:t>
            </a:r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将集合</a:t>
            </a:r>
            <a:r>
              <a:rPr lang="en-US" altLang="zh-CN" smtClean="0"/>
              <a:t>list</a:t>
            </a:r>
            <a:r>
              <a:rPr lang="zh-CN" altLang="en-US" smtClean="0"/>
              <a:t>中的所有数字</a:t>
            </a:r>
            <a:r>
              <a:rPr lang="en-US" altLang="zh-CN" smtClean="0"/>
              <a:t>+1</a:t>
            </a:r>
            <a:r>
              <a:rPr lang="zh-CN" altLang="en-US" smtClean="0"/>
              <a:t>，并返回一个新的集合 </a:t>
            </a:r>
            <a:endParaRPr lang="en-US" altLang="zh-CN" smtClean="0"/>
          </a:p>
          <a:p>
            <a:pPr marL="342900" indent="-342900">
              <a:buAutoNum type="arabicParenR"/>
              <a:defRPr/>
            </a:pPr>
            <a:r>
              <a:rPr lang="zh-CN" altLang="en-US" smtClean="0"/>
              <a:t>要求</a:t>
            </a:r>
            <a:r>
              <a:rPr lang="zh-CN" altLang="en-US" b="1" smtClean="0"/>
              <a:t>忽略掉 非数字 的元素</a:t>
            </a:r>
            <a:r>
              <a:rPr lang="zh-CN" altLang="en-US" smtClean="0"/>
              <a:t>，即返回的 新的集合 形式为 </a:t>
            </a:r>
            <a:r>
              <a:rPr lang="en-US" altLang="zh-CN" b="1" smtClean="0">
                <a:solidFill>
                  <a:srgbClr val="EE0000"/>
                </a:solidFill>
              </a:rPr>
              <a:t>(2, 3, 4, 5)</a:t>
            </a:r>
            <a:endParaRPr lang="en-US" altLang="zh-CN" b="1">
              <a:solidFill>
                <a:srgbClr val="EE0000"/>
              </a:solidFill>
            </a:endParaRPr>
          </a:p>
          <a:p>
            <a:pPr>
              <a:defRPr/>
            </a:pPr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控</a:t>
            </a:r>
            <a:r>
              <a:rPr lang="zh-CN" altLang="en-US" sz="2200" b="1"/>
              <a:t>制抽象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971" y="1175910"/>
            <a:ext cx="82575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</a:rPr>
              <a:t>进阶用法：实现类似</a:t>
            </a:r>
            <a:r>
              <a:rPr lang="en-US" altLang="zh-CN" sz="2000" b="1">
                <a:solidFill>
                  <a:srgbClr val="0070C0"/>
                </a:solidFill>
              </a:rPr>
              <a:t>while</a:t>
            </a:r>
            <a:r>
              <a:rPr lang="zh-CN" altLang="en-US" sz="2000" b="1">
                <a:solidFill>
                  <a:srgbClr val="0070C0"/>
                </a:solidFill>
              </a:rPr>
              <a:t>的</a:t>
            </a:r>
            <a:r>
              <a:rPr lang="en-US" altLang="zh-CN" sz="2000" b="1">
                <a:solidFill>
                  <a:srgbClr val="0070C0"/>
                </a:solidFill>
              </a:rPr>
              <a:t>until</a:t>
            </a:r>
            <a:r>
              <a:rPr lang="zh-CN" altLang="en-US" sz="2000" b="1">
                <a:solidFill>
                  <a:srgbClr val="0070C0"/>
                </a:solidFill>
              </a:rPr>
              <a:t>函数</a:t>
            </a:r>
            <a:endParaRPr lang="en-US" altLang="zh-CN" sz="2000" b="1" smtClean="0">
              <a:solidFill>
                <a:srgbClr val="0070C0"/>
              </a:solidFill>
            </a:endParaRPr>
          </a:p>
          <a:p>
            <a:endParaRPr lang="en-US" altLang="zh-CN" smtClean="0"/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en-US" altLang="zh-CN" smtClean="0">
              <a:latin typeface="Arial" pitchFamily="34" charset="0"/>
              <a:cs typeface="Arial" pitchFamily="34" charset="0"/>
            </a:endParaRPr>
          </a:p>
          <a:p>
            <a:endParaRPr lang="en-US" altLang="zh-CN">
              <a:latin typeface="Arial" pitchFamily="34" charset="0"/>
              <a:cs typeface="Arial" pitchFamily="34" charset="0"/>
            </a:endParaRPr>
          </a:p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656159"/>
            <a:ext cx="7992888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x = 10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until(condition: =&gt; Boolean)(block: =&gt; Unit): Unit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类似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while</a:t>
            </a:r>
            <a:r>
              <a:rPr lang="zh-CN" altLang="en-US" sz="1600" dirty="0" smtClean="0">
                <a:latin typeface="Arial" pitchFamily="34" charset="0"/>
                <a:cs typeface="Arial" pitchFamily="34" charset="0"/>
              </a:rPr>
              <a:t>循环，递归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if (condition) {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block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until(condition)(block)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("x=" + x)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(condition)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      block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//  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("x=" + x)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until(x &gt; 0)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x -= 1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("x=" + x)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0540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解决方式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-map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返回新的集合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引出偏函数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思路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1-map+fliter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方式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9252" y="2160215"/>
            <a:ext cx="364074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list = List(1, 2, 3, 4, "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f1(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n:Any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): Boolean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n.isInstanceOf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f2(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n:Int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n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+ 1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f3(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n:Any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n.asInstanceOf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list2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list.filter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(f1).map(f3).map(f2)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("list2=" + list2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3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解决方式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-map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返回新的集合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引出偏函数 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过滤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+map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组合</a:t>
            </a:r>
            <a:r>
              <a:rPr lang="en-US" altLang="zh-CN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思路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2-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模式匹配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304231"/>
            <a:ext cx="30963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addOne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):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x:Int =&gt; x + 1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 _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list = List(1, 2, 3, 4, "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list2 =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list.map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(addOne2)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("list2=" + list2)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7613" y="2317011"/>
            <a:ext cx="294478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addOne2(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: Any ): 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Any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=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match {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x:Int =&gt; x + 1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    case 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_ =&gt;</a:t>
            </a:r>
          </a:p>
          <a:p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    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>
                <a:latin typeface="Arial" pitchFamily="34" charset="0"/>
                <a:cs typeface="Arial" pitchFamily="34" charset="0"/>
              </a:rPr>
              <a:t>}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491880" y="2875647"/>
            <a:ext cx="936104" cy="582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改进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3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b="1" dirty="0" smtClean="0"/>
              <a:t>在</a:t>
            </a:r>
            <a:r>
              <a:rPr lang="zh-CN" altLang="en-US" b="1" dirty="0"/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符合某个条件</a:t>
            </a:r>
            <a:r>
              <a:rPr lang="zh-CN" altLang="en-US" b="1" dirty="0"/>
              <a:t>，而不是所有情况进行逻辑操作时，使用偏函数是一个不错的</a:t>
            </a:r>
            <a:r>
              <a:rPr lang="zh-CN" altLang="en-US" b="1" dirty="0" smtClean="0"/>
              <a:t>选择</a:t>
            </a:r>
            <a:endParaRPr lang="en-US" altLang="zh-CN" b="1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 smtClean="0"/>
              <a:t>将</a:t>
            </a:r>
            <a:r>
              <a:rPr lang="zh-CN" altLang="en-US" dirty="0"/>
              <a:t>包在大括号内的一组</a:t>
            </a:r>
            <a:r>
              <a:rPr lang="en-US" altLang="zh-CN" dirty="0"/>
              <a:t>case</a:t>
            </a:r>
            <a:r>
              <a:rPr lang="zh-CN" altLang="en-US" dirty="0"/>
              <a:t>语句封装为函数，我们称之为</a:t>
            </a:r>
            <a:r>
              <a:rPr lang="zh-CN" altLang="en-US" b="1" dirty="0">
                <a:solidFill>
                  <a:srgbClr val="FF0000"/>
                </a:solidFill>
              </a:rPr>
              <a:t>偏函数</a:t>
            </a:r>
            <a:r>
              <a:rPr lang="zh-CN" altLang="en-US" dirty="0"/>
              <a:t>，它只对会作用于指定类型的参数或指定范围值的参数实施计算，超出范围的值会忽</a:t>
            </a:r>
            <a:r>
              <a:rPr lang="zh-CN" altLang="en-US" dirty="0" smtClean="0"/>
              <a:t>略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zh-CN" altLang="en-US" dirty="0" smtClean="0"/>
              <a:t>偏</a:t>
            </a:r>
            <a:r>
              <a:rPr lang="zh-CN" altLang="en-US" dirty="0"/>
              <a:t>函数在</a:t>
            </a:r>
            <a:r>
              <a:rPr lang="en-US" altLang="zh-CN" dirty="0"/>
              <a:t>Scala</a:t>
            </a:r>
            <a:r>
              <a:rPr lang="zh-CN" altLang="en-US" dirty="0"/>
              <a:t>中是一个特质</a:t>
            </a:r>
            <a:r>
              <a:rPr lang="en-US" altLang="zh-CN" dirty="0" err="1"/>
              <a:t>PartialFunction</a:t>
            </a:r>
            <a:endParaRPr lang="en-US" altLang="zh-CN" dirty="0"/>
          </a:p>
          <a:p>
            <a:pPr>
              <a:defRPr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1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777686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偏函数快速入门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使</a:t>
            </a:r>
            <a:r>
              <a:rPr lang="zh-CN" altLang="en-US" dirty="0" smtClean="0"/>
              <a:t>用偏函数解决前面的问题，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2160215"/>
            <a:ext cx="52330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list = List(1, 2, 3, 4, "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abc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")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说明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addOne3= new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PartialFunction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[Any,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] {</a:t>
            </a: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isDefinedAt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(any: Any) =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if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any.isInstanceOf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])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true 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   else false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err="1" smtClean="0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apply(any: Any) =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any.asInstanceOf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] + 1</a:t>
            </a:r>
          </a:p>
          <a:p>
            <a:r>
              <a:rPr lang="en-US" altLang="zh-CN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list3 = </a:t>
            </a:r>
            <a:r>
              <a:rPr lang="en-US" altLang="zh-CN" dirty="0" err="1">
                <a:latin typeface="Arial" pitchFamily="34" charset="0"/>
                <a:cs typeface="Arial" pitchFamily="34" charset="0"/>
              </a:rPr>
              <a:t>list.collect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(addOne3)</a:t>
            </a:r>
          </a:p>
          <a:p>
            <a:r>
              <a:rPr lang="en-US" altLang="zh-CN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("list3=" + list3) 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30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2089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偏函数的小结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使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用构建特质的实现类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使用的方式是</a:t>
            </a:r>
            <a:r>
              <a:rPr lang="en-US" altLang="zh-CN" sz="1700" dirty="0" err="1">
                <a:latin typeface="Arial" pitchFamily="34" charset="0"/>
                <a:cs typeface="Arial" pitchFamily="34" charset="0"/>
              </a:rPr>
              <a:t>PartialFunction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的匿名子类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en-US" altLang="zh-CN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700" dirty="0" err="1" smtClean="0">
                <a:latin typeface="Arial" pitchFamily="34" charset="0"/>
                <a:cs typeface="Arial" pitchFamily="34" charset="0"/>
              </a:rPr>
              <a:t>PartialFunction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是个特质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看源码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>
              <a:buAutoNum type="arabicParenR"/>
              <a:defRPr/>
            </a:pPr>
            <a:r>
              <a:rPr lang="en-US" altLang="zh-CN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构建偏函数时，参数形式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   [Any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zh-CN" sz="17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]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是泛型，第一个表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示</a:t>
            </a:r>
            <a:r>
              <a:rPr lang="zh-CN" altLang="en-US" sz="1700" b="1" dirty="0" smtClean="0">
                <a:latin typeface="Arial" pitchFamily="34" charset="0"/>
                <a:cs typeface="Arial" pitchFamily="34" charset="0"/>
              </a:rPr>
              <a:t>传入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参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数类型，第二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个  表示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返回参数</a:t>
            </a:r>
          </a:p>
          <a:p>
            <a:pPr marL="342900" indent="-342900">
              <a:buAutoNum type="arabicParenR"/>
              <a:defRPr/>
            </a:pP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当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使用偏函数时，会遍历集合的所有元素，编译器执行流程时先执行</a:t>
            </a:r>
            <a:r>
              <a:rPr lang="en-US" altLang="zh-CN" sz="1700" dirty="0" err="1">
                <a:latin typeface="Arial" pitchFamily="34" charset="0"/>
                <a:cs typeface="Arial" pitchFamily="34" charset="0"/>
              </a:rPr>
              <a:t>isDefinedAt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如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果为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true ,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就会执行 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apply,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构建一个新的</a:t>
            </a:r>
            <a:r>
              <a:rPr lang="en-US" altLang="zh-CN" sz="17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对象返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回</a:t>
            </a:r>
            <a:endParaRPr lang="en-US" altLang="zh-CN" sz="17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执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行</a:t>
            </a:r>
            <a:r>
              <a:rPr lang="en-US" altLang="zh-CN" sz="1700" dirty="0" err="1">
                <a:latin typeface="Arial" pitchFamily="34" charset="0"/>
                <a:cs typeface="Arial" pitchFamily="34" charset="0"/>
              </a:rPr>
              <a:t>isDefinedAt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()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为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false 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就过滤掉这个元素，即不构建新的</a:t>
            </a:r>
            <a:r>
              <a:rPr lang="en-US" altLang="zh-CN" sz="17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对象</a:t>
            </a: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arenR"/>
              <a:defRPr/>
            </a:pP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函数不支持偏函数，因为</a:t>
            </a:r>
            <a:r>
              <a:rPr lang="en-US" altLang="zh-CN" sz="1700" dirty="0">
                <a:latin typeface="Arial" pitchFamily="34" charset="0"/>
                <a:cs typeface="Arial" pitchFamily="34" charset="0"/>
              </a:rPr>
              <a:t>map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底层的机制就是所有循环遍历，无法过滤处理原来集合的元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素</a:t>
            </a:r>
            <a:endParaRPr lang="en-US" altLang="zh-CN" sz="17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en-US" altLang="zh-CN" sz="1700" dirty="0" smtClean="0">
                <a:latin typeface="Arial" pitchFamily="34" charset="0"/>
                <a:cs typeface="Arial" pitchFamily="34" charset="0"/>
              </a:rPr>
              <a:t>collect</a:t>
            </a:r>
            <a:r>
              <a:rPr lang="zh-CN" altLang="en-US" sz="1700" dirty="0">
                <a:latin typeface="Arial" pitchFamily="34" charset="0"/>
                <a:cs typeface="Arial" pitchFamily="34" charset="0"/>
              </a:rPr>
              <a:t>函数支持偏函</a:t>
            </a:r>
            <a:r>
              <a:rPr lang="zh-CN" altLang="en-US" sz="1700" dirty="0" smtClean="0">
                <a:latin typeface="Arial" pitchFamily="34" charset="0"/>
                <a:cs typeface="Arial" pitchFamily="34" charset="0"/>
              </a:rPr>
              <a:t>数</a:t>
            </a:r>
            <a:endParaRPr lang="en-US" altLang="zh-CN" sz="17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84151"/>
            <a:ext cx="84249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813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偏函数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偏函数简化形式</a:t>
            </a:r>
            <a:endParaRPr lang="en-US" altLang="zh-CN" sz="2000" b="1" dirty="0" smtClean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声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明偏函数，需要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重写特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质中的方法，有的时候会略显麻烦，而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Scala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其实提供了简单的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方法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>
                <a:latin typeface="Arial" pitchFamily="34" charset="0"/>
                <a:cs typeface="Arial" pitchFamily="34" charset="0"/>
              </a:rPr>
              <a:t>简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化形式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1</a:t>
            </a:r>
          </a:p>
          <a:p>
            <a:pPr marL="342900" indent="-342900">
              <a:buAutoNum type="arabicParenR"/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arenR"/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简化形式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4741" y="3048118"/>
            <a:ext cx="741167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f2: </a:t>
            </a:r>
            <a:r>
              <a:rPr lang="en-US" altLang="zh-CN" b="1" dirty="0" err="1"/>
              <a:t>PartialFunction</a:t>
            </a:r>
            <a:r>
              <a:rPr lang="en-US" altLang="zh-CN" dirty="0"/>
              <a:t>[Any, </a:t>
            </a:r>
            <a:r>
              <a:rPr lang="en-US" altLang="zh-CN" dirty="0" err="1"/>
              <a:t>Int</a:t>
            </a:r>
            <a:r>
              <a:rPr lang="en-US" altLang="zh-CN" dirty="0"/>
              <a:t>] 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 case </a:t>
            </a:r>
            <a:r>
              <a:rPr lang="en-US" altLang="zh-CN" dirty="0"/>
              <a:t>i: </a:t>
            </a:r>
            <a:r>
              <a:rPr lang="en-US" altLang="zh-CN" dirty="0" err="1"/>
              <a:t>Int</a:t>
            </a:r>
            <a:r>
              <a:rPr lang="en-US" altLang="zh-CN" dirty="0"/>
              <a:t> =&gt; </a:t>
            </a:r>
            <a:r>
              <a:rPr lang="en-US" altLang="zh-CN" dirty="0" err="1"/>
              <a:t>i</a:t>
            </a:r>
            <a:r>
              <a:rPr lang="en-US" altLang="zh-CN" dirty="0"/>
              <a:t> + 1 // </a:t>
            </a:r>
            <a:r>
              <a:rPr lang="en-US" altLang="zh-CN" b="1" dirty="0">
                <a:solidFill>
                  <a:srgbClr val="EE0000"/>
                </a:solidFill>
              </a:rPr>
              <a:t>case</a:t>
            </a:r>
            <a:r>
              <a:rPr lang="zh-CN" altLang="en-US" b="1" dirty="0">
                <a:solidFill>
                  <a:srgbClr val="EE0000"/>
                </a:solidFill>
              </a:rPr>
              <a:t>语句可以自动转换为偏函数</a:t>
            </a:r>
            <a:endParaRPr lang="zh-CN" altLang="en-US" dirty="0">
              <a:solidFill>
                <a:srgbClr val="EE0000"/>
              </a:solidFill>
            </a:endParaRP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smtClean="0"/>
              <a:t>list2 </a:t>
            </a:r>
            <a:r>
              <a:rPr lang="en-US" altLang="zh-CN" dirty="0"/>
              <a:t>= List(1, 2, 3, 4,"ABC</a:t>
            </a:r>
            <a:r>
              <a:rPr lang="en-US" altLang="zh-CN" dirty="0" smtClean="0"/>
              <a:t>").collect(f2)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754244"/>
            <a:ext cx="741682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smtClean="0"/>
              <a:t>list3 </a:t>
            </a:r>
            <a:r>
              <a:rPr lang="en-US" altLang="zh-CN" dirty="0"/>
              <a:t>= List(1, 2, 3, 4,"ABC</a:t>
            </a:r>
            <a:r>
              <a:rPr lang="en-US" altLang="zh-CN" dirty="0" smtClean="0"/>
              <a:t>").collect</a:t>
            </a:r>
            <a:r>
              <a:rPr lang="en-US" altLang="zh-CN" b="1" dirty="0" smtClean="0"/>
              <a:t>{ </a:t>
            </a:r>
            <a:r>
              <a:rPr lang="en-US" altLang="zh-CN" b="1" dirty="0"/>
              <a:t>case i: </a:t>
            </a:r>
            <a:r>
              <a:rPr lang="en-US" altLang="zh-CN" b="1" dirty="0" err="1"/>
              <a:t>Int</a:t>
            </a:r>
            <a:r>
              <a:rPr lang="en-US" altLang="zh-CN" b="1" dirty="0"/>
              <a:t> =&gt; </a:t>
            </a:r>
            <a:r>
              <a:rPr lang="en-US" altLang="zh-CN" b="1" dirty="0" err="1"/>
              <a:t>i</a:t>
            </a:r>
            <a:r>
              <a:rPr lang="en-US" altLang="zh-CN" b="1" dirty="0"/>
              <a:t> + 1 }</a:t>
            </a:r>
            <a:endParaRPr lang="en-US" altLang="zh-CN" dirty="0"/>
          </a:p>
          <a:p>
            <a:r>
              <a:rPr lang="en-US" altLang="zh-CN" dirty="0" err="1" smtClean="0"/>
              <a:t>println</a:t>
            </a:r>
            <a:r>
              <a:rPr lang="en-US" altLang="zh-CN" dirty="0" smtClean="0"/>
              <a:t>(list3)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9718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67544" y="755071"/>
            <a:ext cx="7272338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2B2B2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200" b="1" smtClean="0"/>
              <a:t>作</a:t>
            </a:r>
            <a:r>
              <a:rPr lang="zh-CN" altLang="en-US" sz="2200" b="1"/>
              <a:t>为参数的函数</a:t>
            </a:r>
            <a:endParaRPr lang="en-US" altLang="zh-CN" sz="2200" b="1"/>
          </a:p>
        </p:txBody>
      </p:sp>
      <p:sp>
        <p:nvSpPr>
          <p:cNvPr id="4" name="矩形 3"/>
          <p:cNvSpPr/>
          <p:nvPr/>
        </p:nvSpPr>
        <p:spPr>
          <a:xfrm>
            <a:off x="539553" y="1244431"/>
            <a:ext cx="8424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b="1" smtClean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3" y="1244431"/>
            <a:ext cx="81369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基本介绍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函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数作为一个变量传入到了另一个函数中，那么该</a:t>
            </a:r>
            <a:r>
              <a:rPr lang="zh-CN" altLang="en-US" b="1" dirty="0">
                <a:solidFill>
                  <a:srgbClr val="EE0000"/>
                </a:solidFill>
                <a:latin typeface="Arial" pitchFamily="34" charset="0"/>
                <a:cs typeface="Arial" pitchFamily="34" charset="0"/>
              </a:rPr>
              <a:t>作为参数的函数的类型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是：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function1.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。，即：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参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数类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型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=&gt; </a:t>
            </a:r>
            <a:r>
              <a:rPr lang="zh-CN" altLang="en-US" dirty="0">
                <a:latin typeface="Arial" pitchFamily="34" charset="0"/>
                <a:cs typeface="Arial" pitchFamily="34" charset="0"/>
              </a:rPr>
              <a:t>返回类</a:t>
            </a:r>
            <a:r>
              <a:rPr lang="zh-CN" altLang="en-US" dirty="0" smtClean="0">
                <a:latin typeface="Arial" pitchFamily="34" charset="0"/>
                <a:cs typeface="Arial" pitchFamily="34" charset="0"/>
              </a:rPr>
              <a:t>型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应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用实例</a:t>
            </a: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n-US" altLang="zh-CN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3229590"/>
            <a:ext cx="705631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plus(x: </a:t>
            </a:r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) = 3 + x</a:t>
            </a:r>
          </a:p>
          <a:p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val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 result1 = Array(1, 2, 3, 4).map(plus(_))</a:t>
            </a:r>
          </a:p>
          <a:p>
            <a:r>
              <a:rPr lang="en-US" altLang="zh-CN" sz="1600" dirty="0" err="1">
                <a:latin typeface="Arial" pitchFamily="34" charset="0"/>
                <a:cs typeface="Arial" pitchFamily="34" charset="0"/>
              </a:rPr>
              <a:t>println</a:t>
            </a:r>
            <a:r>
              <a:rPr lang="en-US" altLang="zh-CN" sz="1600" dirty="0">
                <a:latin typeface="Arial" pitchFamily="34" charset="0"/>
                <a:cs typeface="Arial" pitchFamily="34" charset="0"/>
              </a:rPr>
              <a:t>(result1.mkString</a:t>
            </a:r>
            <a:r>
              <a:rPr lang="en-US" altLang="zh-CN" sz="1600" dirty="0" smtClean="0">
                <a:latin typeface="Arial" pitchFamily="34" charset="0"/>
                <a:cs typeface="Arial" pitchFamily="34" charset="0"/>
              </a:rPr>
              <a:t>(","))</a:t>
            </a:r>
          </a:p>
          <a:p>
            <a:endParaRPr lang="en-US" altLang="zh-CN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12881</TotalTime>
  <Words>4129</Words>
  <Application>Microsoft Office PowerPoint</Application>
  <PresentationFormat>自定义</PresentationFormat>
  <Paragraphs>710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Scala核心编程 函数式编程高级  讲师：李海波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haibo lib</cp:lastModifiedBy>
  <cp:revision>1200</cp:revision>
  <dcterms:created xsi:type="dcterms:W3CDTF">2013-03-04T07:19:00Z</dcterms:created>
  <dcterms:modified xsi:type="dcterms:W3CDTF">2019-04-02T01:02:43Z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