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0" r:id="rId17"/>
    <p:sldId id="275"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4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89E540-86DB-437D-9DCC-F94BC2601D2D}" type="datetimeFigureOut">
              <a:rPr lang="zh-CN" altLang="en-US" smtClean="0"/>
              <a:t>2023/3/1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DE57AE-716A-4B77-BF80-2FCD4266943A}" type="slidenum">
              <a:rPr lang="zh-CN" altLang="en-US" smtClean="0"/>
              <a:t>‹#›</a:t>
            </a:fld>
            <a:endParaRPr lang="zh-CN" altLang="en-US"/>
          </a:p>
        </p:txBody>
      </p:sp>
    </p:spTree>
    <p:extLst>
      <p:ext uri="{BB962C8B-B14F-4D97-AF65-F5344CB8AC3E}">
        <p14:creationId xmlns:p14="http://schemas.microsoft.com/office/powerpoint/2010/main" val="3534514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E01B321-EFF0-4D81-8EC4-F66C091EA030}" type="datetimeFigureOut">
              <a:rPr lang="zh-CN" altLang="en-US" smtClean="0"/>
              <a:t>2023/3/1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DAF8872-731F-40A0-A94F-38160FE46161}" type="slidenum">
              <a:rPr lang="zh-CN" altLang="en-US" smtClean="0"/>
              <a:t>‹#›</a:t>
            </a:fld>
            <a:endParaRPr lang="zh-CN" altLang="en-US"/>
          </a:p>
        </p:txBody>
      </p:sp>
    </p:spTree>
    <p:extLst>
      <p:ext uri="{BB962C8B-B14F-4D97-AF65-F5344CB8AC3E}">
        <p14:creationId xmlns:p14="http://schemas.microsoft.com/office/powerpoint/2010/main" val="1419821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E01B321-EFF0-4D81-8EC4-F66C091EA030}" type="datetimeFigureOut">
              <a:rPr lang="zh-CN" altLang="en-US" smtClean="0"/>
              <a:t>2023/3/1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DAF8872-731F-40A0-A94F-38160FE46161}" type="slidenum">
              <a:rPr lang="zh-CN" altLang="en-US" smtClean="0"/>
              <a:t>‹#›</a:t>
            </a:fld>
            <a:endParaRPr lang="zh-CN" altLang="en-US"/>
          </a:p>
        </p:txBody>
      </p:sp>
    </p:spTree>
    <p:extLst>
      <p:ext uri="{BB962C8B-B14F-4D97-AF65-F5344CB8AC3E}">
        <p14:creationId xmlns:p14="http://schemas.microsoft.com/office/powerpoint/2010/main" val="2111023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E01B321-EFF0-4D81-8EC4-F66C091EA030}" type="datetimeFigureOut">
              <a:rPr lang="zh-CN" altLang="en-US" smtClean="0"/>
              <a:t>2023/3/1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DAF8872-731F-40A0-A94F-38160FE46161}" type="slidenum">
              <a:rPr lang="zh-CN" altLang="en-US" smtClean="0"/>
              <a:t>‹#›</a:t>
            </a:fld>
            <a:endParaRPr lang="zh-CN" altLang="en-US"/>
          </a:p>
        </p:txBody>
      </p:sp>
    </p:spTree>
    <p:extLst>
      <p:ext uri="{BB962C8B-B14F-4D97-AF65-F5344CB8AC3E}">
        <p14:creationId xmlns:p14="http://schemas.microsoft.com/office/powerpoint/2010/main" val="3192539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E01B321-EFF0-4D81-8EC4-F66C091EA030}" type="datetimeFigureOut">
              <a:rPr lang="zh-CN" altLang="en-US" smtClean="0"/>
              <a:t>2023/3/1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DAF8872-731F-40A0-A94F-38160FE46161}"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2723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E01B321-EFF0-4D81-8EC4-F66C091EA030}" type="datetimeFigureOut">
              <a:rPr lang="zh-CN" altLang="en-US" smtClean="0"/>
              <a:t>2023/3/1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DAF8872-731F-40A0-A94F-38160FE46161}" type="slidenum">
              <a:rPr lang="zh-CN" altLang="en-US" smtClean="0"/>
              <a:t>‹#›</a:t>
            </a:fld>
            <a:endParaRPr lang="zh-CN" altLang="en-US"/>
          </a:p>
        </p:txBody>
      </p:sp>
    </p:spTree>
    <p:extLst>
      <p:ext uri="{BB962C8B-B14F-4D97-AF65-F5344CB8AC3E}">
        <p14:creationId xmlns:p14="http://schemas.microsoft.com/office/powerpoint/2010/main" val="4133451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E01B321-EFF0-4D81-8EC4-F66C091EA030}" type="datetimeFigureOut">
              <a:rPr lang="zh-CN" altLang="en-US" smtClean="0"/>
              <a:t>2023/3/1</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DAF8872-731F-40A0-A94F-38160FE46161}" type="slidenum">
              <a:rPr lang="zh-CN" altLang="en-US" smtClean="0"/>
              <a:t>‹#›</a:t>
            </a:fld>
            <a:endParaRPr lang="zh-CN" altLang="en-US"/>
          </a:p>
        </p:txBody>
      </p:sp>
    </p:spTree>
    <p:extLst>
      <p:ext uri="{BB962C8B-B14F-4D97-AF65-F5344CB8AC3E}">
        <p14:creationId xmlns:p14="http://schemas.microsoft.com/office/powerpoint/2010/main" val="1464212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E01B321-EFF0-4D81-8EC4-F66C091EA030}" type="datetimeFigureOut">
              <a:rPr lang="zh-CN" altLang="en-US" smtClean="0"/>
              <a:t>2023/3/1</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DAF8872-731F-40A0-A94F-38160FE46161}" type="slidenum">
              <a:rPr lang="zh-CN" altLang="en-US" smtClean="0"/>
              <a:t>‹#›</a:t>
            </a:fld>
            <a:endParaRPr lang="zh-CN" altLang="en-US"/>
          </a:p>
        </p:txBody>
      </p:sp>
    </p:spTree>
    <p:extLst>
      <p:ext uri="{BB962C8B-B14F-4D97-AF65-F5344CB8AC3E}">
        <p14:creationId xmlns:p14="http://schemas.microsoft.com/office/powerpoint/2010/main" val="868887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E01B321-EFF0-4D81-8EC4-F66C091EA030}" type="datetimeFigureOut">
              <a:rPr lang="zh-CN" altLang="en-US" smtClean="0"/>
              <a:t>2023/3/1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DAF8872-731F-40A0-A94F-38160FE46161}" type="slidenum">
              <a:rPr lang="zh-CN" altLang="en-US" smtClean="0"/>
              <a:t>‹#›</a:t>
            </a:fld>
            <a:endParaRPr lang="zh-CN" altLang="en-US"/>
          </a:p>
        </p:txBody>
      </p:sp>
    </p:spTree>
    <p:extLst>
      <p:ext uri="{BB962C8B-B14F-4D97-AF65-F5344CB8AC3E}">
        <p14:creationId xmlns:p14="http://schemas.microsoft.com/office/powerpoint/2010/main" val="17703750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E01B321-EFF0-4D81-8EC4-F66C091EA030}" type="datetimeFigureOut">
              <a:rPr lang="zh-CN" altLang="en-US" smtClean="0"/>
              <a:t>2023/3/1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DAF8872-731F-40A0-A94F-38160FE46161}" type="slidenum">
              <a:rPr lang="zh-CN" altLang="en-US" smtClean="0"/>
              <a:t>‹#›</a:t>
            </a:fld>
            <a:endParaRPr lang="zh-CN" altLang="en-US"/>
          </a:p>
        </p:txBody>
      </p:sp>
    </p:spTree>
    <p:extLst>
      <p:ext uri="{BB962C8B-B14F-4D97-AF65-F5344CB8AC3E}">
        <p14:creationId xmlns:p14="http://schemas.microsoft.com/office/powerpoint/2010/main" val="2295922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3"/>
          <p:cNvSpPr>
            <a:spLocks noGrp="1"/>
          </p:cNvSpPr>
          <p:nvPr>
            <p:ph type="dt" sz="half" idx="10"/>
          </p:nvPr>
        </p:nvSpPr>
        <p:spPr/>
        <p:txBody>
          <a:bodyPr/>
          <a:lstStyle/>
          <a:p>
            <a:fld id="{DE01B321-EFF0-4D81-8EC4-F66C091EA030}" type="datetimeFigureOut">
              <a:rPr lang="zh-CN" altLang="en-US" smtClean="0"/>
              <a:t>2023/3/1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DAF8872-731F-40A0-A94F-38160FE46161}" type="slidenum">
              <a:rPr lang="zh-CN" altLang="en-US" smtClean="0"/>
              <a:t>‹#›</a:t>
            </a:fld>
            <a:endParaRPr lang="zh-CN" altLang="en-US"/>
          </a:p>
        </p:txBody>
      </p:sp>
    </p:spTree>
    <p:extLst>
      <p:ext uri="{BB962C8B-B14F-4D97-AF65-F5344CB8AC3E}">
        <p14:creationId xmlns:p14="http://schemas.microsoft.com/office/powerpoint/2010/main" val="541791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E01B321-EFF0-4D81-8EC4-F66C091EA030}" type="datetimeFigureOut">
              <a:rPr lang="zh-CN" altLang="en-US" smtClean="0"/>
              <a:t>2023/3/1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DAF8872-731F-40A0-A94F-38160FE46161}" type="slidenum">
              <a:rPr lang="zh-CN" altLang="en-US" smtClean="0"/>
              <a:t>‹#›</a:t>
            </a:fld>
            <a:endParaRPr lang="zh-CN" altLang="en-US"/>
          </a:p>
        </p:txBody>
      </p:sp>
    </p:spTree>
    <p:extLst>
      <p:ext uri="{BB962C8B-B14F-4D97-AF65-F5344CB8AC3E}">
        <p14:creationId xmlns:p14="http://schemas.microsoft.com/office/powerpoint/2010/main" val="3144840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E01B321-EFF0-4D81-8EC4-F66C091EA030}" type="datetimeFigureOut">
              <a:rPr lang="zh-CN" altLang="en-US" smtClean="0"/>
              <a:t>2023/3/1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DAF8872-731F-40A0-A94F-38160FE46161}" type="slidenum">
              <a:rPr lang="zh-CN" altLang="en-US" smtClean="0"/>
              <a:t>‹#›</a:t>
            </a:fld>
            <a:endParaRPr lang="zh-CN" altLang="en-US"/>
          </a:p>
        </p:txBody>
      </p:sp>
    </p:spTree>
    <p:extLst>
      <p:ext uri="{BB962C8B-B14F-4D97-AF65-F5344CB8AC3E}">
        <p14:creationId xmlns:p14="http://schemas.microsoft.com/office/powerpoint/2010/main" val="3126306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E01B321-EFF0-4D81-8EC4-F66C091EA030}" type="datetimeFigureOut">
              <a:rPr lang="zh-CN" altLang="en-US" smtClean="0"/>
              <a:t>2023/3/1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DAF8872-731F-40A0-A94F-38160FE46161}" type="slidenum">
              <a:rPr lang="zh-CN" altLang="en-US" smtClean="0"/>
              <a:t>‹#›</a:t>
            </a:fld>
            <a:endParaRPr lang="zh-CN" altLang="en-US"/>
          </a:p>
        </p:txBody>
      </p:sp>
    </p:spTree>
    <p:extLst>
      <p:ext uri="{BB962C8B-B14F-4D97-AF65-F5344CB8AC3E}">
        <p14:creationId xmlns:p14="http://schemas.microsoft.com/office/powerpoint/2010/main" val="583376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DE01B321-EFF0-4D81-8EC4-F66C091EA030}" type="datetimeFigureOut">
              <a:rPr lang="zh-CN" altLang="en-US" smtClean="0"/>
              <a:t>2023/3/1</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1DAF8872-731F-40A0-A94F-38160FE46161}" type="slidenum">
              <a:rPr lang="zh-CN" altLang="en-US" smtClean="0"/>
              <a:t>‹#›</a:t>
            </a:fld>
            <a:endParaRPr lang="zh-CN" altLang="en-US"/>
          </a:p>
        </p:txBody>
      </p:sp>
    </p:spTree>
    <p:extLst>
      <p:ext uri="{BB962C8B-B14F-4D97-AF65-F5344CB8AC3E}">
        <p14:creationId xmlns:p14="http://schemas.microsoft.com/office/powerpoint/2010/main" val="154408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E01B321-EFF0-4D81-8EC4-F66C091EA030}" type="datetimeFigureOut">
              <a:rPr lang="zh-CN" altLang="en-US" smtClean="0"/>
              <a:t>2023/3/1</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1DAF8872-731F-40A0-A94F-38160FE46161}" type="slidenum">
              <a:rPr lang="zh-CN" altLang="en-US" smtClean="0"/>
              <a:t>‹#›</a:t>
            </a:fld>
            <a:endParaRPr lang="zh-CN" altLang="en-US"/>
          </a:p>
        </p:txBody>
      </p:sp>
    </p:spTree>
    <p:extLst>
      <p:ext uri="{BB962C8B-B14F-4D97-AF65-F5344CB8AC3E}">
        <p14:creationId xmlns:p14="http://schemas.microsoft.com/office/powerpoint/2010/main" val="2323280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DE01B321-EFF0-4D81-8EC4-F66C091EA030}" type="datetimeFigureOut">
              <a:rPr lang="zh-CN" altLang="en-US" smtClean="0"/>
              <a:t>2023/3/1</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1DAF8872-731F-40A0-A94F-38160FE46161}" type="slidenum">
              <a:rPr lang="zh-CN" altLang="en-US" smtClean="0"/>
              <a:t>‹#›</a:t>
            </a:fld>
            <a:endParaRPr lang="zh-CN" altLang="en-US"/>
          </a:p>
        </p:txBody>
      </p:sp>
    </p:spTree>
    <p:extLst>
      <p:ext uri="{BB962C8B-B14F-4D97-AF65-F5344CB8AC3E}">
        <p14:creationId xmlns:p14="http://schemas.microsoft.com/office/powerpoint/2010/main" val="3851538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E01B321-EFF0-4D81-8EC4-F66C091EA030}" type="datetimeFigureOut">
              <a:rPr lang="zh-CN" altLang="en-US" smtClean="0"/>
              <a:t>2023/3/1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DAF8872-731F-40A0-A94F-38160FE46161}" type="slidenum">
              <a:rPr lang="zh-CN" altLang="en-US" smtClean="0"/>
              <a:t>‹#›</a:t>
            </a:fld>
            <a:endParaRPr lang="zh-CN" altLang="en-US"/>
          </a:p>
        </p:txBody>
      </p:sp>
    </p:spTree>
    <p:extLst>
      <p:ext uri="{BB962C8B-B14F-4D97-AF65-F5344CB8AC3E}">
        <p14:creationId xmlns:p14="http://schemas.microsoft.com/office/powerpoint/2010/main" val="126160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E01B321-EFF0-4D81-8EC4-F66C091EA030}" type="datetimeFigureOut">
              <a:rPr lang="zh-CN" altLang="en-US" smtClean="0"/>
              <a:t>2023/3/1</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DAF8872-731F-40A0-A94F-38160FE46161}" type="slidenum">
              <a:rPr lang="zh-CN" altLang="en-US" smtClean="0"/>
              <a:t>‹#›</a:t>
            </a:fld>
            <a:endParaRPr lang="zh-CN" altLang="en-US"/>
          </a:p>
        </p:txBody>
      </p:sp>
    </p:spTree>
    <p:extLst>
      <p:ext uri="{BB962C8B-B14F-4D97-AF65-F5344CB8AC3E}">
        <p14:creationId xmlns:p14="http://schemas.microsoft.com/office/powerpoint/2010/main" val="30178142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65213-4AC7-9B5F-432F-B2E1631D0529}"/>
              </a:ext>
            </a:extLst>
          </p:cNvPr>
          <p:cNvSpPr>
            <a:spLocks noGrp="1"/>
          </p:cNvSpPr>
          <p:nvPr>
            <p:ph type="ctrTitle"/>
          </p:nvPr>
        </p:nvSpPr>
        <p:spPr>
          <a:xfrm>
            <a:off x="1683171" y="1794456"/>
            <a:ext cx="8825658" cy="1201347"/>
          </a:xfrm>
        </p:spPr>
        <p:txBody>
          <a:bodyPr/>
          <a:lstStyle/>
          <a:p>
            <a:r>
              <a:rPr lang="zh-CN" altLang="en-US" dirty="0"/>
              <a:t>博客系统设计与实现</a:t>
            </a:r>
          </a:p>
        </p:txBody>
      </p:sp>
      <p:sp>
        <p:nvSpPr>
          <p:cNvPr id="4" name="文本框 3">
            <a:extLst>
              <a:ext uri="{FF2B5EF4-FFF2-40B4-BE49-F238E27FC236}">
                <a16:creationId xmlns:a16="http://schemas.microsoft.com/office/drawing/2014/main" id="{12A380FC-5E8C-B6BD-C6B6-E58727A703CB}"/>
              </a:ext>
            </a:extLst>
          </p:cNvPr>
          <p:cNvSpPr txBox="1"/>
          <p:nvPr/>
        </p:nvSpPr>
        <p:spPr>
          <a:xfrm>
            <a:off x="5228823" y="4361645"/>
            <a:ext cx="1601273" cy="369332"/>
          </a:xfrm>
          <a:prstGeom prst="rect">
            <a:avLst/>
          </a:prstGeom>
          <a:noFill/>
        </p:spPr>
        <p:txBody>
          <a:bodyPr wrap="square" rtlCol="0">
            <a:spAutoFit/>
          </a:bodyPr>
          <a:lstStyle/>
          <a:p>
            <a:r>
              <a:rPr lang="zh-CN" altLang="en-US" dirty="0"/>
              <a:t>需求分析报告</a:t>
            </a:r>
          </a:p>
        </p:txBody>
      </p:sp>
    </p:spTree>
    <p:extLst>
      <p:ext uri="{BB962C8B-B14F-4D97-AF65-F5344CB8AC3E}">
        <p14:creationId xmlns:p14="http://schemas.microsoft.com/office/powerpoint/2010/main" val="1359418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CC21BF-EC46-3560-209C-F75EB9AFAA98}"/>
              </a:ext>
            </a:extLst>
          </p:cNvPr>
          <p:cNvSpPr>
            <a:spLocks noGrp="1"/>
          </p:cNvSpPr>
          <p:nvPr>
            <p:ph type="title"/>
          </p:nvPr>
        </p:nvSpPr>
        <p:spPr/>
        <p:txBody>
          <a:bodyPr/>
          <a:lstStyle/>
          <a:p>
            <a:r>
              <a:rPr lang="en-US" altLang="zh-CN" dirty="0"/>
              <a:t>7</a:t>
            </a:r>
            <a:r>
              <a:rPr lang="zh-CN" altLang="en-US" dirty="0"/>
              <a:t>：后台管理</a:t>
            </a:r>
          </a:p>
        </p:txBody>
      </p:sp>
      <p:sp>
        <p:nvSpPr>
          <p:cNvPr id="3" name="内容占位符 2">
            <a:extLst>
              <a:ext uri="{FF2B5EF4-FFF2-40B4-BE49-F238E27FC236}">
                <a16:creationId xmlns:a16="http://schemas.microsoft.com/office/drawing/2014/main" id="{F47C0C1E-42CB-3B95-6F74-D77C104D84A5}"/>
              </a:ext>
            </a:extLst>
          </p:cNvPr>
          <p:cNvSpPr>
            <a:spLocks noGrp="1"/>
          </p:cNvSpPr>
          <p:nvPr>
            <p:ph idx="1"/>
          </p:nvPr>
        </p:nvSpPr>
        <p:spPr/>
        <p:txBody>
          <a:bodyPr/>
          <a:lstStyle/>
          <a:p>
            <a:r>
              <a:rPr lang="zh-CN" altLang="en-US"/>
              <a:t>管理员可以在登录界面登录管理员账号进入后台。管理员可以对用户，用户发送的日志和评论进行修改和删除。</a:t>
            </a:r>
          </a:p>
        </p:txBody>
      </p:sp>
    </p:spTree>
    <p:extLst>
      <p:ext uri="{BB962C8B-B14F-4D97-AF65-F5344CB8AC3E}">
        <p14:creationId xmlns:p14="http://schemas.microsoft.com/office/powerpoint/2010/main" val="3600029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85AE53-64EE-38F4-CE86-9A1B13FC7515}"/>
              </a:ext>
            </a:extLst>
          </p:cNvPr>
          <p:cNvSpPr>
            <a:spLocks noGrp="1"/>
          </p:cNvSpPr>
          <p:nvPr>
            <p:ph type="title"/>
          </p:nvPr>
        </p:nvSpPr>
        <p:spPr>
          <a:xfrm>
            <a:off x="3389312" y="525698"/>
            <a:ext cx="4548368" cy="839462"/>
          </a:xfrm>
        </p:spPr>
        <p:txBody>
          <a:bodyPr/>
          <a:lstStyle/>
          <a:p>
            <a:r>
              <a:rPr lang="zh-CN" altLang="en-US" dirty="0"/>
              <a:t>界面按钮功能概述</a:t>
            </a:r>
          </a:p>
        </p:txBody>
      </p:sp>
      <p:sp>
        <p:nvSpPr>
          <p:cNvPr id="3" name="内容占位符 2">
            <a:extLst>
              <a:ext uri="{FF2B5EF4-FFF2-40B4-BE49-F238E27FC236}">
                <a16:creationId xmlns:a16="http://schemas.microsoft.com/office/drawing/2014/main" id="{15060484-49D0-0FC0-AAFE-8C8E4F45580F}"/>
              </a:ext>
            </a:extLst>
          </p:cNvPr>
          <p:cNvSpPr>
            <a:spLocks noGrp="1"/>
          </p:cNvSpPr>
          <p:nvPr>
            <p:ph idx="1"/>
          </p:nvPr>
        </p:nvSpPr>
        <p:spPr>
          <a:xfrm>
            <a:off x="1103312" y="2052919"/>
            <a:ext cx="8946541" cy="1214022"/>
          </a:xfrm>
        </p:spPr>
        <p:txBody>
          <a:bodyPr>
            <a:normAutofit/>
          </a:bodyPr>
          <a:lstStyle/>
          <a:p>
            <a:r>
              <a:rPr lang="zh-CN" altLang="en-US" dirty="0"/>
              <a:t>下面对系统各个页面中的具体按钮和它们的功能进行描述。</a:t>
            </a:r>
            <a:endParaRPr lang="en-US" altLang="zh-CN" dirty="0"/>
          </a:p>
          <a:p>
            <a:pPr marL="0" indent="0">
              <a:buNone/>
            </a:pPr>
            <a:r>
              <a:rPr lang="zh-CN" altLang="en-US" dirty="0"/>
              <a:t>      页面主要分为登录页面，注册页面，导航栏，前台页面，个人主页，其他人的个人主页，聊天页面，日志编辑页面。</a:t>
            </a:r>
          </a:p>
        </p:txBody>
      </p:sp>
    </p:spTree>
    <p:extLst>
      <p:ext uri="{BB962C8B-B14F-4D97-AF65-F5344CB8AC3E}">
        <p14:creationId xmlns:p14="http://schemas.microsoft.com/office/powerpoint/2010/main" val="2780028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E85B46-C4D9-8129-EE82-8440CA20AF41}"/>
              </a:ext>
            </a:extLst>
          </p:cNvPr>
          <p:cNvSpPr>
            <a:spLocks noGrp="1"/>
          </p:cNvSpPr>
          <p:nvPr>
            <p:ph type="title"/>
          </p:nvPr>
        </p:nvSpPr>
        <p:spPr>
          <a:xfrm>
            <a:off x="4011791" y="529991"/>
            <a:ext cx="3329168" cy="822290"/>
          </a:xfrm>
        </p:spPr>
        <p:txBody>
          <a:bodyPr/>
          <a:lstStyle/>
          <a:p>
            <a:r>
              <a:rPr lang="en-US" altLang="zh-CN" dirty="0"/>
              <a:t>1</a:t>
            </a:r>
            <a:r>
              <a:rPr lang="zh-CN" altLang="en-US" dirty="0"/>
              <a:t>：登录页面</a:t>
            </a:r>
          </a:p>
        </p:txBody>
      </p:sp>
      <p:sp>
        <p:nvSpPr>
          <p:cNvPr id="3" name="内容占位符 2">
            <a:extLst>
              <a:ext uri="{FF2B5EF4-FFF2-40B4-BE49-F238E27FC236}">
                <a16:creationId xmlns:a16="http://schemas.microsoft.com/office/drawing/2014/main" id="{31ED02D4-CBAC-60D1-54FD-34A60AB2AA04}"/>
              </a:ext>
            </a:extLst>
          </p:cNvPr>
          <p:cNvSpPr>
            <a:spLocks noGrp="1"/>
          </p:cNvSpPr>
          <p:nvPr>
            <p:ph idx="1"/>
          </p:nvPr>
        </p:nvSpPr>
        <p:spPr/>
        <p:txBody>
          <a:bodyPr/>
          <a:lstStyle/>
          <a:p>
            <a:r>
              <a:rPr lang="zh-CN" altLang="en-US" dirty="0"/>
              <a:t>登录：填写正确的账号和密码后点击即可跳转至前台界面，进入登录状态</a:t>
            </a:r>
            <a:endParaRPr lang="en-US" altLang="zh-CN" dirty="0"/>
          </a:p>
          <a:p>
            <a:r>
              <a:rPr lang="zh-CN" altLang="en-US" dirty="0"/>
              <a:t>注册：点击后跳转至注册页面进行注册</a:t>
            </a:r>
            <a:endParaRPr lang="en-US" altLang="zh-CN" dirty="0"/>
          </a:p>
          <a:p>
            <a:pPr marL="0" indent="0">
              <a:buNone/>
            </a:pPr>
            <a:r>
              <a:rPr lang="zh-CN" altLang="en-US" dirty="0"/>
              <a:t>     </a:t>
            </a:r>
          </a:p>
        </p:txBody>
      </p:sp>
    </p:spTree>
    <p:extLst>
      <p:ext uri="{BB962C8B-B14F-4D97-AF65-F5344CB8AC3E}">
        <p14:creationId xmlns:p14="http://schemas.microsoft.com/office/powerpoint/2010/main" val="4001719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9894D3-26A0-A3E8-F541-ACBC4D2BD61B}"/>
              </a:ext>
            </a:extLst>
          </p:cNvPr>
          <p:cNvSpPr>
            <a:spLocks noGrp="1"/>
          </p:cNvSpPr>
          <p:nvPr>
            <p:ph type="title"/>
          </p:nvPr>
        </p:nvSpPr>
        <p:spPr/>
        <p:txBody>
          <a:bodyPr/>
          <a:lstStyle/>
          <a:p>
            <a:r>
              <a:rPr lang="en-US" altLang="zh-CN" dirty="0"/>
              <a:t>2</a:t>
            </a:r>
            <a:r>
              <a:rPr lang="zh-CN" altLang="en-US" dirty="0"/>
              <a:t>：注册页面</a:t>
            </a:r>
          </a:p>
        </p:txBody>
      </p:sp>
      <p:sp>
        <p:nvSpPr>
          <p:cNvPr id="3" name="内容占位符 2">
            <a:extLst>
              <a:ext uri="{FF2B5EF4-FFF2-40B4-BE49-F238E27FC236}">
                <a16:creationId xmlns:a16="http://schemas.microsoft.com/office/drawing/2014/main" id="{8F5EC41A-9BED-3A0D-D478-95918AB35813}"/>
              </a:ext>
            </a:extLst>
          </p:cNvPr>
          <p:cNvSpPr>
            <a:spLocks noGrp="1"/>
          </p:cNvSpPr>
          <p:nvPr>
            <p:ph idx="1"/>
          </p:nvPr>
        </p:nvSpPr>
        <p:spPr/>
        <p:txBody>
          <a:bodyPr/>
          <a:lstStyle/>
          <a:p>
            <a:r>
              <a:rPr lang="zh-CN" altLang="en-US" dirty="0"/>
              <a:t>获取验证码：在填写正确的邮箱后点击即可向该邮箱发送验证码。</a:t>
            </a:r>
            <a:endParaRPr lang="en-US" altLang="zh-CN" dirty="0"/>
          </a:p>
          <a:p>
            <a:r>
              <a:rPr lang="zh-CN" altLang="en-US" dirty="0"/>
              <a:t>注册：在填写完邮箱和正确的验证码，设置并确定密码之后，点击注册即可生成新的账户。</a:t>
            </a:r>
          </a:p>
        </p:txBody>
      </p:sp>
    </p:spTree>
    <p:extLst>
      <p:ext uri="{BB962C8B-B14F-4D97-AF65-F5344CB8AC3E}">
        <p14:creationId xmlns:p14="http://schemas.microsoft.com/office/powerpoint/2010/main" val="2600315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F4DEB1-3898-8000-FA63-6904AD8A55AE}"/>
              </a:ext>
            </a:extLst>
          </p:cNvPr>
          <p:cNvSpPr>
            <a:spLocks noGrp="1"/>
          </p:cNvSpPr>
          <p:nvPr>
            <p:ph type="title"/>
          </p:nvPr>
        </p:nvSpPr>
        <p:spPr/>
        <p:txBody>
          <a:bodyPr/>
          <a:lstStyle/>
          <a:p>
            <a:r>
              <a:rPr lang="en-US" altLang="zh-CN" dirty="0"/>
              <a:t>3</a:t>
            </a:r>
            <a:r>
              <a:rPr lang="zh-CN" altLang="en-US" dirty="0"/>
              <a:t>：前台页面</a:t>
            </a:r>
          </a:p>
        </p:txBody>
      </p:sp>
      <p:sp>
        <p:nvSpPr>
          <p:cNvPr id="3" name="内容占位符 2">
            <a:extLst>
              <a:ext uri="{FF2B5EF4-FFF2-40B4-BE49-F238E27FC236}">
                <a16:creationId xmlns:a16="http://schemas.microsoft.com/office/drawing/2014/main" id="{F057EB17-EA85-BEE3-9055-32DA81C5C4CC}"/>
              </a:ext>
            </a:extLst>
          </p:cNvPr>
          <p:cNvSpPr>
            <a:spLocks noGrp="1"/>
          </p:cNvSpPr>
          <p:nvPr>
            <p:ph idx="1"/>
          </p:nvPr>
        </p:nvSpPr>
        <p:spPr/>
        <p:txBody>
          <a:bodyPr/>
          <a:lstStyle/>
          <a:p>
            <a:r>
              <a:rPr lang="zh-CN" altLang="en-US" dirty="0"/>
              <a:t>查看更多评论：点击后可以查看该日志的更多评论</a:t>
            </a:r>
            <a:endParaRPr lang="en-US" altLang="zh-CN" dirty="0"/>
          </a:p>
          <a:p>
            <a:r>
              <a:rPr lang="zh-CN" altLang="en-US" dirty="0"/>
              <a:t>评论：登录状态下的用户可以在编辑完评论信息后点击该按钮发送评论。</a:t>
            </a:r>
            <a:endParaRPr lang="en-US" altLang="zh-CN" dirty="0"/>
          </a:p>
          <a:p>
            <a:r>
              <a:rPr lang="zh-CN" altLang="en-US" dirty="0"/>
              <a:t>未登录状态下用户点击该按钮将弹出提示信息提示用户登陆后即可评论。</a:t>
            </a:r>
            <a:endParaRPr lang="en-US" altLang="zh-CN" dirty="0"/>
          </a:p>
          <a:p>
            <a:r>
              <a:rPr lang="zh-CN" altLang="en-US" dirty="0"/>
              <a:t>头像</a:t>
            </a:r>
            <a:r>
              <a:rPr lang="en-US" altLang="zh-CN" dirty="0"/>
              <a:t>:</a:t>
            </a:r>
            <a:r>
              <a:rPr lang="zh-CN" altLang="en-US" dirty="0"/>
              <a:t>登录状态下点击发布日志的用户的头像即可跳转到该用户的个人主页。</a:t>
            </a:r>
            <a:endParaRPr lang="en-US" altLang="zh-CN" dirty="0"/>
          </a:p>
        </p:txBody>
      </p:sp>
    </p:spTree>
    <p:extLst>
      <p:ext uri="{BB962C8B-B14F-4D97-AF65-F5344CB8AC3E}">
        <p14:creationId xmlns:p14="http://schemas.microsoft.com/office/powerpoint/2010/main" val="570699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AFC19A-E292-6A3C-CAAF-6BC053828990}"/>
              </a:ext>
            </a:extLst>
          </p:cNvPr>
          <p:cNvSpPr>
            <a:spLocks noGrp="1"/>
          </p:cNvSpPr>
          <p:nvPr>
            <p:ph type="title"/>
          </p:nvPr>
        </p:nvSpPr>
        <p:spPr>
          <a:xfrm>
            <a:off x="646111" y="452718"/>
            <a:ext cx="4355185" cy="968251"/>
          </a:xfrm>
        </p:spPr>
        <p:txBody>
          <a:bodyPr/>
          <a:lstStyle/>
          <a:p>
            <a:r>
              <a:rPr lang="en-US" altLang="zh-CN" dirty="0"/>
              <a:t>4</a:t>
            </a:r>
            <a:r>
              <a:rPr lang="zh-CN" altLang="en-US" dirty="0"/>
              <a:t>：导航栏</a:t>
            </a:r>
            <a:br>
              <a:rPr lang="en-US" altLang="zh-CN" dirty="0"/>
            </a:br>
            <a:r>
              <a:rPr lang="zh-CN" altLang="en-US" sz="2000" dirty="0"/>
              <a:t>该栏位会固定定位在所有页面最上方</a:t>
            </a:r>
          </a:p>
        </p:txBody>
      </p:sp>
      <p:sp>
        <p:nvSpPr>
          <p:cNvPr id="3" name="内容占位符 2">
            <a:extLst>
              <a:ext uri="{FF2B5EF4-FFF2-40B4-BE49-F238E27FC236}">
                <a16:creationId xmlns:a16="http://schemas.microsoft.com/office/drawing/2014/main" id="{058C0E54-5798-2F3E-CFD4-D47ED36CB131}"/>
              </a:ext>
            </a:extLst>
          </p:cNvPr>
          <p:cNvSpPr>
            <a:spLocks noGrp="1"/>
          </p:cNvSpPr>
          <p:nvPr>
            <p:ph idx="1"/>
          </p:nvPr>
        </p:nvSpPr>
        <p:spPr/>
        <p:txBody>
          <a:bodyPr/>
          <a:lstStyle/>
          <a:p>
            <a:r>
              <a:rPr lang="zh-CN" altLang="en-US" dirty="0"/>
              <a:t>登录</a:t>
            </a:r>
            <a:r>
              <a:rPr lang="en-US" altLang="zh-CN" dirty="0"/>
              <a:t>/</a:t>
            </a:r>
            <a:r>
              <a:rPr lang="zh-CN" altLang="en-US" dirty="0"/>
              <a:t>个人头像：未登录用户点击登录按钮后会跳转到登录页面。登录后该按钮变为用户个人头像，用户点击后可跳转至个人主页。</a:t>
            </a:r>
            <a:endParaRPr lang="en-US" altLang="zh-CN" dirty="0"/>
          </a:p>
          <a:p>
            <a:r>
              <a:rPr lang="zh-CN" altLang="en-US" dirty="0"/>
              <a:t>消息：未登录用户点击消息会提示用户登录。登录用户点击后即可查看与他人的聊天信息，并进行聊天。</a:t>
            </a:r>
          </a:p>
          <a:p>
            <a:pPr marL="342900" marR="0" lvl="0" indent="-3429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Char char=""/>
              <a:tabLst/>
              <a:defRPr/>
            </a:pPr>
            <a:r>
              <a:rPr kumimoji="0" lang="zh-CN" altLang="en-US" sz="2000" b="0" i="0" u="none" strike="noStrike" kern="1200" cap="none" spc="0" normalizeH="0" baseline="0" noProof="0" dirty="0">
                <a:ln>
                  <a:noFill/>
                </a:ln>
                <a:solidFill>
                  <a:prstClr val="white"/>
                </a:solidFill>
                <a:effectLst/>
                <a:uLnTx/>
                <a:uFillTx/>
                <a:latin typeface="Century Gothic" panose="020B0502020202020204"/>
                <a:ea typeface="宋体" panose="02010600030101010101" pitchFamily="2" charset="-122"/>
                <a:cs typeface="+mj-cs"/>
              </a:rPr>
              <a:t>搜索：点击后可以输入关键词，根据关键词搜索自己想要搜索的内容。</a:t>
            </a:r>
            <a:endParaRPr kumimoji="0" lang="en-US" altLang="zh-CN" sz="2000" b="0" i="0" u="none" strike="noStrike" kern="1200" cap="none" spc="0" normalizeH="0" baseline="0" noProof="0" dirty="0">
              <a:ln>
                <a:noFill/>
              </a:ln>
              <a:solidFill>
                <a:prstClr val="white"/>
              </a:solidFill>
              <a:effectLst/>
              <a:uLnTx/>
              <a:uFillTx/>
              <a:latin typeface="Century Gothic" panose="020B0502020202020204"/>
              <a:ea typeface="宋体" panose="02010600030101010101" pitchFamily="2" charset="-122"/>
              <a:cs typeface="+mj-cs"/>
            </a:endParaRPr>
          </a:p>
          <a:p>
            <a:r>
              <a:rPr lang="zh-CN" altLang="en-US" dirty="0"/>
              <a:t>日志编辑：点击后跳转到日志编辑页面。</a:t>
            </a:r>
          </a:p>
        </p:txBody>
      </p:sp>
    </p:spTree>
    <p:extLst>
      <p:ext uri="{BB962C8B-B14F-4D97-AF65-F5344CB8AC3E}">
        <p14:creationId xmlns:p14="http://schemas.microsoft.com/office/powerpoint/2010/main" val="3415085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C5ECE-296D-812B-98A8-42C86CD8A39E}"/>
              </a:ext>
            </a:extLst>
          </p:cNvPr>
          <p:cNvSpPr>
            <a:spLocks noGrp="1"/>
          </p:cNvSpPr>
          <p:nvPr>
            <p:ph type="title"/>
          </p:nvPr>
        </p:nvSpPr>
        <p:spPr/>
        <p:txBody>
          <a:bodyPr/>
          <a:lstStyle/>
          <a:p>
            <a:r>
              <a:rPr lang="en-US" altLang="zh-CN" dirty="0"/>
              <a:t>4</a:t>
            </a:r>
            <a:r>
              <a:rPr lang="zh-CN" altLang="en-US" dirty="0"/>
              <a:t>：个人主页</a:t>
            </a:r>
          </a:p>
        </p:txBody>
      </p:sp>
      <p:sp>
        <p:nvSpPr>
          <p:cNvPr id="3" name="内容占位符 2">
            <a:extLst>
              <a:ext uri="{FF2B5EF4-FFF2-40B4-BE49-F238E27FC236}">
                <a16:creationId xmlns:a16="http://schemas.microsoft.com/office/drawing/2014/main" id="{90EF461E-AEDE-EFF7-080D-AE7F76411531}"/>
              </a:ext>
            </a:extLst>
          </p:cNvPr>
          <p:cNvSpPr>
            <a:spLocks noGrp="1"/>
          </p:cNvSpPr>
          <p:nvPr>
            <p:ph idx="1"/>
          </p:nvPr>
        </p:nvSpPr>
        <p:spPr/>
        <p:txBody>
          <a:bodyPr/>
          <a:lstStyle/>
          <a:p>
            <a:r>
              <a:rPr lang="zh-CN" altLang="en-US" dirty="0"/>
              <a:t>关注：点击后可查看关注的用户，也可以通过这里直接进入关注用户的个人主页</a:t>
            </a:r>
            <a:endParaRPr lang="en-US" altLang="zh-CN" dirty="0"/>
          </a:p>
          <a:p>
            <a:r>
              <a:rPr lang="zh-CN" altLang="en-US" dirty="0"/>
              <a:t>删除：点击后可以选择删除过去上传的日志。</a:t>
            </a:r>
            <a:endParaRPr lang="en-US" altLang="zh-CN" dirty="0"/>
          </a:p>
          <a:p>
            <a:r>
              <a:rPr lang="zh-CN" altLang="en-US" dirty="0"/>
              <a:t>修改：点击后可以选择修改过去上传的日志。</a:t>
            </a:r>
          </a:p>
        </p:txBody>
      </p:sp>
    </p:spTree>
    <p:extLst>
      <p:ext uri="{BB962C8B-B14F-4D97-AF65-F5344CB8AC3E}">
        <p14:creationId xmlns:p14="http://schemas.microsoft.com/office/powerpoint/2010/main" val="2568674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BE9822-C7E0-E711-11BE-BE709FADC73D}"/>
              </a:ext>
            </a:extLst>
          </p:cNvPr>
          <p:cNvSpPr>
            <a:spLocks noGrp="1"/>
          </p:cNvSpPr>
          <p:nvPr>
            <p:ph type="title"/>
          </p:nvPr>
        </p:nvSpPr>
        <p:spPr/>
        <p:txBody>
          <a:bodyPr/>
          <a:lstStyle/>
          <a:p>
            <a:r>
              <a:rPr lang="en-US" altLang="zh-CN" dirty="0"/>
              <a:t>5</a:t>
            </a:r>
            <a:r>
              <a:rPr lang="zh-CN" altLang="en-US" dirty="0"/>
              <a:t>：其他人的个人主页</a:t>
            </a:r>
          </a:p>
        </p:txBody>
      </p:sp>
      <p:sp>
        <p:nvSpPr>
          <p:cNvPr id="3" name="内容占位符 2">
            <a:extLst>
              <a:ext uri="{FF2B5EF4-FFF2-40B4-BE49-F238E27FC236}">
                <a16:creationId xmlns:a16="http://schemas.microsoft.com/office/drawing/2014/main" id="{BC3CEFF5-FB4B-CB6A-0117-0F84FDC588CD}"/>
              </a:ext>
            </a:extLst>
          </p:cNvPr>
          <p:cNvSpPr>
            <a:spLocks noGrp="1"/>
          </p:cNvSpPr>
          <p:nvPr>
            <p:ph idx="1"/>
          </p:nvPr>
        </p:nvSpPr>
        <p:spPr/>
        <p:txBody>
          <a:bodyPr/>
          <a:lstStyle/>
          <a:p>
            <a:r>
              <a:rPr lang="zh-CN" altLang="en-US" dirty="0"/>
              <a:t>评论：登录状态下的用户可以在编辑完评论信息后点击该按钮发送评论。</a:t>
            </a:r>
          </a:p>
        </p:txBody>
      </p:sp>
    </p:spTree>
    <p:extLst>
      <p:ext uri="{BB962C8B-B14F-4D97-AF65-F5344CB8AC3E}">
        <p14:creationId xmlns:p14="http://schemas.microsoft.com/office/powerpoint/2010/main" val="2073739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D16BF4-C746-26F7-F9E4-A613FC54E040}"/>
              </a:ext>
            </a:extLst>
          </p:cNvPr>
          <p:cNvSpPr>
            <a:spLocks noGrp="1"/>
          </p:cNvSpPr>
          <p:nvPr>
            <p:ph type="title"/>
          </p:nvPr>
        </p:nvSpPr>
        <p:spPr/>
        <p:txBody>
          <a:bodyPr/>
          <a:lstStyle/>
          <a:p>
            <a:r>
              <a:rPr lang="en-US" altLang="zh-CN" dirty="0"/>
              <a:t>6</a:t>
            </a:r>
            <a:r>
              <a:rPr lang="zh-CN" altLang="en-US" dirty="0"/>
              <a:t>：聊天页面</a:t>
            </a:r>
          </a:p>
        </p:txBody>
      </p:sp>
      <p:sp>
        <p:nvSpPr>
          <p:cNvPr id="3" name="内容占位符 2">
            <a:extLst>
              <a:ext uri="{FF2B5EF4-FFF2-40B4-BE49-F238E27FC236}">
                <a16:creationId xmlns:a16="http://schemas.microsoft.com/office/drawing/2014/main" id="{5BE80B14-EDBC-CE64-2993-E884ADDDC86F}"/>
              </a:ext>
            </a:extLst>
          </p:cNvPr>
          <p:cNvSpPr>
            <a:spLocks noGrp="1"/>
          </p:cNvSpPr>
          <p:nvPr>
            <p:ph idx="1"/>
          </p:nvPr>
        </p:nvSpPr>
        <p:spPr/>
        <p:txBody>
          <a:bodyPr/>
          <a:lstStyle/>
          <a:p>
            <a:r>
              <a:rPr lang="zh-CN" altLang="en-US" dirty="0"/>
              <a:t>聊天：聊天内容编辑完成后，可点击该按钮发送聊天内容。</a:t>
            </a:r>
          </a:p>
        </p:txBody>
      </p:sp>
    </p:spTree>
    <p:extLst>
      <p:ext uri="{BB962C8B-B14F-4D97-AF65-F5344CB8AC3E}">
        <p14:creationId xmlns:p14="http://schemas.microsoft.com/office/powerpoint/2010/main" val="756582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F5C479-718F-0AC2-3D77-4E836BEC6216}"/>
              </a:ext>
            </a:extLst>
          </p:cNvPr>
          <p:cNvSpPr>
            <a:spLocks noGrp="1"/>
          </p:cNvSpPr>
          <p:nvPr>
            <p:ph type="title"/>
          </p:nvPr>
        </p:nvSpPr>
        <p:spPr/>
        <p:txBody>
          <a:bodyPr/>
          <a:lstStyle/>
          <a:p>
            <a:r>
              <a:rPr lang="en-US" altLang="zh-CN" dirty="0"/>
              <a:t>7</a:t>
            </a:r>
            <a:r>
              <a:rPr lang="zh-CN" altLang="en-US"/>
              <a:t>：</a:t>
            </a:r>
            <a:r>
              <a:rPr lang="zh-CN" altLang="en-US" dirty="0"/>
              <a:t>日志编辑页面</a:t>
            </a:r>
          </a:p>
        </p:txBody>
      </p:sp>
      <p:sp>
        <p:nvSpPr>
          <p:cNvPr id="3" name="内容占位符 2">
            <a:extLst>
              <a:ext uri="{FF2B5EF4-FFF2-40B4-BE49-F238E27FC236}">
                <a16:creationId xmlns:a16="http://schemas.microsoft.com/office/drawing/2014/main" id="{4C366809-85BE-F60D-5533-1DC9BDE35364}"/>
              </a:ext>
            </a:extLst>
          </p:cNvPr>
          <p:cNvSpPr>
            <a:spLocks noGrp="1"/>
          </p:cNvSpPr>
          <p:nvPr>
            <p:ph idx="1"/>
          </p:nvPr>
        </p:nvSpPr>
        <p:spPr/>
        <p:txBody>
          <a:bodyPr/>
          <a:lstStyle/>
          <a:p>
            <a:r>
              <a:rPr lang="zh-CN" altLang="en-US" dirty="0"/>
              <a:t>导入：在将符合格式和字数限制的文件导入后，可以自动将其转化为日志。</a:t>
            </a:r>
            <a:endParaRPr lang="en-US" altLang="zh-CN" dirty="0"/>
          </a:p>
          <a:p>
            <a:r>
              <a:rPr lang="zh-CN" altLang="en-US" dirty="0"/>
              <a:t>发送：在编辑完成日志后，可以点击该按钮发送日志</a:t>
            </a:r>
          </a:p>
        </p:txBody>
      </p:sp>
    </p:spTree>
    <p:extLst>
      <p:ext uri="{BB962C8B-B14F-4D97-AF65-F5344CB8AC3E}">
        <p14:creationId xmlns:p14="http://schemas.microsoft.com/office/powerpoint/2010/main" val="943532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54F58AA-368D-76F0-E2B2-B6FD23646A09}"/>
              </a:ext>
            </a:extLst>
          </p:cNvPr>
          <p:cNvSpPr>
            <a:spLocks noGrp="1"/>
          </p:cNvSpPr>
          <p:nvPr>
            <p:ph idx="1"/>
          </p:nvPr>
        </p:nvSpPr>
        <p:spPr>
          <a:xfrm>
            <a:off x="1579800" y="3727365"/>
            <a:ext cx="8946541" cy="1210614"/>
          </a:xfrm>
        </p:spPr>
        <p:txBody>
          <a:bodyPr/>
          <a:lstStyle/>
          <a:p>
            <a:r>
              <a:rPr lang="zh-CN" altLang="en-US" dirty="0"/>
              <a:t>因为互联网日渐发展，人们对于自我表达和分享信息的渴望越发强烈，对社交软件的需求也与日俱增。因此本小组在此背景下，希望开发出一个可以供用户分享想法见闻，相互交流的博客网站。</a:t>
            </a:r>
          </a:p>
        </p:txBody>
      </p:sp>
      <p:sp>
        <p:nvSpPr>
          <p:cNvPr id="5" name="文本框 4">
            <a:extLst>
              <a:ext uri="{FF2B5EF4-FFF2-40B4-BE49-F238E27FC236}">
                <a16:creationId xmlns:a16="http://schemas.microsoft.com/office/drawing/2014/main" id="{8C446F28-CA34-78EF-CE36-DA31C1AB2D8C}"/>
              </a:ext>
            </a:extLst>
          </p:cNvPr>
          <p:cNvSpPr txBox="1"/>
          <p:nvPr/>
        </p:nvSpPr>
        <p:spPr>
          <a:xfrm>
            <a:off x="4687910" y="1691493"/>
            <a:ext cx="2507087" cy="769441"/>
          </a:xfrm>
          <a:prstGeom prst="rect">
            <a:avLst/>
          </a:prstGeom>
          <a:noFill/>
        </p:spPr>
        <p:txBody>
          <a:bodyPr wrap="square" rtlCol="0">
            <a:spAutoFit/>
          </a:bodyPr>
          <a:lstStyle/>
          <a:p>
            <a:pPr algn="ctr"/>
            <a:r>
              <a:rPr lang="zh-CN" altLang="en-US" sz="4400" dirty="0"/>
              <a:t>开发背景</a:t>
            </a:r>
          </a:p>
        </p:txBody>
      </p:sp>
    </p:spTree>
    <p:extLst>
      <p:ext uri="{BB962C8B-B14F-4D97-AF65-F5344CB8AC3E}">
        <p14:creationId xmlns:p14="http://schemas.microsoft.com/office/powerpoint/2010/main" val="495868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3D2E53-F967-5837-D407-5E1E5D609BD8}"/>
              </a:ext>
            </a:extLst>
          </p:cNvPr>
          <p:cNvSpPr>
            <a:spLocks noGrp="1"/>
          </p:cNvSpPr>
          <p:nvPr>
            <p:ph type="title"/>
          </p:nvPr>
        </p:nvSpPr>
        <p:spPr>
          <a:xfrm>
            <a:off x="4333763" y="727467"/>
            <a:ext cx="2363252" cy="736431"/>
          </a:xfrm>
        </p:spPr>
        <p:txBody>
          <a:bodyPr/>
          <a:lstStyle/>
          <a:p>
            <a:r>
              <a:rPr lang="zh-CN" altLang="en-US" dirty="0"/>
              <a:t>系统功能</a:t>
            </a:r>
          </a:p>
        </p:txBody>
      </p:sp>
      <p:sp>
        <p:nvSpPr>
          <p:cNvPr id="3" name="内容占位符 2">
            <a:extLst>
              <a:ext uri="{FF2B5EF4-FFF2-40B4-BE49-F238E27FC236}">
                <a16:creationId xmlns:a16="http://schemas.microsoft.com/office/drawing/2014/main" id="{11D55200-4402-6A83-F7CF-DAB38D820B3D}"/>
              </a:ext>
            </a:extLst>
          </p:cNvPr>
          <p:cNvSpPr>
            <a:spLocks noGrp="1"/>
          </p:cNvSpPr>
          <p:nvPr>
            <p:ph idx="1"/>
          </p:nvPr>
        </p:nvSpPr>
        <p:spPr>
          <a:xfrm>
            <a:off x="1103312" y="2052918"/>
            <a:ext cx="8946541" cy="3905707"/>
          </a:xfrm>
        </p:spPr>
        <p:txBody>
          <a:bodyPr>
            <a:normAutofit lnSpcReduction="10000"/>
          </a:bodyPr>
          <a:lstStyle/>
          <a:p>
            <a:r>
              <a:rPr lang="zh-CN" altLang="en-US" dirty="0"/>
              <a:t>接下来将初步分析本网站的各方面功能，以及实现这些功能的具体流程。主要有以下几种功能。</a:t>
            </a:r>
            <a:endParaRPr lang="en-US" altLang="zh-CN" dirty="0"/>
          </a:p>
          <a:p>
            <a:r>
              <a:rPr lang="en-US" altLang="zh-CN" dirty="0"/>
              <a:t>1</a:t>
            </a:r>
            <a:r>
              <a:rPr lang="zh-CN" altLang="en-US" dirty="0"/>
              <a:t>：登录与注册。</a:t>
            </a:r>
            <a:endParaRPr lang="en-US" altLang="zh-CN" dirty="0"/>
          </a:p>
          <a:p>
            <a:r>
              <a:rPr lang="en-US" altLang="zh-CN" dirty="0"/>
              <a:t>2</a:t>
            </a:r>
            <a:r>
              <a:rPr lang="zh-CN" altLang="en-US" dirty="0"/>
              <a:t>：内容发布。</a:t>
            </a:r>
            <a:endParaRPr lang="en-US" altLang="zh-CN" dirty="0"/>
          </a:p>
          <a:p>
            <a:r>
              <a:rPr lang="en-US" altLang="zh-CN" dirty="0"/>
              <a:t>3</a:t>
            </a:r>
            <a:r>
              <a:rPr lang="zh-CN" altLang="en-US" dirty="0"/>
              <a:t>：日志评论。</a:t>
            </a:r>
            <a:endParaRPr lang="en-US" altLang="zh-CN" dirty="0"/>
          </a:p>
          <a:p>
            <a:r>
              <a:rPr lang="en-US" altLang="zh-CN" dirty="0"/>
              <a:t>4</a:t>
            </a:r>
            <a:r>
              <a:rPr lang="zh-CN" altLang="en-US" dirty="0"/>
              <a:t>：聊天功能。</a:t>
            </a:r>
            <a:endParaRPr lang="en-US" altLang="zh-CN" dirty="0"/>
          </a:p>
          <a:p>
            <a:r>
              <a:rPr lang="en-US" altLang="zh-CN" dirty="0"/>
              <a:t>5</a:t>
            </a:r>
            <a:r>
              <a:rPr lang="zh-CN" altLang="en-US" dirty="0"/>
              <a:t>：前台展示功能</a:t>
            </a:r>
            <a:endParaRPr lang="en-US" altLang="zh-CN" dirty="0"/>
          </a:p>
          <a:p>
            <a:r>
              <a:rPr lang="en-US" altLang="zh-CN" dirty="0"/>
              <a:t>6</a:t>
            </a:r>
            <a:r>
              <a:rPr lang="zh-CN" altLang="en-US" dirty="0"/>
              <a:t>：用户主页。</a:t>
            </a:r>
            <a:endParaRPr lang="en-US" altLang="zh-CN" dirty="0"/>
          </a:p>
          <a:p>
            <a:r>
              <a:rPr lang="en-US" altLang="zh-CN" dirty="0"/>
              <a:t>7</a:t>
            </a:r>
            <a:r>
              <a:rPr lang="zh-CN" altLang="en-US" dirty="0"/>
              <a:t>：后台管理。</a:t>
            </a:r>
            <a:endParaRPr lang="en-US" altLang="zh-CN" dirty="0"/>
          </a:p>
          <a:p>
            <a:pPr marL="0" indent="0">
              <a:buNone/>
            </a:pPr>
            <a:r>
              <a:rPr lang="en-US" altLang="zh-CN" dirty="0"/>
              <a:t>    </a:t>
            </a:r>
            <a:endParaRPr lang="zh-CN" altLang="en-US" dirty="0"/>
          </a:p>
        </p:txBody>
      </p:sp>
    </p:spTree>
    <p:extLst>
      <p:ext uri="{BB962C8B-B14F-4D97-AF65-F5344CB8AC3E}">
        <p14:creationId xmlns:p14="http://schemas.microsoft.com/office/powerpoint/2010/main" val="191847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B2141-8E44-DA47-8583-31B89C7380F9}"/>
              </a:ext>
            </a:extLst>
          </p:cNvPr>
          <p:cNvSpPr>
            <a:spLocks noGrp="1"/>
          </p:cNvSpPr>
          <p:nvPr>
            <p:ph type="title"/>
          </p:nvPr>
        </p:nvSpPr>
        <p:spPr>
          <a:xfrm>
            <a:off x="3553536" y="650194"/>
            <a:ext cx="4046092" cy="925321"/>
          </a:xfrm>
        </p:spPr>
        <p:txBody>
          <a:bodyPr/>
          <a:lstStyle/>
          <a:p>
            <a:r>
              <a:rPr lang="en-US" altLang="zh-CN" dirty="0"/>
              <a:t>1</a:t>
            </a:r>
            <a:r>
              <a:rPr lang="zh-CN" altLang="en-US" dirty="0"/>
              <a:t>：登录与注册</a:t>
            </a:r>
          </a:p>
        </p:txBody>
      </p:sp>
      <p:sp>
        <p:nvSpPr>
          <p:cNvPr id="3" name="内容占位符 2">
            <a:extLst>
              <a:ext uri="{FF2B5EF4-FFF2-40B4-BE49-F238E27FC236}">
                <a16:creationId xmlns:a16="http://schemas.microsoft.com/office/drawing/2014/main" id="{94614284-0DB8-C267-5C57-8BEE500064DC}"/>
              </a:ext>
            </a:extLst>
          </p:cNvPr>
          <p:cNvSpPr>
            <a:spLocks noGrp="1"/>
          </p:cNvSpPr>
          <p:nvPr>
            <p:ph idx="1"/>
          </p:nvPr>
        </p:nvSpPr>
        <p:spPr>
          <a:xfrm>
            <a:off x="1103312" y="2052918"/>
            <a:ext cx="8946541" cy="866293"/>
          </a:xfrm>
        </p:spPr>
        <p:txBody>
          <a:bodyPr>
            <a:normAutofit/>
          </a:bodyPr>
          <a:lstStyle/>
          <a:p>
            <a:r>
              <a:rPr lang="zh-CN" altLang="en-US" dirty="0"/>
              <a:t>用户可以在注册界面注册或者登陆账户。新用户在注册界面用邮箱注册，并确定自己的密码。注册用户可以在此界面用邮箱和密码登录。</a:t>
            </a:r>
          </a:p>
        </p:txBody>
      </p:sp>
    </p:spTree>
    <p:extLst>
      <p:ext uri="{BB962C8B-B14F-4D97-AF65-F5344CB8AC3E}">
        <p14:creationId xmlns:p14="http://schemas.microsoft.com/office/powerpoint/2010/main" val="2816582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E29D01-91CF-610F-2E8F-5274A1E6B2B9}"/>
              </a:ext>
            </a:extLst>
          </p:cNvPr>
          <p:cNvSpPr>
            <a:spLocks noGrp="1"/>
          </p:cNvSpPr>
          <p:nvPr>
            <p:ph type="title"/>
          </p:nvPr>
        </p:nvSpPr>
        <p:spPr>
          <a:xfrm>
            <a:off x="3831486" y="482768"/>
            <a:ext cx="3183207" cy="800826"/>
          </a:xfrm>
        </p:spPr>
        <p:txBody>
          <a:bodyPr/>
          <a:lstStyle/>
          <a:p>
            <a:r>
              <a:rPr lang="en-US" altLang="zh-CN" dirty="0"/>
              <a:t>2</a:t>
            </a:r>
            <a:r>
              <a:rPr lang="zh-CN" altLang="en-US" dirty="0"/>
              <a:t>：内容发布</a:t>
            </a:r>
          </a:p>
        </p:txBody>
      </p:sp>
      <p:sp>
        <p:nvSpPr>
          <p:cNvPr id="3" name="内容占位符 2">
            <a:extLst>
              <a:ext uri="{FF2B5EF4-FFF2-40B4-BE49-F238E27FC236}">
                <a16:creationId xmlns:a16="http://schemas.microsoft.com/office/drawing/2014/main" id="{93AC373D-6A0B-2CD3-02AA-543392A5EA31}"/>
              </a:ext>
            </a:extLst>
          </p:cNvPr>
          <p:cNvSpPr>
            <a:spLocks noGrp="1"/>
          </p:cNvSpPr>
          <p:nvPr>
            <p:ph idx="1"/>
          </p:nvPr>
        </p:nvSpPr>
        <p:spPr>
          <a:xfrm>
            <a:off x="1103312" y="2052919"/>
            <a:ext cx="8946541" cy="591544"/>
          </a:xfrm>
        </p:spPr>
        <p:txBody>
          <a:bodyPr>
            <a:normAutofit fontScale="92500" lnSpcReduction="20000"/>
          </a:bodyPr>
          <a:lstStyle/>
          <a:p>
            <a:r>
              <a:rPr lang="zh-CN" altLang="en-US" dirty="0"/>
              <a:t>登录的用户可以在个人主页点击发布按钮编写要发送的内容，编写完成后点击发布发送日志。用户每条日志只能发布</a:t>
            </a:r>
            <a:r>
              <a:rPr lang="en-US" altLang="zh-CN" dirty="0"/>
              <a:t>30-10000</a:t>
            </a:r>
            <a:r>
              <a:rPr lang="zh-CN" altLang="en-US" dirty="0"/>
              <a:t>字。</a:t>
            </a:r>
          </a:p>
        </p:txBody>
      </p:sp>
    </p:spTree>
    <p:extLst>
      <p:ext uri="{BB962C8B-B14F-4D97-AF65-F5344CB8AC3E}">
        <p14:creationId xmlns:p14="http://schemas.microsoft.com/office/powerpoint/2010/main" val="3681130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2E2DD7-C7E4-E6D1-9B62-829373F41551}"/>
              </a:ext>
            </a:extLst>
          </p:cNvPr>
          <p:cNvSpPr>
            <a:spLocks noGrp="1"/>
          </p:cNvSpPr>
          <p:nvPr>
            <p:ph type="title"/>
          </p:nvPr>
        </p:nvSpPr>
        <p:spPr/>
        <p:txBody>
          <a:bodyPr/>
          <a:lstStyle/>
          <a:p>
            <a:r>
              <a:rPr lang="en-US" altLang="zh-CN" dirty="0"/>
              <a:t>3</a:t>
            </a:r>
            <a:r>
              <a:rPr lang="zh-CN" altLang="en-US" dirty="0"/>
              <a:t>：日志评论</a:t>
            </a:r>
          </a:p>
        </p:txBody>
      </p:sp>
      <p:sp>
        <p:nvSpPr>
          <p:cNvPr id="3" name="内容占位符 2">
            <a:extLst>
              <a:ext uri="{FF2B5EF4-FFF2-40B4-BE49-F238E27FC236}">
                <a16:creationId xmlns:a16="http://schemas.microsoft.com/office/drawing/2014/main" id="{9ED83582-2D0B-7982-325E-B9F7418C70F5}"/>
              </a:ext>
            </a:extLst>
          </p:cNvPr>
          <p:cNvSpPr>
            <a:spLocks noGrp="1"/>
          </p:cNvSpPr>
          <p:nvPr>
            <p:ph idx="1"/>
          </p:nvPr>
        </p:nvSpPr>
        <p:spPr/>
        <p:txBody>
          <a:bodyPr/>
          <a:lstStyle/>
          <a:p>
            <a:r>
              <a:rPr lang="zh-CN" altLang="en-US" dirty="0"/>
              <a:t>用户可以在日志下方文本框编辑评论后点击评论按钮</a:t>
            </a:r>
            <a:r>
              <a:rPr lang="zh-CN" altLang="en-US"/>
              <a:t>发送评论。</a:t>
            </a:r>
            <a:r>
              <a:rPr lang="zh-CN" altLang="en-US" dirty="0"/>
              <a:t>评论只能被管理员删除。只有登录的用户才能评论。</a:t>
            </a:r>
          </a:p>
        </p:txBody>
      </p:sp>
    </p:spTree>
    <p:extLst>
      <p:ext uri="{BB962C8B-B14F-4D97-AF65-F5344CB8AC3E}">
        <p14:creationId xmlns:p14="http://schemas.microsoft.com/office/powerpoint/2010/main" val="119614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6A94E2-48BC-630A-3A1C-D527267FEE62}"/>
              </a:ext>
            </a:extLst>
          </p:cNvPr>
          <p:cNvSpPr>
            <a:spLocks noGrp="1"/>
          </p:cNvSpPr>
          <p:nvPr>
            <p:ph type="title"/>
          </p:nvPr>
        </p:nvSpPr>
        <p:spPr/>
        <p:txBody>
          <a:bodyPr/>
          <a:lstStyle/>
          <a:p>
            <a:r>
              <a:rPr lang="en-US" altLang="zh-CN" dirty="0"/>
              <a:t>4</a:t>
            </a:r>
            <a:r>
              <a:rPr lang="zh-CN" altLang="en-US" dirty="0"/>
              <a:t>：聊天功能</a:t>
            </a:r>
          </a:p>
        </p:txBody>
      </p:sp>
      <p:sp>
        <p:nvSpPr>
          <p:cNvPr id="3" name="内容占位符 2">
            <a:extLst>
              <a:ext uri="{FF2B5EF4-FFF2-40B4-BE49-F238E27FC236}">
                <a16:creationId xmlns:a16="http://schemas.microsoft.com/office/drawing/2014/main" id="{11F24C18-795B-53E6-BE5C-EC0889B959C7}"/>
              </a:ext>
            </a:extLst>
          </p:cNvPr>
          <p:cNvSpPr>
            <a:spLocks noGrp="1"/>
          </p:cNvSpPr>
          <p:nvPr>
            <p:ph idx="1"/>
          </p:nvPr>
        </p:nvSpPr>
        <p:spPr/>
        <p:txBody>
          <a:bodyPr/>
          <a:lstStyle/>
          <a:p>
            <a:r>
              <a:rPr lang="zh-CN" altLang="en-US" dirty="0"/>
              <a:t>登录的用户可以查看关注列表且能和关注的用户聊天。聊天记录可以被保留。</a:t>
            </a:r>
          </a:p>
        </p:txBody>
      </p:sp>
    </p:spTree>
    <p:extLst>
      <p:ext uri="{BB962C8B-B14F-4D97-AF65-F5344CB8AC3E}">
        <p14:creationId xmlns:p14="http://schemas.microsoft.com/office/powerpoint/2010/main" val="650126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7EA512-14D9-F626-9FCB-3C01CE5CBBDA}"/>
              </a:ext>
            </a:extLst>
          </p:cNvPr>
          <p:cNvSpPr>
            <a:spLocks noGrp="1"/>
          </p:cNvSpPr>
          <p:nvPr>
            <p:ph type="title"/>
          </p:nvPr>
        </p:nvSpPr>
        <p:spPr/>
        <p:txBody>
          <a:bodyPr/>
          <a:lstStyle/>
          <a:p>
            <a:r>
              <a:rPr lang="en-US" altLang="zh-CN" dirty="0"/>
              <a:t>5</a:t>
            </a:r>
            <a:r>
              <a:rPr lang="zh-CN" altLang="en-US" dirty="0"/>
              <a:t>：前台展示功能</a:t>
            </a:r>
          </a:p>
        </p:txBody>
      </p:sp>
      <p:sp>
        <p:nvSpPr>
          <p:cNvPr id="3" name="内容占位符 2">
            <a:extLst>
              <a:ext uri="{FF2B5EF4-FFF2-40B4-BE49-F238E27FC236}">
                <a16:creationId xmlns:a16="http://schemas.microsoft.com/office/drawing/2014/main" id="{CB523770-C9B7-45ED-0161-1067AED1D052}"/>
              </a:ext>
            </a:extLst>
          </p:cNvPr>
          <p:cNvSpPr>
            <a:spLocks noGrp="1"/>
          </p:cNvSpPr>
          <p:nvPr>
            <p:ph idx="1"/>
          </p:nvPr>
        </p:nvSpPr>
        <p:spPr/>
        <p:txBody>
          <a:bodyPr/>
          <a:lstStyle/>
          <a:p>
            <a:r>
              <a:rPr lang="zh-CN" altLang="en-US" dirty="0"/>
              <a:t>用户在进入网站业面后，即可观看网站所有用户发送的日志和评论。日志的排列顺序遵循新日志在上，关注用户日志在上（关注用户优先）的机制。用户可以在前台搜索栏当中根据关键词搜索日志。在登录后用户可以对用户发送的日志进行评论。</a:t>
            </a:r>
          </a:p>
        </p:txBody>
      </p:sp>
    </p:spTree>
    <p:extLst>
      <p:ext uri="{BB962C8B-B14F-4D97-AF65-F5344CB8AC3E}">
        <p14:creationId xmlns:p14="http://schemas.microsoft.com/office/powerpoint/2010/main" val="2944571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10B2E2-7DCD-FC4E-1AAF-F532AF7580A5}"/>
              </a:ext>
            </a:extLst>
          </p:cNvPr>
          <p:cNvSpPr>
            <a:spLocks noGrp="1"/>
          </p:cNvSpPr>
          <p:nvPr>
            <p:ph type="title"/>
          </p:nvPr>
        </p:nvSpPr>
        <p:spPr/>
        <p:txBody>
          <a:bodyPr/>
          <a:lstStyle/>
          <a:p>
            <a:r>
              <a:rPr lang="en-US" altLang="zh-CN" dirty="0"/>
              <a:t>6</a:t>
            </a:r>
            <a:r>
              <a:rPr lang="zh-CN" altLang="en-US" dirty="0"/>
              <a:t>：用户主页</a:t>
            </a:r>
          </a:p>
        </p:txBody>
      </p:sp>
      <p:sp>
        <p:nvSpPr>
          <p:cNvPr id="3" name="内容占位符 2">
            <a:extLst>
              <a:ext uri="{FF2B5EF4-FFF2-40B4-BE49-F238E27FC236}">
                <a16:creationId xmlns:a16="http://schemas.microsoft.com/office/drawing/2014/main" id="{652CA163-4576-43DD-86BE-3DD3D3D3321A}"/>
              </a:ext>
            </a:extLst>
          </p:cNvPr>
          <p:cNvSpPr>
            <a:spLocks noGrp="1"/>
          </p:cNvSpPr>
          <p:nvPr>
            <p:ph idx="1"/>
          </p:nvPr>
        </p:nvSpPr>
        <p:spPr/>
        <p:txBody>
          <a:bodyPr/>
          <a:lstStyle/>
          <a:p>
            <a:r>
              <a:rPr lang="zh-CN" altLang="en-US" dirty="0"/>
              <a:t>用户可以进入个人主页，在个人主页可以查看自己关注的用户列表并和他们聊天。同时可观看自己以前发布的所有日志，对自己发布的日志进行修改或删除，设置或修改个人昵称。</a:t>
            </a:r>
          </a:p>
        </p:txBody>
      </p:sp>
    </p:spTree>
    <p:extLst>
      <p:ext uri="{BB962C8B-B14F-4D97-AF65-F5344CB8AC3E}">
        <p14:creationId xmlns:p14="http://schemas.microsoft.com/office/powerpoint/2010/main" val="6946613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237</TotalTime>
  <Words>887</Words>
  <Application>Microsoft Office PowerPoint</Application>
  <PresentationFormat>宽屏</PresentationFormat>
  <Paragraphs>59</Paragraphs>
  <Slides>19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等线</vt:lpstr>
      <vt:lpstr>Arial</vt:lpstr>
      <vt:lpstr>Century Gothic</vt:lpstr>
      <vt:lpstr>Wingdings 3</vt:lpstr>
      <vt:lpstr>离子</vt:lpstr>
      <vt:lpstr>博客系统设计与实现</vt:lpstr>
      <vt:lpstr>PowerPoint 演示文稿</vt:lpstr>
      <vt:lpstr>系统功能</vt:lpstr>
      <vt:lpstr>1：登录与注册</vt:lpstr>
      <vt:lpstr>2：内容发布</vt:lpstr>
      <vt:lpstr>3：日志评论</vt:lpstr>
      <vt:lpstr>4：聊天功能</vt:lpstr>
      <vt:lpstr>5：前台展示功能</vt:lpstr>
      <vt:lpstr>6：用户主页</vt:lpstr>
      <vt:lpstr>7：后台管理</vt:lpstr>
      <vt:lpstr>界面按钮功能概述</vt:lpstr>
      <vt:lpstr>1：登录页面</vt:lpstr>
      <vt:lpstr>2：注册页面</vt:lpstr>
      <vt:lpstr>3：前台页面</vt:lpstr>
      <vt:lpstr>4：导航栏 该栏位会固定定位在所有页面最上方</vt:lpstr>
      <vt:lpstr>4：个人主页</vt:lpstr>
      <vt:lpstr>5：其他人的个人主页</vt:lpstr>
      <vt:lpstr>6：聊天页面</vt:lpstr>
      <vt:lpstr>7：日志编辑页面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博客系统设计与实现</dc:title>
  <dc:creator>陈 罗星</dc:creator>
  <cp:lastModifiedBy>陈 罗星</cp:lastModifiedBy>
  <cp:revision>13</cp:revision>
  <dcterms:created xsi:type="dcterms:W3CDTF">2023-02-27T07:21:26Z</dcterms:created>
  <dcterms:modified xsi:type="dcterms:W3CDTF">2023-03-01T14:17:01Z</dcterms:modified>
</cp:coreProperties>
</file>