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56" r:id="rId3"/>
    <p:sldId id="390" r:id="rId4"/>
    <p:sldId id="391" r:id="rId5"/>
    <p:sldId id="392" r:id="rId6"/>
    <p:sldId id="393" r:id="rId7"/>
    <p:sldId id="394" r:id="rId8"/>
    <p:sldId id="395" r:id="rId9"/>
    <p:sldId id="401" r:id="rId10"/>
    <p:sldId id="402" r:id="rId11"/>
    <p:sldId id="403" r:id="rId12"/>
    <p:sldId id="384" r:id="rId13"/>
    <p:sldId id="396" r:id="rId14"/>
    <p:sldId id="397" r:id="rId15"/>
    <p:sldId id="398"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90" autoAdjust="0"/>
    <p:restoredTop sz="99882" autoAdjust="0"/>
  </p:normalViewPr>
  <p:slideViewPr>
    <p:cSldViewPr snapToGrid="0" snapToObjects="1">
      <p:cViewPr varScale="1">
        <p:scale>
          <a:sx n="91" d="100"/>
          <a:sy n="91" d="100"/>
        </p:scale>
        <p:origin x="73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t>2019/9/28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a:t>
            </a:r>
            <a:r>
              <a:rPr lang="en-US" altLang="zh-CN"/>
              <a:t>env()</a:t>
            </a:r>
            <a:r>
              <a:rPr lang="zh-CN" altLang="en-US"/>
              <a:t>函数获取环境配置</a:t>
            </a:r>
            <a:r>
              <a:rPr lang="en-US" altLang="zh-CN"/>
              <a:t>(.env 中列出的所有配置及其值都会被载入到 PHP 超全局变量 $_ENV 中)</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一个命令行工具，它的使命就是帮你为项目自动安装所依赖的开发包。</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默认去国外的网站安装，可以通过修改配置在国内安装软件包。</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多个软件包</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定义：框架是一堆包含了常量、方法和类等代码的集合，它是一个半成品的应用，只包含了一些项目开发的时候所使用的底层架构，并不包含业务逻辑，框架还包括了一些优秀设计模式，如单例模式、工厂模式、AR（Active Record）模式等。</a:t>
            </a:r>
          </a:p>
          <a:p>
            <a:r>
              <a:rPr lang="zh-CN" altLang="en-US"/>
              <a:t>3.学习建议</a:t>
            </a:r>
          </a:p>
          <a:p>
            <a:r>
              <a:rPr lang="zh-CN" altLang="en-US"/>
              <a:t>对于框架应该把它当做工具，是对底层技术的封装，知识方便快捷的开发项目，但是框架有很多，而且不同时期不同公司使用不同框架，而基础知识是永远不会变的，所以无论什么时候都要重视基础知识。学习框架明白要解决的问题，并掌握其使用方法就可以，不要因为会框架就把基础知识忘记了，那是显然是舍本求末，换个框架就不知道怎么办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Laravel的特性</a:t>
            </a:r>
            <a:r>
              <a:rPr lang="en-US" altLang="zh-CN"/>
              <a:t>:</a:t>
            </a:r>
            <a:r>
              <a:rPr lang="zh-CN" altLang="en-US"/>
              <a:t>优雅，简洁，工程化</a:t>
            </a:r>
            <a:r>
              <a:rPr lang="en-US" altLang="zh-CN"/>
              <a:t>.</a:t>
            </a:r>
          </a:p>
          <a:p>
            <a:r>
              <a:rPr lang="en-US" altLang="zh-CN"/>
              <a:t>工程化：工程化即系统化、模块化、规范化的一个过程。指将具有一定规模数量的单个系统或功能部件，按照一定的规范，组合成一个模块鲜明、系统性强的整体。把工作做细，把工作规范化、程序化，才能在有限时间做出尽量好的产品。 有人说laravel的框架很重，才能让他达到工程化的目的。现在的项目不再是一两个文件就能完成的，我们需要文件分层，多人协同开发。</a:t>
            </a:r>
          </a:p>
          <a:p>
            <a:r>
              <a:rPr lang="zh-CN" altLang="en-US">
                <a:sym typeface="+mn-ea"/>
              </a:rPr>
              <a:t>版本选择</a:t>
            </a:r>
            <a:r>
              <a:rPr lang="en-US" altLang="zh-CN">
                <a:sym typeface="+mn-ea"/>
              </a:rPr>
              <a:t>:</a:t>
            </a:r>
            <a:endParaRPr lang="zh-CN" altLang="en-US"/>
          </a:p>
          <a:p>
            <a:r>
              <a:rPr lang="zh-CN" altLang="en-US">
                <a:sym typeface="+mn-ea"/>
              </a:rPr>
              <a:t>larave框架4系列和5系列是不能互相兼容的！！！！</a:t>
            </a:r>
            <a:endParaRPr lang="zh-CN" altLang="en-US"/>
          </a:p>
          <a:p>
            <a:r>
              <a:rPr lang="zh-CN" altLang="en-US">
                <a:sym typeface="+mn-ea"/>
              </a:rPr>
              <a:t>Laravel 框架比较激进，大量使用了PHP的新特性，所以对PHP版本要求比较高</a:t>
            </a:r>
            <a:endParaRPr lang="zh-CN" altLang="en-US"/>
          </a:p>
          <a:p>
            <a:r>
              <a:rPr lang="en-US" altLang="zh-CN">
                <a:sym typeface="+mn-ea"/>
              </a:rPr>
              <a:t>1.====&gt;</a:t>
            </a:r>
            <a:r>
              <a:rPr lang="zh-CN" altLang="en-US">
                <a:sym typeface="+mn-ea"/>
              </a:rPr>
              <a:t>选择版本的第一个参考：LTS和非LTS</a:t>
            </a:r>
            <a:endParaRPr lang="zh-CN" altLang="en-US"/>
          </a:p>
          <a:p>
            <a:r>
              <a:rPr lang="zh-CN" altLang="en-US">
                <a:sym typeface="+mn-ea"/>
              </a:rPr>
              <a:t>长期支持（Long Time Support）</a:t>
            </a:r>
            <a:endParaRPr lang="zh-CN" altLang="en-US"/>
          </a:p>
          <a:p>
            <a:r>
              <a:rPr lang="zh-CN" altLang="en-US">
                <a:sym typeface="+mn-ea"/>
              </a:rPr>
              <a:t>Laravel 版本的发布坚持早发布 常发布的原则。</a:t>
            </a:r>
            <a:endParaRPr lang="zh-CN" altLang="en-US"/>
          </a:p>
          <a:p>
            <a:r>
              <a:rPr lang="zh-CN" altLang="en-US">
                <a:sym typeface="+mn-ea"/>
              </a:rPr>
              <a:t>Laravel 于2015年6月9日正式发布了第一个LTS版本5.1，并提供为期3年的安全补丁支持</a:t>
            </a:r>
            <a:endParaRPr lang="zh-CN" altLang="en-US"/>
          </a:p>
          <a:p>
            <a:r>
              <a:rPr lang="zh-CN" altLang="en-US">
                <a:sym typeface="+mn-ea"/>
              </a:rPr>
              <a:t>Larvel5.1版本为长期支持版本，较为稳定，适合商业开发。</a:t>
            </a:r>
            <a:endParaRPr lang="zh-CN" altLang="en-US"/>
          </a:p>
          <a:p>
            <a:r>
              <a:rPr lang="en-US" altLang="zh-CN">
                <a:sym typeface="+mn-ea"/>
              </a:rPr>
              <a:t>2=====&gt;</a:t>
            </a:r>
            <a:r>
              <a:rPr lang="zh-CN" altLang="en-US">
                <a:sym typeface="+mn-ea"/>
              </a:rPr>
              <a:t>选择版本的第二个参考：服务器环境</a:t>
            </a:r>
            <a:endParaRPr lang="zh-CN" altLang="en-US"/>
          </a:p>
          <a:p>
            <a:r>
              <a:rPr lang="zh-CN" altLang="en-US">
                <a:sym typeface="+mn-ea"/>
              </a:rPr>
              <a:t>5.1 5.2 	PHP5.5.9+	</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 Laravel 学院:</a:t>
            </a:r>
            <a:r>
              <a:rPr lang="en-US" altLang="zh-CN"/>
              <a:t>http://laravelacademy.org/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rPr>
              <a:t>本节完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微软雅黑" panose="020B0503020204020204" pitchFamily="34" charset="-122"/>
                <a:ea typeface="微软雅黑" panose="020B0503020204020204" pitchFamily="34" charset="-122"/>
              </a:defRPr>
            </a:lvl1pPr>
          </a:lstStyle>
          <a:p>
            <a:r>
              <a:rPr kumimoji="1" lang="zh-CN" altLang="en-US"/>
              <a:t>单击此处编辑母版标题样式</a:t>
            </a:r>
          </a:p>
        </p:txBody>
      </p:sp>
      <p:sp>
        <p:nvSpPr>
          <p:cNvPr id="3" name="内容占位符 2"/>
          <p:cNvSpPr>
            <a:spLocks noGrp="1"/>
          </p:cNvSpPr>
          <p:nvPr>
            <p:ph idx="1"/>
          </p:nvPr>
        </p:nvSpPr>
        <p:spPr/>
        <p:txBody>
          <a:bodyPr/>
          <a:lstStyle>
            <a:lvl1pPr>
              <a:buClr>
                <a:srgbClr val="00B0F0"/>
              </a:buClr>
              <a:buFont typeface="Wingdings" panose="05000000000000000000" charset="0"/>
              <a:buChar char="v"/>
              <a:defRPr>
                <a:latin typeface="微软雅黑" panose="020B0503020204020204" pitchFamily="34" charset="-122"/>
                <a:ea typeface="微软雅黑" panose="020B0503020204020204" pitchFamily="34" charset="-122"/>
              </a:defRPr>
            </a:lvl1pPr>
            <a:lvl2pPr>
              <a:buClr>
                <a:srgbClr val="00B0F0"/>
              </a:buClr>
              <a:buFont typeface="Wingdings" panose="05000000000000000000" charset="0"/>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t>‹#›</a:t>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olarave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laravelacademy.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etcomposer.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phpcomposer.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etcomposer.org/Composer-Setup.ex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ackagist.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2122" y="3077687"/>
            <a:ext cx="9993630" cy="1106805"/>
          </a:xfrm>
          <a:prstGeom prst="rect">
            <a:avLst/>
          </a:prstGeom>
          <a:noFill/>
        </p:spPr>
        <p:txBody>
          <a:bodyPr wrap="none">
            <a:spAutoFit/>
          </a:bodyPr>
          <a:lstStyle/>
          <a:p>
            <a:pPr algn="l">
              <a:defRPr/>
            </a:pPr>
            <a:r>
              <a:rPr lang="en-US" sz="6600" b="1" dirty="0">
                <a:solidFill>
                  <a:schemeClr val="tx1">
                    <a:lumMod val="65000"/>
                    <a:lumOff val="35000"/>
                  </a:schemeClr>
                </a:solidFill>
                <a:latin typeface="微软雅黑" panose="020B0503020204020204" pitchFamily="34" charset="-122"/>
                <a:ea typeface="微软雅黑" panose="020B0503020204020204" pitchFamily="34" charset="-122"/>
              </a:rPr>
              <a:t>Composer</a:t>
            </a:r>
            <a:r>
              <a:rPr lang="zh-CN" sz="6600" b="1"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sz="6600" b="1" dirty="0">
                <a:solidFill>
                  <a:schemeClr val="tx1">
                    <a:lumMod val="65000"/>
                    <a:lumOff val="35000"/>
                  </a:schemeClr>
                </a:solidFill>
                <a:latin typeface="微软雅黑" panose="020B0503020204020204" pitchFamily="34" charset="-122"/>
                <a:ea typeface="微软雅黑" panose="020B0503020204020204" pitchFamily="34" charset="-122"/>
              </a:rPr>
              <a:t>Laravel</a:t>
            </a:r>
            <a:r>
              <a:rPr lang="zh-CN" sz="6600" b="1" dirty="0">
                <a:solidFill>
                  <a:schemeClr val="tx1">
                    <a:lumMod val="65000"/>
                    <a:lumOff val="35000"/>
                  </a:schemeClr>
                </a:solidFill>
                <a:latin typeface="微软雅黑" panose="020B0503020204020204" pitchFamily="34" charset="-122"/>
                <a:ea typeface="微软雅黑" panose="020B0503020204020204" pitchFamily="34" charset="-122"/>
              </a:rPr>
              <a:t>安装</a:t>
            </a: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2.Laravel</a:t>
            </a:r>
          </a:p>
        </p:txBody>
      </p:sp>
      <p:sp>
        <p:nvSpPr>
          <p:cNvPr id="3" name="内容占位符 2"/>
          <p:cNvSpPr>
            <a:spLocks noGrp="1"/>
          </p:cNvSpPr>
          <p:nvPr>
            <p:ph idx="1"/>
          </p:nvPr>
        </p:nvSpPr>
        <p:spPr>
          <a:xfrm>
            <a:off x="591185" y="1177575"/>
            <a:ext cx="10515600" cy="4351338"/>
          </a:xfrm>
        </p:spPr>
        <p:txBody>
          <a:bodyPr/>
          <a:lstStyle/>
          <a:p>
            <a:r>
              <a:rPr lang="zh-CN" altLang="en-US" sz="2400"/>
              <a:t>Laravel是一套简洁、优雅的PHP Web开发框架</a:t>
            </a:r>
          </a:p>
          <a:p>
            <a:pPr lvl="1"/>
            <a:r>
              <a:rPr lang="zh-CN" altLang="en-US" sz="2055"/>
              <a:t>具有富有表达性且简洁的语法</a:t>
            </a:r>
          </a:p>
          <a:p>
            <a:pPr lvl="1"/>
            <a:r>
              <a:rPr lang="zh-CN" altLang="en-US" sz="2055"/>
              <a:t>Laravel的思想是更为先进的思想</a:t>
            </a:r>
          </a:p>
          <a:p>
            <a:pPr lvl="1"/>
            <a:r>
              <a:rPr lang="zh-CN" altLang="en-US" sz="2055"/>
              <a:t>社区很丰富</a:t>
            </a:r>
            <a:r>
              <a:rPr lang="en-US" altLang="zh-CN" sz="2055"/>
              <a:t>,</a:t>
            </a:r>
            <a:r>
              <a:rPr lang="zh-CN" altLang="en-US" sz="2055"/>
              <a:t>更具有国际范，基于laravel的开源项目很多</a:t>
            </a:r>
          </a:p>
          <a:p>
            <a:pPr lvl="1"/>
            <a:r>
              <a:rPr lang="zh-CN" altLang="en-US" sz="2055"/>
              <a:t>提供强大的工具用以开发大型、健壮的应用</a:t>
            </a:r>
          </a:p>
          <a:p>
            <a:pPr lvl="2"/>
            <a:r>
              <a:rPr lang="zh-CN" altLang="en-US" sz="1665"/>
              <a:t>提供路由、中间件、</a:t>
            </a:r>
            <a:r>
              <a:rPr lang="en-US" altLang="zh-CN" sz="1665"/>
              <a:t>artisan</a:t>
            </a:r>
            <a:r>
              <a:rPr lang="zh-CN" altLang="en-US" sz="1665"/>
              <a:t>、缓存、验证等功能支持</a:t>
            </a:r>
          </a:p>
          <a:p>
            <a:pPr marL="457200" lvl="1" indent="0">
              <a:buNone/>
            </a:pPr>
            <a:endParaRPr lang="zh-CN" altLang="en-US" sz="2000"/>
          </a:p>
        </p:txBody>
      </p:sp>
      <p:pic>
        <p:nvPicPr>
          <p:cNvPr id="4" name="图片 3"/>
          <p:cNvPicPr>
            <a:picLocks noChangeAspect="1"/>
          </p:cNvPicPr>
          <p:nvPr/>
        </p:nvPicPr>
        <p:blipFill>
          <a:blip r:embed="rId3"/>
          <a:stretch>
            <a:fillRect/>
          </a:stretch>
        </p:blipFill>
        <p:spPr>
          <a:xfrm>
            <a:off x="8971280" y="1983105"/>
            <a:ext cx="2382520" cy="359981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国内 Laravel 生态圈</a:t>
            </a:r>
          </a:p>
        </p:txBody>
      </p:sp>
      <p:sp>
        <p:nvSpPr>
          <p:cNvPr id="3" name="内容占位符 2"/>
          <p:cNvSpPr>
            <a:spLocks noGrp="1"/>
          </p:cNvSpPr>
          <p:nvPr>
            <p:ph idx="1"/>
          </p:nvPr>
        </p:nvSpPr>
        <p:spPr>
          <a:xfrm>
            <a:off x="779780" y="1200435"/>
            <a:ext cx="10515600" cy="4351338"/>
          </a:xfrm>
        </p:spPr>
        <p:txBody>
          <a:bodyPr>
            <a:normAutofit/>
          </a:bodyPr>
          <a:lstStyle/>
          <a:p>
            <a:r>
              <a:rPr lang="zh-CN" altLang="en-US"/>
              <a:t>官网</a:t>
            </a:r>
            <a:r>
              <a:rPr lang="zh-CN" altLang="en-US">
                <a:sym typeface="+mn-ea"/>
              </a:rPr>
              <a:t>：</a:t>
            </a:r>
            <a:r>
              <a:rPr lang="zh-CN" altLang="en-US"/>
              <a:t>https://laravel.com</a:t>
            </a:r>
          </a:p>
          <a:p>
            <a:pPr lvl="1"/>
            <a:r>
              <a:rPr lang="zh-CN" altLang="en-US"/>
              <a:t>访问慢需要翻墙，查最新动态的时候</a:t>
            </a:r>
          </a:p>
          <a:p>
            <a:r>
              <a:rPr lang="zh-CN" altLang="en-US"/>
              <a:t>中文社区</a:t>
            </a:r>
            <a:r>
              <a:rPr lang="en-US" altLang="zh-CN"/>
              <a:t>:</a:t>
            </a:r>
            <a:r>
              <a:rPr lang="zh-CN" altLang="en-US"/>
              <a:t>https://laravel-china.org/</a:t>
            </a:r>
          </a:p>
          <a:p>
            <a:pPr lvl="1"/>
            <a:r>
              <a:rPr lang="zh-CN" altLang="en-US"/>
              <a:t>国内最大的 PHP / Laravel 开发者社区，由 Summer 在 2014 年创建,以帖子的形式进行交流</a:t>
            </a:r>
            <a:r>
              <a:rPr lang="en-US" altLang="zh-CN"/>
              <a:t>.</a:t>
            </a:r>
            <a:r>
              <a:rPr lang="zh-CN" altLang="zh-CN"/>
              <a:t>包含各个版本的</a:t>
            </a:r>
            <a:r>
              <a:rPr lang="en-US" altLang="zh-CN"/>
              <a:t>laravel</a:t>
            </a:r>
            <a:r>
              <a:rPr lang="zh-CN" altLang="en-US"/>
              <a:t>中文文档</a:t>
            </a:r>
          </a:p>
          <a:p>
            <a:r>
              <a:rPr lang="zh-CN" altLang="en-US"/>
              <a:t>Laravel 速查表</a:t>
            </a:r>
            <a:r>
              <a:rPr lang="en-US" altLang="zh-CN"/>
              <a:t>:</a:t>
            </a:r>
            <a:r>
              <a:rPr lang="zh-CN" altLang="en-US"/>
              <a:t>https://cs.laravel-china.org/</a:t>
            </a:r>
          </a:p>
          <a:p>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安装</a:t>
            </a:r>
            <a:r>
              <a:rPr lang="en-US" altLang="zh-CN" dirty="0"/>
              <a:t>laravel5.2</a:t>
            </a:r>
          </a:p>
        </p:txBody>
      </p:sp>
      <p:sp>
        <p:nvSpPr>
          <p:cNvPr id="3" name="内容占位符 2"/>
          <p:cNvSpPr>
            <a:spLocks noGrp="1"/>
          </p:cNvSpPr>
          <p:nvPr>
            <p:ph idx="1"/>
          </p:nvPr>
        </p:nvSpPr>
        <p:spPr>
          <a:xfrm>
            <a:off x="950595" y="1253140"/>
            <a:ext cx="10515600" cy="4351338"/>
          </a:xfrm>
        </p:spPr>
        <p:txBody>
          <a:bodyPr>
            <a:normAutofit fontScale="90000" lnSpcReduction="10000"/>
          </a:bodyPr>
          <a:lstStyle/>
          <a:p>
            <a:r>
              <a:rPr lang="zh-CN" altLang="en-US" dirty="0"/>
              <a:t>配置</a:t>
            </a:r>
            <a:r>
              <a:rPr lang="en-US" altLang="zh-CN" dirty="0"/>
              <a:t>PHP</a:t>
            </a:r>
            <a:r>
              <a:rPr lang="zh-CN" altLang="en-US" dirty="0"/>
              <a:t>环境</a:t>
            </a:r>
          </a:p>
          <a:p>
            <a:pPr lvl="1"/>
            <a:r>
              <a:rPr lang="zh-CN" altLang="en-US" dirty="0"/>
              <a:t>PHP版本 &gt;= </a:t>
            </a:r>
            <a:r>
              <a:rPr lang="en-US" altLang="zh-CN" dirty="0"/>
              <a:t>7.0</a:t>
            </a:r>
            <a:endParaRPr lang="zh-CN" altLang="en-US" dirty="0"/>
          </a:p>
          <a:p>
            <a:pPr lvl="1"/>
            <a:r>
              <a:rPr lang="zh-CN" altLang="en-US" dirty="0"/>
              <a:t>PHP扩展：</a:t>
            </a:r>
            <a:r>
              <a:rPr lang="en-US" altLang="zh-CN" dirty="0"/>
              <a:t>o</a:t>
            </a:r>
            <a:r>
              <a:rPr lang="zh-CN" altLang="en-US" dirty="0"/>
              <a:t>penSSL</a:t>
            </a:r>
          </a:p>
          <a:p>
            <a:pPr lvl="1"/>
            <a:r>
              <a:rPr lang="zh-CN" altLang="en-US" dirty="0"/>
              <a:t>PHP扩展：</a:t>
            </a:r>
            <a:r>
              <a:rPr lang="en-US" altLang="zh-CN" dirty="0" err="1"/>
              <a:t>pdo</a:t>
            </a:r>
            <a:endParaRPr lang="en-US" altLang="zh-CN" dirty="0"/>
          </a:p>
          <a:p>
            <a:pPr lvl="1"/>
            <a:r>
              <a:rPr lang="zh-CN" altLang="en-US" dirty="0"/>
              <a:t>PHP扩展：</a:t>
            </a:r>
            <a:r>
              <a:rPr lang="en-US" altLang="zh-CN" dirty="0"/>
              <a:t>m</a:t>
            </a:r>
            <a:r>
              <a:rPr lang="zh-CN" altLang="en-US" dirty="0"/>
              <a:t>bstring</a:t>
            </a:r>
          </a:p>
          <a:p>
            <a:r>
              <a:rPr lang="zh-CN" altLang="en-US" dirty="0"/>
              <a:t>安装</a:t>
            </a:r>
            <a:r>
              <a:rPr lang="en-US" altLang="zh-CN" dirty="0" err="1"/>
              <a:t>laravel</a:t>
            </a:r>
            <a:endParaRPr lang="en-US" altLang="zh-CN" dirty="0"/>
          </a:p>
          <a:p>
            <a:pPr lvl="1"/>
            <a:r>
              <a:rPr lang="zh-CN" altLang="en-US" dirty="0"/>
              <a:t>直接下载安装</a:t>
            </a:r>
          </a:p>
          <a:p>
            <a:pPr lvl="2"/>
            <a:r>
              <a:rPr lang="zh-CN" altLang="en-US" dirty="0">
                <a:hlinkClick r:id="rId3"/>
              </a:rPr>
              <a:t>http://www.golaravel.com</a:t>
            </a:r>
            <a:endParaRPr lang="zh-CN" altLang="en-US" dirty="0"/>
          </a:p>
          <a:p>
            <a:pPr lvl="2"/>
            <a:r>
              <a:rPr lang="zh-CN" altLang="en-US" dirty="0">
                <a:hlinkClick r:id="rId4"/>
              </a:rPr>
              <a:t>http://laravelacademy.org</a:t>
            </a:r>
            <a:endParaRPr lang="zh-CN" altLang="en-US" dirty="0"/>
          </a:p>
          <a:p>
            <a:pPr lvl="1"/>
            <a:r>
              <a:rPr lang="zh-CN" altLang="en-US" dirty="0"/>
              <a:t>使用</a:t>
            </a:r>
            <a:r>
              <a:rPr lang="en-US" altLang="zh-CN" dirty="0"/>
              <a:t>composer</a:t>
            </a:r>
            <a:r>
              <a:rPr lang="zh-CN" altLang="en-US" dirty="0"/>
              <a:t>安装</a:t>
            </a:r>
          </a:p>
          <a:p>
            <a:pPr lvl="2"/>
            <a:r>
              <a:rPr lang="zh-CN" altLang="en-US" b="1" dirty="0">
                <a:solidFill>
                  <a:srgbClr val="FF0000"/>
                </a:solidFill>
              </a:rPr>
              <a:t>composer global require "laravel/installer"</a:t>
            </a:r>
            <a:r>
              <a:rPr lang="zh-CN" altLang="en-US" dirty="0"/>
              <a:t>    </a:t>
            </a:r>
            <a:r>
              <a:rPr lang="en-US" altLang="zh-CN" dirty="0"/>
              <a:t>//</a:t>
            </a:r>
            <a:r>
              <a:rPr lang="zh-CN" altLang="en-US" dirty="0"/>
              <a:t>安装</a:t>
            </a:r>
            <a:r>
              <a:rPr lang="en-US" altLang="zh-CN" dirty="0" err="1"/>
              <a:t>laravel</a:t>
            </a:r>
            <a:r>
              <a:rPr lang="zh-CN" altLang="en-US" dirty="0"/>
              <a:t>安装器</a:t>
            </a:r>
          </a:p>
          <a:p>
            <a:pPr lvl="2"/>
            <a:r>
              <a:rPr lang="zh-CN" altLang="en-US" b="1" dirty="0">
                <a:solidFill>
                  <a:srgbClr val="FF0000"/>
                </a:solidFill>
              </a:rPr>
              <a:t>composer create-project laravel/laravel </a:t>
            </a:r>
            <a:r>
              <a:rPr lang="en-US" altLang="zh-CN" b="1" dirty="0" err="1">
                <a:solidFill>
                  <a:srgbClr val="0070C0"/>
                </a:solidFill>
              </a:rPr>
              <a:t>mylaravel</a:t>
            </a:r>
            <a:r>
              <a:rPr lang="en-US" altLang="zh-CN" b="1" dirty="0">
                <a:solidFill>
                  <a:srgbClr val="0070C0"/>
                </a:solidFill>
              </a:rPr>
              <a:t> </a:t>
            </a:r>
            <a:r>
              <a:rPr lang="zh-CN" altLang="en-US" b="1" dirty="0">
                <a:solidFill>
                  <a:srgbClr val="FF0000"/>
                </a:solidFill>
              </a:rPr>
              <a:t>--prefer-dist </a:t>
            </a:r>
            <a:r>
              <a:rPr lang="zh-CN" altLang="en-US" b="1" dirty="0">
                <a:solidFill>
                  <a:srgbClr val="0070C0"/>
                </a:solidFill>
                <a:sym typeface="+mn-ea"/>
              </a:rPr>
              <a:t>"</a:t>
            </a:r>
            <a:r>
              <a:rPr lang="en-US" altLang="zh-CN" b="1" dirty="0">
                <a:solidFill>
                  <a:srgbClr val="0070C0"/>
                </a:solidFill>
              </a:rPr>
              <a:t>5.5.*</a:t>
            </a:r>
            <a:r>
              <a:rPr lang="zh-CN" altLang="en-US" b="1" dirty="0">
                <a:solidFill>
                  <a:srgbClr val="0070C0"/>
                </a:solidFill>
                <a:sym typeface="+mn-ea"/>
              </a:rPr>
              <a:t>"</a:t>
            </a:r>
          </a:p>
          <a:p>
            <a:pPr marL="914400" lvl="2" indent="0">
              <a:buNone/>
            </a:pPr>
            <a:r>
              <a:rPr lang="zh-CN" altLang="en-US" dirty="0">
                <a:sym typeface="+mn-ea"/>
              </a:rPr>
              <a:t>   </a:t>
            </a:r>
            <a:r>
              <a:rPr lang="en-US" altLang="zh-CN" dirty="0">
                <a:sym typeface="+mn-ea"/>
              </a:rPr>
              <a:t>//</a:t>
            </a:r>
            <a:r>
              <a:rPr lang="zh-CN" altLang="en-US" dirty="0">
                <a:sym typeface="+mn-ea"/>
              </a:rPr>
              <a:t>创建</a:t>
            </a:r>
            <a:r>
              <a:rPr lang="en-US" altLang="zh-CN">
                <a:sym typeface="+mn-ea"/>
              </a:rPr>
              <a:t>5.5.*</a:t>
            </a:r>
            <a:r>
              <a:rPr lang="zh-CN" altLang="en-US" dirty="0">
                <a:sym typeface="+mn-ea"/>
              </a:rPr>
              <a:t>版本的名称为</a:t>
            </a:r>
            <a:r>
              <a:rPr lang="en-US" altLang="zh-CN" dirty="0" err="1">
                <a:sym typeface="+mn-ea"/>
              </a:rPr>
              <a:t>mylaravel</a:t>
            </a:r>
            <a:r>
              <a:rPr lang="zh-CN" altLang="en-US" dirty="0">
                <a:sym typeface="+mn-ea"/>
              </a:rPr>
              <a:t>的</a:t>
            </a:r>
            <a:r>
              <a:rPr lang="en-US" altLang="zh-CN" dirty="0" err="1">
                <a:sym typeface="+mn-ea"/>
              </a:rPr>
              <a:t>laravel</a:t>
            </a:r>
            <a:r>
              <a:rPr lang="zh-CN" altLang="en-US" dirty="0">
                <a:sym typeface="+mn-ea"/>
              </a:rPr>
              <a:t>项目</a:t>
            </a:r>
          </a:p>
          <a:p>
            <a:pPr marL="914400" lvl="2" indent="0">
              <a:buNone/>
            </a:pPr>
            <a:endParaRPr lang="zh-CN" altLang="en-US" dirty="0">
              <a:sym typeface="+mn-ea"/>
            </a:endParaRPr>
          </a:p>
          <a:p>
            <a:pPr lvl="0"/>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安装成功：</a:t>
            </a:r>
          </a:p>
        </p:txBody>
      </p:sp>
      <p:sp>
        <p:nvSpPr>
          <p:cNvPr id="6" name="内容占位符 5"/>
          <p:cNvSpPr>
            <a:spLocks noGrp="1"/>
          </p:cNvSpPr>
          <p:nvPr>
            <p:ph idx="1"/>
          </p:nvPr>
        </p:nvSpPr>
        <p:spPr/>
        <p:txBody>
          <a:bodyPr/>
          <a:lstStyle/>
          <a:p>
            <a:pPr lvl="0"/>
            <a:r>
              <a:rPr lang="zh-CN" altLang="en-US">
                <a:sym typeface="+mn-ea"/>
              </a:rPr>
              <a:t>访问</a:t>
            </a:r>
            <a:r>
              <a:rPr lang="en-US" altLang="zh-CN">
                <a:sym typeface="+mn-ea"/>
              </a:rPr>
              <a:t>public</a:t>
            </a:r>
            <a:r>
              <a:rPr lang="zh-CN" altLang="en-US">
                <a:sym typeface="+mn-ea"/>
              </a:rPr>
              <a:t>目录下面的</a:t>
            </a:r>
            <a:r>
              <a:rPr lang="en-US" altLang="zh-CN">
                <a:sym typeface="+mn-ea"/>
              </a:rPr>
              <a:t>index.php</a:t>
            </a:r>
            <a:r>
              <a:rPr lang="zh-CN" altLang="en-US">
                <a:sym typeface="+mn-ea"/>
              </a:rPr>
              <a:t>文件</a:t>
            </a:r>
          </a:p>
          <a:p>
            <a:pPr marL="0" lvl="0" indent="0">
              <a:buNone/>
            </a:pPr>
            <a:endParaRPr lang="zh-CN" altLang="en-US"/>
          </a:p>
        </p:txBody>
      </p:sp>
      <p:pic>
        <p:nvPicPr>
          <p:cNvPr id="7" name="图片 6"/>
          <p:cNvPicPr>
            <a:picLocks noChangeAspect="1"/>
          </p:cNvPicPr>
          <p:nvPr/>
        </p:nvPicPr>
        <p:blipFill>
          <a:blip r:embed="rId3"/>
          <a:stretch>
            <a:fillRect/>
          </a:stretch>
        </p:blipFill>
        <p:spPr>
          <a:xfrm>
            <a:off x="1397000" y="1986915"/>
            <a:ext cx="7186295" cy="3696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a:t>
            </a:r>
            <a:r>
              <a:rPr lang="zh-CN" altLang="en-US"/>
              <a:t>目录结构</a:t>
            </a:r>
          </a:p>
        </p:txBody>
      </p:sp>
      <p:sp>
        <p:nvSpPr>
          <p:cNvPr id="3" name="内容占位符 2"/>
          <p:cNvSpPr>
            <a:spLocks noGrp="1"/>
          </p:cNvSpPr>
          <p:nvPr>
            <p:ph idx="1"/>
          </p:nvPr>
        </p:nvSpPr>
        <p:spPr>
          <a:xfrm>
            <a:off x="838200" y="1285240"/>
            <a:ext cx="10515600" cy="5290820"/>
          </a:xfrm>
        </p:spPr>
        <p:txBody>
          <a:bodyPr>
            <a:normAutofit fontScale="67500" lnSpcReduction="10000"/>
          </a:bodyPr>
          <a:lstStyle/>
          <a:p>
            <a:r>
              <a:rPr lang="zh-CN" altLang="en-US"/>
              <a:t>app目录包含了应用的核心代码；</a:t>
            </a:r>
          </a:p>
          <a:p>
            <a:pPr lvl="1"/>
            <a:r>
              <a:rPr lang="en-US" altLang="zh-CN"/>
              <a:t>Http</a:t>
            </a:r>
          </a:p>
          <a:p>
            <a:pPr lvl="2"/>
            <a:r>
              <a:rPr lang="en-US" altLang="zh-CN" sz="2000">
                <a:solidFill>
                  <a:srgbClr val="FF0000"/>
                </a:solidFill>
              </a:rPr>
              <a:t>Controllers  //</a:t>
            </a:r>
            <a:r>
              <a:rPr lang="zh-CN" altLang="en-US" sz="2000">
                <a:solidFill>
                  <a:srgbClr val="FF0000"/>
                </a:solidFill>
              </a:rPr>
              <a:t>控制器目录</a:t>
            </a:r>
          </a:p>
          <a:p>
            <a:pPr lvl="2"/>
            <a:r>
              <a:rPr lang="en-US" altLang="zh-CN" sz="2000">
                <a:solidFill>
                  <a:srgbClr val="FF0000"/>
                </a:solidFill>
              </a:rPr>
              <a:t>Middleware //</a:t>
            </a:r>
            <a:r>
              <a:rPr lang="zh-CN" altLang="en-US" sz="2000">
                <a:solidFill>
                  <a:srgbClr val="FF0000"/>
                </a:solidFill>
              </a:rPr>
              <a:t>中间件目录</a:t>
            </a:r>
          </a:p>
          <a:p>
            <a:pPr lvl="2"/>
            <a:r>
              <a:rPr lang="en-US" altLang="zh-CN" sz="2000">
                <a:solidFill>
                  <a:srgbClr val="FF0000"/>
                </a:solidFill>
              </a:rPr>
              <a:t>routes.php  //</a:t>
            </a:r>
            <a:r>
              <a:rPr lang="zh-CN" altLang="en-US" sz="2000">
                <a:solidFill>
                  <a:srgbClr val="FF0000"/>
                </a:solidFill>
              </a:rPr>
              <a:t>路由文件</a:t>
            </a:r>
          </a:p>
          <a:p>
            <a:r>
              <a:rPr lang="zh-CN" altLang="en-US"/>
              <a:t>bootstrap目录包含了少许文件用于框架的启动和自动载入配置，还有一个cache文件夹用于包含框架生成的启动文件以提高性能；</a:t>
            </a:r>
          </a:p>
          <a:p>
            <a:r>
              <a:rPr lang="zh-CN" altLang="en-US"/>
              <a:t>config目录包含了应用所有的配置文件；</a:t>
            </a:r>
          </a:p>
          <a:p>
            <a:r>
              <a:rPr lang="zh-CN" altLang="en-US"/>
              <a:t>database目录包含了数据迁移及填充文件，如果你喜欢的话还可以将其作为 SQLite 数据库存放目录；</a:t>
            </a:r>
          </a:p>
          <a:p>
            <a:r>
              <a:rPr lang="zh-CN" altLang="en-US"/>
              <a:t>public目录包含了前端控制器和资源文件（图片、JavaScript、CSS等）；</a:t>
            </a:r>
          </a:p>
          <a:p>
            <a:r>
              <a:rPr lang="zh-CN" altLang="en-US"/>
              <a:t>resources目录包含了</a:t>
            </a:r>
            <a:r>
              <a:rPr lang="zh-CN" altLang="en-US" b="1">
                <a:solidFill>
                  <a:srgbClr val="FF0000"/>
                </a:solidFill>
              </a:rPr>
              <a:t>视图文件</a:t>
            </a:r>
            <a:r>
              <a:rPr lang="zh-CN" altLang="en-US"/>
              <a:t>及原生资源文件（LESS、SASS、CoffeeScript），以及本地化文件；</a:t>
            </a:r>
          </a:p>
          <a:p>
            <a:r>
              <a:rPr lang="zh-CN" altLang="en-US"/>
              <a:t>storage目录包含了编译过的Blade模板、基于文件的session、文件缓存，以及其它由框架生成的文件，该文件夹被细分为成app、framework和logs子目录，app目录用于存放应用要使用的文件，framework目录用于存放框架生成的文件和缓存，最后，logs目录包含应用的日志文件；</a:t>
            </a:r>
          </a:p>
          <a:p>
            <a:r>
              <a:rPr lang="zh-CN" altLang="en-US"/>
              <a:t>tests目录包含自动化测试，其中已经提供了一个开箱即用的PHPUnit示例；</a:t>
            </a:r>
          </a:p>
          <a:p>
            <a:r>
              <a:rPr lang="zh-CN" altLang="en-US"/>
              <a:t>vendor目录包含项目</a:t>
            </a:r>
            <a:r>
              <a:rPr lang="zh-CN" altLang="zh-CN" dirty="0">
                <a:sym typeface="+mn-ea"/>
              </a:rPr>
              <a:t>外部库目录（包含</a:t>
            </a:r>
            <a:r>
              <a:rPr lang="en-US" altLang="zh-CN" dirty="0">
                <a:sym typeface="+mn-ea"/>
              </a:rPr>
              <a:t>Laravel</a:t>
            </a:r>
            <a:r>
              <a:rPr lang="zh-CN" altLang="zh-CN" dirty="0">
                <a:sym typeface="+mn-ea"/>
              </a:rPr>
              <a:t>框架源代码）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rPr lang="zh-CN" altLang="en-US"/>
              <a:t>环境配置</a:t>
            </a:r>
          </a:p>
        </p:txBody>
      </p:sp>
      <p:sp>
        <p:nvSpPr>
          <p:cNvPr id="3" name="内容占位符 2"/>
          <p:cNvSpPr>
            <a:spLocks noGrp="1"/>
          </p:cNvSpPr>
          <p:nvPr>
            <p:ph idx="1"/>
          </p:nvPr>
        </p:nvSpPr>
        <p:spPr/>
        <p:txBody>
          <a:bodyPr/>
          <a:lstStyle/>
          <a:p>
            <a:r>
              <a:rPr lang="zh-CN" altLang="en-US"/>
              <a:t>Laravel 的所有配置文件都存放在 config 目录下</a:t>
            </a:r>
          </a:p>
          <a:p>
            <a:r>
              <a:rPr lang="zh-CN" altLang="en-US"/>
              <a:t>config/app.php 文件，其中包含了一些基于应用可能需要进行改变的配置</a:t>
            </a:r>
          </a:p>
          <a:p>
            <a:pPr lvl="1"/>
            <a:r>
              <a:rPr lang="zh-CN" altLang="en-US"/>
              <a:t> 'debug' =&gt; env('APP_DEBUG', false)</a:t>
            </a:r>
          </a:p>
          <a:p>
            <a:pPr lvl="1"/>
            <a:r>
              <a:rPr lang="zh-CN" altLang="en-US"/>
              <a:t> 'timezone' =&gt; 'PRC',</a:t>
            </a:r>
          </a:p>
          <a:p>
            <a:pPr lvl="1"/>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7"/>
            <a:ext cx="11531600" cy="759884"/>
          </a:xfrm>
          <a:prstGeom prst="rect">
            <a:avLst/>
          </a:prstGeom>
          <a:noFill/>
          <a:ln>
            <a:noFill/>
          </a:ln>
        </p:spPr>
        <p:txBody>
          <a:bodyPr vert="horz" wrap="square" lIns="137160" tIns="68580" rIns="137160" bIns="68580"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3735" b="1" i="0" u="none"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本章重点</a:t>
            </a:r>
          </a:p>
        </p:txBody>
      </p:sp>
      <p:sp>
        <p:nvSpPr>
          <p:cNvPr id="4" name="文本框 1"/>
          <p:cNvSpPr txBox="1"/>
          <p:nvPr/>
        </p:nvSpPr>
        <p:spPr>
          <a:xfrm>
            <a:off x="719667" y="1125220"/>
            <a:ext cx="10345420" cy="132267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en-US" altLang="zh-CN"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Composer</a:t>
            </a:r>
            <a:endParaRPr kumimoji="1" lang="en-US" altLang="zh-CN"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en-US" altLang="zh-CN"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Laravel</a:t>
            </a:r>
            <a:r>
              <a:rPr kumimoji="1" lang="zh-CN" altLang="en-US" sz="2665">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安</a:t>
            </a:r>
            <a:r>
              <a:rPr kumimoji="1" lang="zh-CN" altLang="en-US"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装</a:t>
            </a:r>
            <a:endPar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1.Composer</a:t>
            </a:r>
          </a:p>
        </p:txBody>
      </p:sp>
      <p:sp>
        <p:nvSpPr>
          <p:cNvPr id="3" name="内容占位符 2"/>
          <p:cNvSpPr>
            <a:spLocks noGrp="1"/>
          </p:cNvSpPr>
          <p:nvPr>
            <p:ph idx="1"/>
          </p:nvPr>
        </p:nvSpPr>
        <p:spPr>
          <a:xfrm>
            <a:off x="838200" y="978392"/>
            <a:ext cx="10515600" cy="4351338"/>
          </a:xfrm>
        </p:spPr>
        <p:txBody>
          <a:bodyPr/>
          <a:lstStyle/>
          <a:p>
            <a:pPr>
              <a:lnSpc>
                <a:spcPct val="100000"/>
              </a:lnSpc>
            </a:pPr>
            <a:r>
              <a:rPr lang="zh-CN" altLang="en-US" sz="1800">
                <a:sym typeface="+mn-ea"/>
              </a:rPr>
              <a:t>Composer </a:t>
            </a:r>
            <a:r>
              <a:rPr lang="zh-CN" altLang="en-US" sz="1800"/>
              <a:t>是 PHP 用来管理依赖（dependency）关系的软件。你可以在自己的项目中声明所依赖的外部工具库（libraries），Composer 会帮你安装这些依赖的库文件</a:t>
            </a:r>
          </a:p>
          <a:p>
            <a:pPr>
              <a:lnSpc>
                <a:spcPct val="100000"/>
              </a:lnSpc>
            </a:pPr>
            <a:r>
              <a:rPr lang="zh-CN" altLang="en-US" sz="1800"/>
              <a:t>类似于</a:t>
            </a:r>
            <a:r>
              <a:rPr lang="en-US" altLang="zh-CN" sz="1800"/>
              <a:t>Linux</a:t>
            </a:r>
            <a:r>
              <a:rPr lang="zh-CN" altLang="en-US" sz="1800"/>
              <a:t>中的</a:t>
            </a:r>
            <a:r>
              <a:rPr lang="en-US" altLang="zh-CN" sz="1800"/>
              <a:t>yum</a:t>
            </a:r>
          </a:p>
          <a:p>
            <a:pPr>
              <a:lnSpc>
                <a:spcPct val="100000"/>
              </a:lnSpc>
            </a:pPr>
            <a:r>
              <a:rPr lang="en-US" altLang="zh-CN" sz="1800" smtClean="0"/>
              <a:t>官方网站</a:t>
            </a:r>
            <a:r>
              <a:rPr lang="en-US" altLang="zh-CN" sz="1800"/>
              <a:t>：</a:t>
            </a:r>
            <a:r>
              <a:rPr lang="en-US" altLang="zh-CN" sz="1800">
                <a:hlinkClick r:id="rId3"/>
              </a:rPr>
              <a:t>https://getcomposer.org</a:t>
            </a:r>
            <a:r>
              <a:rPr lang="en-US" altLang="zh-CN" sz="1800" smtClean="0">
                <a:hlinkClick r:id="rId3"/>
              </a:rPr>
              <a:t>/</a:t>
            </a:r>
            <a:r>
              <a:rPr lang="en-US" altLang="zh-CN" sz="1800"/>
              <a:t>  </a:t>
            </a:r>
            <a:r>
              <a:rPr lang="en-US" altLang="zh-CN" sz="1800" smtClean="0"/>
              <a:t>        </a:t>
            </a:r>
            <a:r>
              <a:rPr lang="en-US" altLang="zh-CN" sz="1800"/>
              <a:t>中文官网：</a:t>
            </a:r>
            <a:r>
              <a:rPr lang="en-US" altLang="zh-CN" sz="1800">
                <a:sym typeface="+mn-ea"/>
                <a:hlinkClick r:id="rId4"/>
              </a:rPr>
              <a:t>http://www.phpcomposer.com/</a:t>
            </a:r>
          </a:p>
          <a:p>
            <a:pPr>
              <a:lnSpc>
                <a:spcPct val="100000"/>
              </a:lnSpc>
            </a:pPr>
            <a:endParaRPr lang="en-US" altLang="zh-CN" sz="1800"/>
          </a:p>
          <a:p>
            <a:pPr>
              <a:lnSpc>
                <a:spcPct val="100000"/>
              </a:lnSpc>
            </a:pPr>
            <a:endParaRPr lang="en-US" altLang="zh-CN" sz="2400"/>
          </a:p>
          <a:p>
            <a:pPr>
              <a:lnSpc>
                <a:spcPct val="100000"/>
              </a:lnSpc>
            </a:pPr>
            <a:endParaRPr lang="zh-CN" altLang="en-US" sz="2400"/>
          </a:p>
        </p:txBody>
      </p:sp>
      <p:pic>
        <p:nvPicPr>
          <p:cNvPr id="4" name="图片 3"/>
          <p:cNvPicPr>
            <a:picLocks noChangeAspect="1"/>
          </p:cNvPicPr>
          <p:nvPr/>
        </p:nvPicPr>
        <p:blipFill>
          <a:blip r:embed="rId5"/>
          <a:stretch>
            <a:fillRect/>
          </a:stretch>
        </p:blipFill>
        <p:spPr>
          <a:xfrm>
            <a:off x="5715000" y="2810451"/>
            <a:ext cx="5772150" cy="3380142"/>
          </a:xfrm>
          <a:prstGeom prst="rect">
            <a:avLst/>
          </a:prstGeom>
        </p:spPr>
      </p:pic>
      <p:pic>
        <p:nvPicPr>
          <p:cNvPr id="5" name="图片 4"/>
          <p:cNvPicPr>
            <a:picLocks noChangeAspect="1"/>
          </p:cNvPicPr>
          <p:nvPr/>
        </p:nvPicPr>
        <p:blipFill>
          <a:blip r:embed="rId6"/>
          <a:stretch>
            <a:fillRect/>
          </a:stretch>
        </p:blipFill>
        <p:spPr>
          <a:xfrm>
            <a:off x="367862" y="2810451"/>
            <a:ext cx="4876800" cy="3462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235"/>
            <a:ext cx="10515600" cy="1325563"/>
          </a:xfrm>
        </p:spPr>
        <p:txBody>
          <a:bodyPr/>
          <a:lstStyle/>
          <a:p>
            <a:r>
              <a:rPr lang="en-US" altLang="zh-CN"/>
              <a:t>1.1.</a:t>
            </a:r>
            <a:r>
              <a:rPr lang="zh-CN" altLang="en-US"/>
              <a:t>安装</a:t>
            </a:r>
            <a:r>
              <a:rPr lang="en-US" altLang="zh-CN"/>
              <a:t>composer</a:t>
            </a:r>
          </a:p>
        </p:txBody>
      </p:sp>
      <p:sp>
        <p:nvSpPr>
          <p:cNvPr id="3" name="内容占位符 2"/>
          <p:cNvSpPr>
            <a:spLocks noGrp="1"/>
          </p:cNvSpPr>
          <p:nvPr>
            <p:ph idx="1"/>
          </p:nvPr>
        </p:nvSpPr>
        <p:spPr>
          <a:xfrm>
            <a:off x="1010920" y="1042670"/>
            <a:ext cx="10515600" cy="889000"/>
          </a:xfrm>
        </p:spPr>
        <p:txBody>
          <a:bodyPr/>
          <a:lstStyle/>
          <a:p>
            <a:r>
              <a:rPr lang="zh-CN" altLang="en-US" dirty="0">
                <a:sym typeface="+mn-ea"/>
              </a:rPr>
              <a:t>下载</a:t>
            </a:r>
            <a:r>
              <a:rPr lang="en-US" altLang="zh-CN" dirty="0">
                <a:sym typeface="+mn-ea"/>
              </a:rPr>
              <a:t>Composer-Setup.exe</a:t>
            </a:r>
            <a:r>
              <a:rPr lang="zh-CN" altLang="en-US" dirty="0">
                <a:sym typeface="+mn-ea"/>
              </a:rPr>
              <a:t>可执行程序</a:t>
            </a:r>
            <a:endParaRPr lang="en-US" altLang="zh-CN" dirty="0"/>
          </a:p>
          <a:p>
            <a:pPr marL="0" lvl="0" indent="0" eaLnBrk="1" hangingPunct="1">
              <a:lnSpc>
                <a:spcPct val="80000"/>
              </a:lnSpc>
              <a:spcBef>
                <a:spcPct val="0"/>
              </a:spcBef>
              <a:buNone/>
            </a:pPr>
            <a:r>
              <a:rPr lang="en-US" altLang="zh-CN" dirty="0">
                <a:sym typeface="+mn-ea"/>
              </a:rPr>
              <a:t>    </a:t>
            </a:r>
            <a:r>
              <a:rPr lang="en-US" altLang="zh-CN" dirty="0">
                <a:sym typeface="+mn-ea"/>
                <a:hlinkClick r:id="rId3"/>
              </a:rPr>
              <a:t>https://getcomposer.org/Composer-Setup.exe</a:t>
            </a:r>
            <a:endParaRPr lang="en-US" altLang="zh-CN" dirty="0">
              <a:sym typeface="+mn-ea"/>
            </a:endParaRPr>
          </a:p>
          <a:p>
            <a:pPr marL="0" lvl="0" indent="0" eaLnBrk="1" hangingPunct="1">
              <a:lnSpc>
                <a:spcPct val="80000"/>
              </a:lnSpc>
              <a:spcBef>
                <a:spcPct val="0"/>
              </a:spcBef>
              <a:buNone/>
            </a:pPr>
            <a:endParaRPr lang="zh-CN" altLang="en-US"/>
          </a:p>
          <a:p>
            <a:endParaRPr lang="zh-CN" altLang="en-US"/>
          </a:p>
        </p:txBody>
      </p:sp>
      <p:pic>
        <p:nvPicPr>
          <p:cNvPr id="6" name="图片 5"/>
          <p:cNvPicPr>
            <a:picLocks noChangeAspect="1"/>
          </p:cNvPicPr>
          <p:nvPr/>
        </p:nvPicPr>
        <p:blipFill>
          <a:blip r:embed="rId4"/>
          <a:stretch>
            <a:fillRect/>
          </a:stretch>
        </p:blipFill>
        <p:spPr>
          <a:xfrm>
            <a:off x="4702175" y="1962150"/>
            <a:ext cx="3531870" cy="2933700"/>
          </a:xfrm>
          <a:prstGeom prst="rect">
            <a:avLst/>
          </a:prstGeom>
        </p:spPr>
      </p:pic>
      <p:pic>
        <p:nvPicPr>
          <p:cNvPr id="7" name="图片 6"/>
          <p:cNvPicPr>
            <a:picLocks noChangeAspect="1"/>
          </p:cNvPicPr>
          <p:nvPr/>
        </p:nvPicPr>
        <p:blipFill>
          <a:blip r:embed="rId5"/>
          <a:stretch>
            <a:fillRect/>
          </a:stretch>
        </p:blipFill>
        <p:spPr>
          <a:xfrm>
            <a:off x="8291830" y="1981200"/>
            <a:ext cx="3589020" cy="2914650"/>
          </a:xfrm>
          <a:prstGeom prst="rect">
            <a:avLst/>
          </a:prstGeom>
        </p:spPr>
      </p:pic>
      <p:sp>
        <p:nvSpPr>
          <p:cNvPr id="8" name="内容占位符 2"/>
          <p:cNvSpPr>
            <a:spLocks noGrp="1"/>
          </p:cNvSpPr>
          <p:nvPr/>
        </p:nvSpPr>
        <p:spPr>
          <a:xfrm>
            <a:off x="1181100" y="5136515"/>
            <a:ext cx="10515600" cy="88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dirty="0">
                <a:sym typeface="+mn-ea"/>
              </a:rPr>
              <a:t>在命令行下输入</a:t>
            </a:r>
            <a:r>
              <a:rPr lang="en-US" altLang="zh-CN" dirty="0">
                <a:sym typeface="+mn-ea"/>
              </a:rPr>
              <a:t>composer</a:t>
            </a:r>
            <a:r>
              <a:rPr lang="zh-CN" altLang="en-US" dirty="0">
                <a:sym typeface="+mn-ea"/>
              </a:rPr>
              <a:t>测试是否安装成功</a:t>
            </a:r>
          </a:p>
          <a:p>
            <a:pPr marL="0" lvl="0" indent="0" eaLnBrk="1" hangingPunct="1">
              <a:lnSpc>
                <a:spcPct val="80000"/>
              </a:lnSpc>
              <a:spcBef>
                <a:spcPct val="0"/>
              </a:spcBef>
              <a:buNone/>
            </a:pPr>
            <a:endParaRPr lang="zh-CN" altLang="en-US"/>
          </a:p>
          <a:p>
            <a:endParaRPr lang="zh-CN" altLang="en-US"/>
          </a:p>
        </p:txBody>
      </p:sp>
      <p:pic>
        <p:nvPicPr>
          <p:cNvPr id="4" name="图片 3"/>
          <p:cNvPicPr>
            <a:picLocks noChangeAspect="1"/>
          </p:cNvPicPr>
          <p:nvPr/>
        </p:nvPicPr>
        <p:blipFill>
          <a:blip r:embed="rId6"/>
          <a:stretch>
            <a:fillRect/>
          </a:stretch>
        </p:blipFill>
        <p:spPr>
          <a:xfrm>
            <a:off x="641132" y="1962149"/>
            <a:ext cx="3944992" cy="30540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a:t>
            </a:r>
            <a:r>
              <a:rPr lang="zh-CN" altLang="en-US"/>
              <a:t>修改中文镜像</a:t>
            </a:r>
          </a:p>
        </p:txBody>
      </p:sp>
      <p:sp>
        <p:nvSpPr>
          <p:cNvPr id="3" name="内容占位符 2"/>
          <p:cNvSpPr>
            <a:spLocks noGrp="1"/>
          </p:cNvSpPr>
          <p:nvPr>
            <p:ph idx="1"/>
          </p:nvPr>
        </p:nvSpPr>
        <p:spPr>
          <a:xfrm>
            <a:off x="664845" y="1040765"/>
            <a:ext cx="10515600" cy="4973320"/>
          </a:xfrm>
        </p:spPr>
        <p:txBody>
          <a:bodyPr>
            <a:normAutofit fontScale="90000"/>
          </a:bodyPr>
          <a:lstStyle/>
          <a:p>
            <a:r>
              <a:rPr lang="zh-CN" altLang="en-US">
                <a:sym typeface="+mn-ea"/>
              </a:rPr>
              <a:t>中文镜像作用</a:t>
            </a:r>
          </a:p>
          <a:p>
            <a:pPr lvl="1">
              <a:lnSpc>
                <a:spcPct val="160000"/>
              </a:lnSpc>
            </a:pPr>
            <a:r>
              <a:rPr lang="zh-CN" altLang="en-US" sz="2000">
                <a:sym typeface="+mn-ea"/>
              </a:rPr>
              <a:t>中文镜像所做的就是缓存所有安装包和元数据到国内的机房并通过国内的 CDN</a:t>
            </a:r>
            <a:r>
              <a:rPr lang="en-US" altLang="zh-CN" sz="2000">
                <a:sym typeface="+mn-ea"/>
              </a:rPr>
              <a:t>(内容分发网络)</a:t>
            </a:r>
            <a:r>
              <a:rPr lang="zh-CN" altLang="en-US" sz="2000">
                <a:sym typeface="+mn-ea"/>
              </a:rPr>
              <a:t> 进行加速，这样就不必再去向国外的网站发起请求，从而达到加速 composer install 以及 composer update 的过程，并且更加快速、稳定。因此，即使 packagist.org、github.com 发生故障（主要是连接速度太慢和被墙），你仍然可以下载、更新安装包</a:t>
            </a:r>
          </a:p>
          <a:p>
            <a:pPr>
              <a:lnSpc>
                <a:spcPct val="160000"/>
              </a:lnSpc>
            </a:pPr>
            <a:r>
              <a:rPr lang="zh-CN" altLang="en-US" sz="2400"/>
              <a:t>中文镜像网：https:packagist.org</a:t>
            </a:r>
          </a:p>
          <a:p>
            <a:pPr>
              <a:lnSpc>
                <a:spcPct val="160000"/>
              </a:lnSpc>
            </a:pPr>
            <a:r>
              <a:rPr lang="zh-CN" altLang="en-US" sz="2400"/>
              <a:t>打开命令行窗口执行如下命令：</a:t>
            </a:r>
            <a:endParaRPr lang="zh-CN" altLang="en-US"/>
          </a:p>
          <a:p>
            <a:pPr lvl="1">
              <a:lnSpc>
                <a:spcPct val="160000"/>
              </a:lnSpc>
            </a:pPr>
            <a:r>
              <a:rPr lang="zh-CN" altLang="en-US">
                <a:solidFill>
                  <a:srgbClr val="FF0000"/>
                </a:solidFill>
              </a:rPr>
              <a:t>composer config -g repo.packagist composer https://packagist.phpcomposer.com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a:t>
            </a:r>
            <a:r>
              <a:rPr lang="zh-CN" altLang="en-US"/>
              <a:t>获取工具包地址</a:t>
            </a:r>
          </a:p>
        </p:txBody>
      </p:sp>
      <p:sp>
        <p:nvSpPr>
          <p:cNvPr id="3" name="内容占位符 2"/>
          <p:cNvSpPr>
            <a:spLocks noGrp="1"/>
          </p:cNvSpPr>
          <p:nvPr>
            <p:ph idx="1"/>
          </p:nvPr>
        </p:nvSpPr>
        <p:spPr/>
        <p:txBody>
          <a:bodyPr/>
          <a:lstStyle/>
          <a:p>
            <a:r>
              <a:rPr lang="zh-CN" altLang="en-US"/>
              <a:t>工具包地址：</a:t>
            </a:r>
            <a:r>
              <a:rPr lang="en-US" altLang="zh-CN">
                <a:hlinkClick r:id="rId2" action="ppaction://hlinkfile"/>
              </a:rPr>
              <a:t>https:packagist.org</a:t>
            </a:r>
            <a:endParaRPr lang="en-US" altLang="zh-CN"/>
          </a:p>
        </p:txBody>
      </p:sp>
      <p:pic>
        <p:nvPicPr>
          <p:cNvPr id="4" name="图片 3"/>
          <p:cNvPicPr>
            <a:picLocks noChangeAspect="1"/>
          </p:cNvPicPr>
          <p:nvPr/>
        </p:nvPicPr>
        <p:blipFill>
          <a:blip r:embed="rId3"/>
          <a:stretch>
            <a:fillRect/>
          </a:stretch>
        </p:blipFill>
        <p:spPr>
          <a:xfrm>
            <a:off x="838200" y="2305050"/>
            <a:ext cx="8771255" cy="4077335"/>
          </a:xfrm>
          <a:prstGeom prst="rect">
            <a:avLst/>
          </a:prstGeom>
        </p:spPr>
      </p:pic>
      <p:sp>
        <p:nvSpPr>
          <p:cNvPr id="5" name="内容占位符 2"/>
          <p:cNvSpPr>
            <a:spLocks noGrp="1"/>
          </p:cNvSpPr>
          <p:nvPr/>
        </p:nvSpPr>
        <p:spPr>
          <a:xfrm>
            <a:off x="838200" y="144491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a:t>工具包地址：</a:t>
            </a:r>
            <a:r>
              <a:rPr lang="en-US" altLang="zh-CN">
                <a:hlinkClick r:id="rId2" action="ppaction://hlinkfile"/>
              </a:rPr>
              <a:t>https:packagist.org</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a:t>
            </a:r>
            <a:r>
              <a:rPr lang="zh-CN" altLang="en-US"/>
              <a:t>使用步骤：</a:t>
            </a:r>
          </a:p>
        </p:txBody>
      </p:sp>
      <p:sp>
        <p:nvSpPr>
          <p:cNvPr id="3" name="内容占位符 2"/>
          <p:cNvSpPr>
            <a:spLocks noGrp="1"/>
          </p:cNvSpPr>
          <p:nvPr>
            <p:ph idx="1"/>
          </p:nvPr>
        </p:nvSpPr>
        <p:spPr>
          <a:xfrm>
            <a:off x="586105" y="1118870"/>
            <a:ext cx="10631170" cy="5066030"/>
          </a:xfrm>
        </p:spPr>
        <p:txBody>
          <a:bodyPr>
            <a:normAutofit lnSpcReduction="10000"/>
          </a:bodyPr>
          <a:lstStyle/>
          <a:p>
            <a:pPr>
              <a:lnSpc>
                <a:spcPct val="110000"/>
              </a:lnSpc>
            </a:pPr>
            <a:r>
              <a:rPr lang="zh-CN" altLang="en-US"/>
              <a:t>在指定文件夹下创建</a:t>
            </a:r>
            <a:r>
              <a:rPr lang="en-US" altLang="zh-CN"/>
              <a:t>composer.json,</a:t>
            </a:r>
            <a:r>
              <a:rPr lang="zh-CN" altLang="en-US"/>
              <a:t>并进行如下配置</a:t>
            </a:r>
          </a:p>
          <a:p>
            <a:pPr marL="457200" lvl="1" indent="0">
              <a:lnSpc>
                <a:spcPct val="80000"/>
              </a:lnSpc>
              <a:buNone/>
            </a:pPr>
            <a:r>
              <a:rPr lang="zh-CN" altLang="en-US"/>
              <a:t>{</a:t>
            </a:r>
          </a:p>
          <a:p>
            <a:pPr marL="457200" lvl="1" indent="0">
              <a:lnSpc>
                <a:spcPct val="80000"/>
              </a:lnSpc>
              <a:buNone/>
            </a:pPr>
            <a:r>
              <a:rPr lang="zh-CN" altLang="en-US"/>
              <a:t>  "require":{</a:t>
            </a:r>
          </a:p>
          <a:p>
            <a:pPr marL="457200" lvl="1" indent="0">
              <a:lnSpc>
                <a:spcPct val="80000"/>
              </a:lnSpc>
              <a:buNone/>
            </a:pPr>
            <a:r>
              <a:rPr lang="zh-CN" altLang="en-US"/>
              <a:t>      "endroid/qrcode":"2.3.0"</a:t>
            </a:r>
          </a:p>
          <a:p>
            <a:pPr marL="457200" lvl="1" indent="0">
              <a:lnSpc>
                <a:spcPct val="80000"/>
              </a:lnSpc>
              <a:buNone/>
            </a:pPr>
            <a:r>
              <a:rPr lang="zh-CN" altLang="en-US"/>
              <a:t>  }</a:t>
            </a:r>
          </a:p>
          <a:p>
            <a:pPr marL="457200" lvl="1" indent="0">
              <a:lnSpc>
                <a:spcPct val="80000"/>
              </a:lnSpc>
              <a:buNone/>
            </a:pPr>
            <a:r>
              <a:rPr lang="zh-CN" altLang="en-US"/>
              <a:t>}</a:t>
            </a:r>
          </a:p>
          <a:p>
            <a:pPr>
              <a:lnSpc>
                <a:spcPct val="110000"/>
              </a:lnSpc>
            </a:pPr>
            <a:r>
              <a:rPr lang="zh-CN" altLang="en-US"/>
              <a:t>将命令行当前目录切换至</a:t>
            </a:r>
            <a:r>
              <a:rPr lang="en-US" altLang="zh-CN"/>
              <a:t>composer.json</a:t>
            </a:r>
            <a:r>
              <a:rPr lang="zh-CN" altLang="en-US"/>
              <a:t>所在目录，</a:t>
            </a:r>
            <a:r>
              <a:t>在命令行下执行 composer install</a:t>
            </a:r>
          </a:p>
          <a:p>
            <a:pPr>
              <a:lnSpc>
                <a:spcPct val="110000"/>
              </a:lnSpc>
            </a:pPr>
            <a:r>
              <a:rPr lang="zh-CN" altLang="en-US"/>
              <a:t>下载成功，创建php脚本,并且要引入vendor文件夹下的autoload.php</a:t>
            </a:r>
          </a:p>
          <a:p>
            <a:pPr>
              <a:lnSpc>
                <a:spcPct val="110000"/>
              </a:lnSpc>
            </a:pPr>
            <a:r>
              <a:rPr lang="zh-CN" altLang="en-US"/>
              <a:t>4.查看文档根据文档使用工具包</a:t>
            </a:r>
          </a:p>
          <a:p>
            <a:endParaRPr lang="en-US" altLang="zh-CN"/>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更新composer.json文件</a:t>
            </a:r>
          </a:p>
        </p:txBody>
      </p:sp>
      <p:sp>
        <p:nvSpPr>
          <p:cNvPr id="3" name="内容占位符 2"/>
          <p:cNvSpPr>
            <a:spLocks noGrp="1"/>
          </p:cNvSpPr>
          <p:nvPr>
            <p:ph idx="1"/>
          </p:nvPr>
        </p:nvSpPr>
        <p:spPr/>
        <p:txBody>
          <a:bodyPr/>
          <a:lstStyle/>
          <a:p>
            <a:r>
              <a:rPr lang="en-US" altLang="zh-CN">
                <a:sym typeface="+mn-ea"/>
              </a:rPr>
              <a:t>composer.json</a:t>
            </a:r>
          </a:p>
          <a:p>
            <a:pPr marL="457200" lvl="1" indent="0">
              <a:buNone/>
            </a:pPr>
            <a:r>
              <a:rPr lang="zh-CN" altLang="en-US">
                <a:sym typeface="+mn-ea"/>
              </a:rPr>
              <a:t>{</a:t>
            </a:r>
            <a:endParaRPr lang="zh-CN" altLang="en-US"/>
          </a:p>
          <a:p>
            <a:pPr marL="457200" lvl="1" indent="0">
              <a:buNone/>
            </a:pPr>
            <a:r>
              <a:rPr lang="zh-CN" altLang="en-US">
                <a:sym typeface="+mn-ea"/>
              </a:rPr>
              <a:t>  "require":{</a:t>
            </a:r>
            <a:endParaRPr lang="zh-CN" altLang="en-US"/>
          </a:p>
          <a:p>
            <a:pPr marL="457200" lvl="1" indent="0">
              <a:buNone/>
            </a:pPr>
            <a:r>
              <a:rPr lang="zh-CN" altLang="en-US">
                <a:sym typeface="+mn-ea"/>
              </a:rPr>
              <a:t>      "endroid/qrcode":"2.3.0",</a:t>
            </a:r>
          </a:p>
          <a:p>
            <a:pPr marL="457200" lvl="1" indent="0">
              <a:buNone/>
            </a:pPr>
            <a:r>
              <a:rPr lang="zh-CN" altLang="en-US">
                <a:sym typeface="+mn-ea"/>
              </a:rPr>
              <a:t>      "gregwar/captcha":"1.*"</a:t>
            </a:r>
          </a:p>
          <a:p>
            <a:pPr marL="457200" lvl="1" indent="0">
              <a:buNone/>
            </a:pPr>
            <a:r>
              <a:rPr lang="zh-CN" altLang="en-US">
                <a:sym typeface="+mn-ea"/>
              </a:rPr>
              <a:t>  }</a:t>
            </a:r>
            <a:endParaRPr lang="zh-CN" altLang="en-US"/>
          </a:p>
          <a:p>
            <a:pPr marL="457200" lvl="1" indent="0">
              <a:buNone/>
            </a:pPr>
            <a:r>
              <a:rPr lang="zh-CN" altLang="en-US">
                <a:sym typeface="+mn-ea"/>
              </a:rPr>
              <a:t>}</a:t>
            </a:r>
            <a:endParaRPr lang="en-US" altLang="zh-CN">
              <a:sym typeface="+mn-ea"/>
            </a:endParaRPr>
          </a:p>
          <a:p>
            <a:r>
              <a:rPr lang="en-US" altLang="zh-CN">
                <a:sym typeface="+mn-ea"/>
              </a:rPr>
              <a:t>composer update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框架（</a:t>
            </a:r>
            <a:r>
              <a:rPr lang="en-US" altLang="zh-CN"/>
              <a:t>Framework</a:t>
            </a:r>
            <a:r>
              <a:rPr lang="zh-CN" altLang="en-US"/>
              <a:t>）</a:t>
            </a:r>
          </a:p>
        </p:txBody>
      </p:sp>
      <p:sp>
        <p:nvSpPr>
          <p:cNvPr id="3" name="内容占位符 2"/>
          <p:cNvSpPr>
            <a:spLocks noGrp="1"/>
          </p:cNvSpPr>
          <p:nvPr>
            <p:ph idx="1"/>
          </p:nvPr>
        </p:nvSpPr>
        <p:spPr>
          <a:xfrm>
            <a:off x="941705" y="1253140"/>
            <a:ext cx="10515600" cy="4351338"/>
          </a:xfrm>
        </p:spPr>
        <p:txBody>
          <a:bodyPr/>
          <a:lstStyle/>
          <a:p>
            <a:r>
              <a:rPr lang="zh-CN" altLang="en-US" sz="2400"/>
              <a:t>开发者定制的应用程序的规范，提供了架构模式、设计模式、丰富的功能库</a:t>
            </a:r>
          </a:p>
          <a:p>
            <a:r>
              <a:rPr lang="zh-CN" altLang="en-US" sz="2400"/>
              <a:t>使用框架开发效率更高、安全性更高、更加稳定、有更好扩展性和重用性</a:t>
            </a:r>
          </a:p>
          <a:p>
            <a:r>
              <a:rPr lang="zh-CN" altLang="en-US" sz="2400"/>
              <a:t>常用的</a:t>
            </a:r>
            <a:r>
              <a:rPr lang="en-US" altLang="zh-CN" sz="2400"/>
              <a:t>PHP</a:t>
            </a:r>
            <a:r>
              <a:rPr lang="zh-CN" altLang="en-US" sz="2400"/>
              <a:t>开发框架有</a:t>
            </a:r>
            <a:r>
              <a:rPr lang="en-US" altLang="zh-CN" sz="2400"/>
              <a:t>Laravel</a:t>
            </a:r>
            <a:r>
              <a:rPr lang="zh-CN" altLang="en-US" sz="2400"/>
              <a:t>、</a:t>
            </a:r>
            <a:r>
              <a:rPr lang="en-US" altLang="zh-CN" sz="2400"/>
              <a:t>ThinkPHP</a:t>
            </a:r>
            <a:r>
              <a:rPr lang="zh-CN" altLang="en-US" sz="2400"/>
              <a:t>、</a:t>
            </a:r>
            <a:r>
              <a:rPr lang="en-US" altLang="zh-CN" sz="2400"/>
              <a:t>Yii</a:t>
            </a:r>
            <a:r>
              <a:rPr lang="zh-CN" altLang="en-US" sz="2400"/>
              <a:t>、</a:t>
            </a:r>
            <a:r>
              <a:rPr lang="en-US" altLang="zh-CN" sz="2400"/>
              <a:t>CI</a:t>
            </a:r>
            <a:r>
              <a:rPr lang="zh-CN" altLang="en-US" sz="2400"/>
              <a:t>等</a:t>
            </a:r>
          </a:p>
          <a:p>
            <a:pPr marL="457200" lvl="1" indent="0">
              <a:buNone/>
            </a:pPr>
            <a:endParaRPr lang="zh-CN" altLang="en-US" sz="2000"/>
          </a:p>
          <a:p>
            <a:pPr lvl="1"/>
            <a:endParaRPr lang="zh-CN" altLang="en-US" sz="2000"/>
          </a:p>
        </p:txBody>
      </p:sp>
      <p:pic>
        <p:nvPicPr>
          <p:cNvPr id="9220" name="图片 2"/>
          <p:cNvPicPr>
            <a:picLocks noChangeAspect="1"/>
          </p:cNvPicPr>
          <p:nvPr/>
        </p:nvPicPr>
        <p:blipFill>
          <a:blip r:embed="rId3"/>
          <a:stretch>
            <a:fillRect/>
          </a:stretch>
        </p:blipFill>
        <p:spPr>
          <a:xfrm>
            <a:off x="1209040" y="2583809"/>
            <a:ext cx="8074025" cy="3905257"/>
          </a:xfrm>
          <a:prstGeom prst="rect">
            <a:avLst/>
          </a:prstGeom>
          <a:noFill/>
          <a:ln w="9525">
            <a:noFill/>
          </a:ln>
        </p:spPr>
      </p:pic>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59</TotalTime>
  <Words>2628</Words>
  <Application>Microsoft Office PowerPoint</Application>
  <PresentationFormat>宽屏</PresentationFormat>
  <Paragraphs>117</Paragraphs>
  <Slides>16</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Heiti SC Light</vt:lpstr>
      <vt:lpstr>宋体</vt:lpstr>
      <vt:lpstr>微软雅黑</vt:lpstr>
      <vt:lpstr>Arial</vt:lpstr>
      <vt:lpstr>Calibri</vt:lpstr>
      <vt:lpstr>Impact</vt:lpstr>
      <vt:lpstr>Wingdings</vt:lpstr>
      <vt:lpstr>云和</vt:lpstr>
      <vt:lpstr>PowerPoint 演示文稿</vt:lpstr>
      <vt:lpstr>PowerPoint 演示文稿</vt:lpstr>
      <vt:lpstr>1.Composer</vt:lpstr>
      <vt:lpstr>1.1.安装composer</vt:lpstr>
      <vt:lpstr>1.2.修改中文镜像</vt:lpstr>
      <vt:lpstr>1.3.获取工具包地址</vt:lpstr>
      <vt:lpstr>1.4.使用步骤：</vt:lpstr>
      <vt:lpstr>更新composer.json文件</vt:lpstr>
      <vt:lpstr>1.框架（Framework）</vt:lpstr>
      <vt:lpstr>2.Laravel</vt:lpstr>
      <vt:lpstr>国内 Laravel 生态圈</vt:lpstr>
      <vt:lpstr>4 安装laravel5.2</vt:lpstr>
      <vt:lpstr>安装成功：</vt:lpstr>
      <vt:lpstr>5.目录结构</vt:lpstr>
      <vt:lpstr>6.环境配置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363</cp:revision>
  <dcterms:created xsi:type="dcterms:W3CDTF">2016-09-06T02:25:00Z</dcterms:created>
  <dcterms:modified xsi:type="dcterms:W3CDTF">2019-09-28T03:54:57Z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