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355" r:id="rId3"/>
    <p:sldId id="356" r:id="rId4"/>
    <p:sldId id="382" r:id="rId5"/>
    <p:sldId id="383" r:id="rId6"/>
    <p:sldId id="384" r:id="rId7"/>
    <p:sldId id="386" r:id="rId8"/>
    <p:sldId id="385" r:id="rId9"/>
    <p:sldId id="387" r:id="rId10"/>
    <p:sldId id="388" r:id="rId11"/>
    <p:sldId id="390" r:id="rId12"/>
    <p:sldId id="393" r:id="rId13"/>
    <p:sldId id="394" r:id="rId14"/>
    <p:sldId id="392" r:id="rId15"/>
    <p:sldId id="2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9765" autoAdjust="0"/>
  </p:normalViewPr>
  <p:slideViewPr>
    <p:cSldViewPr snapToGrid="0" snapToObjects="1">
      <p:cViewPr varScale="1">
        <p:scale>
          <a:sx n="91" d="100"/>
          <a:sy n="91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t>2019/9/28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传统的路由直接对应控制器。Laravel中的路由直接对应的是路由。这样做的好处是我们可以灵活的进行修改路由而不用去修改程序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{{csrf_field()}}  CSRF是跨站请求伪造</a:t>
            </a:r>
          </a:p>
          <a:p>
            <a:endParaRPr lang="en-US" altLang="zh-CN"/>
          </a:p>
          <a:p>
            <a:r>
              <a:rPr lang="en-US" altLang="zh-CN"/>
              <a:t>Route::get('testCsrf',function(){</a:t>
            </a:r>
          </a:p>
          <a:p>
            <a:r>
              <a:rPr lang="en-US" altLang="zh-CN"/>
              <a:t>    $csrf_field = csrf_field();</a:t>
            </a:r>
          </a:p>
          <a:p>
            <a:r>
              <a:rPr lang="en-US" altLang="zh-CN"/>
              <a:t>    $html = &lt;&lt;&lt;GET</a:t>
            </a:r>
          </a:p>
          <a:p>
            <a:r>
              <a:rPr lang="en-US" altLang="zh-CN"/>
              <a:t>        &lt;form method="POST" action="/testCsrf"&gt;</a:t>
            </a:r>
          </a:p>
          <a:p>
            <a:r>
              <a:rPr lang="en-US" altLang="zh-CN"/>
              <a:t>            {$csrf_field}</a:t>
            </a:r>
          </a:p>
          <a:p>
            <a:r>
              <a:rPr lang="en-US" altLang="zh-CN"/>
              <a:t>            &lt;input type="submit" value="Test"/&gt;</a:t>
            </a:r>
          </a:p>
          <a:p>
            <a:r>
              <a:rPr lang="en-US" altLang="zh-CN"/>
              <a:t>        &lt;/form&gt;</a:t>
            </a:r>
          </a:p>
          <a:p>
            <a:r>
              <a:rPr lang="en-US" altLang="zh-CN"/>
              <a:t>GET;</a:t>
            </a:r>
          </a:p>
          <a:p>
            <a:r>
              <a:rPr lang="en-US" altLang="zh-CN"/>
              <a:t>    return $html;</a:t>
            </a:r>
          </a:p>
          <a:p>
            <a:r>
              <a:rPr lang="en-US" altLang="zh-CN"/>
              <a:t>});</a:t>
            </a:r>
          </a:p>
          <a:p>
            <a:endParaRPr lang="en-US" altLang="zh-CN"/>
          </a:p>
          <a:p>
            <a:r>
              <a:rPr lang="en-US" altLang="zh-CN"/>
              <a:t>Route::post('testCsrf',function(){</a:t>
            </a:r>
          </a:p>
          <a:p>
            <a:r>
              <a:rPr lang="en-US" altLang="zh-CN"/>
              <a:t>    return 'Success!';</a:t>
            </a:r>
          </a:p>
          <a:p>
            <a:r>
              <a:rPr lang="en-US" altLang="zh-CN"/>
              <a:t>});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//路由多个参数-可以加正则,name必须是A到Z或a到z，可以多个字母；id必须是0到9可以多个数字</a:t>
            </a:r>
          </a:p>
          <a:p>
            <a:r>
              <a:rPr lang="zh-CN" altLang="en-US"/>
              <a:t>Route::get('user/{id}/{name?}', function ($id,$name='zhonghanliang') {</a:t>
            </a:r>
          </a:p>
          <a:p>
            <a:r>
              <a:rPr lang="zh-CN" altLang="en-US"/>
              <a:t>    return "id:".$id."&lt;br&gt;name:".$name;</a:t>
            </a:r>
          </a:p>
          <a:p>
            <a:r>
              <a:rPr lang="zh-CN" altLang="en-US"/>
              <a:t>})-&gt;where(['id'=&gt;'[0-9]+','name'=&gt;'[A-Za-z]+']);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路由分组就是将一组拥有相同属性（中间件、命名空间、子域名、路由前缀等）的路由使用Route门面的group方法聚合起来。这样的话一大波共享属性的路由就不必再各自定义这些属性。共享属性以数组的形式被作为第一个参数传递到$app-&gt;group方法中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路由命名可以让我们在使用route函数生成指向该路由的URL或者生成跳转到该路由的重定向链接时更加方便：</a:t>
            </a:r>
          </a:p>
          <a:p>
            <a:endParaRPr lang="zh-CN" altLang="en-US"/>
          </a:p>
          <a:p>
            <a:r>
              <a:rPr lang="zh-CN" altLang="en-US"/>
              <a:t>我们甚至还可以在使用带参数的路由命名：</a:t>
            </a:r>
          </a:p>
          <a:p>
            <a:r>
              <a:rPr lang="zh-CN" altLang="en-US"/>
              <a:t>Route::get('hello/laravelacademy/{id}',['as'=&gt;'academy',function($id){</a:t>
            </a:r>
          </a:p>
          <a:p>
            <a:r>
              <a:rPr lang="zh-CN" altLang="en-US"/>
              <a:t>    return 'Hello LaravelAcademy '.$id.'！';</a:t>
            </a:r>
          </a:p>
          <a:p>
            <a:r>
              <a:rPr lang="zh-CN" altLang="en-US"/>
              <a:t>}]);</a:t>
            </a:r>
          </a:p>
          <a:p>
            <a:r>
              <a:rPr lang="zh-CN" altLang="en-US"/>
              <a:t>对应的测试路由定义如下：</a:t>
            </a:r>
          </a:p>
          <a:p>
            <a:r>
              <a:rPr lang="zh-CN" altLang="en-US"/>
              <a:t>Route::get('testNamedRoute',function(){</a:t>
            </a:r>
          </a:p>
          <a:p>
            <a:r>
              <a:rPr lang="zh-CN" altLang="en-US"/>
              <a:t>    return redirect()-&gt;route('academy',['id'=&gt;1]);</a:t>
            </a:r>
          </a:p>
          <a:p>
            <a:r>
              <a:rPr lang="zh-CN" altLang="en-US"/>
              <a:t>});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两种创建方式：</a:t>
            </a:r>
          </a:p>
          <a:p>
            <a:r>
              <a:rPr lang="zh-CN" altLang="en-US"/>
              <a:t>1、手动：在目录app/Http/Controllers下创建，文件名和类名一致格式：控制器名Controller.php</a:t>
            </a:r>
          </a:p>
          <a:p>
            <a:r>
              <a:rPr lang="zh-CN" altLang="en-US"/>
              <a:t>2、Cmd进入项目根目录执行命令：php artisan make:controller 控制器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Laravel 使得返回多种 HTTP 状态码的错误页面变得简单，例如，如果你想要自定义 404</a:t>
            </a:r>
          </a:p>
          <a:p>
            <a:r>
              <a:rPr lang="zh-CN" altLang="en-US"/>
              <a:t>错误页面，创建一个 resources/views/errors/404.blade.php 文件，给文件将会渲染程序</a:t>
            </a:r>
          </a:p>
          <a:p>
            <a:r>
              <a:rPr lang="zh-CN" altLang="en-US"/>
              <a:t>生成的所有 404 错误。</a:t>
            </a:r>
            <a:r>
              <a:rPr lang="en-US" altLang="zh-CN">
                <a:sym typeface="+mn-ea"/>
              </a:rPr>
              <a:t>（这里跟你定不定义404路由完全没有关系，只要有404模板就可以了）</a:t>
            </a:r>
          </a:p>
          <a:p>
            <a:r>
              <a:rPr lang="en-US" altLang="zh-CN">
                <a:sym typeface="+mn-ea"/>
              </a:rPr>
              <a:t>abort(404);//abort 方法会立即引发一个会被异常处理器渲染的异常，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312" y="3135472"/>
            <a:ext cx="6340197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路由、控制器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控制器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创建控制器</a:t>
            </a:r>
          </a:p>
          <a:p>
            <a:r>
              <a:rPr lang="zh-CN" altLang="en-US"/>
              <a:t>控制器路由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创建控制器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8484"/>
            <a:ext cx="10515600" cy="4991472"/>
          </a:xfrm>
        </p:spPr>
        <p:txBody>
          <a:bodyPr>
            <a:noAutofit/>
          </a:bodyPr>
          <a:lstStyle/>
          <a:p>
            <a:r>
              <a:rPr lang="zh-CN" altLang="en-US" sz="1800"/>
              <a:t>手动创建</a:t>
            </a:r>
            <a:endParaRPr lang="en-US" altLang="zh-CN" sz="1800"/>
          </a:p>
          <a:p>
            <a:pPr lvl="1"/>
            <a:r>
              <a:rPr lang="en-US" altLang="zh-CN" sz="1800"/>
              <a:t>app/Http/Controllers/UserController</a:t>
            </a:r>
          </a:p>
          <a:p>
            <a:pPr marL="914400" lvl="2" indent="0">
              <a:buNone/>
            </a:pPr>
            <a:endParaRPr lang="en-US" altLang="zh-CN" sz="1800"/>
          </a:p>
          <a:p>
            <a:pPr marL="914400" lvl="2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namespace App\Http\Controllers;</a:t>
            </a:r>
          </a:p>
          <a:p>
            <a:pPr marL="914400" lvl="2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use App\Http\Requests;</a:t>
            </a:r>
          </a:p>
          <a:p>
            <a:pPr marL="914400" lvl="2" indent="0">
              <a:buNone/>
            </a:pPr>
            <a:endParaRPr lang="en-US" altLang="zh-CN" sz="1800">
              <a:solidFill>
                <a:srgbClr val="002060"/>
              </a:solidFill>
            </a:endParaRPr>
          </a:p>
          <a:p>
            <a:pPr marL="914400" lvl="2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class TestController extends Controller</a:t>
            </a:r>
          </a:p>
          <a:p>
            <a:pPr marL="914400" lvl="2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    //Test</a:t>
            </a:r>
            <a:r>
              <a:rPr lang="zh-CN" altLang="en-US" sz="1800">
                <a:solidFill>
                  <a:srgbClr val="002060"/>
                </a:solidFill>
              </a:rPr>
              <a:t>控制器</a:t>
            </a:r>
          </a:p>
          <a:p>
            <a:pPr marL="914400" lvl="2" indent="0">
              <a:buNone/>
            </a:pPr>
            <a:r>
              <a:rPr lang="en-US" altLang="zh-CN" sz="1800">
                <a:solidFill>
                  <a:srgbClr val="002060"/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//所有的 Laravel 控制器应该继承自 Laravel 自带的控制器基类 Controller：注意命名规则</a:t>
            </a:r>
            <a:endParaRPr lang="en-US" altLang="zh-CN" sz="1800">
              <a:solidFill>
                <a:srgbClr val="002060"/>
              </a:solidFill>
            </a:endParaRPr>
          </a:p>
          <a:p>
            <a:r>
              <a:rPr lang="zh-CN" altLang="en-US" sz="1800"/>
              <a:t>通过</a:t>
            </a:r>
            <a:r>
              <a:rPr lang="en-US" altLang="zh-CN" sz="1800"/>
              <a:t>artisan</a:t>
            </a:r>
            <a:r>
              <a:rPr lang="zh-CN" altLang="en-US" sz="1800"/>
              <a:t>控制台来创建</a:t>
            </a:r>
          </a:p>
          <a:p>
            <a:pPr lvl="1"/>
            <a:r>
              <a:rPr lang="en-US" altLang="zh-CN" sz="1800"/>
              <a:t>artisan</a:t>
            </a:r>
            <a:r>
              <a:rPr lang="zh-CN" altLang="en-US" sz="1800"/>
              <a:t>是</a:t>
            </a:r>
            <a:r>
              <a:rPr lang="en-US" altLang="zh-CN" sz="1800"/>
              <a:t>laravel</a:t>
            </a:r>
            <a:r>
              <a:rPr lang="zh-CN" altLang="en-US" sz="1800"/>
              <a:t>自带的命令行工具</a:t>
            </a:r>
          </a:p>
          <a:p>
            <a:pPr lvl="1"/>
            <a:r>
              <a:rPr lang="en-US" altLang="zh-CN" sz="1800"/>
              <a:t>php artisan list </a:t>
            </a:r>
            <a:r>
              <a:rPr lang="zh-CN" altLang="en-US" sz="1800"/>
              <a:t>用来查看</a:t>
            </a:r>
            <a:r>
              <a:rPr lang="en-US" altLang="zh-CN" sz="1800"/>
              <a:t>artisan</a:t>
            </a:r>
            <a:r>
              <a:rPr lang="zh-CN" altLang="en-US" sz="1800"/>
              <a:t>命令列表</a:t>
            </a:r>
          </a:p>
          <a:p>
            <a:pPr lvl="1"/>
            <a:r>
              <a:rPr lang="zh-CN" altLang="en-US" sz="1800"/>
              <a:t>创建控制器</a:t>
            </a:r>
            <a:r>
              <a:rPr lang="en-US" altLang="zh-CN" sz="1800"/>
              <a:t>UserController</a:t>
            </a:r>
          </a:p>
          <a:p>
            <a:pPr lvl="2"/>
            <a:r>
              <a:rPr lang="en-US" altLang="zh-CN" sz="1800">
                <a:solidFill>
                  <a:srgbClr val="FF0000"/>
                </a:solidFill>
              </a:rPr>
              <a:t>php artisan make:controller </a:t>
            </a:r>
            <a:r>
              <a:rPr lang="en-US" altLang="zh-CN" sz="1800">
                <a:solidFill>
                  <a:schemeClr val="accent6"/>
                </a:solidFill>
              </a:rPr>
              <a:t>UserController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控制器与路由进行关联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6670"/>
            <a:ext cx="10515600" cy="4265295"/>
          </a:xfrm>
        </p:spPr>
        <p:txBody>
          <a:bodyPr>
            <a:normAutofit fontScale="97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普通方式：</a:t>
            </a:r>
          </a:p>
          <a:p>
            <a:pPr lvl="1"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Route::请求类型('路由名','控制名@方法名');</a:t>
            </a:r>
          </a:p>
          <a:p>
            <a:pPr lvl="2">
              <a:lnSpc>
                <a:spcPct val="110000"/>
              </a:lnSpc>
            </a:pPr>
            <a:r>
              <a:rPr lang="zh-CN" altLang="en-US"/>
              <a:t>Route::get('test/add','TestController@add');</a:t>
            </a:r>
          </a:p>
          <a:p>
            <a:pPr>
              <a:lnSpc>
                <a:spcPct val="110000"/>
              </a:lnSpc>
            </a:pPr>
            <a:r>
              <a:rPr lang="zh-CN" altLang="en-US"/>
              <a:t>数组方式：</a:t>
            </a:r>
          </a:p>
          <a:p>
            <a:pPr lvl="2">
              <a:lnSpc>
                <a:spcPct val="110000"/>
              </a:lnSpc>
            </a:pPr>
            <a:r>
              <a:rPr lang="en-US" altLang="zh-CN" sz="2000"/>
              <a:t>Route::get('test/</a:t>
            </a:r>
            <a:r>
              <a:rPr lang="zh-CN" altLang="en-US">
                <a:sym typeface="+mn-ea"/>
              </a:rPr>
              <a:t>add</a:t>
            </a:r>
            <a:r>
              <a:rPr lang="en-US" altLang="zh-CN" sz="2000"/>
              <a:t>',['</a:t>
            </a:r>
            <a:r>
              <a:rPr lang="en-US" altLang="zh-CN" sz="2000">
                <a:solidFill>
                  <a:srgbClr val="FF0000"/>
                </a:solidFill>
              </a:rPr>
              <a:t>uses</a:t>
            </a:r>
            <a:r>
              <a:rPr lang="en-US" altLang="zh-CN" sz="2000"/>
              <a:t>'=&gt;'TestController@</a:t>
            </a:r>
            <a:r>
              <a:rPr lang="zh-CN" altLang="en-US">
                <a:sym typeface="+mn-ea"/>
              </a:rPr>
              <a:t>add</a:t>
            </a:r>
            <a:r>
              <a:rPr lang="en-US" altLang="zh-CN" sz="2000"/>
              <a:t>']);</a:t>
            </a:r>
          </a:p>
          <a:p>
            <a:pPr lvl="0">
              <a:lnSpc>
                <a:spcPct val="110000"/>
              </a:lnSpc>
            </a:pPr>
            <a:r>
              <a:rPr lang="zh-CN" altLang="en-US"/>
              <a:t>别名方式</a:t>
            </a:r>
            <a:r>
              <a:rPr lang="en-US" altLang="zh-CN"/>
              <a:t>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Route::get('test/list',[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    '</a:t>
            </a:r>
            <a:r>
              <a:rPr lang="en-US" altLang="zh-CN">
                <a:solidFill>
                  <a:srgbClr val="FF0000"/>
                </a:solidFill>
              </a:rPr>
              <a:t>as</a:t>
            </a:r>
            <a:r>
              <a:rPr lang="en-US" altLang="zh-CN"/>
              <a:t>'=&gt;'tlist',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    'uses'=&gt;'TestController@list1'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/>
              <a:t>]);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控制器</a:t>
            </a:r>
            <a:r>
              <a:rPr lang="zh-CN" altLang="en-US">
                <a:sym typeface="+mn-ea"/>
              </a:rPr>
              <a:t>与路由参数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路由</a:t>
            </a:r>
          </a:p>
          <a:p>
            <a:pPr marL="914400" lvl="2" indent="0">
              <a:buNone/>
            </a:pPr>
            <a:r>
              <a:rPr lang="zh-CN" altLang="en-US">
                <a:solidFill>
                  <a:srgbClr val="002060"/>
                </a:solidFill>
              </a:rPr>
              <a:t>Route::get('test/edit/</a:t>
            </a:r>
            <a:r>
              <a:rPr lang="zh-CN" altLang="en-US">
                <a:solidFill>
                  <a:srgbClr val="FF0000"/>
                </a:solidFill>
              </a:rPr>
              <a:t>{id}</a:t>
            </a:r>
            <a:r>
              <a:rPr lang="zh-CN" altLang="en-US">
                <a:solidFill>
                  <a:srgbClr val="002060"/>
                </a:solidFill>
              </a:rPr>
              <a:t>',[</a:t>
            </a:r>
          </a:p>
          <a:p>
            <a:pPr marL="914400" lvl="2" indent="0">
              <a:buNone/>
            </a:pPr>
            <a:r>
              <a:rPr lang="zh-CN" altLang="en-US">
                <a:solidFill>
                  <a:srgbClr val="002060"/>
                </a:solidFill>
              </a:rPr>
              <a:t>    'as'=&gt;'tedit',</a:t>
            </a:r>
          </a:p>
          <a:p>
            <a:pPr marL="914400" lvl="2" indent="0">
              <a:buNone/>
            </a:pPr>
            <a:r>
              <a:rPr lang="zh-CN" altLang="en-US">
                <a:solidFill>
                  <a:srgbClr val="002060"/>
                </a:solidFill>
              </a:rPr>
              <a:t>    'uses'=&gt;'TestController@edit'</a:t>
            </a:r>
          </a:p>
          <a:p>
            <a:pPr marL="0" lvl="2" indent="0">
              <a:buNone/>
            </a:pPr>
            <a:r>
              <a:rPr lang="en-US" altLang="zh-CN">
                <a:solidFill>
                  <a:srgbClr val="002060"/>
                </a:solidFill>
              </a:rPr>
              <a:t>	</a:t>
            </a:r>
            <a:r>
              <a:rPr lang="zh-CN" altLang="en-US">
                <a:solidFill>
                  <a:srgbClr val="002060"/>
                </a:solidFill>
              </a:rPr>
              <a:t>])</a:t>
            </a:r>
            <a:r>
              <a:rPr lang="zh-CN" altLang="en-US">
                <a:sym typeface="+mn-ea"/>
              </a:rPr>
              <a:t>-&gt;where(['id'=&gt;'\d+']);</a:t>
            </a:r>
            <a:endParaRPr lang="zh-CN" altLang="en-US"/>
          </a:p>
          <a:p>
            <a:pPr marL="914400" lvl="2" indent="0">
              <a:buNone/>
            </a:pPr>
            <a:endParaRPr lang="zh-CN" altLang="en-US">
              <a:solidFill>
                <a:srgbClr val="002060"/>
              </a:solidFill>
            </a:endParaRPr>
          </a:p>
          <a:p>
            <a:pPr lvl="0"/>
            <a:r>
              <a:rPr lang="zh-CN" altLang="en-US"/>
              <a:t>控制器</a:t>
            </a:r>
          </a:p>
          <a:p>
            <a:pPr marL="914400" lvl="2" indent="0">
              <a:buNone/>
            </a:pPr>
            <a:r>
              <a:rPr lang="zh-CN" altLang="en-US"/>
              <a:t>public function edit(</a:t>
            </a:r>
            <a:r>
              <a:rPr lang="zh-CN" altLang="en-US">
                <a:solidFill>
                  <a:srgbClr val="FF0000"/>
                </a:solidFill>
              </a:rPr>
              <a:t>$id</a:t>
            </a:r>
            <a:r>
              <a:rPr lang="zh-CN" altLang="en-US"/>
              <a:t>){</a:t>
            </a:r>
          </a:p>
          <a:p>
            <a:pPr marL="914400" lvl="2" indent="0">
              <a:buNone/>
            </a:pPr>
            <a:r>
              <a:rPr lang="zh-CN" altLang="en-US"/>
              <a:t>        return 'test-edit-'.$id;</a:t>
            </a:r>
          </a:p>
          <a:p>
            <a:pPr marL="914400" lvl="2" indent="0">
              <a:buNone/>
            </a:pPr>
            <a:r>
              <a:rPr lang="zh-CN" altLang="en-US"/>
              <a:t>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3. 404</a:t>
            </a:r>
            <a:r>
              <a:rPr lang="zh-CN" altLang="zh-CN"/>
              <a:t>页面设置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0110"/>
            <a:ext cx="10515600" cy="4351338"/>
          </a:xfrm>
        </p:spPr>
        <p:txBody>
          <a:bodyPr/>
          <a:lstStyle/>
          <a:p>
            <a:r>
              <a:rPr lang="en-US" altLang="zh-CN"/>
              <a:t>当请求过来的时候会依次跟路由规则做匹配，如果找不到了就自动跳到404页面</a:t>
            </a:r>
          </a:p>
          <a:p>
            <a:r>
              <a:rPr lang="en-US" altLang="zh-CN"/>
              <a:t>404页面设置位置：/resources/views/errors/404.blade.php。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05" y="2668934"/>
            <a:ext cx="6508115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composer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Laravel</a:t>
            </a:r>
            <a:r>
              <a:rPr kumimoji="1" lang="zh-CN" altLang="en-US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</a:t>
            </a: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809202" y="1153795"/>
            <a:ext cx="10345420" cy="378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基本路由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带参数的路由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路由别名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路由组</a:t>
            </a:r>
            <a:endParaRPr kumimoji="1" lang="en-US" altLang="zh-CN" sz="2665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控制器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404</a:t>
            </a:r>
            <a:r>
              <a:rPr kumimoji="1" lang="zh-CN" altLang="en-US" sz="266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页面</a:t>
            </a:r>
            <a:r>
              <a:rPr kumimoji="1" lang="zh-CN" altLang="en-US" sz="266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1.1 </a:t>
            </a:r>
            <a:r>
              <a:rPr lang="zh-CN" altLang="en-US"/>
              <a:t>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路由就是将用户的请求转发给相应程序进行处理</a:t>
            </a:r>
          </a:p>
          <a:p>
            <a:r>
              <a:rPr lang="zh-CN" altLang="en-US" sz="1800"/>
              <a:t>作用就是建立</a:t>
            </a:r>
            <a:r>
              <a:rPr lang="en-US" altLang="zh-CN" sz="1800"/>
              <a:t>URL</a:t>
            </a:r>
            <a:r>
              <a:rPr lang="zh-CN" altLang="en-US" sz="1800"/>
              <a:t>和程序之间的映射</a:t>
            </a:r>
          </a:p>
          <a:p>
            <a:r>
              <a:rPr lang="zh-CN" altLang="en-US" sz="1800">
                <a:sym typeface="+mn-ea"/>
              </a:rPr>
              <a:t>路由文件位置</a:t>
            </a:r>
          </a:p>
          <a:p>
            <a:pPr lvl="1"/>
            <a:r>
              <a:rPr lang="en-US" altLang="zh-CN" sz="1800" b="1" smtClean="0">
                <a:solidFill>
                  <a:srgbClr val="FF0000"/>
                </a:solidFill>
                <a:sym typeface="+mn-ea"/>
              </a:rPr>
              <a:t>Routes/web.php</a:t>
            </a:r>
            <a:endParaRPr lang="zh-CN" altLang="en-US" sz="180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800">
                <a:sym typeface="+mn-ea"/>
              </a:rPr>
              <a:t>用户请求</a:t>
            </a:r>
            <a:r>
              <a:rPr lang="en-US" altLang="zh-CN" sz="1800">
                <a:sym typeface="+mn-ea"/>
              </a:rPr>
              <a:t>URL</a:t>
            </a:r>
          </a:p>
          <a:p>
            <a:pPr lvl="1"/>
            <a:r>
              <a:rPr lang="en-US" altLang="zh-CN" sz="1800">
                <a:sym typeface="+mn-ea"/>
              </a:rPr>
              <a:t>http://</a:t>
            </a:r>
            <a:r>
              <a:rPr lang="zh-CN" altLang="en-US" sz="1800">
                <a:sym typeface="+mn-ea"/>
              </a:rPr>
              <a:t>域名</a:t>
            </a:r>
            <a:r>
              <a:rPr lang="en-US" altLang="zh-CN" sz="1800">
                <a:sym typeface="+mn-ea"/>
              </a:rPr>
              <a:t>/</a:t>
            </a:r>
            <a:r>
              <a:rPr lang="zh-CN" altLang="en-US" sz="1800">
                <a:sym typeface="+mn-ea"/>
              </a:rPr>
              <a:t>路由名称</a:t>
            </a:r>
          </a:p>
          <a:p>
            <a:pPr lvl="2"/>
            <a:r>
              <a:rPr lang="zh-CN" altLang="en-US" sz="1800">
                <a:sym typeface="+mn-ea"/>
              </a:rPr>
              <a:t>网站虚拟主机根目录指向</a:t>
            </a:r>
            <a:r>
              <a:rPr lang="en-US" altLang="zh-CN" sz="1800">
                <a:sym typeface="+mn-ea"/>
              </a:rPr>
              <a:t>laravel</a:t>
            </a:r>
            <a:r>
              <a:rPr lang="zh-CN" altLang="en-US" sz="1800">
                <a:sym typeface="+mn-ea"/>
              </a:rPr>
              <a:t>下的</a:t>
            </a:r>
            <a:r>
              <a:rPr lang="en-US" altLang="zh-CN" sz="1800">
                <a:sym typeface="+mn-ea"/>
              </a:rPr>
              <a:t>public</a:t>
            </a:r>
            <a:r>
              <a:rPr lang="zh-CN" altLang="en-US" sz="1800">
                <a:sym typeface="+mn-ea"/>
              </a:rPr>
              <a:t>目录</a:t>
            </a:r>
          </a:p>
          <a:p>
            <a:pPr lvl="2"/>
            <a:r>
              <a:rPr lang="en-US" altLang="zh-CN" sz="1800">
                <a:sym typeface="+mn-ea"/>
              </a:rPr>
              <a:t>apache</a:t>
            </a:r>
            <a:r>
              <a:rPr lang="zh-CN" altLang="en-US" sz="1800">
                <a:sym typeface="+mn-ea"/>
              </a:rPr>
              <a:t>开启</a:t>
            </a:r>
            <a:r>
              <a:rPr lang="en-US" altLang="zh-CN" sz="1800">
                <a:sym typeface="+mn-ea"/>
              </a:rPr>
              <a:t>rewrite</a:t>
            </a:r>
            <a:r>
              <a:rPr lang="zh-CN" altLang="en-US" sz="1800">
                <a:sym typeface="+mn-ea"/>
              </a:rPr>
              <a:t>伪静态</a:t>
            </a:r>
          </a:p>
          <a:p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</a:t>
            </a:r>
            <a:r>
              <a:rPr lang="zh-CN" altLang="en-US"/>
              <a:t>基本路由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239" y="967903"/>
            <a:ext cx="10515600" cy="534479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2000" dirty="0"/>
              <a:t>get </a:t>
            </a:r>
            <a:r>
              <a:rPr lang="zh-CN" altLang="en-US" sz="2000" dirty="0"/>
              <a:t>请求路由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Route::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get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('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test1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', function () 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    return 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'get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请求路由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'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;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});</a:t>
            </a:r>
          </a:p>
          <a:p>
            <a:r>
              <a:rPr lang="en-US" altLang="zh-CN" sz="2000" dirty="0"/>
              <a:t>post </a:t>
            </a:r>
            <a:r>
              <a:rPr lang="zh-CN" altLang="en-US" sz="2000" dirty="0"/>
              <a:t>请求路由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Route::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post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('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test1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', function () 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    return 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'post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请求路由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’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;</a:t>
            </a:r>
            <a:endParaRPr lang="en-US" altLang="zh-CN" sz="2000" dirty="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// &lt;input type="hidden" name="_token" value="&lt;?php echo </a:t>
            </a:r>
            <a:r>
              <a:rPr lang="en-US" altLang="zh-CN" sz="2000" dirty="0" err="1">
                <a:solidFill>
                  <a:srgbClr val="002060"/>
                </a:solidFill>
                <a:sym typeface="+mn-ea"/>
              </a:rPr>
              <a:t>csrf_token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(); ?&gt;"&gt;</a:t>
            </a:r>
            <a:endParaRPr lang="zh-CN" altLang="en-US" sz="2000" dirty="0">
              <a:solidFill>
                <a:srgbClr val="00206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});</a:t>
            </a:r>
          </a:p>
          <a:p>
            <a:r>
              <a:rPr lang="zh-CN" altLang="en-US" sz="2000" dirty="0"/>
              <a:t>多请求路由</a:t>
            </a:r>
          </a:p>
          <a:p>
            <a:pPr lvl="1"/>
            <a:r>
              <a:rPr lang="en-US" altLang="zh-CN" sz="2000" dirty="0">
                <a:sym typeface="+mn-ea"/>
              </a:rPr>
              <a:t>any 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Route::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any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('test2', function () {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    return '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多请求路由之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any';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});</a:t>
            </a:r>
          </a:p>
          <a:p>
            <a:pPr lvl="1"/>
            <a:r>
              <a:rPr lang="en-US" altLang="zh-CN" sz="2000" dirty="0">
                <a:sym typeface="+mn-ea"/>
              </a:rPr>
              <a:t>match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Route::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match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(['get','post'],'test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',function(){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    return '多请求路由之</a:t>
            </a:r>
            <a:r>
              <a:rPr lang="en-US" altLang="zh-CN" sz="2000" dirty="0">
                <a:solidFill>
                  <a:srgbClr val="002060"/>
                </a:solidFill>
                <a:sym typeface="+mn-ea"/>
              </a:rPr>
              <a:t>match</a:t>
            </a: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';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002060"/>
                </a:solidFill>
                <a:sym typeface="+mn-ea"/>
              </a:rPr>
              <a:t>});</a:t>
            </a: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742421"/>
          </a:xfrm>
        </p:spPr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路由参数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0622"/>
            <a:ext cx="10515600" cy="561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ym typeface="+mn-ea"/>
              </a:rPr>
              <a:t>路由参数</a:t>
            </a:r>
            <a:r>
              <a:rPr sz="1800">
                <a:sym typeface="+mn-ea"/>
              </a:rPr>
              <a:t>通过花括号进行包裹</a:t>
            </a:r>
            <a:endParaRPr lang="zh-CN" altLang="en-US" sz="1800"/>
          </a:p>
          <a:p>
            <a:pPr lvl="1">
              <a:lnSpc>
                <a:spcPct val="100000"/>
              </a:lnSpc>
            </a:pPr>
            <a:r>
              <a:rPr lang="zh-CN" altLang="en-US" sz="1800"/>
              <a:t>必选参数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Route::get('user/{id}', function ($id) 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 return 'User '.$id;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});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Route::get('</a:t>
            </a:r>
            <a:r>
              <a:rPr lang="en-US" altLang="zh-CN" sz="1800">
                <a:solidFill>
                  <a:srgbClr val="002060"/>
                </a:solidFill>
              </a:rPr>
              <a:t>user</a:t>
            </a:r>
            <a:r>
              <a:rPr lang="zh-CN" altLang="en-US" sz="1800">
                <a:solidFill>
                  <a:srgbClr val="002060"/>
                </a:solidFill>
              </a:rPr>
              <a:t>/{</a:t>
            </a:r>
            <a:r>
              <a:rPr lang="en-US" altLang="zh-CN" sz="1800">
                <a:solidFill>
                  <a:srgbClr val="002060"/>
                </a:solidFill>
              </a:rPr>
              <a:t>id</a:t>
            </a:r>
            <a:r>
              <a:rPr lang="zh-CN" altLang="en-US" sz="1800">
                <a:solidFill>
                  <a:srgbClr val="002060"/>
                </a:solidFill>
              </a:rPr>
              <a:t>}/{</a:t>
            </a:r>
            <a:r>
              <a:rPr lang="en-US" altLang="zh-CN" sz="1800">
                <a:solidFill>
                  <a:srgbClr val="002060"/>
                </a:solidFill>
              </a:rPr>
              <a:t>type</a:t>
            </a:r>
            <a:r>
              <a:rPr lang="zh-CN" altLang="en-US" sz="1800">
                <a:solidFill>
                  <a:srgbClr val="002060"/>
                </a:solidFill>
              </a:rPr>
              <a:t>}', function ($</a:t>
            </a:r>
            <a:r>
              <a:rPr lang="en-US" altLang="zh-CN" sz="1800">
                <a:solidFill>
                  <a:srgbClr val="002060"/>
                </a:solidFill>
              </a:rPr>
              <a:t>id</a:t>
            </a:r>
            <a:r>
              <a:rPr lang="zh-CN" altLang="en-US" sz="1800">
                <a:solidFill>
                  <a:srgbClr val="002060"/>
                </a:solidFill>
              </a:rPr>
              <a:t>, $</a:t>
            </a:r>
            <a:r>
              <a:rPr lang="en-US" altLang="zh-CN" sz="1800">
                <a:solidFill>
                  <a:srgbClr val="002060"/>
                </a:solidFill>
              </a:rPr>
              <a:t>type</a:t>
            </a:r>
            <a:r>
              <a:rPr lang="zh-CN" altLang="en-US" sz="1800">
                <a:solidFill>
                  <a:srgbClr val="002060"/>
                </a:solidFill>
              </a:rPr>
              <a:t>) 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 //多个参数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    return 'User '.$id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.$type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;</a:t>
            </a:r>
            <a:endParaRPr lang="en-US" altLang="zh-CN" sz="1800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});</a:t>
            </a:r>
          </a:p>
          <a:p>
            <a:pPr lvl="1">
              <a:lnSpc>
                <a:spcPct val="100000"/>
              </a:lnSpc>
            </a:pPr>
            <a:r>
              <a:rPr lang="zh-CN" altLang="en-US" sz="1800"/>
              <a:t>可选参数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Route::get('user/{name?}', function ($name = 'John') {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 return $name;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});</a:t>
            </a:r>
          </a:p>
          <a:p>
            <a:pPr lvl="1">
              <a:lnSpc>
                <a:spcPct val="100000"/>
              </a:lnSpc>
            </a:pPr>
            <a:r>
              <a:rPr lang="zh-CN" altLang="en-US" sz="1800"/>
              <a:t>路由参数</a:t>
            </a:r>
            <a:r>
              <a:rPr sz="1800"/>
              <a:t>通过</a:t>
            </a:r>
            <a:r>
              <a:rPr lang="zh-CN" sz="1800"/>
              <a:t>正则进行限制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Route::get('user/{id}', function ($id) {</a:t>
            </a:r>
            <a:endParaRPr lang="zh-CN" altLang="en-US" sz="1800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    return 'User '.$id;</a:t>
            </a:r>
            <a:endParaRPr lang="zh-CN" altLang="en-US" sz="1800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})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-&gt;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where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('id','\d+')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;</a:t>
            </a:r>
            <a:endParaRPr lang="zh-CN" altLang="en-US" sz="1800">
              <a:solidFill>
                <a:srgbClr val="00206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zh-CN" sz="1800"/>
          </a:p>
          <a:p>
            <a:pPr lvl="1"/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/>
              <a:t>路由群组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10000"/>
              </a:lnSpc>
            </a:pPr>
            <a:r>
              <a:rPr lang="zh-CN" altLang="en-US" sz="1800"/>
              <a:t>群组属性 </a:t>
            </a:r>
            <a:r>
              <a:rPr lang="zh-CN" altLang="en-US" sz="1800">
                <a:solidFill>
                  <a:srgbClr val="FF0000"/>
                </a:solidFill>
              </a:rPr>
              <a:t>prefix </a:t>
            </a:r>
            <a:r>
              <a:rPr lang="zh-CN" altLang="en-US" sz="1800"/>
              <a:t>可以用来为群组中每个路由添加一个给定 URI 前缀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Route::group(['prefix' =&gt; 'admin'], function ()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 Route::get('</a:t>
            </a:r>
            <a:r>
              <a:rPr lang="en-US" altLang="zh-CN" sz="1800">
                <a:solidFill>
                  <a:srgbClr val="002060"/>
                </a:solidFill>
              </a:rPr>
              <a:t>goods/list</a:t>
            </a:r>
            <a:r>
              <a:rPr lang="zh-CN" altLang="en-US" sz="1800">
                <a:solidFill>
                  <a:srgbClr val="002060"/>
                </a:solidFill>
              </a:rPr>
              <a:t>', function ()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     // 匹配 "/admin/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goods/list</a:t>
            </a:r>
            <a:r>
              <a:rPr lang="zh-CN" altLang="en-US" sz="1800">
                <a:solidFill>
                  <a:srgbClr val="002060"/>
                </a:solidFill>
              </a:rPr>
              <a:t>" URL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 });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1800">
              <a:solidFill>
                <a:srgbClr val="00206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Route::</a:t>
            </a:r>
            <a:r>
              <a:rPr lang="en-US" sz="1800">
                <a:solidFill>
                  <a:srgbClr val="002060"/>
                </a:solidFill>
                <a:sym typeface="+mn-ea"/>
              </a:rPr>
              <a:t>any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('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goods/add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', function ()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        // 匹配 "/admin/</a:t>
            </a:r>
            <a:r>
              <a:rPr lang="en-US" altLang="zh-CN" sz="1800">
                <a:solidFill>
                  <a:srgbClr val="002060"/>
                </a:solidFill>
                <a:sym typeface="+mn-ea"/>
              </a:rPr>
              <a:t>goods/add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" URL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  <a:sym typeface="+mn-ea"/>
              </a:rPr>
              <a:t>    });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   </a:t>
            </a:r>
            <a:r>
              <a:rPr lang="en-US" altLang="zh-CN" sz="1800">
                <a:solidFill>
                  <a:srgbClr val="002060"/>
                </a:solidFill>
              </a:rPr>
              <a:t>......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1800">
                <a:solidFill>
                  <a:srgbClr val="002060"/>
                </a:solidFill>
              </a:rPr>
              <a:t>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路由别名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/>
              <a:t>路由别名为生成 URL 或重定向提供了便利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/>
              <a:t>Route::get('user/</a:t>
            </a:r>
            <a:r>
              <a:rPr lang="en-US" altLang="zh-CN" sz="1800"/>
              <a:t>listUser</a:t>
            </a:r>
            <a:r>
              <a:rPr lang="zh-CN" altLang="en-US" sz="1800"/>
              <a:t>', ['</a:t>
            </a:r>
            <a:r>
              <a:rPr lang="zh-CN" altLang="en-US" sz="1800">
                <a:solidFill>
                  <a:srgbClr val="FF0000"/>
                </a:solidFill>
              </a:rPr>
              <a:t>as</a:t>
            </a:r>
            <a:r>
              <a:rPr lang="zh-CN" altLang="en-US" sz="1800"/>
              <a:t>' =&gt; '</a:t>
            </a:r>
            <a:r>
              <a:rPr lang="en-US" altLang="zh-CN" sz="1800"/>
              <a:t>list</a:t>
            </a:r>
            <a:r>
              <a:rPr lang="zh-CN" altLang="en-US" sz="1800"/>
              <a:t>', function () 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/>
              <a:t>    </a:t>
            </a:r>
            <a:r>
              <a:rPr lang="en-US" altLang="zh-CN" sz="1800"/>
              <a:t>return </a:t>
            </a:r>
            <a:r>
              <a:rPr lang="en-US" altLang="zh-CN" sz="1800">
                <a:solidFill>
                  <a:srgbClr val="FF0000"/>
                </a:solidFill>
              </a:rPr>
              <a:t>route</a:t>
            </a:r>
            <a:r>
              <a:rPr lang="en-US" altLang="zh-CN" sz="1800"/>
              <a:t>('list');  //</a:t>
            </a:r>
            <a:r>
              <a:rPr lang="zh-CN" altLang="en-US" sz="1800"/>
              <a:t>根据别名生成</a:t>
            </a:r>
            <a:r>
              <a:rPr lang="en-US" altLang="zh-CN" sz="1800"/>
              <a:t>url</a:t>
            </a:r>
            <a:r>
              <a:rPr lang="zh-CN" altLang="en-US" sz="1800"/>
              <a:t>地址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/>
              <a:t>}]);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/>
              <a:t>路由输出视图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view</a:t>
            </a:r>
          </a:p>
          <a:p>
            <a:pPr marL="457200" lvl="1" indent="0">
              <a:buNone/>
            </a:pPr>
            <a:r>
              <a:rPr lang="en-US" altLang="zh-CN" sz="1800"/>
              <a:t>Route::get('hello', function () {</a:t>
            </a:r>
          </a:p>
          <a:p>
            <a:pPr marL="457200" lvl="1" indent="0">
              <a:buNone/>
            </a:pPr>
            <a:r>
              <a:rPr lang="en-US" altLang="zh-CN" sz="1800"/>
              <a:t>    return view('welcome');</a:t>
            </a:r>
          </a:p>
          <a:p>
            <a:pPr marL="457200" lvl="1" indent="0">
              <a:buNone/>
            </a:pPr>
            <a:r>
              <a:rPr lang="en-US" altLang="zh-CN" sz="1800"/>
              <a:t>});</a:t>
            </a:r>
          </a:p>
          <a:p>
            <a:pPr lvl="1"/>
            <a:r>
              <a:rPr lang="zh-CN" altLang="en-US" sz="1800"/>
              <a:t>对应 </a:t>
            </a:r>
            <a:r>
              <a:rPr lang="en-US" altLang="zh-CN" sz="1800"/>
              <a:t>resources/views/welcome.blade.php</a:t>
            </a:r>
            <a:r>
              <a:rPr lang="zh-CN" altLang="en-US" sz="1800"/>
              <a:t>视图文件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65</TotalTime>
  <Words>2239</Words>
  <Application>Microsoft Office PowerPoint</Application>
  <PresentationFormat>宽屏</PresentationFormat>
  <Paragraphs>171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Heiti SC Light</vt:lpstr>
      <vt:lpstr>宋体</vt:lpstr>
      <vt:lpstr>微软雅黑</vt:lpstr>
      <vt:lpstr>Arial</vt:lpstr>
      <vt:lpstr>Calibri</vt:lpstr>
      <vt:lpstr>Impact</vt:lpstr>
      <vt:lpstr>Wingdings</vt:lpstr>
      <vt:lpstr>云和</vt:lpstr>
      <vt:lpstr>PowerPoint 演示文稿</vt:lpstr>
      <vt:lpstr>PowerPoint 演示文稿</vt:lpstr>
      <vt:lpstr>PowerPoint 演示文稿</vt:lpstr>
      <vt:lpstr>1.1 路由</vt:lpstr>
      <vt:lpstr>1.2 基本路由</vt:lpstr>
      <vt:lpstr>1.3 路由参数</vt:lpstr>
      <vt:lpstr>1.5 路由群组</vt:lpstr>
      <vt:lpstr>1.4 路由别名</vt:lpstr>
      <vt:lpstr>1.6 路由输出视图</vt:lpstr>
      <vt:lpstr>2.控制器 </vt:lpstr>
      <vt:lpstr>2.1 创建控制器</vt:lpstr>
      <vt:lpstr>2.2 控制器与路由进行关联</vt:lpstr>
      <vt:lpstr>2.3 控制器与路由参数</vt:lpstr>
      <vt:lpstr>3. 404页面设置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425</cp:revision>
  <dcterms:created xsi:type="dcterms:W3CDTF">2016-09-06T02:25:00Z</dcterms:created>
  <dcterms:modified xsi:type="dcterms:W3CDTF">2019-09-28T06:49:51Z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