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355" r:id="rId3"/>
    <p:sldId id="356" r:id="rId4"/>
    <p:sldId id="392" r:id="rId5"/>
    <p:sldId id="393" r:id="rId6"/>
    <p:sldId id="394" r:id="rId7"/>
    <p:sldId id="395" r:id="rId8"/>
    <p:sldId id="405" r:id="rId9"/>
    <p:sldId id="382" r:id="rId10"/>
    <p:sldId id="383" r:id="rId11"/>
    <p:sldId id="384" r:id="rId12"/>
    <p:sldId id="386" r:id="rId13"/>
    <p:sldId id="388" r:id="rId14"/>
    <p:sldId id="389" r:id="rId15"/>
    <p:sldId id="390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9765" autoAdjust="0"/>
  </p:normalViewPr>
  <p:slideViewPr>
    <p:cSldViewPr snapToGrid="0" snapToObjects="1">
      <p:cViewPr varScale="1">
        <p:scale>
          <a:sx n="127" d="100"/>
          <a:sy n="127" d="100"/>
        </p:scale>
        <p:origin x="23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$</a:t>
            </a:r>
            <a:r>
              <a:rPr lang="zh-CN" altLang="en-US"/>
              <a:t>request变量 记录所有的请求参数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{{csrf_field()}}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$request-&gt;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all()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返回的数据中不包含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cookie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session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传统方式和laravel中提供的方式不能交叉用，存取要对应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return back();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312" y="3135472"/>
            <a:ext cx="932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中间件、请求、响应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基本信息获取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1076960"/>
            <a:ext cx="10515600" cy="5344795"/>
          </a:xfr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反射对象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zh-CN" sz="1600" dirty="0"/>
              <a:t>如果你在你方法中需要什么对象，那么你可以形参中写上对应的约束，然后系统会创建这样一个对象，并把这样一个对象传递给成员方法。然后你就可以在方法体中使用这个对象了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use Illuminate\Http\Request;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获取请求方式：</a:t>
            </a:r>
            <a:r>
              <a:rPr lang="en-US" altLang="zh-CN" sz="1600" dirty="0"/>
              <a:t>$request-&gt;method()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判断请求方式：</a:t>
            </a:r>
            <a:r>
              <a:rPr lang="en-US" altLang="zh-CN" sz="1600" dirty="0">
                <a:solidFill>
                  <a:srgbClr val="FF0000"/>
                </a:solidFill>
              </a:rPr>
              <a:t>$request-&gt;</a:t>
            </a:r>
            <a:r>
              <a:rPr lang="en-US" altLang="zh-CN" sz="1600" dirty="0" err="1">
                <a:solidFill>
                  <a:srgbClr val="FF0000"/>
                </a:solidFill>
              </a:rPr>
              <a:t>isMethod</a:t>
            </a:r>
            <a:r>
              <a:rPr lang="en-US" altLang="zh-CN" sz="1600" dirty="0">
                <a:solidFill>
                  <a:srgbClr val="FF0000"/>
                </a:solidFill>
              </a:rPr>
              <a:t>('get')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判断是否为</a:t>
            </a:r>
            <a:r>
              <a:rPr lang="en-US" altLang="zh-CN" sz="1600" dirty="0">
                <a:solidFill>
                  <a:srgbClr val="FF0000"/>
                </a:solidFill>
              </a:rPr>
              <a:t>ajax</a:t>
            </a:r>
            <a:r>
              <a:rPr lang="zh-CN" altLang="en-US" sz="1600" dirty="0">
                <a:solidFill>
                  <a:srgbClr val="FF0000"/>
                </a:solidFill>
              </a:rPr>
              <a:t>请求 </a:t>
            </a:r>
            <a:r>
              <a:rPr lang="en-US" altLang="zh-CN" sz="1600" dirty="0">
                <a:solidFill>
                  <a:srgbClr val="FF0000"/>
                </a:solidFill>
              </a:rPr>
              <a:t>: $request-&gt;ajax();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获取当前请求</a:t>
            </a:r>
            <a:r>
              <a:rPr lang="en-US" altLang="zh-CN" sz="1600" dirty="0" err="1"/>
              <a:t>url</a:t>
            </a:r>
            <a:r>
              <a:rPr lang="zh-CN" altLang="en-US" sz="1600" dirty="0"/>
              <a:t>：</a:t>
            </a:r>
            <a:r>
              <a:rPr lang="en-US" altLang="zh-CN" sz="1600" i="1" dirty="0"/>
              <a:t>$request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获取请求的用户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：</a:t>
            </a:r>
            <a:r>
              <a:rPr lang="en-US" altLang="zh-CN" sz="1600" dirty="0"/>
              <a:t>$request-&gt;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获取请求URI</a:t>
            </a:r>
            <a:r>
              <a:rPr lang="zh-CN" altLang="en-US" sz="1600" dirty="0"/>
              <a:t>：</a:t>
            </a:r>
            <a:r>
              <a:rPr lang="en-US" altLang="zh-CN" sz="1600" dirty="0"/>
              <a:t>$request-&gt;path();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获取请求的服务器端口：</a:t>
            </a:r>
            <a:r>
              <a:rPr lang="en-US" altLang="zh-CN" sz="1600" dirty="0"/>
              <a:t> $request-&gt;</a:t>
            </a:r>
            <a:r>
              <a:rPr lang="en-US" altLang="zh-CN" sz="1600" dirty="0" err="1"/>
              <a:t>getPort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2.2 </a:t>
            </a:r>
            <a:r>
              <a:rPr lang="zh-CN" altLang="zh-CN"/>
              <a:t>提取请求参数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645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/>
              <a:t>获取参数值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$request-&gt;</a:t>
            </a:r>
            <a:r>
              <a:rPr lang="en-US" altLang="zh-CN" sz="1400" dirty="0">
                <a:solidFill>
                  <a:srgbClr val="FF0000"/>
                </a:solidFill>
              </a:rPr>
              <a:t>input</a:t>
            </a:r>
            <a:r>
              <a:rPr lang="en-US" altLang="zh-CN" sz="1400" dirty="0"/>
              <a:t>('</a:t>
            </a:r>
            <a:r>
              <a:rPr lang="zh-CN" altLang="en-US" sz="1400" dirty="0"/>
              <a:t>参数名</a:t>
            </a:r>
            <a:r>
              <a:rPr lang="en-US" altLang="zh-CN" sz="1400" dirty="0"/>
              <a:t>'); 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$request-&gt;</a:t>
            </a:r>
            <a:r>
              <a:rPr lang="zh-CN" altLang="en-US" sz="1400" dirty="0"/>
              <a:t>参数名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判断参数是否存在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if ($request-&gt;</a:t>
            </a:r>
            <a:r>
              <a:rPr lang="en-US" altLang="zh-CN" sz="1400" dirty="0">
                <a:solidFill>
                  <a:srgbClr val="FF0000"/>
                </a:solidFill>
              </a:rPr>
              <a:t>has</a:t>
            </a:r>
            <a:r>
              <a:rPr lang="en-US" altLang="zh-CN" sz="1400" dirty="0"/>
              <a:t>('</a:t>
            </a:r>
            <a:r>
              <a:rPr lang="zh-CN" altLang="en-US" sz="1400" dirty="0"/>
              <a:t>参数名</a:t>
            </a:r>
            <a:r>
              <a:rPr lang="en-US" altLang="zh-CN" sz="1400" dirty="0"/>
              <a:t>'); { //</a:t>
            </a:r>
            <a:r>
              <a:rPr lang="zh-CN" altLang="en-US" sz="1400" dirty="0"/>
              <a:t>参数存在且值不为空</a:t>
            </a:r>
            <a:r>
              <a:rPr lang="en-US" altLang="zh-CN" sz="1400" dirty="0"/>
              <a:t> }</a:t>
            </a:r>
          </a:p>
          <a:p>
            <a:pPr lvl="0">
              <a:lnSpc>
                <a:spcPct val="100000"/>
              </a:lnSpc>
            </a:pPr>
            <a:r>
              <a:rPr lang="zh-CN" altLang="en-US" sz="1400" dirty="0">
                <a:sym typeface="+mn-ea"/>
              </a:rPr>
              <a:t>设置默认值</a:t>
            </a:r>
            <a:endParaRPr lang="en-US" altLang="zh-CN" sz="1400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$request-&gt;input('</a:t>
            </a:r>
            <a:r>
              <a:rPr lang="zh-CN" altLang="en-US" sz="1400" dirty="0"/>
              <a:t>参数名</a:t>
            </a:r>
            <a:r>
              <a:rPr lang="en-US" altLang="zh-CN" sz="1400" dirty="0"/>
              <a:t>','</a:t>
            </a:r>
            <a:r>
              <a:rPr lang="zh-CN" altLang="en-US" sz="1400" dirty="0"/>
              <a:t>默认值</a:t>
            </a:r>
            <a:r>
              <a:rPr lang="en-US" altLang="zh-CN" sz="1400" dirty="0"/>
              <a:t>');</a:t>
            </a:r>
          </a:p>
          <a:p>
            <a:pPr>
              <a:lnSpc>
                <a:spcPct val="100000"/>
              </a:lnSpc>
            </a:pPr>
            <a:r>
              <a:rPr lang="zh-CN" altLang="en-US" sz="1400" dirty="0"/>
              <a:t>获取所有参数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array $request-&gt;</a:t>
            </a:r>
            <a:r>
              <a:rPr lang="en-US" altLang="zh-CN" sz="1400" dirty="0">
                <a:solidFill>
                  <a:srgbClr val="FF0000"/>
                </a:solidFill>
              </a:rPr>
              <a:t>all();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/>
              <a:t>获取其中一部分参数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array $request-&gt;</a:t>
            </a:r>
            <a:r>
              <a:rPr lang="en-US" altLang="zh-CN" sz="1400" dirty="0">
                <a:solidFill>
                  <a:srgbClr val="FF0000"/>
                </a:solidFill>
              </a:rPr>
              <a:t>only</a:t>
            </a:r>
            <a:r>
              <a:rPr lang="en-US" altLang="zh-CN" sz="1400" dirty="0"/>
              <a:t>('username', 'password'); </a:t>
            </a:r>
          </a:p>
          <a:p>
            <a:pPr>
              <a:lnSpc>
                <a:spcPct val="100000"/>
              </a:lnSpc>
            </a:pPr>
            <a:r>
              <a:rPr lang="zh-CN" altLang="en-US" sz="1400" dirty="0"/>
              <a:t>获取除某些参数之外的所有参数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en-US" altLang="zh-CN" sz="1400" dirty="0"/>
              <a:t>array $request-&gt;</a:t>
            </a:r>
            <a:r>
              <a:rPr lang="en-US" altLang="zh-CN" sz="1400" dirty="0">
                <a:solidFill>
                  <a:srgbClr val="FF0000"/>
                </a:solidFill>
              </a:rPr>
              <a:t>except</a:t>
            </a:r>
            <a:r>
              <a:rPr lang="en-US" altLang="zh-CN" sz="1400" dirty="0"/>
              <a:t>([‘username’]);   </a:t>
            </a:r>
          </a:p>
          <a:p>
            <a:pPr lvl="0">
              <a:lnSpc>
                <a:spcPct val="100000"/>
              </a:lnSpc>
              <a:buNone/>
            </a:pPr>
            <a:br>
              <a:rPr lang="zh-CN" altLang="en-US" dirty="0"/>
            </a:br>
            <a:endParaRPr 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cookie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cookie</a:t>
            </a:r>
          </a:p>
          <a:p>
            <a:pPr lvl="1"/>
            <a:r>
              <a:rPr lang="en-US" altLang="zh-CN" sz="1400" dirty="0"/>
              <a:t>use Cookie;</a:t>
            </a:r>
          </a:p>
          <a:p>
            <a:pPr lvl="1"/>
            <a:r>
              <a:rPr lang="en-US" altLang="zh-CN" sz="1400" dirty="0"/>
              <a:t>Cookie::</a:t>
            </a:r>
            <a:r>
              <a:rPr lang="en-US" altLang="zh-CN" sz="1400" dirty="0">
                <a:solidFill>
                  <a:srgbClr val="FF0000"/>
                </a:solidFill>
              </a:rPr>
              <a:t>queue</a:t>
            </a:r>
            <a:r>
              <a:rPr lang="en-US" altLang="zh-CN" sz="1400" dirty="0"/>
              <a:t>('</a:t>
            </a:r>
            <a:r>
              <a:rPr lang="zh-CN" altLang="en-US" sz="1400" dirty="0"/>
              <a:t>名</a:t>
            </a:r>
            <a:r>
              <a:rPr lang="en-US" altLang="zh-CN" sz="1400" dirty="0"/>
              <a:t>','</a:t>
            </a:r>
            <a:r>
              <a:rPr lang="zh-CN" altLang="en-US" sz="1400" dirty="0"/>
              <a:t>值</a:t>
            </a:r>
            <a:r>
              <a:rPr lang="en-US" altLang="zh-CN" sz="1400" dirty="0"/>
              <a:t>',</a:t>
            </a:r>
            <a:r>
              <a:rPr lang="zh-CN" altLang="en-US" sz="1400" dirty="0"/>
              <a:t>时间</a:t>
            </a:r>
            <a:r>
              <a:rPr lang="en-US" altLang="zh-CN" sz="1400" dirty="0"/>
              <a:t>);  //</a:t>
            </a:r>
            <a:r>
              <a:rPr lang="en-US" altLang="zh-CN" sz="1400" dirty="0" err="1"/>
              <a:t>时间单位为分钟</a:t>
            </a:r>
            <a:endParaRPr lang="en-US" altLang="zh-CN" sz="1400" dirty="0"/>
          </a:p>
          <a:p>
            <a:r>
              <a:rPr lang="zh-CN" altLang="en-US" sz="1400" dirty="0"/>
              <a:t>读取</a:t>
            </a:r>
            <a:r>
              <a:rPr lang="en-US" altLang="zh-CN" sz="1400" dirty="0"/>
              <a:t>cookie</a:t>
            </a:r>
          </a:p>
          <a:p>
            <a:pPr lvl="1"/>
            <a:r>
              <a:rPr lang="en-US" altLang="zh-CN" sz="1400" dirty="0"/>
              <a:t>Cookie::</a:t>
            </a:r>
            <a:r>
              <a:rPr lang="en-US" altLang="zh-CN" sz="1400" dirty="0">
                <a:solidFill>
                  <a:srgbClr val="FF0000"/>
                </a:solidFill>
              </a:rPr>
              <a:t>get</a:t>
            </a:r>
            <a:r>
              <a:rPr lang="en-US" altLang="zh-CN" sz="1400" dirty="0"/>
              <a:t>('</a:t>
            </a:r>
            <a:r>
              <a:rPr lang="zh-CN" altLang="en-US" sz="1400" dirty="0"/>
              <a:t>名</a:t>
            </a:r>
            <a:r>
              <a:rPr lang="en-US" altLang="zh-CN" sz="1400" dirty="0"/>
              <a:t>')</a:t>
            </a:r>
          </a:p>
          <a:p>
            <a:pPr lvl="1"/>
            <a:r>
              <a:rPr lang="en-US" altLang="zh-CN" sz="1400" dirty="0"/>
              <a:t> $request-&gt;cookie('</a:t>
            </a:r>
            <a:r>
              <a:rPr lang="zh-CN" altLang="en-US" sz="1400" dirty="0"/>
              <a:t>名</a:t>
            </a:r>
            <a:r>
              <a:rPr lang="en-US" altLang="zh-CN" sz="1400" dirty="0"/>
              <a:t>');</a:t>
            </a:r>
          </a:p>
          <a:p>
            <a:pPr lvl="2"/>
            <a:r>
              <a:rPr lang="en-US" altLang="zh-CN" sz="1400" dirty="0" err="1"/>
              <a:t>如果想获得所有Cookie的值，可以使用不传参数的方法</a:t>
            </a:r>
            <a:r>
              <a:rPr lang="en-US" altLang="zh-CN" sz="1400" dirty="0"/>
              <a:t>：</a:t>
            </a:r>
          </a:p>
          <a:p>
            <a:pPr lvl="0"/>
            <a:r>
              <a:rPr lang="en-US" altLang="zh-CN" sz="1400" dirty="0" err="1"/>
              <a:t>清除Cookie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>
                <a:sym typeface="+mn-ea"/>
              </a:rPr>
              <a:t>Cookie::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queue</a:t>
            </a:r>
            <a:r>
              <a:rPr lang="en-US" altLang="zh-CN" sz="1400" dirty="0">
                <a:sym typeface="+mn-ea"/>
              </a:rPr>
              <a:t>('</a:t>
            </a:r>
            <a:r>
              <a:rPr lang="zh-CN" altLang="en-US" sz="1400" dirty="0">
                <a:sym typeface="+mn-ea"/>
              </a:rPr>
              <a:t>名</a:t>
            </a:r>
            <a:r>
              <a:rPr lang="en-US" altLang="zh-CN" sz="1400" dirty="0">
                <a:sym typeface="+mn-ea"/>
              </a:rPr>
              <a:t>','',-1);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文件上传操作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sym typeface="+mn-ea"/>
              </a:rPr>
              <a:t>检测是否有文件上传</a:t>
            </a:r>
            <a:endParaRPr lang="zh-CN" altLang="en-US" sz="1400" dirty="0"/>
          </a:p>
          <a:p>
            <a:pPr lvl="1"/>
            <a:r>
              <a:rPr lang="en-US" altLang="zh-CN" sz="1400" dirty="0">
                <a:sym typeface="+mn-ea"/>
              </a:rPr>
              <a:t>bool $request-&gt;</a:t>
            </a:r>
            <a:r>
              <a:rPr lang="en-US" altLang="zh-CN" sz="1400" dirty="0" err="1">
                <a:solidFill>
                  <a:srgbClr val="FF0000"/>
                </a:solidFill>
                <a:sym typeface="+mn-ea"/>
              </a:rPr>
              <a:t>hasFile</a:t>
            </a:r>
            <a:r>
              <a:rPr lang="en-US" altLang="zh-CN" sz="1400" dirty="0">
                <a:sym typeface="+mn-ea"/>
              </a:rPr>
              <a:t>('</a:t>
            </a:r>
            <a:r>
              <a:rPr lang="zh-CN" altLang="en-US" sz="1400" dirty="0">
                <a:sym typeface="+mn-ea"/>
              </a:rPr>
              <a:t>表单文件域</a:t>
            </a:r>
            <a:r>
              <a:rPr lang="en-US" altLang="zh-CN" sz="1400" dirty="0">
                <a:sym typeface="+mn-ea"/>
              </a:rPr>
              <a:t>name</a:t>
            </a:r>
            <a:r>
              <a:rPr lang="zh-CN" altLang="en-US" sz="1400" dirty="0">
                <a:sym typeface="+mn-ea"/>
              </a:rPr>
              <a:t>值</a:t>
            </a:r>
            <a:r>
              <a:rPr lang="en-US" altLang="zh-CN" sz="1400" dirty="0">
                <a:sym typeface="+mn-ea"/>
              </a:rPr>
              <a:t>')</a:t>
            </a:r>
          </a:p>
          <a:p>
            <a:r>
              <a:rPr lang="zh-CN" altLang="en-US" sz="1400" dirty="0"/>
              <a:t>获取文件属性</a:t>
            </a:r>
            <a:endParaRPr lang="en-US" altLang="zh-CN" sz="1400" dirty="0"/>
          </a:p>
          <a:p>
            <a:pPr lvl="1"/>
            <a:r>
              <a:rPr lang="en-US" altLang="zh-CN" sz="1400" dirty="0">
                <a:sym typeface="+mn-ea"/>
              </a:rPr>
              <a:t>$request-&gt; </a:t>
            </a:r>
            <a:r>
              <a:rPr lang="en-US" altLang="zh-CN" sz="1400" dirty="0"/>
              <a:t>file('name')-&gt;</a:t>
            </a:r>
            <a:r>
              <a:rPr lang="en-US" altLang="zh-CN" sz="1400" dirty="0" err="1"/>
              <a:t>getRealPath</a:t>
            </a:r>
            <a:r>
              <a:rPr lang="en-US" altLang="zh-CN" sz="1400" dirty="0"/>
              <a:t>(); </a:t>
            </a:r>
          </a:p>
          <a:p>
            <a:pPr lvl="1"/>
            <a:r>
              <a:rPr lang="en-US" altLang="zh-CN" sz="1400" dirty="0">
                <a:sym typeface="+mn-ea"/>
              </a:rPr>
              <a:t>$request-&gt; </a:t>
            </a:r>
            <a:r>
              <a:rPr lang="en-US" altLang="zh-CN" sz="1400" dirty="0"/>
              <a:t>file('name')-&gt;</a:t>
            </a:r>
            <a:r>
              <a:rPr lang="en-US" altLang="zh-CN" sz="1400" dirty="0" err="1"/>
              <a:t>getClientOriginalName</a:t>
            </a:r>
            <a:r>
              <a:rPr lang="en-US" altLang="zh-CN" sz="1400" dirty="0"/>
              <a:t>(); </a:t>
            </a:r>
          </a:p>
          <a:p>
            <a:pPr lvl="1"/>
            <a:r>
              <a:rPr lang="en-US" altLang="zh-CN" sz="1400" dirty="0">
                <a:sym typeface="+mn-ea"/>
              </a:rPr>
              <a:t>$request-&gt; </a:t>
            </a:r>
            <a:r>
              <a:rPr lang="en-US" altLang="zh-CN" sz="1400" dirty="0"/>
              <a:t>file('name')-&gt;</a:t>
            </a:r>
            <a:r>
              <a:rPr lang="en-US" altLang="zh-CN" sz="1400" dirty="0" err="1"/>
              <a:t>getClientOriginalExtension</a:t>
            </a:r>
            <a:r>
              <a:rPr lang="en-US" altLang="zh-CN" sz="1400" dirty="0"/>
              <a:t>();</a:t>
            </a:r>
          </a:p>
          <a:p>
            <a:pPr lvl="1"/>
            <a:r>
              <a:rPr lang="en-US" altLang="zh-CN" sz="1400" dirty="0">
                <a:sym typeface="+mn-ea"/>
              </a:rPr>
              <a:t>$request-&gt; </a:t>
            </a:r>
            <a:r>
              <a:rPr lang="en-US" altLang="zh-CN" sz="1400" dirty="0"/>
              <a:t>file('name')-&gt;</a:t>
            </a:r>
            <a:r>
              <a:rPr lang="en-US" altLang="zh-CN" sz="1400" dirty="0" err="1"/>
              <a:t>getSize</a:t>
            </a:r>
            <a:r>
              <a:rPr lang="en-US" altLang="zh-CN" sz="1400" dirty="0"/>
              <a:t>();</a:t>
            </a:r>
          </a:p>
          <a:p>
            <a:pPr lvl="1"/>
            <a:r>
              <a:rPr lang="en-US" altLang="zh-CN" sz="1400" dirty="0">
                <a:sym typeface="+mn-ea"/>
              </a:rPr>
              <a:t>$request-&gt; </a:t>
            </a:r>
            <a:r>
              <a:rPr lang="en-US" altLang="zh-CN" sz="1400" dirty="0"/>
              <a:t>file('name')-&gt;</a:t>
            </a:r>
            <a:r>
              <a:rPr lang="en-US" altLang="zh-CN" sz="1400" dirty="0" err="1"/>
              <a:t>getMimeType</a:t>
            </a:r>
            <a:r>
              <a:rPr lang="en-US" altLang="zh-CN" sz="1400" dirty="0"/>
              <a:t>();//</a:t>
            </a:r>
            <a:r>
              <a:rPr lang="zh-CN" altLang="en-US" sz="1400" dirty="0"/>
              <a:t>需要你打开</a:t>
            </a:r>
            <a:r>
              <a:rPr lang="en-US" altLang="zh-CN" sz="1400" dirty="0"/>
              <a:t>PHP</a:t>
            </a:r>
            <a:r>
              <a:rPr lang="zh-CN" altLang="en-US" sz="1400" dirty="0"/>
              <a:t>扩展</a:t>
            </a:r>
            <a:r>
              <a:rPr lang="en-US" altLang="zh-CN" sz="1400" dirty="0" err="1"/>
              <a:t>php_fileinfo</a:t>
            </a:r>
            <a:endParaRPr lang="en-US" altLang="zh-CN" sz="1400" dirty="0"/>
          </a:p>
          <a:p>
            <a:r>
              <a:rPr lang="zh-CN" altLang="en-US" sz="1400" dirty="0">
                <a:sym typeface="+mn-ea"/>
              </a:rPr>
              <a:t>将文件移至指定位置</a:t>
            </a:r>
            <a:endParaRPr lang="zh-CN" altLang="en-US" sz="1400" dirty="0"/>
          </a:p>
          <a:p>
            <a:pPr lvl="1"/>
            <a:r>
              <a:rPr lang="en-US" altLang="zh-CN" sz="1400" dirty="0">
                <a:sym typeface="+mn-ea"/>
              </a:rPr>
              <a:t>$request-&gt;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file</a:t>
            </a:r>
            <a:r>
              <a:rPr lang="en-US" altLang="zh-CN" sz="1400" dirty="0">
                <a:sym typeface="+mn-ea"/>
              </a:rPr>
              <a:t>('</a:t>
            </a:r>
            <a:r>
              <a:rPr lang="zh-CN" altLang="en-US" sz="1400" dirty="0">
                <a:sym typeface="+mn-ea"/>
              </a:rPr>
              <a:t>表单文件域</a:t>
            </a:r>
            <a:r>
              <a:rPr lang="en-US" altLang="zh-CN" sz="1400" dirty="0">
                <a:sym typeface="+mn-ea"/>
              </a:rPr>
              <a:t>name</a:t>
            </a:r>
            <a:r>
              <a:rPr lang="zh-CN" altLang="en-US" sz="1400" dirty="0">
                <a:sym typeface="+mn-ea"/>
              </a:rPr>
              <a:t>值</a:t>
            </a:r>
            <a:r>
              <a:rPr lang="en-US" altLang="zh-CN" sz="1400" dirty="0">
                <a:sym typeface="+mn-ea"/>
              </a:rPr>
              <a:t>')-&gt;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move</a:t>
            </a:r>
            <a:r>
              <a:rPr lang="en-US" altLang="zh-CN" sz="1400" dirty="0">
                <a:sym typeface="+mn-ea"/>
              </a:rPr>
              <a:t>('</a:t>
            </a:r>
            <a:r>
              <a:rPr lang="zh-CN" altLang="en-US" sz="1400" dirty="0">
                <a:sym typeface="+mn-ea"/>
              </a:rPr>
              <a:t>目标目录</a:t>
            </a:r>
            <a:r>
              <a:rPr lang="en-US" altLang="zh-CN" sz="1400" dirty="0">
                <a:sym typeface="+mn-ea"/>
              </a:rPr>
              <a:t>‘[,'</a:t>
            </a:r>
            <a:r>
              <a:rPr lang="zh-CN" altLang="en-US" sz="1400" dirty="0">
                <a:sym typeface="+mn-ea"/>
              </a:rPr>
              <a:t>文件名称</a:t>
            </a:r>
            <a:r>
              <a:rPr lang="en-US" altLang="zh-CN" sz="1400" dirty="0">
                <a:sym typeface="+mn-ea"/>
              </a:rPr>
              <a:t>'])</a:t>
            </a:r>
            <a:endParaRPr lang="en-US" altLang="zh-CN" sz="1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闪存信息至</a:t>
            </a:r>
            <a:r>
              <a:rPr lang="en-US" altLang="zh-CN"/>
              <a:t>session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将所有请求参数写入闪存</a:t>
            </a:r>
          </a:p>
          <a:p>
            <a:pPr lvl="1"/>
            <a:r>
              <a:rPr lang="en-US" altLang="zh-CN" sz="1400" dirty="0"/>
              <a:t>$request-&gt;</a:t>
            </a:r>
            <a:r>
              <a:rPr lang="en-US" altLang="zh-CN" sz="1400" dirty="0">
                <a:solidFill>
                  <a:srgbClr val="FF0000"/>
                </a:solidFill>
              </a:rPr>
              <a:t>flash()</a:t>
            </a:r>
          </a:p>
          <a:p>
            <a:r>
              <a:rPr lang="zh-CN" altLang="en-US" sz="1400" dirty="0"/>
              <a:t>将部分参数写入闪存</a:t>
            </a:r>
          </a:p>
          <a:p>
            <a:pPr lvl="1"/>
            <a:r>
              <a:rPr lang="en-US" altLang="zh-CN" sz="1400" dirty="0"/>
              <a:t>$request-&gt;</a:t>
            </a:r>
            <a:r>
              <a:rPr lang="en-US" altLang="zh-CN" sz="1400" dirty="0" err="1">
                <a:solidFill>
                  <a:srgbClr val="FF0000"/>
                </a:solidFill>
              </a:rPr>
              <a:t>flashOnly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username','password</a:t>
            </a:r>
            <a:r>
              <a:rPr lang="en-US" altLang="zh-CN" sz="1400" dirty="0"/>
              <a:t>');</a:t>
            </a:r>
          </a:p>
          <a:p>
            <a:r>
              <a:rPr lang="zh-CN" altLang="en-US" sz="1400" dirty="0"/>
              <a:t>除去某些参数之外的参数写入闪存</a:t>
            </a:r>
          </a:p>
          <a:p>
            <a:pPr lvl="1"/>
            <a:r>
              <a:rPr lang="en-US" altLang="zh-CN" sz="1400" dirty="0"/>
              <a:t>$request-&gt;</a:t>
            </a:r>
            <a:r>
              <a:rPr lang="en-US" altLang="zh-CN" sz="1400" dirty="0" err="1">
                <a:solidFill>
                  <a:srgbClr val="FF0000"/>
                </a:solidFill>
              </a:rPr>
              <a:t>flashExcept</a:t>
            </a:r>
            <a:r>
              <a:rPr lang="en-US" altLang="zh-CN" sz="1400" dirty="0"/>
              <a:t>('username')</a:t>
            </a:r>
          </a:p>
          <a:p>
            <a:pPr lvl="0"/>
            <a:r>
              <a:rPr lang="zh-CN" altLang="en-US" sz="1400" dirty="0"/>
              <a:t>读取闪存</a:t>
            </a:r>
          </a:p>
          <a:p>
            <a:pPr lvl="1"/>
            <a:r>
              <a:rPr sz="1400" dirty="0">
                <a:solidFill>
                  <a:srgbClr val="FF0000"/>
                </a:solidFill>
              </a:rPr>
              <a:t>$username = $request-&gt;old('username');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old('username') 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6975"/>
            <a:ext cx="10210800" cy="4791710"/>
          </a:xfrm>
        </p:spPr>
        <p:txBody>
          <a:bodyPr>
            <a:normAutofit fontScale="95000"/>
          </a:bodyPr>
          <a:lstStyle/>
          <a:p>
            <a:r>
              <a:rPr lang="zh-CN" altLang="en-US" sz="1400" dirty="0"/>
              <a:t>响应字符串</a:t>
            </a:r>
          </a:p>
          <a:p>
            <a:pPr lvl="1"/>
            <a:r>
              <a:rPr lang="en-US" altLang="zh-CN" sz="1400" dirty="0"/>
              <a:t>return '</a:t>
            </a:r>
            <a:r>
              <a:rPr lang="zh-CN" altLang="en-US" sz="1400" dirty="0"/>
              <a:t>字符串</a:t>
            </a:r>
            <a:r>
              <a:rPr lang="en-US" altLang="zh-CN" sz="1400" dirty="0"/>
              <a:t>'</a:t>
            </a:r>
          </a:p>
          <a:p>
            <a:r>
              <a:rPr lang="zh-CN" altLang="en-US" sz="1400" dirty="0"/>
              <a:t>响应</a:t>
            </a:r>
            <a:r>
              <a:rPr lang="en-US" altLang="zh-CN" sz="1400" dirty="0"/>
              <a:t>json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return response()-&gt;json(['status'=&gt;1,'msg'=&gt;'</a:t>
            </a:r>
            <a:r>
              <a:rPr lang="zh-CN" altLang="en-US" sz="1400" dirty="0">
                <a:solidFill>
                  <a:srgbClr val="FF0000"/>
                </a:solidFill>
              </a:rPr>
              <a:t>成功</a:t>
            </a:r>
            <a:r>
              <a:rPr lang="en-US" altLang="zh-CN" sz="1400" dirty="0">
                <a:solidFill>
                  <a:srgbClr val="FF0000"/>
                </a:solidFill>
              </a:rPr>
              <a:t>'])</a:t>
            </a:r>
          </a:p>
          <a:p>
            <a:r>
              <a:rPr lang="zh-CN" altLang="en-US" sz="1400" dirty="0"/>
              <a:t>下载文件</a:t>
            </a:r>
          </a:p>
          <a:p>
            <a:pPr lvl="1"/>
            <a:r>
              <a:rPr lang="en-US" altLang="zh-CN" sz="1400" dirty="0"/>
              <a:t>return </a:t>
            </a:r>
            <a:r>
              <a:rPr lang="en-US" altLang="zh-CN" sz="1400" dirty="0">
                <a:sym typeface="+mn-ea"/>
              </a:rPr>
              <a:t>response()-&gt;</a:t>
            </a:r>
            <a:r>
              <a:rPr lang="en-US" altLang="zh-CN" sz="1400" dirty="0"/>
              <a:t>download('test.jpg')</a:t>
            </a:r>
          </a:p>
          <a:p>
            <a:pPr lvl="2"/>
            <a:r>
              <a:rPr lang="en-US" altLang="zh-CN" sz="1400" dirty="0" err="1"/>
              <a:t>需要开启extension</a:t>
            </a:r>
            <a:r>
              <a:rPr lang="en-US" altLang="zh-CN" sz="1400" dirty="0"/>
              <a:t>=</a:t>
            </a:r>
            <a:r>
              <a:rPr lang="en-US" altLang="zh-CN" sz="1400" dirty="0" err="1"/>
              <a:t>php_fileinfo.dll扩展</a:t>
            </a:r>
            <a:endParaRPr lang="en-US" altLang="zh-CN" sz="1400" dirty="0"/>
          </a:p>
          <a:p>
            <a:r>
              <a:rPr lang="zh-CN" altLang="en-US" sz="1400" dirty="0"/>
              <a:t>页面跳转</a:t>
            </a:r>
          </a:p>
          <a:p>
            <a:pPr lvl="1"/>
            <a:r>
              <a:rPr lang="en-US" altLang="zh-CN" sz="1400" dirty="0"/>
              <a:t>return </a:t>
            </a:r>
            <a:r>
              <a:rPr lang="en-US" altLang="zh-CN" sz="1400" dirty="0">
                <a:solidFill>
                  <a:srgbClr val="FF0000"/>
                </a:solidFill>
              </a:rPr>
              <a:t>redirect</a:t>
            </a:r>
            <a:r>
              <a:rPr lang="en-US" altLang="zh-CN" sz="1400" dirty="0"/>
              <a:t>(‘</a:t>
            </a:r>
            <a:r>
              <a:rPr lang="zh-CN" altLang="en-US" sz="1400" dirty="0"/>
              <a:t>路由名称 </a:t>
            </a:r>
            <a:r>
              <a:rPr lang="en-US" altLang="zh-CN" sz="1400" dirty="0"/>
              <a:t>|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’); //</a:t>
            </a:r>
            <a:r>
              <a:rPr lang="zh-CN" altLang="en-US" sz="1400" dirty="0"/>
              <a:t>跳转到指定页面</a:t>
            </a:r>
            <a:endParaRPr lang="en-US" altLang="zh-CN" sz="1400" dirty="0"/>
          </a:p>
          <a:p>
            <a:pPr lvl="1"/>
            <a:r>
              <a:rPr lang="en-US" altLang="zh-CN" sz="1400" dirty="0"/>
              <a:t>return back(); //</a:t>
            </a:r>
            <a:r>
              <a:rPr lang="zh-CN" altLang="en-US" sz="1400" dirty="0"/>
              <a:t>返回上一页面</a:t>
            </a:r>
            <a:endParaRPr lang="en-US" altLang="zh-CN" sz="1400" dirty="0"/>
          </a:p>
          <a:p>
            <a:r>
              <a:rPr lang="zh-CN" altLang="en-US" sz="1400" dirty="0"/>
              <a:t>显示模板</a:t>
            </a:r>
          </a:p>
          <a:p>
            <a:pPr lvl="1"/>
            <a:r>
              <a:rPr lang="en-US" altLang="zh-CN" sz="1400" dirty="0"/>
              <a:t>return </a:t>
            </a:r>
            <a:r>
              <a:rPr lang="en-US" altLang="zh-CN" sz="1400" dirty="0">
                <a:solidFill>
                  <a:srgbClr val="FF0000"/>
                </a:solidFill>
              </a:rPr>
              <a:t>view</a:t>
            </a:r>
            <a:r>
              <a:rPr lang="en-US" altLang="zh-CN" sz="1400" dirty="0"/>
              <a:t>('</a:t>
            </a:r>
            <a:r>
              <a:rPr lang="zh-CN" altLang="en-US" sz="1400" dirty="0"/>
              <a:t>模板名称</a:t>
            </a:r>
            <a:r>
              <a:rPr lang="en-US" altLang="zh-CN" sz="1400" dirty="0"/>
              <a:t>'[,data])</a:t>
            </a:r>
          </a:p>
          <a:p>
            <a:pPr lvl="0"/>
            <a:r>
              <a:rPr lang="zh-CN" altLang="en-US" sz="1400" dirty="0"/>
              <a:t>响应</a:t>
            </a:r>
            <a:r>
              <a:rPr lang="en-US" altLang="zh-CN" sz="1400" dirty="0"/>
              <a:t>cookie</a:t>
            </a:r>
          </a:p>
          <a:p>
            <a:pPr lvl="1"/>
            <a:r>
              <a:rPr lang="en-US" altLang="zh-CN" sz="1400" dirty="0"/>
              <a:t>response('')-&gt;</a:t>
            </a:r>
            <a:r>
              <a:rPr lang="en-US" altLang="zh-CN" sz="1400" dirty="0" err="1"/>
              <a:t>withCookie</a:t>
            </a:r>
            <a:r>
              <a:rPr lang="en-US" altLang="zh-CN" sz="1400" dirty="0"/>
              <a:t>(cookie ('name', 'value', $minutes));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</a:t>
            </a:r>
            <a:endParaRPr kumimoji="1" lang="en-US" alt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10777" y="1153795"/>
            <a:ext cx="103454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中间件</a:t>
            </a:r>
            <a:endParaRPr kumimoji="1" lang="zh-CN" altLang="en-US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1" lang="en-US" alt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响应</a:t>
            </a:r>
            <a:endParaRPr kumimoji="1" lang="en-US" alt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620" y="974090"/>
            <a:ext cx="10515600" cy="55219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概念：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当客户端向服务器端发出一个请求，服务器根据url路由开始做匹配，然后可以由匿名函数或控制器进行处理请求。而中间件就在路由和控制器中间，</a:t>
            </a:r>
            <a:r>
              <a:rPr lang="zh-CN" altLang="en-US" sz="1400" dirty="0">
                <a:sym typeface="+mn-ea"/>
              </a:rPr>
              <a:t>角色类似于公司门卫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作用：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作用1：它可以做一些</a:t>
            </a:r>
            <a:r>
              <a:rPr lang="zh-CN" altLang="en-US" sz="1400" dirty="0">
                <a:solidFill>
                  <a:srgbClr val="FF0000"/>
                </a:solidFill>
              </a:rPr>
              <a:t>检测</a:t>
            </a:r>
            <a:r>
              <a:rPr lang="zh-CN" altLang="en-US" sz="1400" dirty="0"/>
              <a:t>，比如检测这个请求是否是合法请求（如果是从黑名单里过来的就拒绝你的请求跳到404页面），或检测你是否拥有权限。也就是中间件提供了一种机制能够安全过滤进入应用的http请求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作用2：可以做</a:t>
            </a:r>
            <a:r>
              <a:rPr lang="zh-CN" altLang="en-US" sz="1400" dirty="0">
                <a:solidFill>
                  <a:srgbClr val="FF0000"/>
                </a:solidFill>
              </a:rPr>
              <a:t>记录</a:t>
            </a:r>
            <a:r>
              <a:rPr lang="zh-CN" altLang="en-US" sz="1400" dirty="0"/>
              <a:t>，把当前的请求信息都记录下来（你的ip，请求时间，请求路径）</a:t>
            </a:r>
          </a:p>
          <a:p>
            <a:pPr lvl="0">
              <a:lnSpc>
                <a:spcPct val="120000"/>
              </a:lnSpc>
            </a:pPr>
            <a:r>
              <a:rPr lang="zh-CN" altLang="en-US" sz="1400" dirty="0"/>
              <a:t>应用：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中间件在Laravel中有着广泛的应用，比如用户认证、日志、维护模式、开启Session、从Session中获取错误信息，以及CSRF验证等等</a:t>
            </a:r>
          </a:p>
          <a:p>
            <a:pPr lvl="0">
              <a:lnSpc>
                <a:spcPct val="120000"/>
              </a:lnSpc>
            </a:pPr>
            <a:r>
              <a:rPr lang="zh-CN" altLang="en-US" sz="1400" dirty="0"/>
              <a:t>实现步骤：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新建中间件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定义</a:t>
            </a:r>
            <a:r>
              <a:rPr lang="en-US" altLang="zh-CN" sz="1400" dirty="0"/>
              <a:t>handle</a:t>
            </a:r>
            <a:r>
              <a:rPr lang="zh-CN" altLang="en-US" sz="1400" dirty="0"/>
              <a:t>方法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注册中间件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新建中间件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4565" y="1225550"/>
            <a:ext cx="7330440" cy="25882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400" dirty="0"/>
              <a:t>手动创建</a:t>
            </a:r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app/Http/Middleware目录下新建 </a:t>
            </a:r>
            <a:r>
              <a:rPr lang="en-US" altLang="zh-CN" sz="1400" dirty="0" err="1"/>
              <a:t>TestMiddleware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通过</a:t>
            </a:r>
            <a:r>
              <a:rPr lang="en-US" altLang="zh-CN" sz="1400" dirty="0"/>
              <a:t>artisan</a:t>
            </a:r>
            <a:r>
              <a:rPr lang="zh-CN" altLang="en-US" sz="1400" dirty="0"/>
              <a:t>命令创建</a:t>
            </a:r>
            <a:endParaRPr lang="en-US" altLang="zh-CN" sz="1400" dirty="0"/>
          </a:p>
          <a:p>
            <a:pPr lvl="0">
              <a:lnSpc>
                <a:spcPct val="10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php artisan make:middleware</a:t>
            </a:r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r>
              <a:rPr lang="zh-CN" altLang="en-US" sz="1400" dirty="0"/>
              <a:t>TestMiddleware</a:t>
            </a:r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定义中间件</a:t>
            </a:r>
            <a:r>
              <a:rPr lang="en-US" altLang="zh-CN"/>
              <a:t>handle</a:t>
            </a:r>
            <a:r>
              <a:rPr lang="zh-CN" altLang="en-US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49218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中间件类只需要定义一个handle方法即可，然后我们将业务逻辑定义在该方法中</a:t>
            </a:r>
          </a:p>
          <a:p>
            <a:pPr>
              <a:lnSpc>
                <a:spcPct val="110000"/>
              </a:lnSpc>
            </a:pPr>
            <a:r>
              <a:rPr lang="zh-CN" altLang="en-US" sz="1400" dirty="0"/>
              <a:t>如果我们想在请求处理前执行业务逻辑，则在$next闭包执行前执行业务逻辑操作</a:t>
            </a:r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参数$request 是laravel框架对请求报文做的封装.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/>
              <a:t> public function handle($request, Closure $next)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/>
              <a:t>   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400" dirty="0"/>
              <a:t>	       ...</a:t>
            </a:r>
            <a:r>
              <a:rPr lang="zh-CN" altLang="en-US" sz="1400" dirty="0">
                <a:sym typeface="+mn-ea"/>
              </a:rPr>
              <a:t> // 执行动作</a:t>
            </a:r>
            <a:endParaRPr lang="zh-CN" altLang="en-US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/>
              <a:t>        return $next($request);</a:t>
            </a:r>
            <a:r>
              <a:rPr lang="en-US" altLang="zh-CN" sz="1400" dirty="0"/>
              <a:t>//</a:t>
            </a:r>
            <a:r>
              <a:rPr lang="zh-CN" altLang="en-US" sz="1400" dirty="0"/>
              <a:t>变量函数代表</a:t>
            </a:r>
            <a:r>
              <a:rPr lang="zh-CN" altLang="en-US" sz="1400" dirty="0">
                <a:sym typeface="+mn-ea"/>
              </a:rPr>
              <a:t>要进行</a:t>
            </a:r>
            <a:r>
              <a:rPr lang="zh-CN" altLang="en-US" sz="1400" dirty="0"/>
              <a:t>下一步的操作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400" dirty="0"/>
              <a:t>    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注册中间件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7590"/>
            <a:ext cx="10515600" cy="53858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1800" dirty="0"/>
              <a:t>全局注册：每一个请求都要执行的中间件</a:t>
            </a:r>
          </a:p>
          <a:p>
            <a:pPr lvl="1"/>
            <a:r>
              <a:rPr lang="zh-CN" altLang="en-US" sz="1800" dirty="0"/>
              <a:t>在文件app/http/kernel.php中写入</a:t>
            </a:r>
          </a:p>
          <a:p>
            <a:pPr marL="914400" lvl="2" indent="0">
              <a:buNone/>
            </a:pPr>
            <a:r>
              <a:rPr sz="1800" dirty="0"/>
              <a:t>protected $middleware = [</a:t>
            </a:r>
          </a:p>
          <a:p>
            <a:pPr marL="914400" lvl="2" indent="0">
              <a:buNone/>
            </a:pPr>
            <a:r>
              <a:rPr sz="1800" dirty="0"/>
              <a:t>           \App\Http\Middleware\</a:t>
            </a:r>
            <a:r>
              <a:rPr lang="zh-CN" altLang="en-US" sz="1800" dirty="0"/>
              <a:t>TestMiddleware </a:t>
            </a:r>
            <a:r>
              <a:rPr sz="1800" dirty="0"/>
              <a:t>::class,</a:t>
            </a:r>
          </a:p>
          <a:p>
            <a:pPr marL="914400" lvl="2" indent="0">
              <a:buNone/>
            </a:pPr>
            <a:r>
              <a:rPr sz="1800" dirty="0"/>
              <a:t> ];</a:t>
            </a:r>
          </a:p>
          <a:p>
            <a:pPr marL="914400" lvl="2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路由注册：只是针对某一个路由或某些路由进行记录的中间件</a:t>
            </a:r>
          </a:p>
          <a:p>
            <a:pPr lvl="1"/>
            <a:r>
              <a:rPr lang="zh-CN" altLang="en-US" sz="1800" dirty="0">
                <a:sym typeface="+mn-ea"/>
              </a:rPr>
              <a:t>在文件app/http/kernel.php中写入</a:t>
            </a:r>
            <a:endParaRPr lang="zh-CN" altLang="en-US" sz="1800" dirty="0"/>
          </a:p>
          <a:p>
            <a:pPr marL="914400" lvl="2" indent="0">
              <a:buNone/>
            </a:pPr>
            <a:r>
              <a:rPr sz="1800" dirty="0">
                <a:sym typeface="+mn-ea"/>
              </a:rPr>
              <a:t>protected $</a:t>
            </a:r>
            <a:r>
              <a:rPr sz="1800" dirty="0" err="1">
                <a:sym typeface="+mn-ea"/>
              </a:rPr>
              <a:t>routeMiddleware</a:t>
            </a:r>
            <a:r>
              <a:rPr sz="1800" dirty="0">
                <a:sym typeface="+mn-ea"/>
              </a:rPr>
              <a:t> = [ </a:t>
            </a:r>
          </a:p>
          <a:p>
            <a:pPr marL="914400" lvl="2" indent="0">
              <a:buNone/>
            </a:pPr>
            <a:r>
              <a:rPr sz="1800" dirty="0">
                <a:sym typeface="+mn-ea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'</a:t>
            </a:r>
            <a:r>
              <a:rPr lang="en-US" sz="1800" dirty="0">
                <a:solidFill>
                  <a:srgbClr val="FF0000"/>
                </a:solidFill>
                <a:sym typeface="+mn-ea"/>
              </a:rPr>
              <a:t>test</a:t>
            </a:r>
            <a:r>
              <a:rPr sz="1800" dirty="0">
                <a:solidFill>
                  <a:srgbClr val="FF0000"/>
                </a:solidFill>
                <a:sym typeface="+mn-ea"/>
              </a:rPr>
              <a:t>'</a:t>
            </a:r>
            <a:r>
              <a:rPr sz="1800" dirty="0">
                <a:sym typeface="+mn-ea"/>
              </a:rPr>
              <a:t>=&gt;\App\Http\Middleware\</a:t>
            </a:r>
            <a:r>
              <a:rPr lang="en-US" sz="1800" dirty="0" err="1">
                <a:sym typeface="+mn-ea"/>
              </a:rPr>
              <a:t>Test</a:t>
            </a:r>
            <a:r>
              <a:rPr sz="1800" dirty="0" err="1">
                <a:sym typeface="+mn-ea"/>
              </a:rPr>
              <a:t>Middleware</a:t>
            </a:r>
            <a:r>
              <a:rPr sz="1800" dirty="0">
                <a:sym typeface="+mn-ea"/>
              </a:rPr>
              <a:t>::class,</a:t>
            </a:r>
          </a:p>
          <a:p>
            <a:pPr marL="914400" lvl="2" indent="0">
              <a:buNone/>
            </a:pPr>
            <a:r>
              <a:rPr sz="1800" dirty="0">
                <a:sym typeface="+mn-ea"/>
              </a:rPr>
              <a:t> ];</a:t>
            </a:r>
          </a:p>
          <a:p>
            <a:pPr lvl="1">
              <a:buFont typeface="Wingdings" panose="05000000000000000000" charset="0"/>
              <a:buChar char=""/>
            </a:pPr>
            <a:r>
              <a:rPr lang="zh-CN" sz="1800" dirty="0">
                <a:sym typeface="+mn-ea"/>
              </a:rPr>
              <a:t>在路由文件</a:t>
            </a:r>
            <a:r>
              <a:rPr lang="en-US" altLang="zh-CN" sz="1800" dirty="0" err="1">
                <a:sym typeface="+mn-ea"/>
              </a:rPr>
              <a:t>routes.php</a:t>
            </a:r>
            <a:r>
              <a:rPr lang="zh-CN" altLang="en-US" sz="1800" dirty="0">
                <a:sym typeface="+mn-ea"/>
              </a:rPr>
              <a:t>中给指定路由添加中间件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只能为单一路由添加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Route::get('</a:t>
            </a:r>
            <a:r>
              <a:rPr lang="en-US" altLang="zh-CN" sz="1800" dirty="0">
                <a:sym typeface="+mn-ea"/>
              </a:rPr>
              <a:t>test1</a:t>
            </a:r>
            <a:r>
              <a:rPr lang="zh-CN" altLang="en-US" sz="1800" dirty="0">
                <a:sym typeface="+mn-ea"/>
              </a:rPr>
              <a:t>',['uses'=&gt;'TestController@</a:t>
            </a:r>
            <a:r>
              <a:rPr lang="en-US" altLang="zh-CN" sz="1800" dirty="0">
                <a:sym typeface="+mn-ea"/>
              </a:rPr>
              <a:t>test1</a:t>
            </a:r>
            <a:r>
              <a:rPr lang="zh-CN" altLang="en-US" sz="1800" dirty="0">
                <a:sym typeface="+mn-ea"/>
              </a:rPr>
              <a:t>'])-&gt;middleware(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‘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'</a:t>
            </a:r>
            <a:r>
              <a:rPr lang="zh-CN" altLang="en-US" sz="1800" dirty="0">
                <a:sym typeface="+mn-ea"/>
              </a:rPr>
              <a:t>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Route::get('</a:t>
            </a:r>
            <a:r>
              <a:rPr lang="en-US" altLang="zh-CN" sz="1800" dirty="0">
                <a:sym typeface="+mn-ea"/>
              </a:rPr>
              <a:t>test2</a:t>
            </a:r>
            <a:r>
              <a:rPr lang="zh-CN" altLang="en-US" sz="1800" dirty="0">
                <a:sym typeface="+mn-ea"/>
              </a:rPr>
              <a:t>',[</a:t>
            </a:r>
          </a:p>
          <a:p>
            <a:pPr marL="1371600" lvl="3" indent="0">
              <a:buNone/>
            </a:pPr>
            <a:r>
              <a:rPr lang="zh-CN" altLang="en-US" dirty="0">
                <a:sym typeface="+mn-ea"/>
              </a:rPr>
              <a:t>    'uses'=&gt;'TestController@</a:t>
            </a:r>
            <a:r>
              <a:rPr lang="en-US" altLang="zh-CN" dirty="0">
                <a:sym typeface="+mn-ea"/>
              </a:rPr>
              <a:t>test2</a:t>
            </a:r>
            <a:r>
              <a:rPr lang="zh-CN" altLang="en-US" dirty="0">
                <a:sym typeface="+mn-ea"/>
              </a:rPr>
              <a:t>',</a:t>
            </a:r>
          </a:p>
          <a:p>
            <a:pPr marL="1371600" lvl="3" indent="0">
              <a:buNone/>
            </a:pPr>
            <a:r>
              <a:rPr lang="zh-CN" altLang="en-US" dirty="0">
                <a:sym typeface="+mn-ea"/>
              </a:rPr>
              <a:t>    '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middleware</a:t>
            </a:r>
            <a:r>
              <a:rPr lang="zh-CN" altLang="en-US" dirty="0">
                <a:sym typeface="+mn-ea"/>
              </a:rPr>
              <a:t>'=&gt;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’test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'</a:t>
            </a:r>
            <a:endParaRPr lang="zh-CN" altLang="en-US" dirty="0">
              <a:sym typeface="+mn-ea"/>
            </a:endParaRPr>
          </a:p>
          <a:p>
            <a:pPr marL="1371600" lvl="3" indent="0">
              <a:buNone/>
            </a:pPr>
            <a:r>
              <a:rPr lang="zh-CN" altLang="en-US" dirty="0">
                <a:sym typeface="+mn-ea"/>
              </a:rPr>
              <a:t>    ]</a:t>
            </a:r>
          </a:p>
          <a:p>
            <a:pPr marL="1371600" lvl="3" indent="0">
              <a:buNone/>
            </a:pPr>
            <a:r>
              <a:rPr lang="zh-CN" altLang="en-US" dirty="0">
                <a:sym typeface="+mn-ea"/>
              </a:rPr>
              <a:t>);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Route::group(['prefix'=&gt;'/</a:t>
            </a:r>
            <a:r>
              <a:rPr lang="en-US" altLang="zh-CN" sz="1800" dirty="0" err="1">
                <a:sym typeface="+mn-ea"/>
              </a:rPr>
              <a:t>Admin','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middleware</a:t>
            </a:r>
            <a:r>
              <a:rPr lang="en-US" altLang="zh-CN" sz="1800" dirty="0">
                <a:sym typeface="+mn-ea"/>
              </a:rPr>
              <a:t>'=&gt;'test'], function () {</a:t>
            </a:r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//    Route::get('/index',['uses'=&gt;'</a:t>
            </a:r>
            <a:r>
              <a:rPr lang="en-US" altLang="zh-CN" sz="1800" dirty="0" err="1">
                <a:sym typeface="+mn-ea"/>
              </a:rPr>
              <a:t>AdminController@index</a:t>
            </a:r>
            <a:r>
              <a:rPr lang="en-US" altLang="zh-CN" sz="1800" dirty="0">
                <a:sym typeface="+mn-ea"/>
              </a:rPr>
              <a:t>'])-&gt;middleware('test');</a:t>
            </a: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    Route::get('/index',['uses'=&gt;'</a:t>
            </a:r>
            <a:r>
              <a:rPr lang="en-US" altLang="zh-CN" sz="1800" dirty="0" err="1">
                <a:sym typeface="+mn-ea"/>
              </a:rPr>
              <a:t>AdminController@index</a:t>
            </a:r>
            <a:r>
              <a:rPr lang="en-US" altLang="zh-CN" sz="1800" dirty="0">
                <a:sym typeface="+mn-ea"/>
              </a:rPr>
              <a:t>']);</a:t>
            </a: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    Route::get('/login',['uses'=&gt;'</a:t>
            </a:r>
            <a:r>
              <a:rPr lang="en-US" altLang="zh-CN" sz="1800" dirty="0" err="1">
                <a:sym typeface="+mn-ea"/>
              </a:rPr>
              <a:t>AdminController@login</a:t>
            </a:r>
            <a:r>
              <a:rPr lang="en-US" altLang="zh-CN" sz="1800" dirty="0">
                <a:sym typeface="+mn-ea"/>
              </a:rPr>
              <a:t>']);</a:t>
            </a: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});</a:t>
            </a:r>
          </a:p>
          <a:p>
            <a:pPr marL="1371600" lvl="3" indent="0">
              <a:buNone/>
            </a:pPr>
            <a:endParaRPr lang="zh-CN" altLang="en-US" sz="14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Demo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日志记录</a:t>
            </a:r>
          </a:p>
          <a:p>
            <a:r>
              <a:rPr lang="zh-CN" altLang="en-US"/>
              <a:t>登录判断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http</a:t>
            </a:r>
            <a:r>
              <a:rPr lang="zh-CN" altLang="en-US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9470"/>
            <a:ext cx="10515600" cy="4351338"/>
          </a:xfrm>
        </p:spPr>
        <p:txBody>
          <a:bodyPr/>
          <a:lstStyle/>
          <a:p>
            <a:r>
              <a:rPr lang="zh-CN" altLang="en-US" sz="1400" dirty="0">
                <a:sym typeface="+mn-ea"/>
              </a:rPr>
              <a:t>基本信息获取</a:t>
            </a:r>
            <a:endParaRPr lang="en-US" altLang="zh-CN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提取请求参数</a:t>
            </a:r>
            <a:endParaRPr lang="en-US" altLang="zh-CN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文件上传操作</a:t>
            </a:r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Cookie</a:t>
            </a:r>
            <a:r>
              <a:rPr lang="zh-CN" altLang="en-US" sz="1400" dirty="0">
                <a:sym typeface="+mn-ea"/>
              </a:rPr>
              <a:t>操作</a:t>
            </a:r>
            <a:endParaRPr lang="en-US" altLang="zh-CN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闪存信息</a:t>
            </a:r>
            <a:endParaRPr lang="en-US" altLang="zh-CN" sz="1400" dirty="0"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18</TotalTime>
  <Words>1139</Words>
  <Application>Microsoft Office PowerPoint</Application>
  <PresentationFormat>宽屏</PresentationFormat>
  <Paragraphs>150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Heiti SC Light</vt:lpstr>
      <vt:lpstr>微软雅黑</vt:lpstr>
      <vt:lpstr>Arial</vt:lpstr>
      <vt:lpstr>Calibri</vt:lpstr>
      <vt:lpstr>Impact</vt:lpstr>
      <vt:lpstr>Wingdings</vt:lpstr>
      <vt:lpstr>云和</vt:lpstr>
      <vt:lpstr>PowerPoint 演示文稿</vt:lpstr>
      <vt:lpstr>PowerPoint 演示文稿</vt:lpstr>
      <vt:lpstr>PowerPoint 演示文稿</vt:lpstr>
      <vt:lpstr>1.中间件</vt:lpstr>
      <vt:lpstr>1.1 新建中间件</vt:lpstr>
      <vt:lpstr>1.2 定义中间件handle方法</vt:lpstr>
      <vt:lpstr>1.3 注册中间件</vt:lpstr>
      <vt:lpstr>1.4 Demo</vt:lpstr>
      <vt:lpstr>2. http请求</vt:lpstr>
      <vt:lpstr>2.1 基本信息获取</vt:lpstr>
      <vt:lpstr>2.2 提取请求参数</vt:lpstr>
      <vt:lpstr>2.3 cookie操作</vt:lpstr>
      <vt:lpstr>2.4 文件上传操作</vt:lpstr>
      <vt:lpstr>2.5 闪存信息至session</vt:lpstr>
      <vt:lpstr>3.响应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hui hui</cp:lastModifiedBy>
  <cp:revision>587</cp:revision>
  <dcterms:created xsi:type="dcterms:W3CDTF">2016-09-06T02:25:00Z</dcterms:created>
  <dcterms:modified xsi:type="dcterms:W3CDTF">2019-09-28T14:59:46Z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