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355" r:id="rId3"/>
    <p:sldId id="356" r:id="rId4"/>
    <p:sldId id="361" r:id="rId5"/>
    <p:sldId id="359" r:id="rId6"/>
    <p:sldId id="360" r:id="rId7"/>
    <p:sldId id="369" r:id="rId8"/>
    <p:sldId id="362" r:id="rId9"/>
    <p:sldId id="370" r:id="rId10"/>
    <p:sldId id="373" r:id="rId11"/>
    <p:sldId id="372" r:id="rId12"/>
    <p:sldId id="374" r:id="rId13"/>
    <p:sldId id="375" r:id="rId14"/>
    <p:sldId id="376" r:id="rId15"/>
    <p:sldId id="363" r:id="rId16"/>
    <p:sldId id="367" r:id="rId17"/>
    <p:sldId id="377" r:id="rId18"/>
    <p:sldId id="368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387" r:id="rId29"/>
    <p:sldId id="388" r:id="rId30"/>
    <p:sldId id="389" r:id="rId31"/>
    <p:sldId id="397" r:id="rId32"/>
    <p:sldId id="26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8" autoAdjust="0"/>
    <p:restoredTop sz="90952" autoAdjust="0"/>
  </p:normalViewPr>
  <p:slideViewPr>
    <p:cSldViewPr snapToGrid="0" snapToObjects="1">
      <p:cViewPr varScale="1">
        <p:scale>
          <a:sx n="91" d="100"/>
          <a:sy n="91" d="100"/>
        </p:scale>
        <p:origin x="89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  <a:t>2019/9/30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[fəˈsɑːd</a:t>
            </a:r>
            <a:r>
              <a:rPr lang="zh-CN" altLang="en-US" smtClean="0"/>
              <a:t>]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update user set money=money+1 where id&gt;5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stdClass类是PHP的一个内部保留类，初始时没有成员变量也没成员方法，所有的魔术方法都被设置为NULL.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Controller里面以 类名::方法 (静态方法)的风格进行操作数据库.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Eloquent 返回的所有的包含多条记录的结果集都是 Illuminate\Database\Eloquent\Collection 对象的实例</a:t>
            </a:r>
          </a:p>
          <a:p>
            <a:r>
              <a:rPr lang="zh-CN" altLang="en-US"/>
              <a:t>当然，所有集合也是迭代器，允许你像数组一样对其进行循环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9A336-E03A-E148-96FC-F9D1DAA871D5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/>
              <a:t>注意：</a:t>
            </a:r>
            <a:r>
              <a:rPr lang="en-US" altLang="zh-CN"/>
              <a:t>toarray(</a:t>
            </a:r>
            <a:r>
              <a:rPr lang="zh-CN" altLang="en-US"/>
              <a:t>）方法有可能因为字段</a:t>
            </a:r>
            <a:r>
              <a:rPr lang="en-US" altLang="zh-CN"/>
              <a:t>created_at</a:t>
            </a:r>
            <a:r>
              <a:rPr lang="zh-CN" altLang="en-US"/>
              <a:t>等时间字段返回的是时间戳整数而报错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78075" y="3135630"/>
            <a:ext cx="7066280" cy="132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</a:t>
            </a:r>
            <a:r>
              <a:rPr lang="zh-CN" alt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2.2.2 </a:t>
            </a:r>
            <a:r>
              <a:rPr lang="zh-CN" altLang="en-US"/>
              <a:t>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2855"/>
            <a:ext cx="10939145" cy="4791710"/>
          </a:xfrm>
        </p:spPr>
        <p:txBody>
          <a:bodyPr>
            <a:normAutofit/>
          </a:bodyPr>
          <a:lstStyle/>
          <a:p>
            <a:r>
              <a:rPr lang="zh-CN" altLang="en-US"/>
              <a:t>删除</a:t>
            </a:r>
          </a:p>
          <a:p>
            <a:pPr lvl="1"/>
            <a:r>
              <a:rPr lang="zh-CN" altLang="en-US" sz="2050">
                <a:sym typeface="+mn-ea"/>
              </a:rPr>
              <a:t>返回受影响的行数</a:t>
            </a:r>
          </a:p>
          <a:p>
            <a:pPr lvl="1"/>
            <a:r>
              <a:rPr lang="zh-CN" altLang="en-US" sz="2050">
                <a:sym typeface="+mn-ea"/>
              </a:rPr>
              <a:t>不带条件全表删除</a:t>
            </a:r>
            <a:r>
              <a:rPr lang="en-US" altLang="zh-CN" sz="2050">
                <a:sym typeface="+mn-ea"/>
              </a:rPr>
              <a:t>,</a:t>
            </a:r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慎用</a:t>
            </a:r>
            <a:endParaRPr lang="zh-CN" altLang="en-US" sz="2050">
              <a:sym typeface="+mn-ea"/>
            </a:endParaRPr>
          </a:p>
          <a:p>
            <a:pPr marL="457200" lvl="1" indent="0">
              <a:buNone/>
            </a:pPr>
            <a:r>
              <a:rPr lang="zh-CN" altLang="en-US" sz="2055"/>
              <a:t>DB::table</a:t>
            </a:r>
            <a:r>
              <a:rPr lang="zh-CN" altLang="en-US" sz="2055" smtClean="0"/>
              <a:t>('user')-&gt;</a:t>
            </a:r>
            <a:r>
              <a:rPr lang="zh-CN" altLang="en-US" sz="2055"/>
              <a:t>where</a:t>
            </a:r>
            <a:r>
              <a:rPr lang="zh-CN" altLang="en-US" sz="2055" smtClean="0"/>
              <a:t>('id',</a:t>
            </a:r>
            <a:r>
              <a:rPr lang="en-US" altLang="zh-CN" sz="2055" smtClean="0"/>
              <a:t>'&gt;',</a:t>
            </a:r>
            <a:r>
              <a:rPr lang="zh-CN" altLang="en-US" sz="2055" smtClean="0"/>
              <a:t>12</a:t>
            </a:r>
            <a:r>
              <a:rPr lang="zh-CN" altLang="en-US" sz="2055"/>
              <a:t>)</a:t>
            </a:r>
          </a:p>
          <a:p>
            <a:pPr marL="457200" lvl="1" indent="0">
              <a:buNone/>
            </a:pPr>
            <a:r>
              <a:rPr lang="zh-CN" altLang="en-US" sz="2055"/>
              <a:t>                         -&gt;</a:t>
            </a:r>
            <a:r>
              <a:rPr lang="en-US" altLang="zh-CN" sz="2055">
                <a:solidFill>
                  <a:srgbClr val="FF0000"/>
                </a:solidFill>
              </a:rPr>
              <a:t>delete</a:t>
            </a:r>
            <a:r>
              <a:rPr lang="zh-CN" altLang="en-US" sz="2055"/>
              <a:t>();</a:t>
            </a:r>
          </a:p>
          <a:p>
            <a:pPr lvl="0"/>
            <a:r>
              <a:rPr lang="zh-CN" altLang="en-US" sz="2790"/>
              <a:t>清空表数据</a:t>
            </a:r>
          </a:p>
          <a:p>
            <a:pPr lvl="1"/>
            <a:r>
              <a:rPr lang="zh-CN" altLang="en-US" sz="2000">
                <a:sym typeface="+mn-ea"/>
              </a:rPr>
              <a:t>没有返回值</a:t>
            </a:r>
          </a:p>
          <a:p>
            <a:pPr lvl="1"/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危险慎用</a:t>
            </a:r>
          </a:p>
          <a:p>
            <a:pPr marL="457200" lvl="1" indent="0">
              <a:buNone/>
            </a:pPr>
            <a:r>
              <a:rPr sz="2050">
                <a:sym typeface="+mn-ea"/>
              </a:rPr>
              <a:t>DB::table('user')-&gt;</a:t>
            </a:r>
            <a:r>
              <a:rPr lang="en-US" sz="2050">
                <a:solidFill>
                  <a:srgbClr val="FF0000"/>
                </a:solidFill>
                <a:sym typeface="+mn-ea"/>
              </a:rPr>
              <a:t>truncate</a:t>
            </a:r>
            <a:r>
              <a:rPr lang="en-US" sz="2050">
                <a:sym typeface="+mn-ea"/>
              </a:rPr>
              <a:t>();</a:t>
            </a:r>
          </a:p>
          <a:p>
            <a:pPr marL="457200" lvl="1" indent="0">
              <a:buNone/>
            </a:pPr>
            <a:r>
              <a:rPr sz="2050">
                <a:sym typeface="+mn-ea"/>
              </a:rPr>
              <a:t>                         </a:t>
            </a:r>
          </a:p>
          <a:p>
            <a:pPr lvl="0"/>
            <a:endParaRPr lang="zh-CN" altLang="en-US" sz="2045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2.2.3 </a:t>
            </a:r>
            <a:r>
              <a:rPr lang="zh-CN" altLang="en-US"/>
              <a:t>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2855"/>
            <a:ext cx="10939145" cy="4791710"/>
          </a:xfrm>
        </p:spPr>
        <p:txBody>
          <a:bodyPr>
            <a:normAutofit/>
          </a:bodyPr>
          <a:lstStyle/>
          <a:p>
            <a:r>
              <a:rPr lang="zh-CN" altLang="en-US"/>
              <a:t>更新指定内容</a:t>
            </a:r>
          </a:p>
          <a:p>
            <a:pPr lvl="1"/>
            <a:r>
              <a:rPr lang="zh-CN" altLang="en-US" sz="2050">
                <a:sym typeface="+mn-ea"/>
              </a:rPr>
              <a:t>返回受影响的行数</a:t>
            </a:r>
            <a:endParaRPr lang="zh-CN" altLang="en-US" sz="2055"/>
          </a:p>
          <a:p>
            <a:pPr marL="457200" lvl="1" indent="0">
              <a:buNone/>
            </a:pPr>
            <a:r>
              <a:rPr lang="zh-CN" altLang="en-US" sz="2055"/>
              <a:t>DB::table('user')-&gt;where('id',12)</a:t>
            </a:r>
          </a:p>
          <a:p>
            <a:pPr marL="457200" lvl="1" indent="0">
              <a:buNone/>
            </a:pPr>
            <a:r>
              <a:rPr lang="zh-CN" altLang="en-US" sz="2055"/>
              <a:t>                         -&gt;</a:t>
            </a:r>
            <a:r>
              <a:rPr lang="zh-CN" altLang="en-US" sz="2055">
                <a:solidFill>
                  <a:srgbClr val="FF0000"/>
                </a:solidFill>
              </a:rPr>
              <a:t>update</a:t>
            </a:r>
            <a:r>
              <a:rPr lang="zh-CN" altLang="en-US" sz="2055"/>
              <a:t>(['money'=&gt;888]);</a:t>
            </a:r>
          </a:p>
          <a:p>
            <a:pPr lvl="0"/>
            <a:r>
              <a:rPr lang="zh-CN" altLang="en-US" sz="2790"/>
              <a:t>自增</a:t>
            </a:r>
          </a:p>
          <a:p>
            <a:pPr lvl="1"/>
            <a:r>
              <a:rPr lang="zh-CN" altLang="en-US" sz="2000">
                <a:sym typeface="+mn-ea"/>
              </a:rPr>
              <a:t>返回受影响的行数</a:t>
            </a:r>
          </a:p>
          <a:p>
            <a:pPr marL="457200" lvl="1" indent="0">
              <a:buNone/>
            </a:pPr>
            <a:r>
              <a:rPr sz="2050">
                <a:sym typeface="+mn-ea"/>
              </a:rPr>
              <a:t>DB::table('user')-&gt;where('id','&gt;',5)</a:t>
            </a:r>
          </a:p>
          <a:p>
            <a:pPr marL="457200" lvl="1" indent="0">
              <a:buNone/>
            </a:pPr>
            <a:r>
              <a:rPr sz="2050">
                <a:sym typeface="+mn-ea"/>
              </a:rPr>
              <a:t>                         -&gt;</a:t>
            </a:r>
            <a:r>
              <a:rPr sz="2050">
                <a:solidFill>
                  <a:srgbClr val="FF0000"/>
                </a:solidFill>
                <a:sym typeface="+mn-ea"/>
              </a:rPr>
              <a:t>increment</a:t>
            </a:r>
            <a:r>
              <a:rPr sz="2050">
                <a:sym typeface="+mn-ea"/>
              </a:rPr>
              <a:t>('money');</a:t>
            </a:r>
          </a:p>
          <a:p>
            <a:pPr lvl="0"/>
            <a:r>
              <a:rPr lang="zh-CN" altLang="en-US">
                <a:sym typeface="+mn-ea"/>
              </a:rPr>
              <a:t>自减</a:t>
            </a:r>
          </a:p>
          <a:p>
            <a:pPr lvl="1"/>
            <a:r>
              <a:rPr lang="zh-CN" altLang="en-US" sz="2045">
                <a:sym typeface="+mn-ea"/>
              </a:rPr>
              <a:t>返回受影响的行数</a:t>
            </a:r>
          </a:p>
          <a:p>
            <a:pPr marL="457200" lvl="1" indent="0">
              <a:buNone/>
            </a:pPr>
            <a:r>
              <a:rPr sz="2045">
                <a:sym typeface="+mn-ea"/>
              </a:rPr>
              <a:t>DB::table('user')-&gt;where('id','&gt;',5)</a:t>
            </a:r>
          </a:p>
          <a:p>
            <a:pPr marL="457200" lvl="1" indent="0">
              <a:buNone/>
            </a:pPr>
            <a:r>
              <a:rPr sz="2045">
                <a:sym typeface="+mn-ea"/>
              </a:rPr>
              <a:t>                         -&gt;</a:t>
            </a:r>
            <a:r>
              <a:rPr lang="en-US" sz="2045">
                <a:solidFill>
                  <a:srgbClr val="FF0000"/>
                </a:solidFill>
                <a:sym typeface="+mn-ea"/>
              </a:rPr>
              <a:t>de</a:t>
            </a:r>
            <a:r>
              <a:rPr sz="2045">
                <a:solidFill>
                  <a:srgbClr val="FF0000"/>
                </a:solidFill>
                <a:sym typeface="+mn-ea"/>
              </a:rPr>
              <a:t>crement</a:t>
            </a:r>
            <a:r>
              <a:rPr sz="2045">
                <a:sym typeface="+mn-ea"/>
              </a:rPr>
              <a:t>('money'</a:t>
            </a:r>
            <a:r>
              <a:rPr lang="en-US" sz="2045">
                <a:sym typeface="+mn-ea"/>
              </a:rPr>
              <a:t>,200</a:t>
            </a:r>
            <a:r>
              <a:rPr sz="2045">
                <a:sym typeface="+mn-ea"/>
              </a:rPr>
              <a:t>);</a:t>
            </a:r>
            <a:endParaRPr lang="zh-CN" altLang="en-US" sz="2045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2.2.4 </a:t>
            </a:r>
            <a:r>
              <a:rPr lang="zh-CN" altLang="en-US"/>
              <a:t>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94410"/>
            <a:ext cx="10939145" cy="5654675"/>
          </a:xfrm>
        </p:spPr>
        <p:txBody>
          <a:bodyPr>
            <a:normAutofit fontScale="87500" lnSpcReduction="10000"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get</a:t>
            </a:r>
            <a:endParaRPr lang="en-US" altLang="zh-CN"/>
          </a:p>
          <a:p>
            <a:pPr lvl="1"/>
            <a:r>
              <a:rPr lang="zh-CN" altLang="en-US" sz="2055"/>
              <a:t>获取表的所有数据</a:t>
            </a:r>
          </a:p>
          <a:p>
            <a:pPr lvl="1"/>
            <a:r>
              <a:rPr lang="zh-CN" altLang="en-US" sz="1600">
                <a:sym typeface="+mn-ea"/>
              </a:rPr>
              <a:t>返回值: 一个数组结果，其中每一个结果都是 PHP StdClass 对象的实例，可以将列作为属性访问每个列的值。</a:t>
            </a:r>
            <a:endParaRPr lang="zh-CN" altLang="en-US" sz="2055"/>
          </a:p>
          <a:p>
            <a:pPr marL="457200" lvl="1" indent="0">
              <a:buNone/>
            </a:pPr>
            <a:r>
              <a:rPr lang="zh-CN" altLang="en-US" sz="2050">
                <a:sym typeface="+mn-ea"/>
              </a:rPr>
              <a:t>DB::table('user')-&gt;</a:t>
            </a:r>
            <a:r>
              <a:rPr lang="en-US" altLang="zh-CN" sz="2050">
                <a:solidFill>
                  <a:srgbClr val="FF0000"/>
                </a:solidFill>
                <a:sym typeface="+mn-ea"/>
              </a:rPr>
              <a:t>get</a:t>
            </a:r>
            <a:r>
              <a:rPr lang="zh-CN" altLang="en-US" sz="2050">
                <a:sym typeface="+mn-ea"/>
              </a:rPr>
              <a:t>()</a:t>
            </a:r>
            <a:r>
              <a:rPr sz="2050">
                <a:sym typeface="+mn-ea"/>
              </a:rPr>
              <a:t>;</a:t>
            </a:r>
            <a:endParaRPr lang="zh-CN" altLang="en-US" sz="2055"/>
          </a:p>
          <a:p>
            <a:pPr lvl="1"/>
            <a:r>
              <a:rPr lang="zh-CN" altLang="en-US" sz="2055"/>
              <a:t>条件查询</a:t>
            </a:r>
          </a:p>
          <a:p>
            <a:pPr marL="457200" lvl="1" indent="0">
              <a:buNone/>
            </a:pPr>
            <a:r>
              <a:rPr lang="zh-CN" altLang="en-US" sz="2055"/>
              <a:t>DB::table('user')-&gt;</a:t>
            </a:r>
            <a:r>
              <a:rPr lang="zh-CN" altLang="en-US" sz="2055">
                <a:solidFill>
                  <a:srgbClr val="FF0000"/>
                </a:solidFill>
              </a:rPr>
              <a:t>whereRaw</a:t>
            </a:r>
            <a:r>
              <a:rPr lang="zh-CN" altLang="en-US" sz="2055"/>
              <a:t>('id&gt;? and money&gt;?',[10,800])</a:t>
            </a:r>
          </a:p>
          <a:p>
            <a:pPr marL="457200" lvl="1" indent="0">
              <a:buNone/>
            </a:pPr>
            <a:r>
              <a:rPr lang="zh-CN" altLang="en-US" sz="2055"/>
              <a:t>                         -&gt;get();</a:t>
            </a:r>
          </a:p>
          <a:p>
            <a:pPr marL="457200" lvl="1" indent="0">
              <a:buNone/>
            </a:pPr>
            <a:r>
              <a:rPr lang="zh-CN" altLang="en-US" sz="2055"/>
              <a:t>DB::table('user')-&gt;where('id','&gt;',10)</a:t>
            </a:r>
          </a:p>
          <a:p>
            <a:pPr marL="457200" lvl="1" indent="0">
              <a:buNone/>
            </a:pPr>
            <a:r>
              <a:rPr lang="zh-CN" altLang="en-US" sz="2055"/>
              <a:t>                         -&gt;where('money','&gt;',800)</a:t>
            </a:r>
          </a:p>
          <a:p>
            <a:pPr marL="457200" lvl="1" indent="0">
              <a:buNone/>
            </a:pPr>
            <a:r>
              <a:rPr lang="zh-CN" altLang="en-US" sz="2055"/>
              <a:t>                         -&gt;get();                      </a:t>
            </a:r>
          </a:p>
          <a:p>
            <a:pPr lvl="0"/>
            <a:r>
              <a:rPr lang="en-US" altLang="zh-CN" sz="2790">
                <a:solidFill>
                  <a:srgbClr val="FF0000"/>
                </a:solidFill>
              </a:rPr>
              <a:t>first</a:t>
            </a:r>
            <a:endParaRPr lang="en-US" altLang="zh-CN" sz="2790"/>
          </a:p>
          <a:p>
            <a:pPr lvl="1"/>
            <a:r>
              <a:rPr lang="zh-CN" altLang="en-US" sz="2000">
                <a:sym typeface="+mn-ea"/>
              </a:rPr>
              <a:t>获取结果集中的第一条数</a:t>
            </a:r>
            <a:r>
              <a:rPr lang="zh-CN" altLang="en-US" sz="2000" smtClean="0">
                <a:sym typeface="+mn-ea"/>
              </a:rPr>
              <a:t>据</a:t>
            </a:r>
            <a:r>
              <a:rPr lang="en-US" altLang="zh-CN" sz="2000" smtClean="0">
                <a:sym typeface="+mn-ea"/>
              </a:rPr>
              <a:t>,</a:t>
            </a:r>
            <a:r>
              <a:rPr lang="zh-CN" altLang="en-US" sz="2000" smtClean="0">
                <a:sym typeface="+mn-ea"/>
              </a:rPr>
              <a:t>返回是单个StdClass对象</a:t>
            </a:r>
          </a:p>
          <a:p>
            <a:pPr marL="457200" lvl="1" indent="0">
              <a:buNone/>
            </a:pPr>
            <a:r>
              <a:rPr sz="2050">
                <a:sym typeface="+mn-ea"/>
              </a:rPr>
              <a:t>DB::table('user')-&gt;orederBy</a:t>
            </a:r>
            <a:r>
              <a:rPr sz="2050" smtClean="0">
                <a:sym typeface="+mn-ea"/>
              </a:rPr>
              <a:t>('</a:t>
            </a:r>
            <a:r>
              <a:rPr lang="en-US" sz="2050" smtClean="0">
                <a:sym typeface="+mn-ea"/>
              </a:rPr>
              <a:t>money</a:t>
            </a:r>
            <a:r>
              <a:rPr sz="2050" smtClean="0">
                <a:sym typeface="+mn-ea"/>
              </a:rPr>
              <a:t>',</a:t>
            </a:r>
            <a:r>
              <a:rPr sz="2050">
                <a:sym typeface="+mn-ea"/>
              </a:rPr>
              <a:t>'desc')</a:t>
            </a:r>
          </a:p>
          <a:p>
            <a:pPr marL="457200" lvl="1" indent="0">
              <a:buNone/>
            </a:pPr>
            <a:r>
              <a:rPr sz="2050">
                <a:sym typeface="+mn-ea"/>
              </a:rPr>
              <a:t>                          -&gt;</a:t>
            </a:r>
            <a:r>
              <a:rPr sz="2050">
                <a:solidFill>
                  <a:srgbClr val="FF0000"/>
                </a:solidFill>
                <a:sym typeface="+mn-ea"/>
              </a:rPr>
              <a:t>first</a:t>
            </a:r>
            <a:r>
              <a:rPr sz="2050">
                <a:sym typeface="+mn-ea"/>
              </a:rPr>
              <a:t>();</a:t>
            </a:r>
          </a:p>
          <a:p>
            <a:pPr lvl="0"/>
            <a:r>
              <a:rPr lang="en-US" altLang="zh-CN">
                <a:sym typeface="+mn-ea"/>
              </a:rPr>
              <a:t>pluck</a:t>
            </a:r>
          </a:p>
          <a:p>
            <a:pPr lvl="1"/>
            <a:r>
              <a:rPr lang="zh-CN" altLang="en-US" sz="2045">
                <a:sym typeface="+mn-ea"/>
              </a:rPr>
              <a:t>返回结果集中指定字段</a:t>
            </a:r>
          </a:p>
          <a:p>
            <a:pPr marL="457200" lvl="1" indent="0">
              <a:buNone/>
            </a:pPr>
            <a:r>
              <a:rPr sz="2045">
                <a:sym typeface="+mn-ea"/>
              </a:rPr>
              <a:t>DB::table('user')-&gt;where('id','&gt;',5)</a:t>
            </a:r>
          </a:p>
          <a:p>
            <a:pPr marL="457200" lvl="1" indent="0">
              <a:buNone/>
            </a:pPr>
            <a:r>
              <a:rPr sz="2045">
                <a:sym typeface="+mn-ea"/>
              </a:rPr>
              <a:t>                         -&gt;</a:t>
            </a:r>
            <a:r>
              <a:rPr lang="en-US" sz="2045">
                <a:solidFill>
                  <a:srgbClr val="FF0000"/>
                </a:solidFill>
                <a:sym typeface="+mn-ea"/>
              </a:rPr>
              <a:t>pluck</a:t>
            </a:r>
            <a:r>
              <a:rPr sz="2045">
                <a:sym typeface="+mn-ea"/>
              </a:rPr>
              <a:t>('</a:t>
            </a:r>
            <a:r>
              <a:rPr lang="en-US" sz="2045">
                <a:sym typeface="+mn-ea"/>
              </a:rPr>
              <a:t>username</a:t>
            </a:r>
            <a:r>
              <a:rPr sz="2045">
                <a:sym typeface="+mn-ea"/>
              </a:rPr>
              <a:t>');</a:t>
            </a:r>
            <a:endParaRPr lang="zh-CN" altLang="en-US" sz="2045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62730"/>
            <a:ext cx="10939145" cy="5205730"/>
          </a:xfrm>
        </p:spPr>
        <p:txBody>
          <a:bodyPr>
            <a:normAutofit fontScale="90000" lnSpcReduction="20000"/>
          </a:bodyPr>
          <a:lstStyle/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  <a:sym typeface="+mn-ea"/>
              </a:rPr>
              <a:t>lists</a:t>
            </a:r>
          </a:p>
          <a:p>
            <a:pPr lvl="1"/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sym typeface="+mn-ea"/>
              </a:rPr>
              <a:t>返回结果集中指定字段</a:t>
            </a:r>
          </a:p>
          <a:p>
            <a:pPr marL="457200" lvl="1" indent="0">
              <a:buNone/>
            </a:pPr>
            <a:r>
              <a:rPr sz="2000">
                <a:solidFill>
                  <a:schemeClr val="bg1">
                    <a:lumMod val="95000"/>
                  </a:schemeClr>
                </a:solidFill>
                <a:sym typeface="+mn-ea"/>
              </a:rPr>
              <a:t>DB::table('user')-&gt;where('id','&gt;',5)</a:t>
            </a:r>
          </a:p>
          <a:p>
            <a:pPr marL="457200" lvl="1" indent="0">
              <a:buNone/>
            </a:pPr>
            <a:r>
              <a:rPr>
                <a:solidFill>
                  <a:schemeClr val="bg1">
                    <a:lumMod val="95000"/>
                  </a:schemeClr>
                </a:solidFill>
                <a:sym typeface="+mn-ea"/>
              </a:rPr>
              <a:t>                     </a:t>
            </a:r>
            <a:r>
              <a:rPr sz="1800">
                <a:solidFill>
                  <a:schemeClr val="bg1">
                    <a:lumMod val="95000"/>
                  </a:schemeClr>
                </a:solidFill>
                <a:sym typeface="+mn-ea"/>
              </a:rPr>
              <a:t>-&gt;</a:t>
            </a:r>
            <a:r>
              <a:rPr lang="en-US" sz="1800">
                <a:solidFill>
                  <a:schemeClr val="bg1">
                    <a:lumMod val="95000"/>
                  </a:schemeClr>
                </a:solidFill>
                <a:sym typeface="+mn-ea"/>
              </a:rPr>
              <a:t>lists</a:t>
            </a:r>
            <a:r>
              <a:rPr sz="1800">
                <a:solidFill>
                  <a:schemeClr val="bg1">
                    <a:lumMod val="95000"/>
                  </a:schemeClr>
                </a:solidFill>
                <a:sym typeface="+mn-ea"/>
              </a:rPr>
              <a:t>('</a:t>
            </a:r>
            <a:r>
              <a:rPr lang="en-US" sz="1800">
                <a:solidFill>
                  <a:schemeClr val="bg1">
                    <a:lumMod val="95000"/>
                  </a:schemeClr>
                </a:solidFill>
                <a:sym typeface="+mn-ea"/>
              </a:rPr>
              <a:t>username</a:t>
            </a:r>
            <a:r>
              <a:rPr sz="1800">
                <a:solidFill>
                  <a:schemeClr val="bg1">
                    <a:lumMod val="95000"/>
                  </a:schemeClr>
                </a:solidFill>
                <a:sym typeface="+mn-ea"/>
              </a:rPr>
              <a:t>');</a:t>
            </a:r>
            <a:endParaRPr lang="zh-CN" altLang="en-US" sz="18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marL="457200" lvl="1" indent="0">
              <a:buNone/>
            </a:pPr>
            <a:endParaRPr lang="zh-CN" altLang="en-US" sz="18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lvl="1"/>
            <a:r>
              <a:rPr lang="zh-CN" altLang="en-US" sz="2000">
                <a:solidFill>
                  <a:schemeClr val="bg1">
                    <a:lumMod val="95000"/>
                  </a:schemeClr>
                </a:solidFill>
                <a:sym typeface="+mn-ea"/>
              </a:rPr>
              <a:t>返回结果集中指定字段并可以指定下标字段</a:t>
            </a:r>
          </a:p>
          <a:p>
            <a:pPr marL="457200" lvl="1" indent="0">
              <a:buNone/>
            </a:pPr>
            <a:r>
              <a:rPr sz="2000">
                <a:solidFill>
                  <a:schemeClr val="bg1">
                    <a:lumMod val="95000"/>
                  </a:schemeClr>
                </a:solidFill>
                <a:sym typeface="+mn-ea"/>
              </a:rPr>
              <a:t>DB::table('user')-&gt;where('id','&gt;',5)</a:t>
            </a:r>
          </a:p>
          <a:p>
            <a:pPr marL="457200" lvl="1" indent="0">
              <a:buNone/>
            </a:pPr>
            <a:r>
              <a:rPr>
                <a:solidFill>
                  <a:schemeClr val="bg1">
                    <a:lumMod val="95000"/>
                  </a:schemeClr>
                </a:solidFill>
                <a:sym typeface="+mn-ea"/>
              </a:rPr>
              <a:t>                     </a:t>
            </a:r>
            <a:r>
              <a:rPr sz="1800">
                <a:solidFill>
                  <a:schemeClr val="bg1">
                    <a:lumMod val="95000"/>
                  </a:schemeClr>
                </a:solidFill>
                <a:sym typeface="+mn-ea"/>
              </a:rPr>
              <a:t>-&gt;</a:t>
            </a:r>
            <a:r>
              <a:rPr lang="en-US" sz="1800">
                <a:solidFill>
                  <a:schemeClr val="bg1">
                    <a:lumMod val="95000"/>
                  </a:schemeClr>
                </a:solidFill>
                <a:sym typeface="+mn-ea"/>
              </a:rPr>
              <a:t>lists</a:t>
            </a:r>
            <a:r>
              <a:rPr sz="1800">
                <a:solidFill>
                  <a:schemeClr val="bg1">
                    <a:lumMod val="95000"/>
                  </a:schemeClr>
                </a:solidFill>
                <a:sym typeface="+mn-ea"/>
              </a:rPr>
              <a:t>('</a:t>
            </a:r>
            <a:r>
              <a:rPr lang="en-US" sz="1800">
                <a:solidFill>
                  <a:schemeClr val="bg1">
                    <a:lumMod val="95000"/>
                  </a:schemeClr>
                </a:solidFill>
                <a:sym typeface="+mn-ea"/>
              </a:rPr>
              <a:t>username</a:t>
            </a:r>
            <a:r>
              <a:rPr sz="1800">
                <a:solidFill>
                  <a:schemeClr val="bg1">
                    <a:lumMod val="95000"/>
                  </a:schemeClr>
                </a:solidFill>
                <a:sym typeface="+mn-ea"/>
              </a:rPr>
              <a:t>'</a:t>
            </a:r>
            <a:r>
              <a:rPr lang="en-US" sz="1800">
                <a:solidFill>
                  <a:schemeClr val="bg1">
                    <a:lumMod val="95000"/>
                  </a:schemeClr>
                </a:solidFill>
                <a:sym typeface="+mn-ea"/>
              </a:rPr>
              <a:t>,'id'</a:t>
            </a:r>
            <a:r>
              <a:rPr sz="1800">
                <a:solidFill>
                  <a:schemeClr val="bg1">
                    <a:lumMod val="95000"/>
                  </a:schemeClr>
                </a:solidFill>
                <a:sym typeface="+mn-ea"/>
              </a:rPr>
              <a:t>);</a:t>
            </a:r>
            <a:endParaRPr lang="en-US" altLang="zh-CN" sz="18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select</a:t>
            </a:r>
            <a:endParaRPr lang="en-US" altLang="zh-CN">
              <a:sym typeface="+mn-ea"/>
            </a:endParaRPr>
          </a:p>
          <a:p>
            <a:pPr lvl="1"/>
            <a:r>
              <a:rPr lang="zh-CN" altLang="en-US" sz="1800">
                <a:sym typeface="+mn-ea"/>
              </a:rPr>
              <a:t>指定要查询的字段们</a:t>
            </a:r>
            <a:endParaRPr lang="en-US" altLang="zh-CN" sz="1800">
              <a:sym typeface="+mn-ea"/>
            </a:endParaRPr>
          </a:p>
          <a:p>
            <a:pPr marL="457200" lvl="1" indent="0">
              <a:buNone/>
            </a:pPr>
            <a:r>
              <a:rPr lang="zh-CN" altLang="en-US" sz="1800">
                <a:sym typeface="+mn-ea"/>
              </a:rPr>
              <a:t>DB::table('user')-&gt;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select</a:t>
            </a:r>
            <a:r>
              <a:rPr lang="zh-CN" altLang="en-US" sz="1800">
                <a:sym typeface="+mn-ea"/>
              </a:rPr>
              <a:t>('username','money </a:t>
            </a:r>
            <a:r>
              <a:rPr lang="en-US" altLang="zh-CN" sz="1800">
                <a:sym typeface="+mn-ea"/>
              </a:rPr>
              <a:t>as </a:t>
            </a:r>
            <a:r>
              <a:rPr lang="zh-CN" altLang="en-US" sz="1800">
                <a:sym typeface="+mn-ea"/>
              </a:rPr>
              <a:t>人民币')</a:t>
            </a:r>
          </a:p>
          <a:p>
            <a:pPr marL="457200" lvl="1" indent="0">
              <a:buNone/>
            </a:pPr>
            <a:r>
              <a:rPr lang="zh-CN" altLang="en-US" sz="1800">
                <a:sym typeface="+mn-ea"/>
              </a:rPr>
              <a:t>                         -&gt;get();</a:t>
            </a:r>
            <a:endParaRPr lang="en-US" altLang="zh-CN" sz="1800">
              <a:sym typeface="+mn-ea"/>
            </a:endParaRPr>
          </a:p>
          <a:p>
            <a:r>
              <a:rPr lang="en-US" altLang="zh-CN">
                <a:sym typeface="+mn-ea"/>
              </a:rPr>
              <a:t>chunk</a:t>
            </a:r>
          </a:p>
          <a:p>
            <a:pPr lvl="1"/>
            <a:r>
              <a:rPr lang="zh-CN" altLang="en-US" sz="2000">
                <a:sym typeface="+mn-ea"/>
              </a:rPr>
              <a:t>分段查找</a:t>
            </a:r>
          </a:p>
          <a:p>
            <a:pPr marL="457200" lvl="1" indent="0">
              <a:buNone/>
            </a:pPr>
            <a:r>
              <a:rPr lang="zh-CN" altLang="en-US" sz="2000">
                <a:sym typeface="+mn-ea"/>
              </a:rPr>
              <a:t>DB::table('user')-&gt;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chunk</a:t>
            </a:r>
            <a:r>
              <a:rPr lang="zh-CN" altLang="en-US" sz="2000">
                <a:sym typeface="+mn-ea"/>
              </a:rPr>
              <a:t>(5,function($res){</a:t>
            </a:r>
          </a:p>
          <a:p>
            <a:pPr marL="457200" lvl="1" indent="0">
              <a:buNone/>
            </a:pPr>
            <a:r>
              <a:rPr lang="zh-CN" altLang="en-US" sz="2000">
                <a:sym typeface="+mn-ea"/>
              </a:rPr>
              <a:t>            </a:t>
            </a:r>
            <a:r>
              <a:rPr lang="en-US" altLang="zh-CN" sz="2000" smtClean="0">
                <a:sym typeface="+mn-ea"/>
              </a:rPr>
              <a:t>var_dump</a:t>
            </a:r>
            <a:r>
              <a:rPr lang="zh-CN" altLang="en-US" sz="2000" smtClean="0">
                <a:sym typeface="+mn-ea"/>
              </a:rPr>
              <a:t>($</a:t>
            </a:r>
            <a:r>
              <a:rPr lang="zh-CN" altLang="en-US" sz="2000">
                <a:sym typeface="+mn-ea"/>
              </a:rPr>
              <a:t>res);</a:t>
            </a:r>
          </a:p>
          <a:p>
            <a:pPr marL="457200" lvl="1" indent="0">
              <a:buNone/>
            </a:pPr>
            <a:r>
              <a:rPr lang="zh-CN" altLang="en-US" sz="2000">
                <a:sym typeface="+mn-ea"/>
              </a:rPr>
              <a:t>        });</a:t>
            </a:r>
          </a:p>
          <a:p>
            <a:pPr lvl="1"/>
            <a:endParaRPr sz="2045">
              <a:sym typeface="+mn-ea"/>
            </a:endParaRPr>
          </a:p>
          <a:p>
            <a:pPr marL="457200" lvl="1" indent="0">
              <a:buNone/>
            </a:pPr>
            <a:endParaRPr lang="zh-CN" altLang="en-US" sz="2045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2.2.5 </a:t>
            </a:r>
            <a:r>
              <a:rPr lang="zh-CN" altLang="en-US"/>
              <a:t>聚合函数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97915"/>
            <a:ext cx="10939145" cy="5205730"/>
          </a:xfrm>
        </p:spPr>
        <p:txBody>
          <a:bodyPr>
            <a:normAutofit lnSpcReduction="10000"/>
          </a:bodyPr>
          <a:lstStyle/>
          <a:p>
            <a:r>
              <a:rPr lang="en-US" altLang="zh-CN">
                <a:sym typeface="+mn-ea"/>
              </a:rPr>
              <a:t>count</a:t>
            </a:r>
          </a:p>
          <a:p>
            <a:pPr lvl="1"/>
            <a:r>
              <a:rPr lang="zh-CN" altLang="en-US" sz="2000">
                <a:sym typeface="+mn-ea"/>
              </a:rPr>
              <a:t>返回总记录数</a:t>
            </a:r>
          </a:p>
          <a:p>
            <a:pPr marL="457200" lvl="1" indent="0">
              <a:buNone/>
            </a:pPr>
            <a:r>
              <a:rPr sz="2000">
                <a:sym typeface="+mn-ea"/>
              </a:rPr>
              <a:t>DB::table('user')-&gt;</a:t>
            </a:r>
            <a:r>
              <a:rPr lang="en-US" sz="2000">
                <a:sym typeface="+mn-ea"/>
              </a:rPr>
              <a:t>count</a:t>
            </a:r>
            <a:r>
              <a:rPr sz="2000">
                <a:sym typeface="+mn-ea"/>
              </a:rPr>
              <a:t>()</a:t>
            </a:r>
            <a:r>
              <a:rPr sz="1800">
                <a:sym typeface="+mn-ea"/>
              </a:rPr>
              <a:t>;</a:t>
            </a:r>
            <a:endParaRPr lang="zh-CN" altLang="en-US" sz="1800">
              <a:sym typeface="+mn-ea"/>
            </a:endParaRPr>
          </a:p>
          <a:p>
            <a:pPr marL="457200" lvl="1" indent="0">
              <a:buNone/>
            </a:pPr>
            <a:endParaRPr lang="en-US" altLang="zh-CN" sz="1800">
              <a:sym typeface="+mn-ea"/>
            </a:endParaRPr>
          </a:p>
          <a:p>
            <a:r>
              <a:rPr lang="en-US" altLang="zh-CN">
                <a:sym typeface="+mn-ea"/>
              </a:rPr>
              <a:t>max | min</a:t>
            </a:r>
          </a:p>
          <a:p>
            <a:pPr lvl="1"/>
            <a:r>
              <a:rPr lang="zh-CN" altLang="en-US" sz="1800">
                <a:sym typeface="+mn-ea"/>
              </a:rPr>
              <a:t>返回最大或最小值</a:t>
            </a:r>
          </a:p>
          <a:p>
            <a:pPr marL="457200" lvl="1" indent="0">
              <a:buNone/>
            </a:pPr>
            <a:r>
              <a:rPr lang="zh-CN" altLang="en-US" sz="1800">
                <a:sym typeface="+mn-ea"/>
              </a:rPr>
              <a:t>DB::table('user')-&gt;</a:t>
            </a:r>
            <a:r>
              <a:rPr lang="en-US" altLang="zh-CN" sz="1800">
                <a:sym typeface="+mn-ea"/>
              </a:rPr>
              <a:t>max</a:t>
            </a:r>
            <a:r>
              <a:rPr sz="1800">
                <a:sym typeface="+mn-ea"/>
              </a:rPr>
              <a:t>(</a:t>
            </a:r>
            <a:r>
              <a:rPr lang="en-US" sz="1800">
                <a:sym typeface="+mn-ea"/>
              </a:rPr>
              <a:t>'money'</a:t>
            </a:r>
            <a:r>
              <a:rPr sz="1800">
                <a:sym typeface="+mn-ea"/>
              </a:rPr>
              <a:t>)</a:t>
            </a:r>
            <a:endParaRPr lang="zh-CN" altLang="en-US" sz="1800">
              <a:sym typeface="+mn-ea"/>
            </a:endParaRPr>
          </a:p>
          <a:p>
            <a:pPr marL="457200" lvl="1" indent="0">
              <a:buNone/>
            </a:pPr>
            <a:endParaRPr lang="en-US" altLang="zh-CN" sz="1800">
              <a:sym typeface="+mn-ea"/>
            </a:endParaRPr>
          </a:p>
          <a:p>
            <a:r>
              <a:rPr lang="en-US" altLang="zh-CN" sz="2800">
                <a:sym typeface="+mn-ea"/>
              </a:rPr>
              <a:t>avg</a:t>
            </a:r>
          </a:p>
          <a:p>
            <a:pPr lvl="1"/>
            <a:r>
              <a:rPr lang="zh-CN" altLang="en-US" sz="2000">
                <a:sym typeface="+mn-ea"/>
              </a:rPr>
              <a:t>返回平均值</a:t>
            </a:r>
          </a:p>
          <a:p>
            <a:pPr marL="457200" lvl="1" indent="0">
              <a:buNone/>
            </a:pPr>
            <a:r>
              <a:rPr sz="2000">
                <a:sym typeface="+mn-ea"/>
              </a:rPr>
              <a:t>DB::table('user')-&gt;</a:t>
            </a:r>
            <a:r>
              <a:rPr lang="en-US" altLang="zh-CN" sz="2000">
                <a:sym typeface="+mn-ea"/>
              </a:rPr>
              <a:t>avg</a:t>
            </a:r>
            <a:r>
              <a:rPr sz="2000">
                <a:sym typeface="+mn-ea"/>
              </a:rPr>
              <a:t>(</a:t>
            </a:r>
            <a:r>
              <a:rPr lang="en-US" sz="2000">
                <a:sym typeface="+mn-ea"/>
              </a:rPr>
              <a:t>'money'</a:t>
            </a:r>
            <a:r>
              <a:rPr sz="2000">
                <a:sym typeface="+mn-ea"/>
              </a:rPr>
              <a:t>)</a:t>
            </a:r>
          </a:p>
          <a:p>
            <a:pPr marL="457200" lvl="1" indent="0">
              <a:buNone/>
            </a:pPr>
            <a:endParaRPr lang="en-US" altLang="zh-CN" sz="2000">
              <a:sym typeface="+mn-ea"/>
            </a:endParaRPr>
          </a:p>
          <a:p>
            <a:r>
              <a:rPr lang="en-US" altLang="zh-CN">
                <a:sym typeface="+mn-ea"/>
              </a:rPr>
              <a:t>sum</a:t>
            </a:r>
          </a:p>
          <a:p>
            <a:pPr lvl="1"/>
            <a:r>
              <a:rPr lang="zh-CN" altLang="en-US" sz="2000">
                <a:sym typeface="+mn-ea"/>
              </a:rPr>
              <a:t>返回总和</a:t>
            </a:r>
          </a:p>
          <a:p>
            <a:pPr marL="457200" lvl="1" indent="0">
              <a:buNone/>
            </a:pPr>
            <a:r>
              <a:rPr sz="2000">
                <a:sym typeface="+mn-ea"/>
              </a:rPr>
              <a:t>DB::table('user')-&gt;</a:t>
            </a:r>
            <a:r>
              <a:rPr lang="en-US" sz="2000">
                <a:sym typeface="+mn-ea"/>
              </a:rPr>
              <a:t>sum</a:t>
            </a:r>
            <a:r>
              <a:rPr sz="2000">
                <a:sym typeface="+mn-ea"/>
              </a:rPr>
              <a:t>(</a:t>
            </a:r>
            <a:r>
              <a:rPr lang="en-US" sz="2000">
                <a:sym typeface="+mn-ea"/>
              </a:rPr>
              <a:t>'money'</a:t>
            </a:r>
            <a:r>
              <a:rPr sz="2000">
                <a:sym typeface="+mn-ea"/>
              </a:rPr>
              <a:t>)</a:t>
            </a:r>
            <a:endParaRPr lang="zh-CN" altLang="en-US" sz="2000">
              <a:sym typeface="+mn-ea"/>
            </a:endParaRPr>
          </a:p>
          <a:p>
            <a:pPr lvl="1"/>
            <a:endParaRPr sz="2045">
              <a:sym typeface="+mn-ea"/>
            </a:endParaRPr>
          </a:p>
          <a:p>
            <a:pPr marL="457200" lvl="1" indent="0">
              <a:buNone/>
            </a:pPr>
            <a:endParaRPr lang="zh-CN" altLang="en-US" sz="2045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2.3 Eloquent ORM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zh-CN" sz="2400" smtClean="0"/>
              <a:t>“</a:t>
            </a:r>
            <a:r>
              <a:rPr lang="en-US" altLang="zh-CN" sz="2400" smtClean="0"/>
              <a:t>Eloquent ORM</a:t>
            </a:r>
            <a:r>
              <a:rPr lang="zh-CN" altLang="zh-CN" sz="2400" smtClean="0"/>
              <a:t>” 具体使用起来，会觉得和“查询构造器”的区别不大，但是它们是两个截然不同的东西。</a:t>
            </a:r>
          </a:p>
          <a:p>
            <a:pPr>
              <a:lnSpc>
                <a:spcPct val="120000"/>
              </a:lnSpc>
            </a:pPr>
            <a:r>
              <a:rPr lang="en-US" altLang="zh-CN" sz="2400" smtClean="0"/>
              <a:t>Laravel </a:t>
            </a:r>
            <a:r>
              <a:rPr lang="zh-CN" altLang="zh-CN" sz="2400" smtClean="0"/>
              <a:t>自带的</a:t>
            </a:r>
            <a:r>
              <a:rPr lang="en-US" altLang="zh-CN" sz="2400" smtClean="0"/>
              <a:t> Eloquent ORM </a:t>
            </a:r>
            <a:r>
              <a:rPr lang="zh-CN" altLang="zh-CN" sz="2400" smtClean="0"/>
              <a:t>提供了一个美观、简单的与数据库打交道的</a:t>
            </a:r>
            <a:r>
              <a:rPr lang="en-US" altLang="zh-CN" sz="2400" smtClean="0"/>
              <a:t> ActiveRecord </a:t>
            </a:r>
            <a:r>
              <a:rPr lang="zh-CN" altLang="zh-CN" sz="2400" smtClean="0"/>
              <a:t>实现，</a:t>
            </a:r>
            <a:r>
              <a:rPr lang="zh-CN" altLang="zh-CN" sz="2400" smtClean="0">
                <a:solidFill>
                  <a:srgbClr val="FF0000"/>
                </a:solidFill>
              </a:rPr>
              <a:t>每张数据表都对应一个与该表进行交互的“模型”</a:t>
            </a:r>
            <a:r>
              <a:rPr lang="zh-CN" altLang="zh-CN" sz="2400" smtClean="0">
                <a:solidFill>
                  <a:srgbClr val="0070C0"/>
                </a:solidFill>
              </a:rPr>
              <a:t>，</a:t>
            </a:r>
            <a:r>
              <a:rPr lang="zh-CN" altLang="zh-CN" sz="2400" smtClean="0">
                <a:solidFill>
                  <a:schemeClr val="tx1"/>
                </a:solidFill>
              </a:rPr>
              <a:t>模型允许你在表中进行数据查询，以及插入、更新、删除等操作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2.3.1 </a:t>
            </a:r>
            <a:r>
              <a:rPr lang="zh-CN" altLang="en-US" smtClean="0"/>
              <a:t>创建模型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0908"/>
            <a:ext cx="10515600" cy="4351338"/>
          </a:xfrm>
        </p:spPr>
        <p:txBody>
          <a:bodyPr/>
          <a:lstStyle/>
          <a:p>
            <a:r>
              <a:rPr lang="zh-CN" altLang="en-US" smtClean="0"/>
              <a:t>手动创建</a:t>
            </a:r>
            <a:endParaRPr lang="en-US" altLang="zh-CN" smtClean="0"/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app</a:t>
            </a:r>
            <a:r>
              <a:rPr lang="zh-CN" altLang="en-US" smtClean="0"/>
              <a:t>目录下新建模型文件</a:t>
            </a:r>
            <a:r>
              <a:rPr lang="en-US" altLang="zh-CN" smtClean="0"/>
              <a:t>User.php</a:t>
            </a:r>
          </a:p>
          <a:p>
            <a:pPr lvl="2">
              <a:buNone/>
            </a:pPr>
            <a:r>
              <a:rPr lang="en-US" altLang="zh-CN" smtClean="0"/>
              <a:t>   namespace App;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>
                <a:solidFill>
                  <a:srgbClr val="FF0000"/>
                </a:solidFill>
              </a:rPr>
              <a:t>use Illuminate\Database\Eloquent\Model;</a:t>
            </a:r>
            <a:br>
              <a:rPr lang="en-US" altLang="zh-CN" smtClean="0">
                <a:solidFill>
                  <a:srgbClr val="FF0000"/>
                </a:solidFill>
              </a:rPr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class UserModel extends Model</a:t>
            </a:r>
            <a:br>
              <a:rPr lang="en-US" altLang="zh-CN" smtClean="0"/>
            </a:br>
            <a:r>
              <a:rPr lang="en-US" altLang="zh-CN" smtClean="0"/>
              <a:t>{</a:t>
            </a:r>
            <a:br>
              <a:rPr lang="en-US" altLang="zh-CN" smtClean="0"/>
            </a:br>
            <a:r>
              <a:rPr lang="en-US" altLang="zh-CN" smtClean="0"/>
              <a:t>    //</a:t>
            </a:r>
            <a:br>
              <a:rPr lang="en-US" altLang="zh-CN" smtClean="0"/>
            </a:br>
            <a:r>
              <a:rPr lang="en-US" altLang="zh-CN" smtClean="0"/>
              <a:t>}</a:t>
            </a:r>
          </a:p>
          <a:p>
            <a:r>
              <a:rPr lang="zh-CN" altLang="en-US" smtClean="0"/>
              <a:t>使用</a:t>
            </a:r>
            <a:r>
              <a:rPr lang="en-US" altLang="zh-CN" smtClean="0"/>
              <a:t>artisan</a:t>
            </a:r>
            <a:r>
              <a:rPr lang="zh-CN" altLang="en-US" smtClean="0"/>
              <a:t>命令行创建</a:t>
            </a:r>
            <a:endParaRPr lang="en-US" altLang="zh-CN" smtClean="0"/>
          </a:p>
          <a:p>
            <a:pPr lvl="1"/>
            <a:r>
              <a:rPr lang="en-US" altLang="zh-CN" smtClean="0"/>
              <a:t>php artisan make:model User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03890"/>
            <a:ext cx="10515600" cy="4351338"/>
          </a:xfrm>
        </p:spPr>
        <p:txBody>
          <a:bodyPr/>
          <a:lstStyle/>
          <a:p>
            <a:r>
              <a:rPr lang="zh-CN" altLang="en-US"/>
              <a:t>指定表名</a:t>
            </a:r>
          </a:p>
          <a:p>
            <a:pPr lvl="1"/>
            <a:r>
              <a:rPr lang="zh-CN" altLang="en-US" sz="2400"/>
              <a:t>模型对应的表默认为模型名称的复数</a:t>
            </a:r>
            <a:r>
              <a:rPr lang="en-US" altLang="zh-CN" sz="2400"/>
              <a:t>,</a:t>
            </a:r>
            <a:r>
              <a:rPr lang="zh-CN" altLang="en-US" sz="2400"/>
              <a:t>如果不是则需要手动指定</a:t>
            </a:r>
          </a:p>
          <a:p>
            <a:pPr lvl="2"/>
            <a:r>
              <a:rPr lang="zh-CN" altLang="en-US" sz="2000"/>
              <a:t>如果模型名称为</a:t>
            </a:r>
            <a:r>
              <a:rPr lang="en-US" altLang="zh-CN" sz="2000"/>
              <a:t>UserModel</a:t>
            </a:r>
            <a:r>
              <a:rPr lang="zh-CN" altLang="en-US" sz="2000"/>
              <a:t>则对应的表为</a:t>
            </a:r>
            <a:r>
              <a:rPr lang="en-US" altLang="zh-CN" sz="2000"/>
              <a:t>users</a:t>
            </a:r>
          </a:p>
          <a:p>
            <a:pPr lvl="2"/>
            <a:r>
              <a:rPr lang="en-US" altLang="zh-CN">
                <a:solidFill>
                  <a:srgbClr val="FF0000"/>
                </a:solidFill>
              </a:rPr>
              <a:t>protected $table = 'user';</a:t>
            </a:r>
          </a:p>
          <a:p>
            <a:r>
              <a:rPr lang="zh-CN" altLang="en-US"/>
              <a:t>指定主键</a:t>
            </a:r>
          </a:p>
          <a:p>
            <a:pPr lvl="1"/>
            <a:r>
              <a:rPr lang="zh-CN" altLang="en-US" sz="2400">
                <a:sym typeface="+mn-ea"/>
              </a:rPr>
              <a:t>模型默认主键为</a:t>
            </a:r>
            <a:r>
              <a:rPr lang="en-US" altLang="zh-CN" sz="2400">
                <a:sym typeface="+mn-ea"/>
              </a:rPr>
              <a:t>id,</a:t>
            </a:r>
            <a:r>
              <a:rPr lang="zh-CN" altLang="en-US" sz="2400">
                <a:sym typeface="+mn-ea"/>
              </a:rPr>
              <a:t>如果不是则需要手动指定</a:t>
            </a:r>
            <a:endParaRPr lang="zh-CN" altLang="en-US" sz="2400"/>
          </a:p>
          <a:p>
            <a:pPr lvl="2"/>
            <a:r>
              <a:rPr lang="en-US" altLang="zh-CN" sz="2400">
                <a:solidFill>
                  <a:srgbClr val="FF0000"/>
                </a:solidFill>
                <a:sym typeface="+mn-ea"/>
              </a:rPr>
              <a:t>protected $primaryKey = 'id'</a:t>
            </a:r>
            <a:endParaRPr lang="zh-CN" altLang="en-US"/>
          </a:p>
          <a:p>
            <a:endParaRPr lang="en-US" altLang="zh-CN" sz="2400"/>
          </a:p>
          <a:p>
            <a:endParaRPr lang="zh-CN" altLang="en-US"/>
          </a:p>
          <a:p>
            <a:pPr lvl="1"/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2.3.3 </a:t>
            </a:r>
            <a:r>
              <a:rPr lang="zh-CN" altLang="en-US" smtClean="0"/>
              <a:t>控制器中调用模型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导入对应模型类</a:t>
            </a:r>
            <a:endParaRPr lang="en-US" altLang="zh-CN" smtClean="0"/>
          </a:p>
          <a:p>
            <a:pPr lvl="1"/>
            <a:r>
              <a:rPr lang="en-US" altLang="zh-CN" smtClean="0"/>
              <a:t>Use App\User;</a:t>
            </a:r>
          </a:p>
          <a:p>
            <a:r>
              <a:rPr lang="zh-CN" altLang="en-US" smtClean="0"/>
              <a:t>普通方法</a:t>
            </a:r>
            <a:r>
              <a:rPr lang="en-US" altLang="zh-CN" smtClean="0"/>
              <a:t>:</a:t>
            </a:r>
          </a:p>
          <a:p>
            <a:pPr lvl="1"/>
            <a:r>
              <a:rPr lang="en-US" altLang="zh-CN" smtClean="0"/>
              <a:t>$user=new User();</a:t>
            </a:r>
          </a:p>
          <a:p>
            <a:pPr lvl="1"/>
            <a:r>
              <a:rPr lang="en-US" altLang="zh-CN" smtClean="0"/>
              <a:t>$user-&gt;getUserList();</a:t>
            </a:r>
          </a:p>
          <a:p>
            <a:r>
              <a:rPr lang="zh-CN" altLang="en-US" smtClean="0"/>
              <a:t>静态方法</a:t>
            </a:r>
            <a:r>
              <a:rPr lang="en-US" altLang="zh-CN" smtClean="0"/>
              <a:t>:</a:t>
            </a:r>
          </a:p>
          <a:p>
            <a:pPr lvl="1"/>
            <a:r>
              <a:rPr lang="en-US" altLang="zh-CN" smtClean="0"/>
              <a:t>User::getUserList();</a:t>
            </a:r>
          </a:p>
          <a:p>
            <a:pPr lvl="1"/>
            <a:endParaRPr lang="en-US" altLang="zh-CN" smtClean="0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2.3.4 </a:t>
            </a:r>
            <a:r>
              <a:rPr lang="zh-CN" altLang="en-US"/>
              <a:t>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9005"/>
            <a:ext cx="10515600" cy="4351338"/>
          </a:xfrm>
        </p:spPr>
        <p:txBody>
          <a:bodyPr>
            <a:normAutofit fontScale="82500" lnSpcReduction="20000"/>
          </a:bodyPr>
          <a:lstStyle/>
          <a:p>
            <a:r>
              <a:rPr lang="zh-CN" altLang="en-US"/>
              <a:t>查询表的所有记录</a:t>
            </a:r>
          </a:p>
          <a:p>
            <a:pPr lvl="1"/>
            <a:r>
              <a:rPr lang="zh-CN" altLang="en-US" sz="2400"/>
              <a:t>返回对象集合</a:t>
            </a:r>
          </a:p>
          <a:p>
            <a:pPr lvl="1"/>
            <a:r>
              <a:rPr lang="en-US" altLang="zh-CN" sz="2400"/>
              <a:t>User::all();</a:t>
            </a:r>
          </a:p>
          <a:p>
            <a:pPr lvl="1"/>
            <a:endParaRPr lang="zh-CN" altLang="en-US" sz="2400"/>
          </a:p>
          <a:p>
            <a:r>
              <a:rPr lang="zh-CN" altLang="en-US"/>
              <a:t>根据主键查询</a:t>
            </a:r>
          </a:p>
          <a:p>
            <a:pPr lvl="1"/>
            <a:r>
              <a:rPr lang="en-US" altLang="zh-CN" sz="2400"/>
              <a:t>User::find(10</a:t>
            </a:r>
            <a:r>
              <a:rPr lang="en-US" altLang="zh-CN" sz="2400" smtClean="0"/>
              <a:t>);//返回的是单个模型的实例，而不是返回模型的集合.</a:t>
            </a:r>
            <a:r>
              <a:rPr lang="zh-CN" altLang="zh-CN" sz="2400" smtClean="0"/>
              <a:t>找不到返回</a:t>
            </a:r>
            <a:r>
              <a:rPr lang="en-US" altLang="zh-CN" sz="2400" smtClean="0"/>
              <a:t>null</a:t>
            </a:r>
          </a:p>
          <a:p>
            <a:pPr lvl="1"/>
            <a:r>
              <a:rPr lang="en-US" altLang="zh-CN" smtClean="0"/>
              <a:t>User::find([10,12])//</a:t>
            </a:r>
            <a:r>
              <a:rPr lang="zh-CN" altLang="zh-CN" smtClean="0"/>
              <a:t>查找</a:t>
            </a:r>
            <a:r>
              <a:rPr lang="en-US" altLang="zh-CN" smtClean="0"/>
              <a:t>id=10,id=12</a:t>
            </a:r>
            <a:r>
              <a:rPr lang="zh-CN" altLang="en-US" smtClean="0"/>
              <a:t>的记录</a:t>
            </a:r>
            <a:endParaRPr lang="zh-CN" altLang="en-US" sz="2400" smtClean="0"/>
          </a:p>
          <a:p>
            <a:pPr marL="457200" lvl="1" indent="0">
              <a:buNone/>
            </a:pPr>
            <a:endParaRPr lang="en-US" altLang="zh-CN" sz="2400"/>
          </a:p>
          <a:p>
            <a:r>
              <a:rPr lang="zh-CN" altLang="en-US"/>
              <a:t>根据主键查找，如果没找到则抛出异常</a:t>
            </a:r>
          </a:p>
          <a:p>
            <a:pPr lvl="1"/>
            <a:r>
              <a:rPr lang="en-US" altLang="zh-CN">
                <a:sym typeface="+mn-ea"/>
              </a:rPr>
              <a:t>User::findOrFail(10);</a:t>
            </a:r>
          </a:p>
          <a:p>
            <a:pPr marL="457200" lvl="1" indent="0">
              <a:buNone/>
            </a:pPr>
            <a:endParaRPr lang="zh-CN" altLang="en-US"/>
          </a:p>
          <a:p>
            <a:r>
              <a:rPr lang="zh-CN" altLang="en-US"/>
              <a:t>使用查询构造器进行查找</a:t>
            </a:r>
          </a:p>
          <a:p>
            <a:pPr lvl="1"/>
            <a:r>
              <a:rPr lang="en-US" altLang="zh-CN"/>
              <a:t>User::get();</a:t>
            </a:r>
          </a:p>
          <a:p>
            <a:pPr lvl="1"/>
            <a:r>
              <a:rPr lang="en-US" altLang="zh-CN"/>
              <a:t>User::</a:t>
            </a:r>
            <a:r>
              <a:rPr>
                <a:sym typeface="+mn-ea"/>
              </a:rPr>
              <a:t>where('id','&gt;',5)</a:t>
            </a:r>
            <a:r>
              <a:rPr lang="en-US">
                <a:sym typeface="+mn-ea"/>
              </a:rPr>
              <a:t>-&gt;get();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8909" y="393677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上章回顾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719667" y="1125220"/>
            <a:ext cx="10345420" cy="1937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665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中间件</a:t>
            </a:r>
            <a:endParaRPr kumimoji="1" lang="en-US" altLang="zh-CN" sz="2665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665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请求</a:t>
            </a:r>
            <a:endParaRPr kumimoji="1" lang="en-US" altLang="zh-CN" sz="2665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665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应答</a:t>
            </a: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2.3.5 </a:t>
            </a:r>
            <a:r>
              <a:rPr lang="zh-CN" altLang="en-US"/>
              <a:t>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6780" y="1180465"/>
            <a:ext cx="10515600" cy="5161612"/>
          </a:xfrm>
        </p:spPr>
        <p:txBody>
          <a:bodyPr>
            <a:normAutofit fontScale="92500"/>
          </a:bodyPr>
          <a:lstStyle/>
          <a:p>
            <a:r>
              <a:rPr lang="en-US" altLang="zh-CN" sz="2400" smtClean="0"/>
              <a:t>save </a:t>
            </a:r>
            <a:r>
              <a:rPr lang="zh-CN" altLang="en-US" sz="2400" smtClean="0"/>
              <a:t>需要</a:t>
            </a:r>
            <a:r>
              <a:rPr lang="en-US" altLang="zh-CN" sz="2400" smtClean="0"/>
              <a:t>created_at </a:t>
            </a:r>
            <a:r>
              <a:rPr lang="zh-CN" altLang="en-US" sz="2400" smtClean="0"/>
              <a:t>和</a:t>
            </a:r>
            <a:r>
              <a:rPr lang="en-US" altLang="zh-CN" sz="2400" smtClean="0"/>
              <a:t>updated_at</a:t>
            </a:r>
            <a:r>
              <a:rPr lang="zh-CN" altLang="en-US" sz="2400" smtClean="0"/>
              <a:t>字段</a:t>
            </a:r>
          </a:p>
          <a:p>
            <a:pPr lvl="1"/>
            <a:r>
              <a:rPr lang="zh-CN" altLang="en-US" sz="2055" smtClean="0"/>
              <a:t>返回布尔值</a:t>
            </a:r>
          </a:p>
          <a:p>
            <a:pPr marL="457200" lvl="1" indent="0">
              <a:buNone/>
            </a:pPr>
            <a:r>
              <a:rPr lang="en-US" altLang="zh-CN" sz="2000"/>
              <a:t>$user=new User();</a:t>
            </a:r>
          </a:p>
          <a:p>
            <a:pPr marL="457200" lvl="1" indent="0">
              <a:buNone/>
            </a:pPr>
            <a:r>
              <a:rPr lang="en-US" altLang="zh-CN" sz="2000"/>
              <a:t>$user-&gt;username='Rose';</a:t>
            </a:r>
          </a:p>
          <a:p>
            <a:pPr marL="457200" lvl="1" indent="0">
              <a:buNone/>
            </a:pPr>
            <a:r>
              <a:rPr lang="en-US" altLang="zh-CN" sz="2000"/>
              <a:t>$user-&gt;password=md5('123');</a:t>
            </a:r>
          </a:p>
          <a:p>
            <a:pPr marL="457200" lvl="1" indent="0">
              <a:buNone/>
            </a:pPr>
            <a:r>
              <a:rPr lang="en-US" altLang="zh-CN" sz="2000"/>
              <a:t>$user-&gt;save();	</a:t>
            </a:r>
          </a:p>
          <a:p>
            <a:r>
              <a:rPr lang="en-US" altLang="zh-CN" sz="2400" smtClean="0">
                <a:sym typeface="+mn-ea"/>
              </a:rPr>
              <a:t>create </a:t>
            </a:r>
            <a:r>
              <a:rPr lang="zh-CN" altLang="en-US" sz="2400" smtClean="0"/>
              <a:t>需要</a:t>
            </a:r>
            <a:r>
              <a:rPr lang="en-US" altLang="zh-CN" sz="2400" smtClean="0"/>
              <a:t>created_at </a:t>
            </a:r>
            <a:r>
              <a:rPr lang="zh-CN" altLang="en-US" sz="2400" smtClean="0"/>
              <a:t>和</a:t>
            </a:r>
            <a:r>
              <a:rPr lang="en-US" altLang="zh-CN" sz="2400" smtClean="0"/>
              <a:t>updated_at</a:t>
            </a:r>
            <a:r>
              <a:rPr lang="zh-CN" altLang="en-US" sz="2400" smtClean="0"/>
              <a:t>字段</a:t>
            </a:r>
            <a:endParaRPr lang="en-US" altLang="zh-CN" sz="2400">
              <a:sym typeface="+mn-ea"/>
            </a:endParaRPr>
          </a:p>
          <a:p>
            <a:pPr lvl="1"/>
            <a:r>
              <a:rPr lang="zh-CN" altLang="en-US" sz="2000">
                <a:sym typeface="+mn-ea"/>
              </a:rPr>
              <a:t>需要指定允许批量赋值的字段</a:t>
            </a:r>
            <a:r>
              <a:rPr lang="en-US" altLang="zh-CN" sz="2000">
                <a:sym typeface="+mn-ea"/>
              </a:rPr>
              <a:t>(</a:t>
            </a:r>
            <a:r>
              <a:rPr lang="zh-CN" altLang="zh-CN" sz="2000">
                <a:sym typeface="+mn-ea"/>
              </a:rPr>
              <a:t>否则报错</a:t>
            </a:r>
            <a:r>
              <a:rPr lang="en-US" altLang="zh-CN" sz="2000">
                <a:sym typeface="+mn-ea"/>
              </a:rPr>
              <a:t>)</a:t>
            </a:r>
            <a:endParaRPr lang="zh-CN" altLang="en-US" sz="2000">
              <a:sym typeface="+mn-ea"/>
            </a:endParaRPr>
          </a:p>
          <a:p>
            <a:pPr lvl="2"/>
            <a:r>
              <a:rPr lang="en-US" altLang="zh-CN" sz="1800">
                <a:sym typeface="+mn-ea"/>
              </a:rPr>
              <a:t>protected $fillable=['username</a:t>
            </a:r>
            <a:r>
              <a:rPr lang="en-US" altLang="zh-CN" sz="1800" smtClean="0">
                <a:sym typeface="+mn-ea"/>
              </a:rPr>
              <a:t>', 'money'];</a:t>
            </a:r>
          </a:p>
          <a:p>
            <a:pPr lvl="2"/>
            <a:r>
              <a:rPr lang="en-US" altLang="zh-CN" sz="1800">
                <a:sym typeface="+mn-ea"/>
              </a:rPr>
              <a:t>protected $guarded=[];//指定不允许批量赋值的字段</a:t>
            </a:r>
          </a:p>
          <a:p>
            <a:pPr lvl="1"/>
            <a:r>
              <a:rPr lang="en-US" altLang="zh-CN" sz="2000"/>
              <a:t>User::create(['username'=&gt;'Rose','money'=&gt;888</a:t>
            </a:r>
            <a:r>
              <a:rPr lang="en-US" altLang="zh-CN" sz="2000" smtClean="0"/>
              <a:t>])</a:t>
            </a:r>
          </a:p>
          <a:p>
            <a:pPr lvl="1"/>
            <a:r>
              <a:rPr lang="zh-CN" altLang="en-US" sz="2000" smtClean="0"/>
              <a:t>返回模型对象</a:t>
            </a:r>
          </a:p>
          <a:p>
            <a:pPr lvl="1">
              <a:buNone/>
            </a:pPr>
            <a:endParaRPr lang="en-US" altLang="zh-CN" sz="2000"/>
          </a:p>
          <a:p>
            <a:pPr lvl="0"/>
            <a:r>
              <a:rPr lang="en-US" altLang="zh-CN" sz="2400" smtClean="0"/>
              <a:t>firstOrCreate </a:t>
            </a:r>
            <a:r>
              <a:rPr lang="zh-CN" altLang="en-US" sz="2400" smtClean="0"/>
              <a:t>需要</a:t>
            </a:r>
            <a:r>
              <a:rPr lang="en-US" altLang="zh-CN" sz="2400" smtClean="0"/>
              <a:t>created_at </a:t>
            </a:r>
            <a:r>
              <a:rPr lang="zh-CN" altLang="en-US" sz="2400" smtClean="0"/>
              <a:t>和</a:t>
            </a:r>
            <a:r>
              <a:rPr lang="en-US" altLang="zh-CN" sz="2400" smtClean="0"/>
              <a:t>updated_at</a:t>
            </a:r>
            <a:r>
              <a:rPr lang="zh-CN" altLang="en-US" sz="2400" smtClean="0"/>
              <a:t>字段</a:t>
            </a:r>
            <a:endParaRPr lang="en-US" altLang="zh-CN" sz="2400"/>
          </a:p>
          <a:p>
            <a:pPr lvl="1"/>
            <a:r>
              <a:rPr lang="zh-CN" altLang="en-US" sz="2000"/>
              <a:t>如果存在则返回数据</a:t>
            </a:r>
            <a:r>
              <a:rPr lang="zh-CN" altLang="en-US" sz="1600"/>
              <a:t>（对象）</a:t>
            </a:r>
            <a:r>
              <a:rPr lang="zh-CN" altLang="en-US" sz="2000"/>
              <a:t>，如果不存在则先创建然后返回数据</a:t>
            </a:r>
            <a:r>
              <a:rPr lang="zh-CN" altLang="en-US" sz="1600">
                <a:sym typeface="+mn-ea"/>
              </a:rPr>
              <a:t>（对象）</a:t>
            </a:r>
            <a:endParaRPr lang="zh-CN" altLang="en-US" sz="2000"/>
          </a:p>
          <a:p>
            <a:pPr lvl="1"/>
            <a:r>
              <a:rPr lang="en-US" altLang="zh-CN" sz="2000">
                <a:sym typeface="+mn-ea"/>
              </a:rPr>
              <a:t>User::firstOrcreate(['username'=&gt;'Rose'])</a:t>
            </a:r>
            <a:endParaRPr lang="en-US" altLang="zh-CN" sz="2000"/>
          </a:p>
          <a:p>
            <a:pPr lvl="1"/>
            <a:endParaRPr lang="en-US" altLang="zh-CN"/>
          </a:p>
          <a:p>
            <a:pPr marL="457200" lvl="1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0270" y="442845"/>
            <a:ext cx="10515600" cy="50495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000"/>
              <a:t>	</a:t>
            </a:r>
          </a:p>
          <a:p>
            <a:r>
              <a:rPr lang="zh-CN" altLang="en-US" sz="2400" smtClean="0">
                <a:sym typeface="+mn-ea"/>
              </a:rPr>
              <a:t>使用查询构造器添加</a:t>
            </a:r>
          </a:p>
          <a:p>
            <a:pPr lvl="1"/>
            <a:r>
              <a:rPr lang="zh-CN" altLang="en-US" sz="2055" smtClean="0">
                <a:sym typeface="+mn-ea"/>
              </a:rPr>
              <a:t>返回布尔值</a:t>
            </a:r>
          </a:p>
          <a:p>
            <a:pPr lvl="1">
              <a:buNone/>
            </a:pPr>
            <a:r>
              <a:rPr lang="en-US" altLang="zh-CN" sz="2000" smtClean="0"/>
              <a:t>Users::insert(['username'=&gt;'test10','password'=&gt;</a:t>
            </a:r>
            <a:r>
              <a:rPr lang="en-US" altLang="zh-CN" sz="2000" i="1" smtClean="0"/>
              <a:t>md5</a:t>
            </a:r>
            <a:r>
              <a:rPr lang="en-US" altLang="zh-CN" sz="2000" smtClean="0"/>
              <a:t>(123)]);</a:t>
            </a:r>
          </a:p>
          <a:p>
            <a:pPr lvl="1">
              <a:buNone/>
            </a:pPr>
            <a:endParaRPr lang="en-US" altLang="zh-CN" sz="2000" smtClean="0">
              <a:sym typeface="+mn-ea"/>
            </a:endParaRPr>
          </a:p>
          <a:p>
            <a:r>
              <a:rPr lang="zh-CN" altLang="en-US" sz="2400" smtClean="0">
                <a:sym typeface="+mn-ea"/>
              </a:rPr>
              <a:t>自</a:t>
            </a:r>
            <a:r>
              <a:rPr lang="zh-CN" altLang="en-US" sz="2400">
                <a:sym typeface="+mn-ea"/>
              </a:rPr>
              <a:t>动维护时间</a:t>
            </a:r>
            <a:r>
              <a:rPr lang="zh-CN" altLang="en-US" sz="2400" smtClean="0">
                <a:sym typeface="+mn-ea"/>
              </a:rPr>
              <a:t>戳（</a:t>
            </a:r>
            <a:r>
              <a:rPr lang="en-US" altLang="zh-CN" sz="2400" smtClean="0">
                <a:sym typeface="+mn-ea"/>
              </a:rPr>
              <a:t>created_at</a:t>
            </a:r>
            <a:r>
              <a:rPr lang="zh-CN" altLang="en-US" sz="2400" smtClean="0">
                <a:sym typeface="+mn-ea"/>
              </a:rPr>
              <a:t>、</a:t>
            </a:r>
            <a:r>
              <a:rPr lang="en-US" altLang="zh-CN" sz="2400" smtClean="0">
                <a:sym typeface="+mn-ea"/>
              </a:rPr>
              <a:t>updated_at</a:t>
            </a:r>
            <a:r>
              <a:rPr lang="zh-CN" altLang="en-US" sz="2400" smtClean="0">
                <a:sym typeface="+mn-ea"/>
              </a:rPr>
              <a:t>字段）</a:t>
            </a:r>
            <a:endParaRPr lang="en-US" altLang="zh-CN" sz="2400" smtClean="0">
              <a:sym typeface="+mn-ea"/>
            </a:endParaRPr>
          </a:p>
          <a:p>
            <a:pPr lvl="1"/>
            <a:r>
              <a:rPr lang="en-US" altLang="zh-CN" sz="2000" smtClean="0">
                <a:sym typeface="+mn-ea"/>
              </a:rPr>
              <a:t>//</a:t>
            </a:r>
            <a:r>
              <a:rPr lang="zh-CN" altLang="en-US" sz="2000" smtClean="0">
                <a:sym typeface="+mn-ea"/>
              </a:rPr>
              <a:t>关闭自动维护时间戳</a:t>
            </a:r>
            <a:endParaRPr lang="zh-CN" altLang="en-US" sz="2000"/>
          </a:p>
          <a:p>
            <a:pPr marL="457200" lvl="1" indent="0">
              <a:buNone/>
            </a:pPr>
            <a:r>
              <a:rPr lang="en-US" altLang="zh-CN" sz="2000">
                <a:sym typeface="+mn-ea"/>
              </a:rPr>
              <a:t>public $timestamps = false</a:t>
            </a:r>
            <a:r>
              <a:rPr lang="en-US" altLang="zh-CN" sz="2000" smtClean="0">
                <a:sym typeface="+mn-ea"/>
              </a:rPr>
              <a:t>;  </a:t>
            </a:r>
          </a:p>
          <a:p>
            <a:pPr marL="457200" lvl="1" indent="0">
              <a:buFont typeface="Wingdings" panose="05000000000000000000" pitchFamily="2" charset="2"/>
              <a:buChar char="ü"/>
            </a:pPr>
            <a:r>
              <a:rPr lang="en-US" altLang="zh-CN" sz="2000" smtClean="0">
                <a:sym typeface="+mn-ea"/>
              </a:rPr>
              <a:t>//</a:t>
            </a:r>
            <a:r>
              <a:rPr lang="zh-CN" altLang="en-US" sz="2000" smtClean="0">
                <a:sym typeface="+mn-ea"/>
              </a:rPr>
              <a:t>将自动插入的时间改为时间戳</a:t>
            </a:r>
            <a:endParaRPr lang="en-US" altLang="zh-CN" sz="2000">
              <a:sym typeface="+mn-ea"/>
            </a:endParaRPr>
          </a:p>
          <a:p>
            <a:pPr marL="457200" lvl="1" indent="0">
              <a:buNone/>
            </a:pPr>
            <a:r>
              <a:rPr lang="en-US" altLang="zh-CN" sz="2000"/>
              <a:t>protected function getDateFormat(){</a:t>
            </a:r>
          </a:p>
          <a:p>
            <a:pPr marL="457200" lvl="1" indent="0">
              <a:buNone/>
            </a:pPr>
            <a:r>
              <a:rPr lang="en-US" altLang="zh-CN" sz="2000"/>
              <a:t>      return </a:t>
            </a:r>
            <a:r>
              <a:rPr lang="en-US" altLang="zh-CN" sz="2000" smtClean="0"/>
              <a:t>time();</a:t>
            </a:r>
            <a:endParaRPr lang="en-US" altLang="zh-CN" sz="2000"/>
          </a:p>
          <a:p>
            <a:pPr marL="457200" lvl="1" indent="0">
              <a:buNone/>
            </a:pPr>
            <a:r>
              <a:rPr lang="en-US" altLang="zh-CN" sz="2000"/>
              <a:t> }</a:t>
            </a:r>
          </a:p>
          <a:p>
            <a:pPr lvl="0"/>
            <a:r>
              <a:rPr lang="zh-CN" altLang="en-US" sz="2400"/>
              <a:t>阻止查询结果中的</a:t>
            </a:r>
            <a:r>
              <a:rPr lang="zh-CN" altLang="en-US" sz="2400">
                <a:sym typeface="+mn-ea"/>
              </a:rPr>
              <a:t>时间戳</a:t>
            </a:r>
            <a:r>
              <a:rPr lang="zh-CN" altLang="en-US" sz="2400"/>
              <a:t>默认格式</a:t>
            </a:r>
            <a:r>
              <a:rPr lang="zh-CN" altLang="en-US" sz="2400" smtClean="0"/>
              <a:t>化</a:t>
            </a:r>
            <a:r>
              <a:rPr lang="zh-CN" altLang="en-US" sz="2400" smtClean="0">
                <a:sym typeface="+mn-ea"/>
              </a:rPr>
              <a:t>（</a:t>
            </a:r>
            <a:r>
              <a:rPr lang="en-US" altLang="zh-CN" sz="2400" smtClean="0">
                <a:sym typeface="+mn-ea"/>
              </a:rPr>
              <a:t>created_at</a:t>
            </a:r>
            <a:r>
              <a:rPr lang="zh-CN" altLang="en-US" sz="2400" smtClean="0">
                <a:sym typeface="+mn-ea"/>
              </a:rPr>
              <a:t>、</a:t>
            </a:r>
            <a:r>
              <a:rPr lang="en-US" altLang="zh-CN" sz="2400" smtClean="0">
                <a:sym typeface="+mn-ea"/>
              </a:rPr>
              <a:t>updated_at</a:t>
            </a:r>
            <a:r>
              <a:rPr lang="zh-CN" altLang="en-US" sz="2400" smtClean="0">
                <a:sym typeface="+mn-ea"/>
              </a:rPr>
              <a:t>字段）</a:t>
            </a:r>
            <a:endParaRPr lang="zh-CN" altLang="en-US" sz="2400"/>
          </a:p>
          <a:p>
            <a:pPr marL="457200" lvl="1" indent="0">
              <a:buNone/>
            </a:pPr>
            <a:r>
              <a:rPr lang="en-US" altLang="zh-CN" sz="2000">
                <a:sym typeface="+mn-ea"/>
              </a:rPr>
              <a:t>protected function asDateTime($val){</a:t>
            </a:r>
            <a:endParaRPr lang="en-US" altLang="zh-CN" sz="2000"/>
          </a:p>
          <a:p>
            <a:pPr marL="457200" lvl="1" indent="0">
              <a:buNone/>
            </a:pPr>
            <a:r>
              <a:rPr lang="en-US" altLang="zh-CN" sz="2000">
                <a:sym typeface="+mn-ea"/>
              </a:rPr>
              <a:t>      return $val;</a:t>
            </a:r>
            <a:endParaRPr lang="en-US" altLang="zh-CN" sz="2000"/>
          </a:p>
          <a:p>
            <a:pPr marL="457200" lvl="1" indent="0">
              <a:buNone/>
            </a:pPr>
            <a:r>
              <a:rPr lang="en-US" altLang="zh-CN" sz="2000">
                <a:sym typeface="+mn-ea"/>
              </a:rPr>
              <a:t> }</a:t>
            </a:r>
            <a:endParaRPr lang="en-US" altLang="zh-CN" sz="2000"/>
          </a:p>
          <a:p>
            <a:pPr marL="457200" lvl="1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2.3.6 </a:t>
            </a:r>
            <a:r>
              <a:rPr lang="zh-CN" altLang="en-US"/>
              <a:t>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通过模型更新</a:t>
            </a:r>
          </a:p>
          <a:p>
            <a:pPr lvl="1"/>
            <a:r>
              <a:rPr lang="zh-CN" altLang="en-US" sz="2400"/>
              <a:t>会自动更新字段update_at</a:t>
            </a: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$user=User::find(10);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$user-&gt;username='Jack';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$user-&gt;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save</a:t>
            </a:r>
            <a:r>
              <a:rPr lang="en-US" altLang="zh-CN">
                <a:sym typeface="+mn-ea"/>
              </a:rPr>
              <a:t>(); //</a:t>
            </a:r>
            <a:r>
              <a:rPr lang="zh-CN" altLang="en-US">
                <a:sym typeface="+mn-ea"/>
              </a:rPr>
              <a:t>返回布尔值</a:t>
            </a:r>
          </a:p>
          <a:p>
            <a:r>
              <a:rPr lang="zh-CN" altLang="en-US"/>
              <a:t>通过查询语句匹量更新</a:t>
            </a:r>
          </a:p>
          <a:p>
            <a:pPr lvl="1"/>
            <a:r>
              <a:rPr lang="en-US" altLang="zh-CN" sz="2400"/>
              <a:t>会自动更新字段update_at,黑名单和白名单也起作用</a:t>
            </a:r>
          </a:p>
          <a:p>
            <a:pPr lvl="1"/>
            <a:r>
              <a:rPr lang="en-US" altLang="zh-CN" sz="2400"/>
              <a:t>User::where('id',100)-&gt;</a:t>
            </a:r>
            <a:r>
              <a:rPr lang="en-US" altLang="zh-CN" sz="2400">
                <a:solidFill>
                  <a:srgbClr val="FF0000"/>
                </a:solidFill>
              </a:rPr>
              <a:t>update</a:t>
            </a:r>
            <a:r>
              <a:rPr lang="en-US" altLang="zh-CN" sz="2400"/>
              <a:t>(['money'=&gt;9999]);</a:t>
            </a:r>
          </a:p>
          <a:p>
            <a:pPr lvl="1"/>
            <a:r>
              <a:rPr lang="zh-CN" altLang="en-US" sz="2400"/>
              <a:t>返回受影响行数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2.3.7 </a:t>
            </a:r>
            <a:r>
              <a:rPr lang="zh-CN" altLang="en-US"/>
              <a:t>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通过模型删除</a:t>
            </a: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$user=User::find(10);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$user-&gt;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delete</a:t>
            </a:r>
            <a:r>
              <a:rPr lang="en-US" altLang="zh-CN">
                <a:sym typeface="+mn-ea"/>
              </a:rPr>
              <a:t>(); //</a:t>
            </a:r>
            <a:r>
              <a:rPr lang="zh-CN" altLang="en-US">
                <a:sym typeface="+mn-ea"/>
              </a:rPr>
              <a:t>返回布尔值</a:t>
            </a:r>
            <a:endParaRPr lang="zh-CN" altLang="en-US"/>
          </a:p>
          <a:p>
            <a:r>
              <a:rPr lang="zh-CN" altLang="en-US"/>
              <a:t>通过主键值删除</a:t>
            </a:r>
          </a:p>
          <a:p>
            <a:pPr marL="457200" lvl="1" indent="0">
              <a:buNone/>
            </a:pPr>
            <a:r>
              <a:rPr lang="en-US" altLang="zh-CN"/>
              <a:t>User::destroy(10); //</a:t>
            </a:r>
            <a:r>
              <a:rPr lang="zh-CN" altLang="en-US"/>
              <a:t>返回受影响行数</a:t>
            </a: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User::destroy(10,12);//</a:t>
            </a:r>
            <a:r>
              <a:rPr lang="zh-CN" altLang="zh-CN">
                <a:sym typeface="+mn-ea"/>
              </a:rPr>
              <a:t>删除</a:t>
            </a:r>
            <a:r>
              <a:rPr lang="en-US" altLang="zh-CN">
                <a:sym typeface="+mn-ea"/>
              </a:rPr>
              <a:t>id=10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id=12</a:t>
            </a:r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User::destroy([10,12]);</a:t>
            </a:r>
            <a:endParaRPr lang="en-US" altLang="zh-CN"/>
          </a:p>
          <a:p>
            <a:r>
              <a:rPr lang="zh-CN" altLang="en-US"/>
              <a:t>根据指定条件删除</a:t>
            </a:r>
          </a:p>
          <a:p>
            <a:pPr marL="457200" lvl="1" indent="0">
              <a:buNone/>
            </a:pPr>
            <a:r>
              <a:rPr lang="en-US" altLang="zh-CN"/>
              <a:t>User::where('id','&gt;',10)-&gt;delete(); </a:t>
            </a:r>
            <a:r>
              <a:rPr lang="en-US" altLang="zh-CN">
                <a:sym typeface="+mn-ea"/>
              </a:rPr>
              <a:t>//</a:t>
            </a:r>
            <a:r>
              <a:rPr lang="zh-CN" altLang="en-US">
                <a:sym typeface="+mn-ea"/>
              </a:rPr>
              <a:t>返回受影响行数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2.3.8 where</a:t>
            </a:r>
            <a:r>
              <a:rPr lang="zh-CN" altLang="en-US" smtClean="0"/>
              <a:t>条件子句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400" smtClean="0"/>
              <a:t>调用</a:t>
            </a:r>
            <a:r>
              <a:rPr lang="en-US" altLang="zh-CN" sz="2400" smtClean="0"/>
              <a:t>where</a:t>
            </a:r>
            <a:r>
              <a:rPr lang="zh-CN" altLang="en-US" sz="2000" smtClean="0"/>
              <a:t>最基本的方法需要三个参数：</a:t>
            </a:r>
          </a:p>
          <a:p>
            <a:pPr lvl="1">
              <a:lnSpc>
                <a:spcPct val="130000"/>
              </a:lnSpc>
            </a:pPr>
            <a:r>
              <a:rPr lang="zh-CN" altLang="en-US" sz="1800" smtClean="0"/>
              <a:t>第一个参数是字段名</a:t>
            </a:r>
          </a:p>
          <a:p>
            <a:pPr lvl="1">
              <a:lnSpc>
                <a:spcPct val="130000"/>
              </a:lnSpc>
            </a:pPr>
            <a:r>
              <a:rPr lang="zh-CN" altLang="en-US" sz="2000" smtClean="0"/>
              <a:t>第二个参数是一个数据库系统支持的任意操作符</a:t>
            </a:r>
            <a:r>
              <a:rPr lang="en-US" altLang="zh-CN" sz="2000" smtClean="0"/>
              <a:t>,</a:t>
            </a:r>
            <a:r>
              <a:rPr lang="zh-CN" altLang="en-US" sz="2000" smtClean="0"/>
              <a:t>比如</a:t>
            </a:r>
            <a:r>
              <a:rPr lang="en-US" altLang="zh-CN" sz="2000" smtClean="0"/>
              <a:t>&gt;,&lt;, =, !=,&lt;&gt;,like</a:t>
            </a:r>
          </a:p>
          <a:p>
            <a:pPr lvl="1">
              <a:lnSpc>
                <a:spcPct val="130000"/>
              </a:lnSpc>
            </a:pPr>
            <a:r>
              <a:rPr lang="zh-CN" altLang="en-US" sz="1800" smtClean="0"/>
              <a:t>第三个参数是该列要比较的值</a:t>
            </a:r>
          </a:p>
          <a:p>
            <a:pPr lvl="2">
              <a:lnSpc>
                <a:spcPct val="130000"/>
              </a:lnSpc>
            </a:pPr>
            <a:r>
              <a:rPr lang="en-US" altLang="zh-CN" sz="1800" smtClean="0"/>
              <a:t>Goods::where('name','like','%app%')-&gt;get();</a:t>
            </a:r>
          </a:p>
          <a:p>
            <a:pPr lvl="2">
              <a:lnSpc>
                <a:spcPct val="130000"/>
              </a:lnSpc>
            </a:pPr>
            <a:r>
              <a:rPr lang="en-US" altLang="zh-CN" sz="1800" smtClean="0"/>
              <a:t>Goods::where('name', 'apple')-&gt;get();  //</a:t>
            </a:r>
            <a:r>
              <a:rPr lang="zh-CN" altLang="en-US" sz="1800" smtClean="0"/>
              <a:t>操作符为</a:t>
            </a:r>
            <a:r>
              <a:rPr lang="en-US" altLang="zh-CN" sz="1800" smtClean="0"/>
              <a:t>'='</a:t>
            </a:r>
            <a:r>
              <a:rPr lang="zh-CN" altLang="en-US" sz="1800" smtClean="0"/>
              <a:t>时可以省去</a:t>
            </a:r>
          </a:p>
          <a:p>
            <a:pPr lvl="2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2.3.8.1 </a:t>
            </a:r>
            <a:r>
              <a:rPr lang="zh-CN" altLang="en-US" smtClean="0"/>
              <a:t>多条件查询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580"/>
            <a:ext cx="10515600" cy="4921885"/>
          </a:xfrm>
        </p:spPr>
        <p:txBody>
          <a:bodyPr>
            <a:normAutofit lnSpcReduction="10000"/>
          </a:bodyPr>
          <a:lstStyle/>
          <a:p>
            <a:pPr>
              <a:lnSpc>
                <a:spcPct val="140000"/>
              </a:lnSpc>
            </a:pPr>
            <a:r>
              <a:rPr lang="zh-CN" altLang="en-US" sz="2400" smtClean="0"/>
              <a:t>可以通过方法链将多个</a:t>
            </a:r>
            <a:r>
              <a:rPr lang="en-US" altLang="zh-CN" sz="2400" smtClean="0"/>
              <a:t>where</a:t>
            </a:r>
            <a:r>
              <a:rPr lang="zh-CN" altLang="en-US" sz="2400" smtClean="0"/>
              <a:t>约束链接到一起</a:t>
            </a:r>
          </a:p>
          <a:p>
            <a:pPr marL="457200" lvl="1" indent="0">
              <a:lnSpc>
                <a:spcPct val="140000"/>
              </a:lnSpc>
              <a:buNone/>
            </a:pPr>
            <a:r>
              <a:rPr lang="zh-CN" altLang="en-US" sz="2000">
                <a:sym typeface="+mn-ea"/>
              </a:rPr>
              <a:t>DB::table</a:t>
            </a:r>
            <a:r>
              <a:rPr lang="zh-CN" altLang="en-US" sz="2000" smtClean="0">
                <a:sym typeface="+mn-ea"/>
              </a:rPr>
              <a:t>(‘user’)-&gt;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whereRaw</a:t>
            </a:r>
            <a:r>
              <a:rPr lang="zh-CN" altLang="en-US" sz="1800" smtClean="0">
                <a:sym typeface="+mn-ea"/>
              </a:rPr>
              <a:t>('id</a:t>
            </a:r>
            <a:r>
              <a:rPr lang="zh-CN" altLang="en-US" sz="1800">
                <a:sym typeface="+mn-ea"/>
              </a:rPr>
              <a:t>&gt;? and </a:t>
            </a:r>
            <a:r>
              <a:rPr lang="zh-CN" altLang="en-US" sz="1800" smtClean="0">
                <a:sym typeface="+mn-ea"/>
              </a:rPr>
              <a:t>money &gt;?',[</a:t>
            </a:r>
            <a:r>
              <a:rPr lang="zh-CN" altLang="en-US" sz="1800">
                <a:sym typeface="+mn-ea"/>
              </a:rPr>
              <a:t>10,800])</a:t>
            </a:r>
          </a:p>
          <a:p>
            <a:pPr marL="457200" lvl="1" indent="0">
              <a:lnSpc>
                <a:spcPct val="140000"/>
              </a:lnSpc>
              <a:buNone/>
            </a:pPr>
            <a:r>
              <a:rPr lang="zh-CN" altLang="en-US" sz="1800">
                <a:sym typeface="+mn-ea"/>
              </a:rPr>
              <a:t>                         -&gt;get();</a:t>
            </a:r>
          </a:p>
          <a:p>
            <a:pPr marL="457200" lvl="1" indent="0">
              <a:lnSpc>
                <a:spcPct val="140000"/>
              </a:lnSpc>
              <a:buNone/>
            </a:pPr>
            <a:r>
              <a:rPr lang="zh-CN" altLang="en-US" sz="1800">
                <a:sym typeface="+mn-ea"/>
              </a:rPr>
              <a:t>DB::table('user')-&gt;where('id','&gt;',10)</a:t>
            </a:r>
          </a:p>
          <a:p>
            <a:pPr marL="457200" lvl="1" indent="0">
              <a:lnSpc>
                <a:spcPct val="140000"/>
              </a:lnSpc>
              <a:buNone/>
            </a:pPr>
            <a:r>
              <a:rPr lang="zh-CN" altLang="en-US" sz="1800">
                <a:sym typeface="+mn-ea"/>
              </a:rPr>
              <a:t>                         -&gt;where('money','&gt;',800)</a:t>
            </a:r>
          </a:p>
          <a:p>
            <a:pPr marL="457200" lvl="1" indent="0">
              <a:lnSpc>
                <a:spcPct val="140000"/>
              </a:lnSpc>
              <a:buNone/>
            </a:pPr>
            <a:r>
              <a:rPr lang="zh-CN" altLang="en-US" sz="2000">
                <a:sym typeface="+mn-ea"/>
              </a:rPr>
              <a:t>                         -&gt;get();  </a:t>
            </a:r>
            <a:endParaRPr lang="zh-CN" altLang="en-US" sz="2000" smtClean="0"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2400" smtClean="0"/>
              <a:t>也可以添加</a:t>
            </a:r>
            <a:r>
              <a:rPr lang="en-US" altLang="zh-CN" sz="2400" smtClean="0"/>
              <a:t>or</a:t>
            </a:r>
            <a:r>
              <a:rPr lang="zh-CN" altLang="en-US" sz="2400" smtClean="0"/>
              <a:t>子句到查询，</a:t>
            </a:r>
            <a:r>
              <a:rPr lang="en-US" altLang="zh-CN" sz="2400" smtClean="0"/>
              <a:t>orWhere</a:t>
            </a:r>
            <a:r>
              <a:rPr lang="zh-CN" altLang="en-US" sz="2400" smtClean="0"/>
              <a:t>方法和</a:t>
            </a:r>
            <a:r>
              <a:rPr lang="en-US" altLang="zh-CN" sz="2400" smtClean="0"/>
              <a:t>where</a:t>
            </a:r>
            <a:r>
              <a:rPr lang="zh-CN" altLang="en-US" sz="2400" smtClean="0"/>
              <a:t>方法接收参数一样</a:t>
            </a:r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zh-CN" sz="2000" smtClean="0"/>
              <a:t>Goods::where('price', '&gt;', 100) </a:t>
            </a:r>
          </a:p>
          <a:p>
            <a:pPr lvl="1">
              <a:lnSpc>
                <a:spcPct val="140000"/>
              </a:lnSpc>
              <a:buNone/>
            </a:pPr>
            <a:r>
              <a:rPr lang="en-US" altLang="zh-CN" sz="2000" smtClean="0"/>
              <a:t>           -&gt;</a:t>
            </a:r>
            <a:r>
              <a:rPr lang="en-US" altLang="zh-CN" sz="2000" smtClean="0">
                <a:solidFill>
                  <a:srgbClr val="FF0000"/>
                </a:solidFill>
              </a:rPr>
              <a:t>orWhere</a:t>
            </a:r>
            <a:r>
              <a:rPr lang="en-US" altLang="zh-CN" sz="2000" smtClean="0"/>
              <a:t>('name', 'apple') </a:t>
            </a:r>
          </a:p>
          <a:p>
            <a:pPr lvl="1">
              <a:lnSpc>
                <a:spcPct val="140000"/>
              </a:lnSpc>
              <a:buNone/>
            </a:pPr>
            <a:r>
              <a:rPr lang="en-US" altLang="zh-CN" sz="2000" smtClean="0"/>
              <a:t>           -&gt;get();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2.3.8.2 wherebetween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80000"/>
              </a:lnSpc>
            </a:pPr>
            <a:r>
              <a:rPr lang="en-US" altLang="zh-CN" sz="2400" smtClean="0"/>
              <a:t>whereBetween</a:t>
            </a:r>
            <a:r>
              <a:rPr lang="zh-CN" altLang="en-US" sz="2400" smtClean="0"/>
              <a:t>方法验证列值是否在给定值之间</a:t>
            </a:r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zh-CN" sz="2000" smtClean="0"/>
              <a:t>Goods::</a:t>
            </a:r>
            <a:r>
              <a:rPr lang="en-US" altLang="zh-CN" sz="2000" smtClean="0">
                <a:solidFill>
                  <a:srgbClr val="FF0000"/>
                </a:solidFill>
              </a:rPr>
              <a:t>whereBetween</a:t>
            </a:r>
            <a:r>
              <a:rPr lang="en-US" altLang="zh-CN" sz="2000" smtClean="0"/>
              <a:t>('price',[5000,10000])</a:t>
            </a:r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zh-CN" sz="2000" smtClean="0"/>
              <a:t>            -&gt;get();</a:t>
            </a:r>
          </a:p>
          <a:p>
            <a:pPr>
              <a:lnSpc>
                <a:spcPct val="180000"/>
              </a:lnSpc>
            </a:pPr>
            <a:r>
              <a:rPr lang="en-US" altLang="zh-CN" sz="2400" smtClean="0"/>
              <a:t>whereNotBetween</a:t>
            </a:r>
            <a:r>
              <a:rPr lang="zh-CN" altLang="en-US" sz="2400" smtClean="0"/>
              <a:t>方法验证列值不在给定值之间</a:t>
            </a:r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zh-CN" sz="1800" smtClean="0">
                <a:sym typeface="+mn-ea"/>
              </a:rPr>
              <a:t>Goods::</a:t>
            </a:r>
            <a:r>
              <a:rPr lang="en-US" altLang="zh-CN" sz="1800" smtClean="0">
                <a:solidFill>
                  <a:srgbClr val="FF0000"/>
                </a:solidFill>
                <a:sym typeface="+mn-ea"/>
              </a:rPr>
              <a:t>whereNotBetween</a:t>
            </a:r>
            <a:r>
              <a:rPr lang="en-US" altLang="zh-CN" sz="1800" smtClean="0">
                <a:sym typeface="+mn-ea"/>
              </a:rPr>
              <a:t>('price',[5000,10000])</a:t>
            </a:r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zh-CN" sz="2000" smtClean="0">
                <a:sym typeface="+mn-ea"/>
              </a:rPr>
              <a:t>            -&gt;get();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2.3.8.3 whereIn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mtClean="0"/>
              <a:t>whereIn</a:t>
            </a:r>
            <a:r>
              <a:rPr lang="zh-CN" altLang="en-US" smtClean="0"/>
              <a:t>方法验证给定列的值是否在给定数组中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mtClean="0"/>
              <a:t>Goods::</a:t>
            </a:r>
            <a:r>
              <a:rPr lang="zh-CN" altLang="en-US" smtClean="0">
                <a:solidFill>
                  <a:srgbClr val="FF0000"/>
                </a:solidFill>
              </a:rPr>
              <a:t>whereIn</a:t>
            </a:r>
            <a:r>
              <a:rPr lang="zh-CN" altLang="en-US" smtClean="0"/>
              <a:t>('id',[1,3,5</a:t>
            </a:r>
            <a:r>
              <a:rPr lang="en-US" altLang="zh-CN" smtClean="0"/>
              <a:t>,8</a:t>
            </a:r>
            <a:r>
              <a:rPr lang="zh-CN" altLang="en-US" smtClean="0"/>
              <a:t>])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mtClean="0"/>
              <a:t>            -&gt;get();</a:t>
            </a:r>
          </a:p>
          <a:p>
            <a:pPr>
              <a:lnSpc>
                <a:spcPct val="120000"/>
              </a:lnSpc>
            </a:pPr>
            <a:r>
              <a:rPr lang="en-US" altLang="zh-CN" smtClean="0"/>
              <a:t>whereNotIn</a:t>
            </a:r>
            <a:r>
              <a:rPr lang="zh-CN" altLang="en-US" smtClean="0"/>
              <a:t>方法验证给定列的值不在给定数组中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mtClean="0"/>
              <a:t>Goods::</a:t>
            </a:r>
            <a:r>
              <a:rPr lang="zh-CN" altLang="en-US" smtClean="0">
                <a:solidFill>
                  <a:srgbClr val="FF0000"/>
                </a:solidFill>
              </a:rPr>
              <a:t>where</a:t>
            </a:r>
            <a:r>
              <a:rPr lang="en-US" altLang="zh-CN" smtClean="0">
                <a:solidFill>
                  <a:srgbClr val="FF0000"/>
                </a:solidFill>
              </a:rPr>
              <a:t>Not</a:t>
            </a:r>
            <a:r>
              <a:rPr lang="zh-CN" altLang="en-US" smtClean="0">
                <a:solidFill>
                  <a:srgbClr val="FF0000"/>
                </a:solidFill>
              </a:rPr>
              <a:t>In</a:t>
            </a:r>
            <a:r>
              <a:rPr lang="zh-CN" altLang="en-US" smtClean="0"/>
              <a:t>('id',[1,3,5])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mtClean="0"/>
              <a:t>            -&gt;get();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2.3.8.4 whereNull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400" smtClean="0"/>
              <a:t>whereNull</a:t>
            </a:r>
            <a:r>
              <a:rPr lang="zh-CN" altLang="en-US" sz="2400" smtClean="0"/>
              <a:t>方法验证给定列的值为</a:t>
            </a:r>
            <a:r>
              <a:rPr lang="en-US" altLang="zh-CN" sz="2400" smtClean="0"/>
              <a:t>NULL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sz="2000" smtClean="0"/>
              <a:t>Goods::</a:t>
            </a:r>
            <a:r>
              <a:rPr lang="zh-CN" altLang="en-US" sz="2000" smtClean="0">
                <a:solidFill>
                  <a:srgbClr val="FF0000"/>
                </a:solidFill>
              </a:rPr>
              <a:t>whereNull</a:t>
            </a:r>
            <a:r>
              <a:rPr lang="zh-CN" altLang="en-US" sz="2000" smtClean="0"/>
              <a:t>('bid')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sz="2000" smtClean="0"/>
              <a:t>            -&gt;get();</a:t>
            </a:r>
          </a:p>
          <a:p>
            <a:pPr>
              <a:lnSpc>
                <a:spcPct val="130000"/>
              </a:lnSpc>
            </a:pPr>
            <a:r>
              <a:rPr lang="en-US" altLang="zh-CN" sz="2400" smtClean="0"/>
              <a:t>whereNotNull</a:t>
            </a:r>
            <a:r>
              <a:rPr lang="zh-CN" altLang="en-US" sz="2400" smtClean="0"/>
              <a:t>方法验证给定列的值不是</a:t>
            </a:r>
            <a:r>
              <a:rPr lang="en-US" altLang="zh-CN" sz="2400" smtClean="0"/>
              <a:t>NULL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sz="2000" smtClean="0">
                <a:sym typeface="+mn-ea"/>
              </a:rPr>
              <a:t>Goods::</a:t>
            </a:r>
            <a:r>
              <a:rPr lang="zh-CN" altLang="en-US" sz="2000" smtClean="0">
                <a:solidFill>
                  <a:srgbClr val="FF0000"/>
                </a:solidFill>
                <a:sym typeface="+mn-ea"/>
              </a:rPr>
              <a:t>where</a:t>
            </a:r>
            <a:r>
              <a:rPr lang="en-US" altLang="zh-CN" sz="2000" smtClean="0">
                <a:solidFill>
                  <a:srgbClr val="FF0000"/>
                </a:solidFill>
                <a:sym typeface="+mn-ea"/>
              </a:rPr>
              <a:t>No</a:t>
            </a:r>
            <a:r>
              <a:rPr lang="zh-CN" altLang="en-US" sz="2000" smtClean="0">
                <a:solidFill>
                  <a:srgbClr val="FF0000"/>
                </a:solidFill>
                <a:sym typeface="+mn-ea"/>
              </a:rPr>
              <a:t>Null</a:t>
            </a:r>
            <a:r>
              <a:rPr lang="zh-CN" altLang="en-US" sz="1800" smtClean="0">
                <a:sym typeface="+mn-ea"/>
              </a:rPr>
              <a:t>('bid')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sz="2000" smtClean="0">
                <a:sym typeface="+mn-ea"/>
              </a:rPr>
              <a:t>            -&gt;get();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2.3.8.5 group/having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377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smtClean="0"/>
              <a:t>groupBy</a:t>
            </a:r>
            <a:r>
              <a:rPr lang="zh-CN" altLang="en-US" sz="2400" smtClean="0"/>
              <a:t>和</a:t>
            </a:r>
            <a:r>
              <a:rPr lang="en-US" altLang="zh-CN" sz="2400" smtClean="0"/>
              <a:t>having</a:t>
            </a:r>
            <a:r>
              <a:rPr lang="zh-CN" altLang="en-US" sz="2400" smtClean="0"/>
              <a:t>方法用于对结果集进行分组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1600"/>
              <a:t>Goods::groupBy('cid')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1600"/>
              <a:t>            -&gt;having('cid','&gt;',2)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1600">
                <a:sym typeface="+mn-ea"/>
              </a:rPr>
              <a:t>            -&gt;</a:t>
            </a:r>
            <a:r>
              <a:rPr lang="en-US" altLang="zh-CN" sz="1600">
                <a:sym typeface="+mn-ea"/>
              </a:rPr>
              <a:t>select</a:t>
            </a:r>
            <a:r>
              <a:rPr lang="zh-CN" altLang="en-US" sz="1600">
                <a:sym typeface="+mn-ea"/>
              </a:rPr>
              <a:t>(</a:t>
            </a:r>
            <a:r>
              <a:rPr lang="en-US" altLang="zh-CN" sz="1600">
                <a:sym typeface="+mn-ea"/>
              </a:rPr>
              <a:t>'cid'</a:t>
            </a:r>
            <a:r>
              <a:rPr lang="zh-CN" altLang="en-US" sz="1600">
                <a:sym typeface="+mn-ea"/>
              </a:rPr>
              <a:t>)</a:t>
            </a:r>
            <a:endParaRPr lang="zh-CN" altLang="en-US" sz="1600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1600"/>
              <a:t>            -&gt;get()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1600"/>
              <a:t>            -&gt;toArray();</a:t>
            </a:r>
            <a:endParaRPr lang="zh-CN" altLang="en-US" sz="2000"/>
          </a:p>
          <a:p>
            <a:pPr marL="457200" lvl="1" indent="0">
              <a:lnSpc>
                <a:spcPct val="120000"/>
              </a:lnSpc>
              <a:buNone/>
            </a:pPr>
            <a:endParaRPr lang="zh-CN" altLang="en-US" sz="2000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1600"/>
              <a:t>Goods::select('cid', DB::raw('avg(price) as avg_price'))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1600"/>
              <a:t>            -&gt;groupBy('cid')</a:t>
            </a:r>
            <a:r>
              <a:rPr lang="zh-CN" altLang="en-US" sz="1600">
                <a:sym typeface="+mn-ea"/>
              </a:rPr>
              <a:t>   -&gt;</a:t>
            </a:r>
            <a:r>
              <a:rPr lang="en-US" altLang="zh-CN" sz="1600">
                <a:sym typeface="+mn-ea"/>
              </a:rPr>
              <a:t>select</a:t>
            </a:r>
            <a:r>
              <a:rPr lang="zh-CN" altLang="en-US" sz="1600">
                <a:sym typeface="+mn-ea"/>
              </a:rPr>
              <a:t>(</a:t>
            </a:r>
            <a:r>
              <a:rPr lang="en-US" altLang="zh-CN" sz="1600">
                <a:sym typeface="+mn-ea"/>
              </a:rPr>
              <a:t>'cid'</a:t>
            </a:r>
            <a:r>
              <a:rPr lang="zh-CN" altLang="en-US" sz="1600">
                <a:sym typeface="+mn-ea"/>
              </a:rPr>
              <a:t>)</a:t>
            </a:r>
            <a:endParaRPr lang="zh-CN" altLang="en-US" sz="1600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1600"/>
              <a:t>            -&gt;havingRaw('avg(price)&gt;5000')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1600"/>
              <a:t>            -&gt;get()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1600"/>
              <a:t>            -&gt;toArray();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8909" y="393677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</a:p>
        </p:txBody>
      </p:sp>
      <p:sp>
        <p:nvSpPr>
          <p:cNvPr id="4" name="文本框 1"/>
          <p:cNvSpPr txBox="1"/>
          <p:nvPr/>
        </p:nvSpPr>
        <p:spPr>
          <a:xfrm>
            <a:off x="641562" y="452755"/>
            <a:ext cx="10345420" cy="4525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endParaRPr kumimoji="1" lang="en-US" altLang="zh-CN" sz="2665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665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建立数据库连接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66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</a:t>
            </a:r>
            <a:r>
              <a:rPr kumimoji="1" lang="zh-CN" altLang="en-US" sz="2665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</a:t>
            </a:r>
            <a:endParaRPr kumimoji="1" lang="en-US" altLang="zh-CN" sz="2665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en-US" altLang="zh-CN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DB facade (</a:t>
            </a:r>
            <a:r>
              <a:rPr kumimoji="1" lang="zh-CN" altLang="en-US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原始查找</a:t>
            </a:r>
            <a:r>
              <a:rPr kumimoji="1" lang="en-US" altLang="zh-CN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zh-CN" altLang="en-US" sz="24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查询构造器</a:t>
            </a: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ü"/>
            </a:pPr>
            <a:r>
              <a:rPr kumimoji="1" lang="en-US" altLang="zh-CN" sz="24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Eloquent ORM</a:t>
            </a:r>
            <a:endParaRPr kumimoji="1" lang="en-US" altLang="zh-CN" sz="240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371600" lvl="2" indent="-45720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kumimoji="1" lang="zh-CN" altLang="en-US" sz="20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创建模型</a:t>
            </a:r>
          </a:p>
          <a:p>
            <a:pPr marL="1371600" lvl="2" indent="-45720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kumimoji="1" lang="zh-CN" altLang="en-US" sz="200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调用模型</a:t>
            </a:r>
            <a:endParaRPr kumimoji="1" lang="zh-CN" altLang="en-US" sz="2000" dirty="0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2.3.9</a:t>
            </a:r>
            <a:r>
              <a:rPr lang="zh-CN" altLang="en-US" smtClean="0"/>
              <a:t>多表查询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47521"/>
            <a:ext cx="10965110" cy="4351338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 smtClean="0"/>
              <a:t>内连接</a:t>
            </a:r>
            <a:endParaRPr lang="en-US" altLang="zh-CN" smtClean="0"/>
          </a:p>
          <a:p>
            <a:pPr lvl="1"/>
            <a:r>
              <a:rPr lang="en-US" altLang="zh-CN" smtClean="0"/>
              <a:t>Goods::</a:t>
            </a:r>
            <a:r>
              <a:rPr lang="en-US" altLang="zh-CN" b="1" smtClean="0">
                <a:solidFill>
                  <a:srgbClr val="FF0000"/>
                </a:solidFill>
              </a:rPr>
              <a:t>join</a:t>
            </a:r>
            <a:r>
              <a:rPr lang="en-US" altLang="zh-CN" smtClean="0"/>
              <a:t>('brand', ‘goods.bid', '=', 'brand.id')</a:t>
            </a:r>
          </a:p>
          <a:p>
            <a:pPr lvl="1">
              <a:buNone/>
            </a:pPr>
            <a:r>
              <a:rPr lang="en-US" altLang="zh-CN" smtClean="0"/>
              <a:t>           -&gt;</a:t>
            </a:r>
            <a:r>
              <a:rPr lang="en-US" altLang="zh-CN" b="1" smtClean="0">
                <a:solidFill>
                  <a:srgbClr val="FF0000"/>
                </a:solidFill>
              </a:rPr>
              <a:t>join</a:t>
            </a:r>
            <a:r>
              <a:rPr lang="en-US" altLang="zh-CN" smtClean="0"/>
              <a:t>('category', ‘goods.cid', '=', ‘category.id') </a:t>
            </a:r>
          </a:p>
          <a:p>
            <a:pPr lvl="1">
              <a:buNone/>
            </a:pPr>
            <a:r>
              <a:rPr lang="en-US" altLang="zh-CN" smtClean="0"/>
              <a:t>           -&gt;select('goods.*', 'brand.brandName', ‘category.cateName') </a:t>
            </a:r>
          </a:p>
          <a:p>
            <a:pPr lvl="1">
              <a:buNone/>
            </a:pPr>
            <a:r>
              <a:rPr lang="en-US" altLang="zh-CN" smtClean="0"/>
              <a:t>           -&gt;get();</a:t>
            </a:r>
          </a:p>
          <a:p>
            <a:pPr lvl="1">
              <a:buNone/>
            </a:pP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    Goods::</a:t>
            </a:r>
            <a:r>
              <a:rPr lang="en-US" altLang="zh-CN" b="1" smtClean="0">
                <a:solidFill>
                  <a:srgbClr val="FF0000"/>
                </a:solidFill>
              </a:rPr>
              <a:t>from</a:t>
            </a:r>
            <a:r>
              <a:rPr lang="en-US" altLang="zh-CN" smtClean="0"/>
              <a:t>('goods as g')  //</a:t>
            </a:r>
            <a:r>
              <a:rPr lang="zh-CN" altLang="en-US" smtClean="0"/>
              <a:t>给表起别名</a:t>
            </a:r>
          </a:p>
          <a:p>
            <a:pPr lvl="1">
              <a:buNone/>
            </a:pPr>
            <a:r>
              <a:rPr lang="en-US" altLang="zh-CN" smtClean="0"/>
              <a:t>            -&gt; join('brand as b','b.id','=','g.bid')</a:t>
            </a:r>
          </a:p>
          <a:p>
            <a:pPr lvl="1">
              <a:buNone/>
            </a:pPr>
            <a:r>
              <a:rPr lang="en-US" altLang="zh-CN" smtClean="0"/>
              <a:t>            -&gt; join('category as c','c.id','=','g.cid')</a:t>
            </a:r>
          </a:p>
          <a:p>
            <a:pPr lvl="1">
              <a:buNone/>
            </a:pPr>
            <a:r>
              <a:rPr lang="en-US" altLang="zh-CN" smtClean="0"/>
              <a:t>            -&gt;select('g.*', 'b.brand_name','c.cate_name')</a:t>
            </a:r>
          </a:p>
          <a:p>
            <a:pPr lvl="1">
              <a:buNone/>
            </a:pPr>
            <a:r>
              <a:rPr lang="en-US" altLang="zh-CN" smtClean="0"/>
              <a:t>            -&gt;get()</a:t>
            </a:r>
          </a:p>
          <a:p>
            <a:pPr lvl="1">
              <a:buNone/>
            </a:pPr>
            <a:r>
              <a:rPr lang="en-US" altLang="zh-CN" smtClean="0"/>
              <a:t>            -&gt;toArray();</a:t>
            </a:r>
          </a:p>
          <a:p>
            <a:endParaRPr lang="en-US" altLang="zh-CN" smtClean="0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16920"/>
            <a:ext cx="10515600" cy="4351338"/>
          </a:xfrm>
        </p:spPr>
        <p:txBody>
          <a:bodyPr/>
          <a:lstStyle/>
          <a:p>
            <a:r>
              <a:rPr lang="zh-CN" altLang="en-US"/>
              <a:t>左外连接</a:t>
            </a:r>
          </a:p>
          <a:p>
            <a:pPr marL="457200" lvl="1" indent="0">
              <a:buNone/>
            </a:pPr>
            <a:endParaRPr lang="en-US" altLang="zh-CN" smtClean="0"/>
          </a:p>
          <a:p>
            <a:pPr lvl="1"/>
            <a:r>
              <a:rPr lang="en-US" altLang="zh-CN" smtClean="0">
                <a:sym typeface="+mn-ea"/>
              </a:rPr>
              <a:t>Goods::</a:t>
            </a:r>
            <a:r>
              <a:rPr lang="en-US" altLang="zh-CN" b="1" smtClean="0">
                <a:solidFill>
                  <a:srgbClr val="FF0000"/>
                </a:solidFill>
                <a:sym typeface="+mn-ea"/>
              </a:rPr>
              <a:t>leftJoin</a:t>
            </a:r>
            <a:r>
              <a:rPr lang="en-US" altLang="zh-CN" smtClean="0">
                <a:sym typeface="+mn-ea"/>
              </a:rPr>
              <a:t>('brand', ‘goods.bid', '=', 'brand.id')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>
                <a:sym typeface="+mn-ea"/>
              </a:rPr>
              <a:t>           -&gt;</a:t>
            </a:r>
            <a:r>
              <a:rPr lang="en-US" altLang="zh-CN" b="1" smtClean="0">
                <a:solidFill>
                  <a:srgbClr val="FF0000"/>
                </a:solidFill>
                <a:sym typeface="+mn-ea"/>
              </a:rPr>
              <a:t>leftJoin</a:t>
            </a:r>
            <a:r>
              <a:rPr lang="en-US" altLang="zh-CN" smtClean="0">
                <a:sym typeface="+mn-ea"/>
              </a:rPr>
              <a:t>('category', ‘goods.cid', '=', ‘category.id') 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>
                <a:sym typeface="+mn-ea"/>
              </a:rPr>
              <a:t>           -&gt;select('goods.*', 'brand.brandName', ‘category.cateName') 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>
                <a:sym typeface="+mn-ea"/>
              </a:rPr>
              <a:t>           -&gt;get();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建立数据库连接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修改</a:t>
            </a:r>
            <a:r>
              <a:rPr lang="en-US" altLang="zh-CN" smtClean="0"/>
              <a:t>config/database.php</a:t>
            </a:r>
            <a:r>
              <a:rPr lang="zh-CN" altLang="en-US" smtClean="0"/>
              <a:t>文件</a:t>
            </a:r>
            <a:endParaRPr lang="en-US" altLang="zh-CN" smtClean="0"/>
          </a:p>
          <a:p>
            <a:pPr lvl="1"/>
            <a:r>
              <a:rPr lang="en-US" altLang="zh-CN" smtClean="0"/>
              <a:t>env()</a:t>
            </a:r>
            <a:r>
              <a:rPr lang="zh-CN" altLang="en-US" smtClean="0"/>
              <a:t>以外的配置项在此文件中修改</a:t>
            </a:r>
            <a:endParaRPr lang="en-US" altLang="zh-CN" smtClean="0"/>
          </a:p>
          <a:p>
            <a:r>
              <a:rPr lang="zh-CN" altLang="en-US" smtClean="0"/>
              <a:t>修改</a:t>
            </a:r>
            <a:r>
              <a:rPr lang="en-US" altLang="zh-CN" smtClean="0"/>
              <a:t>.env</a:t>
            </a:r>
            <a:r>
              <a:rPr lang="zh-CN" altLang="en-US" smtClean="0"/>
              <a:t>文件</a:t>
            </a:r>
            <a:endParaRPr lang="en-US" altLang="zh-CN" smtClean="0"/>
          </a:p>
          <a:p>
            <a:pPr lvl="1"/>
            <a:r>
              <a:rPr lang="en-US" altLang="zh-CN" sz="2000" smtClean="0"/>
              <a:t>database.php</a:t>
            </a:r>
            <a:r>
              <a:rPr lang="zh-CN" altLang="en-US" sz="2000" smtClean="0"/>
              <a:t>中</a:t>
            </a:r>
            <a:r>
              <a:rPr lang="en-US" altLang="zh-CN" sz="2000" smtClean="0"/>
              <a:t> ()</a:t>
            </a:r>
            <a:r>
              <a:rPr lang="zh-CN" altLang="en-US" sz="2000" smtClean="0"/>
              <a:t>中的配置项</a:t>
            </a:r>
          </a:p>
          <a:p>
            <a:pPr marL="457200" lvl="1" indent="0">
              <a:buNone/>
            </a:pPr>
            <a:r>
              <a:rPr lang="zh-CN" altLang="en-US" sz="2000" smtClean="0"/>
              <a:t>  在此文件中修</a:t>
            </a:r>
            <a:r>
              <a:rPr lang="zh-CN" altLang="en-US" sz="2000" smtClean="0"/>
              <a:t>改</a:t>
            </a:r>
            <a:r>
              <a:rPr lang="en-US" altLang="zh-CN" sz="2000"/>
              <a:t>env</a:t>
            </a:r>
            <a:endParaRPr lang="zh-CN" altLang="en-US" sz="200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640195" y="1610360"/>
            <a:ext cx="5036185" cy="36925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/>
              <a:t>'mysql' =&gt; [</a:t>
            </a:r>
          </a:p>
          <a:p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           'driver' =&gt; 'mysql',</a:t>
            </a:r>
          </a:p>
          <a:p>
            <a:r>
              <a:rPr lang="zh-CN" altLang="en-US">
                <a:solidFill>
                  <a:srgbClr val="FF0000"/>
                </a:solidFill>
              </a:rPr>
              <a:t>        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   'host' =&gt; env('DB_HOST', 'localhost'),</a:t>
            </a:r>
          </a:p>
          <a:p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            'port' =&gt; env('DB_PORT', '3306'),</a:t>
            </a:r>
          </a:p>
          <a:p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            'database' =&gt; env('DB_DATABASE', 'forge'),</a:t>
            </a:r>
          </a:p>
          <a:p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            'username' =&gt; env('DB_USERNAME', 'forge'),</a:t>
            </a:r>
          </a:p>
          <a:p>
            <a:r>
              <a:rPr lang="zh-CN" altLang="en-US">
                <a:solidFill>
                  <a:schemeClr val="bg2">
                    <a:lumMod val="75000"/>
                  </a:schemeClr>
                </a:solidFill>
              </a:rPr>
              <a:t>            'password' =&gt; env('DB_PASSWORD', ''),</a:t>
            </a:r>
          </a:p>
          <a:p>
            <a:r>
              <a:rPr lang="zh-CN" altLang="en-US">
                <a:solidFill>
                  <a:srgbClr val="FF0000"/>
                </a:solidFill>
              </a:rPr>
              <a:t>            'charset' </a:t>
            </a:r>
            <a:r>
              <a:rPr lang="zh-CN" altLang="en-US" smtClean="0">
                <a:solidFill>
                  <a:srgbClr val="FF0000"/>
                </a:solidFill>
              </a:rPr>
              <a:t>=&gt; 'utf8',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            'collation' =&gt; </a:t>
            </a:r>
            <a:r>
              <a:rPr lang="zh-CN" altLang="en-US" smtClean="0">
                <a:solidFill>
                  <a:srgbClr val="FF0000"/>
                </a:solidFill>
              </a:rPr>
              <a:t>'utf8_unicode_ci</a:t>
            </a:r>
            <a:r>
              <a:rPr lang="zh-CN" altLang="en-US">
                <a:solidFill>
                  <a:srgbClr val="FF0000"/>
                </a:solidFill>
              </a:rPr>
              <a:t>',</a:t>
            </a:r>
          </a:p>
          <a:p>
            <a:r>
              <a:rPr lang="zh-CN" altLang="en-US">
                <a:solidFill>
                  <a:srgbClr val="FF0000"/>
                </a:solidFill>
              </a:rPr>
              <a:t>            'prefix' =&gt; '',</a:t>
            </a:r>
          </a:p>
          <a:p>
            <a:r>
              <a:rPr lang="zh-CN" altLang="en-US">
                <a:solidFill>
                  <a:srgbClr val="FF0000"/>
                </a:solidFill>
              </a:rPr>
              <a:t>            'strict' =&gt; false,</a:t>
            </a:r>
          </a:p>
          <a:p>
            <a:r>
              <a:rPr lang="zh-CN" altLang="en-US">
                <a:solidFill>
                  <a:srgbClr val="FF0000"/>
                </a:solidFill>
              </a:rPr>
              <a:t>            'engine' =&gt; null,</a:t>
            </a:r>
          </a:p>
          <a:p>
            <a:r>
              <a:rPr lang="zh-CN" altLang="en-US"/>
              <a:t>        ],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36675" y="3549650"/>
            <a:ext cx="4879975" cy="1753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DB_CONNECTION=mysql</a:t>
            </a:r>
          </a:p>
          <a:p>
            <a:r>
              <a:rPr lang="zh-CN" altLang="en-US">
                <a:solidFill>
                  <a:srgbClr val="FF0000"/>
                </a:solidFill>
              </a:rPr>
              <a:t>DB_HOST=127.0.0.1</a:t>
            </a:r>
          </a:p>
          <a:p>
            <a:r>
              <a:rPr lang="zh-CN" altLang="en-US">
                <a:solidFill>
                  <a:srgbClr val="FF0000"/>
                </a:solidFill>
              </a:rPr>
              <a:t>DB_PORT=3306</a:t>
            </a:r>
          </a:p>
          <a:p>
            <a:r>
              <a:rPr lang="zh-CN" altLang="en-US">
                <a:solidFill>
                  <a:srgbClr val="FF0000"/>
                </a:solidFill>
              </a:rPr>
              <a:t>DB_DATABASE=yhshop</a:t>
            </a:r>
          </a:p>
          <a:p>
            <a:r>
              <a:rPr lang="zh-CN" altLang="en-US">
                <a:solidFill>
                  <a:srgbClr val="FF0000"/>
                </a:solidFill>
              </a:rPr>
              <a:t>DB_USERNAME=root</a:t>
            </a:r>
          </a:p>
          <a:p>
            <a:r>
              <a:rPr lang="zh-CN" altLang="en-US">
                <a:solidFill>
                  <a:srgbClr val="FF0000"/>
                </a:solidFill>
              </a:rPr>
              <a:t>DB_PASSWORD=root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</a:t>
            </a:r>
            <a:r>
              <a:rPr lang="zh-CN" altLang="en-US" smtClean="0">
                <a:sym typeface="+mn-ea"/>
              </a:rPr>
              <a:t>操作</a:t>
            </a:r>
            <a:r>
              <a:rPr lang="zh-CN" altLang="en-US" smtClean="0"/>
              <a:t>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665" smtClean="0">
                <a:solidFill>
                  <a:schemeClr val="bg2">
                    <a:lumMod val="10000"/>
                  </a:schemeClr>
                </a:solidFill>
                <a:cs typeface="微软雅黑" panose="020B0503020204020204" pitchFamily="34" charset="-122"/>
              </a:rPr>
              <a:t>DB facade (</a:t>
            </a:r>
            <a:r>
              <a:rPr kumimoji="1" lang="zh-CN" altLang="en-US" sz="2665" smtClean="0">
                <a:solidFill>
                  <a:schemeClr val="bg2">
                    <a:lumMod val="10000"/>
                  </a:schemeClr>
                </a:solidFill>
                <a:cs typeface="微软雅黑" panose="020B0503020204020204" pitchFamily="34" charset="-122"/>
              </a:rPr>
              <a:t>原始查找</a:t>
            </a:r>
            <a:r>
              <a:rPr kumimoji="1" lang="en-US" altLang="zh-CN" sz="2665" smtClean="0">
                <a:solidFill>
                  <a:schemeClr val="bg2">
                    <a:lumMod val="10000"/>
                  </a:schemeClr>
                </a:solidFill>
                <a:cs typeface="微软雅黑" panose="020B0503020204020204" pitchFamily="34" charset="-122"/>
              </a:rPr>
              <a:t>)</a:t>
            </a:r>
          </a:p>
          <a:p>
            <a:r>
              <a:rPr kumimoji="1" lang="zh-CN" altLang="en-US" sz="3065" smtClean="0">
                <a:solidFill>
                  <a:schemeClr val="bg2">
                    <a:lumMod val="10000"/>
                  </a:schemeClr>
                </a:solidFill>
                <a:cs typeface="微软雅黑" panose="020B0503020204020204" pitchFamily="34" charset="-122"/>
              </a:rPr>
              <a:t>查询构造器</a:t>
            </a:r>
            <a:endParaRPr kumimoji="1" lang="en-US" altLang="zh-CN" sz="3065" smtClean="0">
              <a:solidFill>
                <a:schemeClr val="bg2">
                  <a:lumMod val="10000"/>
                </a:schemeClr>
              </a:solidFill>
              <a:cs typeface="微软雅黑" panose="020B0503020204020204" pitchFamily="34" charset="-122"/>
            </a:endParaRPr>
          </a:p>
          <a:p>
            <a:r>
              <a:rPr kumimoji="1" lang="en-US" altLang="zh-CN" sz="2665" smtClean="0">
                <a:solidFill>
                  <a:srgbClr val="FF0000"/>
                </a:solidFill>
                <a:cs typeface="微软雅黑" panose="020B0503020204020204" pitchFamily="34" charset="-122"/>
              </a:rPr>
              <a:t>Eloquent ORM</a:t>
            </a:r>
            <a:endParaRPr kumimoji="1" lang="zh-CN" altLang="en-US" sz="2665" smtClean="0">
              <a:solidFill>
                <a:schemeClr val="bg2">
                  <a:lumMod val="10000"/>
                </a:schemeClr>
              </a:solidFill>
              <a:cs typeface="微软雅黑" panose="020B0503020204020204" pitchFamily="34" charset="-122"/>
            </a:endParaRPr>
          </a:p>
          <a:p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2.1 DB facade(</a:t>
            </a:r>
            <a:r>
              <a:rPr lang="zh-CN" altLang="en-US" smtClean="0"/>
              <a:t>原始查找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其实就是使用最原始的</a:t>
            </a:r>
            <a:r>
              <a:rPr lang="en-US" altLang="zh-CN" smtClean="0"/>
              <a:t>sql</a:t>
            </a:r>
            <a:r>
              <a:rPr lang="zh-CN" altLang="zh-CN" smtClean="0"/>
              <a:t>语句来进行数据库操作。</a:t>
            </a:r>
          </a:p>
          <a:p>
            <a:r>
              <a:rPr lang="zh-CN" altLang="zh-CN" smtClean="0"/>
              <a:t>使用</a:t>
            </a:r>
            <a:r>
              <a:rPr lang="en-US" altLang="zh-CN" smtClean="0"/>
              <a:t> DB </a:t>
            </a:r>
            <a:r>
              <a:rPr lang="zh-CN" altLang="zh-CN" smtClean="0"/>
              <a:t>类操作数据库，</a:t>
            </a:r>
            <a:r>
              <a:rPr lang="zh-CN" altLang="zh-CN" smtClean="0">
                <a:solidFill>
                  <a:srgbClr val="FF0000"/>
                </a:solidFill>
              </a:rPr>
              <a:t>必须</a:t>
            </a:r>
            <a:r>
              <a:rPr lang="zh-CN" altLang="zh-CN" smtClean="0"/>
              <a:t>调用</a:t>
            </a:r>
            <a:r>
              <a:rPr lang="en-US" altLang="zh-CN" smtClean="0"/>
              <a:t> DB facade </a:t>
            </a:r>
            <a:r>
              <a:rPr lang="zh-CN" altLang="zh-CN" smtClean="0"/>
              <a:t>类</a:t>
            </a:r>
          </a:p>
          <a:p>
            <a:pPr lvl="1"/>
            <a:r>
              <a:rPr lang="en-US" altLang="zh-CN" smtClean="0"/>
              <a:t>use Illuminate\Support\Facades\DB;</a:t>
            </a:r>
            <a:endParaRPr lang="zh-CN" altLang="zh-CN" smtClean="0"/>
          </a:p>
          <a:p>
            <a:r>
              <a:rPr lang="en-US" altLang="zh-CN"/>
              <a:t>CURD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CURD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11250"/>
            <a:ext cx="11076940" cy="5119370"/>
          </a:xfrm>
        </p:spPr>
        <p:txBody>
          <a:bodyPr>
            <a:normAutofit fontScale="87500"/>
          </a:bodyPr>
          <a:lstStyle/>
          <a:p>
            <a:r>
              <a:rPr lang="zh-CN" altLang="en-US"/>
              <a:t>增 </a:t>
            </a:r>
            <a:r>
              <a:rPr lang="en-US" altLang="zh-CN"/>
              <a:t>(C)</a:t>
            </a:r>
          </a:p>
          <a:p>
            <a:pPr lvl="1"/>
            <a:r>
              <a:rPr lang="en-US" altLang="zh-CN"/>
              <a:t>DB::</a:t>
            </a:r>
            <a:r>
              <a:rPr lang="en-US" altLang="zh-CN" b="1">
                <a:solidFill>
                  <a:srgbClr val="FF0000"/>
                </a:solidFill>
              </a:rPr>
              <a:t>insert</a:t>
            </a:r>
            <a:r>
              <a:rPr lang="en-US" altLang="zh-CN"/>
              <a:t>('insert into yh_user(username,password) </a:t>
            </a:r>
            <a:r>
              <a:rPr lang="en-US" altLang="zh-CN" smtClean="0"/>
              <a:t>value(?,?)',[</a:t>
            </a:r>
            <a:r>
              <a:rPr lang="en-US" altLang="zh-CN"/>
              <a:t>'Rose',md5('123')])</a:t>
            </a:r>
          </a:p>
          <a:p>
            <a:pPr lvl="1"/>
            <a:r>
              <a:rPr lang="zh-CN" altLang="en-US"/>
              <a:t>返回</a:t>
            </a:r>
            <a:r>
              <a:rPr lang="en-US" altLang="zh-CN"/>
              <a:t>true</a:t>
            </a:r>
            <a:r>
              <a:rPr lang="zh-CN" altLang="en-US"/>
              <a:t>或</a:t>
            </a:r>
            <a:r>
              <a:rPr lang="en-US" altLang="zh-CN" smtClean="0"/>
              <a:t>false</a:t>
            </a:r>
            <a:endParaRPr lang="en-US" altLang="zh-CN"/>
          </a:p>
          <a:p>
            <a:pPr lvl="0"/>
            <a:r>
              <a:rPr lang="zh-CN" altLang="en-US"/>
              <a:t>删 </a:t>
            </a:r>
            <a:r>
              <a:rPr lang="en-US" altLang="zh-CN"/>
              <a:t>(D)</a:t>
            </a:r>
          </a:p>
          <a:p>
            <a:pPr lvl="1"/>
            <a:r>
              <a:rPr lang="en-US" altLang="zh-CN" sz="2400"/>
              <a:t> DB::</a:t>
            </a:r>
            <a:r>
              <a:rPr lang="en-US" altLang="zh-CN" sz="2400" b="1">
                <a:solidFill>
                  <a:srgbClr val="FF0000"/>
                </a:solidFill>
              </a:rPr>
              <a:t>delete</a:t>
            </a:r>
            <a:r>
              <a:rPr lang="en-US" altLang="zh-CN" sz="2400"/>
              <a:t>('delete from yh_user  where username=?',['Rose']);</a:t>
            </a:r>
          </a:p>
          <a:p>
            <a:pPr lvl="1"/>
            <a:r>
              <a:rPr lang="zh-CN" altLang="en-US" sz="2400"/>
              <a:t>返回受影响行数</a:t>
            </a:r>
          </a:p>
          <a:p>
            <a:pPr lvl="0"/>
            <a:r>
              <a:rPr lang="zh-CN" altLang="en-US"/>
              <a:t>改 </a:t>
            </a:r>
            <a:r>
              <a:rPr lang="en-US" altLang="zh-CN"/>
              <a:t>(U)</a:t>
            </a:r>
          </a:p>
          <a:p>
            <a:pPr lvl="1"/>
            <a:r>
              <a:rPr lang="en-US" altLang="zh-CN">
                <a:sym typeface="+mn-ea"/>
              </a:rPr>
              <a:t>DB::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update</a:t>
            </a:r>
            <a:r>
              <a:rPr lang="en-US" altLang="zh-CN">
                <a:sym typeface="+mn-ea"/>
              </a:rPr>
              <a:t>('update yh_user set money=? where username=?',[8000,'Rose']);</a:t>
            </a:r>
            <a:endParaRPr lang="en-US" altLang="zh-CN"/>
          </a:p>
          <a:p>
            <a:pPr lvl="1"/>
            <a:r>
              <a:rPr lang="zh-CN" altLang="en-US">
                <a:sym typeface="+mn-ea"/>
              </a:rPr>
              <a:t>返回受影响行数</a:t>
            </a:r>
            <a:endParaRPr lang="en-US" altLang="zh-CN"/>
          </a:p>
          <a:p>
            <a:pPr lvl="0"/>
            <a:r>
              <a:rPr lang="zh-CN" altLang="en-US"/>
              <a:t>查 </a:t>
            </a:r>
            <a:r>
              <a:rPr lang="en-US" altLang="zh-CN"/>
              <a:t>(R)</a:t>
            </a:r>
          </a:p>
          <a:p>
            <a:pPr lvl="1"/>
            <a:r>
              <a:rPr lang="en-US" altLang="zh-CN"/>
              <a:t>DB::</a:t>
            </a:r>
            <a:r>
              <a:rPr lang="en-US" altLang="zh-CN" b="1">
                <a:solidFill>
                  <a:srgbClr val="FF0000"/>
                </a:solidFill>
              </a:rPr>
              <a:t>select</a:t>
            </a:r>
            <a:r>
              <a:rPr lang="en-US" altLang="zh-CN"/>
              <a:t>('select * from yh_user');</a:t>
            </a:r>
          </a:p>
          <a:p>
            <a:pPr lvl="1"/>
            <a:r>
              <a:rPr lang="en-US" altLang="zh-CN">
                <a:sym typeface="+mn-ea"/>
              </a:rPr>
              <a:t>DB::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select</a:t>
            </a:r>
            <a:r>
              <a:rPr lang="en-US" altLang="zh-CN">
                <a:sym typeface="+mn-ea"/>
              </a:rPr>
              <a:t>('select * from yh_user where id=?',[10]);</a:t>
            </a:r>
            <a:endParaRPr lang="en-US" altLang="zh-CN"/>
          </a:p>
          <a:p>
            <a:pPr lvl="1"/>
            <a:r>
              <a:rPr lang="zh-CN" altLang="en-US"/>
              <a:t>成功返回一个数组，失败返回空数组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2.2</a:t>
            </a:r>
            <a:r>
              <a:rPr lang="zh-CN" altLang="en-US" smtClean="0"/>
              <a:t>查询构建器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580"/>
            <a:ext cx="11058525" cy="4351655"/>
          </a:xfrm>
        </p:spPr>
        <p:txBody>
          <a:bodyPr/>
          <a:lstStyle/>
          <a:p>
            <a:pPr lvl="0">
              <a:lnSpc>
                <a:spcPct val="110000"/>
              </a:lnSpc>
            </a:pPr>
            <a:r>
              <a:rPr lang="en-US" altLang="zh-CN" sz="2400" smtClean="0"/>
              <a:t>Laravel</a:t>
            </a:r>
            <a:r>
              <a:rPr lang="zh-CN" altLang="zh-CN" sz="2400" smtClean="0"/>
              <a:t>查询构造器（</a:t>
            </a:r>
            <a:r>
              <a:rPr lang="en-US" altLang="zh-CN" sz="2400" smtClean="0"/>
              <a:t>query builder)</a:t>
            </a:r>
            <a:r>
              <a:rPr lang="zh-CN" altLang="zh-CN" sz="2400" smtClean="0"/>
              <a:t>提供方便、流畅的接口，用来建立及执行数据库查找语法</a:t>
            </a:r>
          </a:p>
          <a:p>
            <a:pPr lvl="0">
              <a:lnSpc>
                <a:spcPct val="110000"/>
              </a:lnSpc>
            </a:pPr>
            <a:r>
              <a:rPr lang="zh-CN" altLang="zh-CN" sz="2400" smtClean="0"/>
              <a:t>使用</a:t>
            </a:r>
            <a:r>
              <a:rPr lang="en-US" altLang="zh-CN" sz="2400" smtClean="0"/>
              <a:t>PDO</a:t>
            </a:r>
            <a:r>
              <a:rPr lang="zh-CN" altLang="zh-CN" sz="2400" smtClean="0"/>
              <a:t>参数绑定，以保护应用程序免于</a:t>
            </a:r>
            <a:r>
              <a:rPr lang="en-US" altLang="zh-CN" sz="2400" smtClean="0"/>
              <a:t>SQL</a:t>
            </a:r>
            <a:r>
              <a:rPr lang="zh-CN" altLang="zh-CN" sz="2400" smtClean="0"/>
              <a:t>注入。因此传入的参数不需额外转义特殊字符</a:t>
            </a:r>
          </a:p>
          <a:p>
            <a:pPr lvl="0">
              <a:lnSpc>
                <a:spcPct val="110000"/>
              </a:lnSpc>
            </a:pPr>
            <a:r>
              <a:rPr lang="zh-CN" altLang="zh-CN" sz="2400" smtClean="0"/>
              <a:t>基本可以满足所有的数据库操作，而且在所有支持的数据库系统上都可以执行</a:t>
            </a:r>
          </a:p>
          <a:p>
            <a:pPr lvl="0">
              <a:lnSpc>
                <a:spcPct val="110000"/>
              </a:lnSpc>
            </a:pPr>
            <a:r>
              <a:rPr lang="en-US" altLang="zh-CN" sz="2400" smtClean="0"/>
              <a:t> CURD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2.2.1 </a:t>
            </a:r>
            <a:r>
              <a:rPr lang="zh-CN" altLang="en-US"/>
              <a:t>增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2855"/>
            <a:ext cx="10939145" cy="435165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>
                <a:sym typeface="+mn-ea"/>
              </a:rPr>
              <a:t>返回布尔值</a:t>
            </a:r>
            <a:r>
              <a:rPr lang="en-US" altLang="zh-CN" sz="2400">
                <a:sym typeface="+mn-ea"/>
              </a:rPr>
              <a:t>true</a:t>
            </a:r>
            <a:r>
              <a:rPr lang="zh-CN" altLang="en-US" sz="2400">
                <a:sym typeface="+mn-ea"/>
              </a:rPr>
              <a:t>或</a:t>
            </a:r>
            <a:r>
              <a:rPr lang="en-US" altLang="zh-CN" sz="2400">
                <a:sym typeface="+mn-ea"/>
              </a:rPr>
              <a:t>false</a:t>
            </a:r>
            <a:endParaRPr lang="zh-CN" altLang="en-US" sz="2400"/>
          </a:p>
          <a:p>
            <a:pPr lvl="0"/>
            <a:r>
              <a:rPr lang="zh-CN" altLang="en-US" sz="2395"/>
              <a:t>DB::</a:t>
            </a:r>
            <a:r>
              <a:rPr lang="zh-CN" altLang="en-US" sz="2395">
                <a:solidFill>
                  <a:srgbClr val="FF0000"/>
                </a:solidFill>
              </a:rPr>
              <a:t>table('user')-&gt;insert</a:t>
            </a:r>
            <a:r>
              <a:rPr lang="zh-CN" altLang="en-US" sz="2395"/>
              <a:t>(['username'=&gt;'Rose','password'=&gt;md5('123')])</a:t>
            </a:r>
          </a:p>
          <a:p>
            <a:pPr lvl="1"/>
            <a:r>
              <a:rPr lang="zh-CN" altLang="zh-CN" sz="2050"/>
              <a:t>参数以数组的形式传入</a:t>
            </a:r>
            <a:r>
              <a:rPr lang="en-US" altLang="zh-CN" sz="2050"/>
              <a:t>,</a:t>
            </a:r>
            <a:endParaRPr lang="zh-CN" altLang="zh-CN" sz="2050"/>
          </a:p>
          <a:p>
            <a:pPr marL="457200" lvl="1" indent="0">
              <a:buNone/>
            </a:pPr>
            <a:endParaRPr lang="zh-CN" altLang="en-US" sz="2055"/>
          </a:p>
          <a:p>
            <a:pPr lvl="0"/>
            <a:r>
              <a:rPr lang="zh-CN" altLang="en-US" sz="2400">
                <a:sym typeface="+mn-ea"/>
              </a:rPr>
              <a:t>返回插入记录主键</a:t>
            </a:r>
            <a:r>
              <a:rPr lang="en-US" altLang="zh-CN" sz="2400">
                <a:sym typeface="+mn-ea"/>
              </a:rPr>
              <a:t>id</a:t>
            </a:r>
          </a:p>
          <a:p>
            <a:pPr lvl="1"/>
            <a:r>
              <a:rPr lang="zh-CN" altLang="en-US" sz="2050">
                <a:sym typeface="+mn-ea"/>
              </a:rPr>
              <a:t>DB::</a:t>
            </a:r>
            <a:r>
              <a:rPr lang="zh-CN" altLang="en-US" sz="2050">
                <a:solidFill>
                  <a:srgbClr val="FF0000"/>
                </a:solidFill>
                <a:sym typeface="+mn-ea"/>
              </a:rPr>
              <a:t>table('user')-&gt;insert</a:t>
            </a:r>
            <a:r>
              <a:rPr lang="en-US" altLang="zh-CN" sz="2050">
                <a:solidFill>
                  <a:srgbClr val="FF0000"/>
                </a:solidFill>
                <a:sym typeface="+mn-ea"/>
              </a:rPr>
              <a:t>GetId</a:t>
            </a:r>
            <a:r>
              <a:rPr lang="zh-CN" altLang="en-US" sz="2050">
                <a:sym typeface="+mn-ea"/>
              </a:rPr>
              <a:t>(['username'=&gt;'Rose','password'=&gt;md5('123')])</a:t>
            </a:r>
          </a:p>
          <a:p>
            <a:pPr marL="457200" lvl="1" indent="0">
              <a:buNone/>
            </a:pPr>
            <a:endParaRPr lang="zh-CN" altLang="en-US" sz="2050">
              <a:sym typeface="+mn-ea"/>
            </a:endParaRPr>
          </a:p>
          <a:p>
            <a:pPr lvl="0"/>
            <a:r>
              <a:rPr lang="zh-CN" altLang="en-US" sz="2390">
                <a:sym typeface="+mn-ea"/>
              </a:rPr>
              <a:t>一次插入多条数</a:t>
            </a:r>
            <a:r>
              <a:rPr lang="zh-CN" altLang="en-US" sz="2390" smtClean="0">
                <a:sym typeface="+mn-ea"/>
              </a:rPr>
              <a:t>据（只能用</a:t>
            </a:r>
            <a:r>
              <a:rPr lang="en-US" altLang="zh-CN" sz="2390" smtClean="0">
                <a:sym typeface="+mn-ea"/>
              </a:rPr>
              <a:t>insert</a:t>
            </a:r>
            <a:r>
              <a:rPr lang="zh-CN" altLang="en-US" sz="2390" smtClean="0">
                <a:sym typeface="+mn-ea"/>
              </a:rPr>
              <a:t>）</a:t>
            </a:r>
            <a:endParaRPr lang="zh-CN" altLang="en-US" sz="2390">
              <a:sym typeface="+mn-ea"/>
            </a:endParaRPr>
          </a:p>
          <a:p>
            <a:pPr marL="457200" lvl="1" indent="0">
              <a:buNone/>
            </a:pPr>
            <a:r>
              <a:rPr lang="zh-CN" altLang="en-US" sz="2045">
                <a:sym typeface="+mn-ea"/>
              </a:rPr>
              <a:t>DB::table('user')-&gt;</a:t>
            </a:r>
            <a:r>
              <a:rPr lang="zh-CN" altLang="en-US" sz="2045">
                <a:solidFill>
                  <a:srgbClr val="FF0000"/>
                </a:solidFill>
                <a:sym typeface="+mn-ea"/>
              </a:rPr>
              <a:t>insert</a:t>
            </a:r>
            <a:r>
              <a:rPr lang="zh-CN" altLang="en-US" sz="2045">
                <a:sym typeface="+mn-ea"/>
              </a:rPr>
              <a:t>([</a:t>
            </a:r>
          </a:p>
          <a:p>
            <a:pPr marL="457200" lvl="1" indent="0">
              <a:buNone/>
            </a:pPr>
            <a:r>
              <a:rPr lang="zh-CN" altLang="en-US" sz="2045">
                <a:sym typeface="+mn-ea"/>
              </a:rPr>
              <a:t>            ['username'=&gt;'test1','password'=&gt;md5('123')],</a:t>
            </a:r>
          </a:p>
          <a:p>
            <a:pPr marL="457200" lvl="1" indent="0">
              <a:buNone/>
            </a:pPr>
            <a:r>
              <a:rPr lang="zh-CN" altLang="en-US" sz="2045">
                <a:sym typeface="+mn-ea"/>
              </a:rPr>
              <a:t>            ['username'=&gt;'test2','password'=&gt;md5('123')],</a:t>
            </a:r>
          </a:p>
          <a:p>
            <a:pPr marL="457200" lvl="1" indent="0">
              <a:buNone/>
            </a:pPr>
            <a:r>
              <a:rPr lang="zh-CN" altLang="en-US" sz="2045">
                <a:sym typeface="+mn-ea"/>
              </a:rPr>
              <a:t>            ['username'=&gt;'test3','password'=&gt;md5('123')]</a:t>
            </a:r>
          </a:p>
          <a:p>
            <a:pPr marL="457200" lvl="1" indent="0">
              <a:buNone/>
            </a:pPr>
            <a:r>
              <a:rPr lang="zh-CN" altLang="en-US" sz="2045">
                <a:sym typeface="+mn-ea"/>
              </a:rPr>
              <a:t>          ]</a:t>
            </a:r>
          </a:p>
          <a:p>
            <a:pPr marL="457200" lvl="1" indent="0">
              <a:buNone/>
            </a:pPr>
            <a:r>
              <a:rPr lang="zh-CN" altLang="en-US" sz="2045">
                <a:sym typeface="+mn-ea"/>
              </a:rPr>
              <a:t>        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112</TotalTime>
  <Words>3745</Words>
  <Application>Microsoft Office PowerPoint</Application>
  <PresentationFormat>宽屏</PresentationFormat>
  <Paragraphs>333</Paragraphs>
  <Slides>32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Heiti SC Light</vt:lpstr>
      <vt:lpstr>宋体</vt:lpstr>
      <vt:lpstr>微软雅黑</vt:lpstr>
      <vt:lpstr>Arial</vt:lpstr>
      <vt:lpstr>Calibri</vt:lpstr>
      <vt:lpstr>Impact</vt:lpstr>
      <vt:lpstr>Wingdings</vt:lpstr>
      <vt:lpstr>云和</vt:lpstr>
      <vt:lpstr>PowerPoint 演示文稿</vt:lpstr>
      <vt:lpstr>PowerPoint 演示文稿</vt:lpstr>
      <vt:lpstr>PowerPoint 演示文稿</vt:lpstr>
      <vt:lpstr>1.建立数据库连接</vt:lpstr>
      <vt:lpstr>2.操作数据库</vt:lpstr>
      <vt:lpstr>2.1 DB facade(原始查找)</vt:lpstr>
      <vt:lpstr>CURD</vt:lpstr>
      <vt:lpstr>2.2查询构建器</vt:lpstr>
      <vt:lpstr>2.2.1 增</vt:lpstr>
      <vt:lpstr>2.2.2 删</vt:lpstr>
      <vt:lpstr>2.2.3 改</vt:lpstr>
      <vt:lpstr>2.2.4 查</vt:lpstr>
      <vt:lpstr>PowerPoint 演示文稿</vt:lpstr>
      <vt:lpstr>2.2.5 聚合函数</vt:lpstr>
      <vt:lpstr>2.3 Eloquent ORM</vt:lpstr>
      <vt:lpstr>2.3.1 创建模型</vt:lpstr>
      <vt:lpstr>PowerPoint 演示文稿</vt:lpstr>
      <vt:lpstr>2.3.3 控制器中调用模型</vt:lpstr>
      <vt:lpstr>2.3.4 查</vt:lpstr>
      <vt:lpstr>2.3.5 增</vt:lpstr>
      <vt:lpstr>PowerPoint 演示文稿</vt:lpstr>
      <vt:lpstr>2.3.6 改</vt:lpstr>
      <vt:lpstr>2.3.7 删</vt:lpstr>
      <vt:lpstr>2.3.8 where条件子句</vt:lpstr>
      <vt:lpstr>2.3.8.1 多条件查询</vt:lpstr>
      <vt:lpstr>2.3.8.2 wherebetween</vt:lpstr>
      <vt:lpstr>2.3.8.3 whereIn</vt:lpstr>
      <vt:lpstr>2.3.8.4 whereNull</vt:lpstr>
      <vt:lpstr>2.3.8.5 group/having</vt:lpstr>
      <vt:lpstr>2.3.9多表查询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686</cp:revision>
  <dcterms:created xsi:type="dcterms:W3CDTF">2016-09-06T02:25:00Z</dcterms:created>
  <dcterms:modified xsi:type="dcterms:W3CDTF">2019-09-30T03:52:57Z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