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356" r:id="rId5"/>
    <p:sldId id="355" r:id="rId6"/>
    <p:sldId id="383" r:id="rId7"/>
    <p:sldId id="386" r:id="rId8"/>
    <p:sldId id="388" r:id="rId9"/>
    <p:sldId id="394" r:id="rId10"/>
    <p:sldId id="391" r:id="rId11"/>
    <p:sldId id="390" r:id="rId12"/>
    <p:sldId id="395" r:id="rId13"/>
    <p:sldId id="396" r:id="rId14"/>
    <p:sldId id="397" r:id="rId15"/>
    <p:sldId id="389" r:id="rId16"/>
    <p:sldId id="387" r:id="rId17"/>
    <p:sldId id="392" r:id="rId18"/>
    <p:sldId id="26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290"/>
    <p:restoredTop sz="90952" autoAdjust="0"/>
  </p:normalViewPr>
  <p:slideViewPr>
    <p:cSldViewPr snapToGrid="0" snapToObjects="1">
      <p:cViewPr varScale="1">
        <p:scale>
          <a:sx n="114" d="100"/>
          <a:sy n="114" d="100"/>
        </p:scale>
        <p:origin x="-228" y="-96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view 方法的第一个参数是 resources/views 目录下相应的视图文件的名字，第二个参数是一个键值对数组，该数组包含了在该视图中所有有效的数据,在视图中，就可以使用相应的键来访问数据值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Users::all()-&gt;toArray();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F0"/>
              </a:buClr>
              <a:buFont typeface="Wingdings" panose="05000000000000000000" charset="0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charset="0"/>
              <a:buChar char="ü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86187" y="3320188"/>
            <a:ext cx="899299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6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视图、</a:t>
            </a:r>
            <a:r>
              <a:rPr lang="en-US" altLang="zh-CN" sz="6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Blade</a:t>
            </a:r>
            <a:r>
              <a:rPr lang="zh-CN" altLang="en-US" sz="6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模板引擎</a:t>
            </a:r>
            <a:endParaRPr lang="zh-CN" altLang="en-US" sz="6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2.3.1 </a:t>
            </a:r>
            <a:r>
              <a:rPr lang="zh-CN" altLang="en-US"/>
              <a:t>条件控制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7285"/>
            <a:ext cx="10515600" cy="5353050"/>
          </a:xfrm>
        </p:spPr>
        <p:txBody>
          <a:bodyPr>
            <a:normAutofit fontScale="97500" lnSpcReduction="10000"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if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/>
              <a:t>可以使用 @if , @elseif ,  @else 和 @endif 来构造 if 语句，这些指令函数和 PHP 的相同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@if ($num== 1)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    .....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@elseif ($num &gt; 1)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   ......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@else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    ......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@endif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unless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 sz="2400"/>
              <a:t>if</a:t>
            </a:r>
            <a:r>
              <a:rPr lang="zh-CN" altLang="en-US" sz="2400"/>
              <a:t>的反向判断</a:t>
            </a:r>
            <a:r>
              <a:rPr lang="en-US" altLang="zh-CN" sz="2400"/>
              <a:t>,</a:t>
            </a:r>
            <a:r>
              <a:rPr lang="zh-CN" altLang="en-US" sz="2400"/>
              <a:t>除</a:t>
            </a:r>
            <a:r>
              <a:rPr lang="en-US" altLang="zh-CN" sz="2400"/>
              <a:t>....</a:t>
            </a:r>
            <a:r>
              <a:rPr lang="zh-CN" altLang="en-US" sz="2400"/>
              <a:t>外</a:t>
            </a:r>
            <a:endParaRPr lang="zh-CN" altLang="en-US" sz="2400"/>
          </a:p>
          <a:p>
            <a:pPr marL="914400" lvl="2" indent="0">
              <a:buNone/>
            </a:pPr>
            <a:r>
              <a:rPr lang="zh-CN" altLang="en-US" sz="2000"/>
              <a:t>@unless (</a:t>
            </a:r>
            <a:r>
              <a:rPr lang="en-US" altLang="zh-CN">
                <a:sym typeface="+mn-ea"/>
              </a:rPr>
              <a:t>$num== 1</a:t>
            </a:r>
            <a:r>
              <a:rPr lang="zh-CN" altLang="en-US" sz="2000"/>
              <a:t>)</a:t>
            </a:r>
            <a:endParaRPr lang="zh-CN" altLang="en-US" sz="2000"/>
          </a:p>
          <a:p>
            <a:pPr marL="914400" lvl="2" indent="0">
              <a:buNone/>
            </a:pPr>
            <a:r>
              <a:rPr lang="zh-CN" altLang="en-US" sz="2000"/>
              <a:t>    </a:t>
            </a:r>
            <a:r>
              <a:rPr lang="en-US" altLang="zh-CN" sz="2000"/>
              <a:t>//</a:t>
            </a:r>
            <a:r>
              <a:rPr lang="zh-CN" altLang="en-US" sz="2000"/>
              <a:t>除了</a:t>
            </a:r>
            <a:r>
              <a:rPr lang="en-US" altLang="zh-CN" sz="2000"/>
              <a:t>$num</a:t>
            </a:r>
            <a:r>
              <a:rPr lang="zh-CN" altLang="en-US" sz="2000"/>
              <a:t>等于</a:t>
            </a:r>
            <a:r>
              <a:rPr lang="en-US" altLang="zh-CN" sz="2000"/>
              <a:t>1</a:t>
            </a:r>
            <a:r>
              <a:rPr lang="zh-CN" altLang="en-US" sz="2000"/>
              <a:t>的情况之外</a:t>
            </a:r>
            <a:endParaRPr lang="zh-CN" altLang="en-US" sz="2000"/>
          </a:p>
          <a:p>
            <a:pPr marL="914400" lvl="2" indent="0">
              <a:buNone/>
            </a:pPr>
            <a:r>
              <a:rPr lang="zh-CN" altLang="en-US" sz="2000"/>
              <a:t>@endunless</a:t>
            </a:r>
            <a:endParaRPr lang="zh-CN" altLang="en-US" sz="2000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2.3.2 </a:t>
            </a:r>
            <a:r>
              <a:rPr lang="zh-CN" altLang="en-US"/>
              <a:t>循环控制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for</a:t>
            </a:r>
            <a:endParaRPr lang="en-US" altLang="zh-CN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/>
              <a:t>@for ($i = 0; $i &lt; 10; $i++)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   {{ $i }}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@endfor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while</a:t>
            </a:r>
            <a:endParaRPr lang="en-US" altLang="zh-CN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/>
              <a:t>{{$i=1}}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@while ($i&lt;10)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 {{$i++}} 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@endwhile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2.3.3 </a:t>
            </a:r>
            <a:r>
              <a:rPr lang="zh-CN" altLang="en-US"/>
              <a:t>数组遍历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foreach</a:t>
            </a:r>
            <a:endParaRPr lang="en-US" altLang="zh-CN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/>
              <a:t>@foreach ($users as $key=&gt;$val)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  &lt;p&gt; {{ $val }}&lt;/p&gt;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@endforeach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forelse</a:t>
            </a:r>
            <a:endParaRPr lang="en-US" altLang="zh-CN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/>
              <a:t>@forelse ($users as </a:t>
            </a:r>
            <a:r>
              <a:rPr lang="en-US" altLang="zh-CN">
                <a:sym typeface="+mn-ea"/>
              </a:rPr>
              <a:t>$key=&gt;$val</a:t>
            </a:r>
            <a:r>
              <a:rPr lang="en-US" altLang="zh-CN"/>
              <a:t>)</a:t>
            </a:r>
            <a:endParaRPr lang="en-US" altLang="zh-CN"/>
          </a:p>
          <a:p>
            <a:pPr marL="0" lvl="1" indent="0">
              <a:buNone/>
            </a:pPr>
            <a:r>
              <a:rPr lang="en-US" altLang="zh-CN"/>
              <a:t>    	</a:t>
            </a:r>
            <a:r>
              <a:rPr lang="en-US" altLang="zh-CN">
                <a:sym typeface="+mn-ea"/>
              </a:rPr>
              <a:t>&lt;p&gt; {{ $val }}&lt;/p&gt;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 smtClean="0"/>
              <a:t>@empty</a:t>
            </a:r>
            <a:endParaRPr lang="en-US" altLang="zh-CN" smtClean="0"/>
          </a:p>
          <a:p>
            <a:pPr marL="457200" lvl="1" indent="0">
              <a:buNone/>
            </a:pPr>
            <a:r>
              <a:rPr lang="en-US" altLang="zh-CN" smtClean="0"/>
              <a:t>    &lt;p&gt;</a:t>
            </a:r>
            <a:r>
              <a:rPr lang="zh-CN" altLang="en-US" smtClean="0"/>
              <a:t>没有数据</a:t>
            </a:r>
            <a:r>
              <a:rPr lang="en-US" altLang="zh-CN" smtClean="0"/>
              <a:t>&lt;/p&gt;</a:t>
            </a:r>
            <a:endParaRPr lang="en-US" altLang="zh-CN" smtClean="0"/>
          </a:p>
          <a:p>
            <a:pPr marL="457200" lvl="1" indent="0">
              <a:buNone/>
            </a:pPr>
            <a:r>
              <a:rPr lang="en-US" altLang="zh-CN" smtClean="0"/>
              <a:t>@</a:t>
            </a:r>
            <a:r>
              <a:rPr lang="en-US" altLang="zh-CN"/>
              <a:t>endforelse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2.3 </a:t>
            </a:r>
            <a:r>
              <a:rPr lang="zh-CN" altLang="en-US" smtClean="0"/>
              <a:t>文件包含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@include</a:t>
            </a:r>
            <a:endParaRPr lang="en-US" altLang="zh-CN"/>
          </a:p>
          <a:p>
            <a:pPr lvl="1"/>
            <a:r>
              <a:rPr lang="en-US" altLang="zh-CN"/>
              <a:t>@include('public.header')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@include('public/header')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@include('public.header',['title'=&gt;'</a:t>
            </a:r>
            <a:r>
              <a:rPr lang="zh-CN" altLang="en-US">
                <a:sym typeface="+mn-ea"/>
              </a:rPr>
              <a:t>标题</a:t>
            </a:r>
            <a:r>
              <a:rPr lang="en-US" altLang="zh-CN">
                <a:sym typeface="+mn-ea"/>
              </a:rPr>
              <a:t>'])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2.1 </a:t>
            </a:r>
            <a:r>
              <a:rPr lang="zh-CN" altLang="en-US" smtClean="0"/>
              <a:t>模板继承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810" y="978535"/>
            <a:ext cx="10515600" cy="537908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/>
              <a:t>创建父模板</a:t>
            </a:r>
            <a:endParaRPr lang="zh-CN" altLang="en-US"/>
          </a:p>
          <a:p>
            <a:pPr lvl="1"/>
            <a:r>
              <a:rPr lang="en-US" altLang="zh-CN"/>
              <a:t>layout.blade.php</a:t>
            </a:r>
            <a:endParaRPr lang="en-US" altLang="zh-CN"/>
          </a:p>
          <a:p>
            <a:pPr lvl="1"/>
            <a:r>
              <a:rPr lang="zh-CN" altLang="en-US"/>
              <a:t>定义布局</a:t>
            </a:r>
            <a:endParaRPr lang="zh-CN" altLang="en-US"/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@section</a:t>
            </a:r>
            <a:r>
              <a:rPr lang="zh-CN" altLang="en-US"/>
              <a:t>('</a:t>
            </a:r>
            <a:r>
              <a:rPr lang="en-US" altLang="zh-CN"/>
              <a:t>header</a:t>
            </a:r>
            <a:r>
              <a:rPr lang="zh-CN" altLang="en-US"/>
              <a:t>')    </a:t>
            </a:r>
            <a:r>
              <a:rPr lang="en-US" altLang="zh-CN"/>
              <a:t>//</a:t>
            </a:r>
            <a:r>
              <a:rPr lang="zh-CN" altLang="en-US"/>
              <a:t>有内容区域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           </a:t>
            </a:r>
            <a:r>
              <a:rPr lang="en-US" altLang="zh-CN"/>
              <a:t>header....</a:t>
            </a:r>
            <a:endParaRPr lang="en-US" altLang="zh-CN"/>
          </a:p>
          <a:p>
            <a:pPr marL="914400" lvl="2" indent="0">
              <a:buNone/>
            </a:pPr>
            <a:r>
              <a:rPr lang="zh-CN" altLang="en-US"/>
              <a:t>    </a:t>
            </a:r>
            <a:r>
              <a:rPr lang="zh-CN" altLang="en-US">
                <a:solidFill>
                  <a:srgbClr val="FF0000"/>
                </a:solidFill>
              </a:rPr>
              <a:t>@show</a:t>
            </a:r>
            <a:endParaRPr lang="zh-CN" altLang="en-US">
              <a:solidFill>
                <a:srgbClr val="FF0000"/>
              </a:solidFill>
            </a:endParaRPr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@yield</a:t>
            </a:r>
            <a:r>
              <a:rPr lang="zh-CN" altLang="en-US"/>
              <a:t>('content')    </a:t>
            </a:r>
            <a:r>
              <a:rPr lang="en-US" altLang="zh-CN"/>
              <a:t>//</a:t>
            </a:r>
            <a:r>
              <a:rPr lang="zh-CN" altLang="en-US"/>
              <a:t>无内容区域</a:t>
            </a:r>
            <a:endParaRPr lang="zh-CN" altLang="en-US"/>
          </a:p>
          <a:p>
            <a:pPr lvl="0"/>
            <a:r>
              <a:rPr lang="zh-CN" altLang="en-US"/>
              <a:t>子模板</a:t>
            </a:r>
            <a:endParaRPr lang="zh-CN" altLang="en-US"/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@extends</a:t>
            </a:r>
            <a:r>
              <a:rPr lang="en-US" altLang="zh-CN" smtClean="0"/>
              <a:t>('layout')</a:t>
            </a:r>
            <a:endParaRPr lang="en-US" altLang="zh-CN"/>
          </a:p>
          <a:p>
            <a:pPr lvl="1"/>
            <a:r>
              <a:rPr lang="zh-CN" altLang="en-US"/>
              <a:t>重写布</a:t>
            </a:r>
            <a:r>
              <a:rPr lang="zh-CN" altLang="en-US" smtClean="0"/>
              <a:t>局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>
                <a:solidFill>
                  <a:srgbClr val="FF0000"/>
                </a:solidFill>
              </a:rPr>
              <a:t>@section</a:t>
            </a:r>
            <a:r>
              <a:rPr lang="zh-CN" altLang="en-US"/>
              <a:t>('content')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    &lt;p&gt;</a:t>
            </a:r>
            <a:r>
              <a:rPr lang="en-US" altLang="zh-CN"/>
              <a:t>new....</a:t>
            </a:r>
            <a:r>
              <a:rPr lang="zh-CN" altLang="en-US"/>
              <a:t>&lt;/p&gt;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>
                <a:solidFill>
                  <a:srgbClr val="FF0000"/>
                </a:solidFill>
              </a:rPr>
              <a:t>@endsection</a:t>
            </a:r>
            <a:r>
              <a:rPr lang="zh-CN" altLang="en-US"/>
              <a:t>    </a:t>
            </a:r>
            <a:r>
              <a:rPr lang="en-US" altLang="zh-CN"/>
              <a:t>//</a:t>
            </a:r>
            <a:r>
              <a:rPr lang="zh-CN" altLang="en-US"/>
              <a:t>或者用</a:t>
            </a:r>
            <a:r>
              <a:rPr lang="en-US" altLang="zh-CN"/>
              <a:t>@stop</a:t>
            </a:r>
            <a:endParaRPr lang="en-US" altLang="zh-CN"/>
          </a:p>
          <a:p>
            <a:pPr lvl="1"/>
            <a:r>
              <a:rPr lang="zh-CN" altLang="en-US"/>
              <a:t>扩展布局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@section('</a:t>
            </a:r>
            <a:r>
              <a:rPr lang="en-US" altLang="zh-CN">
                <a:sym typeface="+mn-ea"/>
              </a:rPr>
              <a:t>header</a:t>
            </a:r>
            <a:r>
              <a:rPr lang="zh-CN" altLang="en-US"/>
              <a:t>')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    </a:t>
            </a:r>
            <a:r>
              <a:rPr lang="zh-CN" altLang="en-US">
                <a:solidFill>
                  <a:srgbClr val="FF0000"/>
                </a:solidFill>
              </a:rPr>
              <a:t>@parent</a:t>
            </a:r>
            <a:endParaRPr lang="zh-CN" altLang="en-US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zh-CN" altLang="en-US"/>
              <a:t>    &lt;p&gt;</a:t>
            </a:r>
            <a:r>
              <a:rPr lang="en-US" altLang="zh-CN"/>
              <a:t>new....</a:t>
            </a:r>
            <a:r>
              <a:rPr lang="zh-CN" altLang="en-US"/>
              <a:t>&lt;/p&gt;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@endsection</a:t>
            </a:r>
            <a:endParaRPr lang="zh-CN" altLang="en-US"/>
          </a:p>
          <a:p>
            <a:pPr lvl="2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2.6 </a:t>
            </a:r>
            <a:r>
              <a:rPr lang="zh-CN" altLang="en-US" smtClean="0"/>
              <a:t>静态资源管理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静态资源默认位置在</a:t>
            </a:r>
            <a:r>
              <a:rPr lang="en-US" altLang="zh-CN" b="1">
                <a:solidFill>
                  <a:srgbClr val="FF0000"/>
                </a:solidFill>
              </a:rPr>
              <a:t>public</a:t>
            </a:r>
            <a:r>
              <a:rPr lang="zh-CN" altLang="en-US"/>
              <a:t>目录</a:t>
            </a:r>
            <a:endParaRPr lang="zh-CN" altLang="en-US"/>
          </a:p>
          <a:p>
            <a:r>
              <a:rPr lang="en-US" altLang="zh-CN"/>
              <a:t>{{ asset('</a:t>
            </a:r>
            <a:r>
              <a:rPr lang="zh-CN" altLang="en-US"/>
              <a:t>静态文件路径名称</a:t>
            </a:r>
            <a:r>
              <a:rPr lang="en-US" altLang="zh-CN"/>
              <a:t>')}}</a:t>
            </a:r>
            <a:endParaRPr lang="en-US" altLang="zh-CN"/>
          </a:p>
          <a:p>
            <a:pPr lvl="1"/>
            <a:r>
              <a:rPr lang="en-US" altLang="zh-CN"/>
              <a:t>&lt;link rel="stylesheet" href</a:t>
            </a:r>
            <a:r>
              <a:rPr lang="en-US" altLang="zh-CN" smtClean="0"/>
              <a:t>="{{asset('css/public.css')}}"/&gt;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488909" y="393677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735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上章回顾</a:t>
            </a:r>
            <a:endParaRPr kumimoji="0" lang="zh-CN" altLang="en-US" sz="3735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41562" y="452755"/>
            <a:ext cx="10345420" cy="4984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endParaRPr kumimoji="1" lang="en-US" altLang="zh-CN" sz="2665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665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建立数据库连接</a:t>
            </a:r>
            <a:endParaRPr kumimoji="1" lang="zh-CN" altLang="en-US" sz="2665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66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操作</a:t>
            </a:r>
            <a:r>
              <a:rPr kumimoji="1" lang="zh-CN" altLang="en-US" sz="2665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数据库</a:t>
            </a:r>
            <a:endParaRPr kumimoji="1" lang="en-US" altLang="zh-CN" sz="2665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en-US" altLang="zh-CN" sz="24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DB facade (</a:t>
            </a:r>
            <a:r>
              <a:rPr kumimoji="1" lang="zh-CN" altLang="en-US" sz="24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原始查找</a:t>
            </a:r>
            <a:r>
              <a:rPr kumimoji="1" lang="en-US" altLang="zh-CN" sz="24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kumimoji="1" lang="en-US" altLang="zh-CN" sz="240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zh-CN" altLang="en-US" sz="24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查询构造器</a:t>
            </a:r>
            <a:endParaRPr kumimoji="1" lang="zh-CN" altLang="en-US" sz="240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en-US" altLang="zh-CN" sz="24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Eloquent ORM</a:t>
            </a:r>
            <a:endParaRPr kumimoji="1" lang="en-US" altLang="zh-CN" sz="240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kumimoji="1" lang="zh-CN" altLang="en-US" sz="20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创建模型</a:t>
            </a:r>
            <a:endParaRPr kumimoji="1" lang="zh-CN" altLang="en-US" sz="200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371600" lvl="2" indent="-45720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kumimoji="1" lang="zh-CN" altLang="en-US" sz="20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调用模型</a:t>
            </a:r>
            <a:endParaRPr kumimoji="1" lang="en-US" altLang="zh-CN" sz="200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371600" lvl="2" indent="-45720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kumimoji="1" lang="en-US" altLang="zh-CN" sz="20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CURD</a:t>
            </a:r>
            <a:endParaRPr kumimoji="1" lang="zh-CN" altLang="en-US" sz="2000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488909" y="226503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735" b="1" i="0" u="none" strike="noStrike" kern="1200" cap="none" spc="0" normalizeH="0" baseline="0" noProof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本章重点</a:t>
            </a:r>
            <a:endParaRPr kumimoji="0" lang="zh-CN" altLang="en-US" sz="3735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702522" y="743416"/>
            <a:ext cx="10345420" cy="6369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665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视图</a:t>
            </a:r>
            <a:endParaRPr kumimoji="1" lang="en-US" altLang="zh-CN" sz="2665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zh-CN" altLang="en-US" sz="24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新建视图</a:t>
            </a:r>
            <a:endParaRPr kumimoji="1" lang="en-US" altLang="zh-CN" sz="240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zh-CN" altLang="en-US" sz="24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输出视图</a:t>
            </a:r>
            <a:endParaRPr kumimoji="1" lang="en-US" altLang="zh-CN" sz="240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US" altLang="zh-CN" sz="2665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Blade</a:t>
            </a:r>
            <a:r>
              <a:rPr kumimoji="1" lang="zh-CN" altLang="en-US" sz="2665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模板引擎</a:t>
            </a:r>
            <a:endParaRPr kumimoji="1" lang="en-US" altLang="zh-CN" sz="2665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zh-CN" altLang="en-US" sz="24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模板继承</a:t>
            </a:r>
            <a:endParaRPr kumimoji="1" lang="en-US" altLang="zh-CN" sz="240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zh-CN" altLang="en-US" sz="24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变量输出</a:t>
            </a:r>
            <a:endParaRPr kumimoji="1" lang="en-US" altLang="zh-CN" sz="240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zh-CN" altLang="en-US" sz="24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文件包含</a:t>
            </a:r>
            <a:endParaRPr kumimoji="1" lang="en-US" altLang="zh-CN" sz="240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zh-CN" altLang="en-US" sz="24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流程控制</a:t>
            </a:r>
            <a:endParaRPr kumimoji="1" lang="en-US" altLang="zh-CN" sz="240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zh-CN" altLang="en-US" sz="24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模板中的</a:t>
            </a:r>
            <a:r>
              <a:rPr kumimoji="1" lang="en-US" altLang="zh-CN" sz="24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URL</a:t>
            </a:r>
            <a:endParaRPr kumimoji="1" lang="en-US" altLang="zh-CN" sz="240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zh-CN" altLang="en-US" sz="24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静态资源管理</a:t>
            </a:r>
            <a:endParaRPr kumimoji="1" lang="en-US" altLang="zh-CN" sz="240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</a:pPr>
            <a:endParaRPr kumimoji="1" lang="zh-CN" altLang="en-US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 </a:t>
            </a:r>
            <a:r>
              <a:rPr lang="zh-CN" altLang="en-US" smtClean="0"/>
              <a:t>视图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45540"/>
            <a:ext cx="10515600" cy="5233035"/>
          </a:xfrm>
        </p:spPr>
        <p:txBody>
          <a:bodyPr>
            <a:normAutofit fontScale="87500" lnSpcReduction="10000"/>
          </a:bodyPr>
          <a:lstStyle/>
          <a:p>
            <a:r>
              <a:rPr lang="zh-CN" altLang="en-US" smtClean="0"/>
              <a:t>新建视图</a:t>
            </a:r>
            <a:endParaRPr lang="zh-CN" altLang="en-US" smtClean="0"/>
          </a:p>
          <a:p>
            <a:pPr lvl="1"/>
            <a:r>
              <a:rPr lang="zh-CN" altLang="en-US">
                <a:sym typeface="+mn-ea"/>
              </a:rPr>
              <a:t>视图文件存放在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resources/views</a:t>
            </a:r>
            <a:r>
              <a:rPr lang="zh-CN" altLang="en-US">
                <a:sym typeface="+mn-ea"/>
              </a:rPr>
              <a:t> 目录</a:t>
            </a:r>
            <a:endParaRPr lang="zh-CN" altLang="en-US"/>
          </a:p>
          <a:p>
            <a:pPr lvl="2"/>
            <a:r>
              <a:rPr lang="en-US" altLang="zh-CN">
                <a:sym typeface="+mn-ea"/>
              </a:rPr>
              <a:t>test.php  </a:t>
            </a:r>
            <a:endParaRPr lang="zh-CN" altLang="en-US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test.blade.php //</a:t>
            </a:r>
            <a:r>
              <a:rPr lang="zh-CN" altLang="en-US">
                <a:sym typeface="+mn-ea"/>
              </a:rPr>
              <a:t>默认视图，优先级高于</a:t>
            </a:r>
            <a:r>
              <a:rPr lang="en-US" altLang="zh-CN">
                <a:sym typeface="+mn-ea"/>
              </a:rPr>
              <a:t>test.php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user/test.blade.php //</a:t>
            </a:r>
            <a:r>
              <a:rPr lang="zh-CN" altLang="en-US">
                <a:sym typeface="+mn-ea"/>
              </a:rPr>
              <a:t>通过目录给视图分组</a:t>
            </a:r>
            <a:endParaRPr lang="zh-CN" altLang="en-US" smtClean="0">
              <a:sym typeface="+mn-ea"/>
            </a:endParaRPr>
          </a:p>
          <a:p>
            <a:r>
              <a:rPr lang="zh-CN" altLang="en-US" smtClean="0"/>
              <a:t>输出视图</a:t>
            </a:r>
            <a:endParaRPr lang="zh-CN" altLang="en-US" smtClean="0"/>
          </a:p>
          <a:p>
            <a:pPr lvl="1"/>
            <a:r>
              <a:rPr lang="zh-CN" altLang="en-US"/>
              <a:t>在控制器中通过</a:t>
            </a:r>
            <a:r>
              <a:rPr lang="en-US" altLang="zh-CN">
                <a:solidFill>
                  <a:srgbClr val="FF0000"/>
                </a:solidFill>
              </a:rPr>
              <a:t>view</a:t>
            </a:r>
            <a:r>
              <a:rPr lang="zh-CN" altLang="en-US"/>
              <a:t>方法输出视图</a:t>
            </a:r>
            <a:endParaRPr lang="zh-CN" altLang="en-US"/>
          </a:p>
          <a:p>
            <a:pPr lvl="2"/>
            <a:r>
              <a:rPr lang="en-US" altLang="zh-CN"/>
              <a:t>return view('test');</a:t>
            </a:r>
            <a:endParaRPr lang="en-US" altLang="zh-CN"/>
          </a:p>
          <a:p>
            <a:pPr lvl="2"/>
            <a:r>
              <a:rPr lang="en-US" altLang="zh-CN"/>
              <a:t>return view(</a:t>
            </a:r>
            <a:r>
              <a:rPr lang="en-US" altLang="zh-CN" smtClean="0"/>
              <a:t>'user/test</a:t>
            </a:r>
            <a:r>
              <a:rPr lang="en-US" altLang="zh-CN"/>
              <a:t>')</a:t>
            </a:r>
            <a:endParaRPr lang="en-US" altLang="zh-CN"/>
          </a:p>
          <a:p>
            <a:pPr lvl="1"/>
            <a:r>
              <a:rPr lang="en-US" altLang="zh-CN"/>
              <a:t>传递数据到视图</a:t>
            </a:r>
            <a:endParaRPr lang="en-US" altLang="zh-CN"/>
          </a:p>
          <a:p>
            <a:pPr lvl="2"/>
            <a:r>
              <a:rPr lang="en-US" altLang="zh-CN"/>
              <a:t>return view('test', [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      'name' =&gt; 'Rose',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      'userArr'=&gt;['username'=&gt;'Jack','age'=&gt;18],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      'userObj'=&gt;new Stu(),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      'html'=&gt;'&lt;span style="color:red"&gt;带html的内容&lt;/span&gt;'	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   ]);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 Blade</a:t>
            </a:r>
            <a:r>
              <a:rPr lang="zh-CN" altLang="en-US" smtClean="0"/>
              <a:t>模板引擎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2535"/>
            <a:ext cx="10515600" cy="486981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mtClean="0">
                <a:solidFill>
                  <a:schemeClr val="bg2">
                    <a:lumMod val="10000"/>
                  </a:schemeClr>
                </a:solidFill>
                <a:cs typeface="微软雅黑" panose="020B0503020204020204" pitchFamily="34" charset="-122"/>
              </a:rPr>
              <a:t>变量输出</a:t>
            </a:r>
            <a:endParaRPr kumimoji="1" lang="zh-CN" altLang="en-US" smtClean="0">
              <a:solidFill>
                <a:schemeClr val="bg2">
                  <a:lumMod val="10000"/>
                </a:schemeClr>
              </a:solidFill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smtClean="0">
                <a:solidFill>
                  <a:schemeClr val="bg2">
                    <a:lumMod val="10000"/>
                  </a:schemeClr>
                </a:solidFill>
                <a:cs typeface="微软雅黑" panose="020B0503020204020204" pitchFamily="34" charset="-122"/>
                <a:sym typeface="+mn-ea"/>
              </a:rPr>
              <a:t>模板中的</a:t>
            </a:r>
            <a:r>
              <a:rPr kumimoji="1" lang="en-US" altLang="zh-CN" smtClean="0">
                <a:solidFill>
                  <a:schemeClr val="bg2">
                    <a:lumMod val="10000"/>
                  </a:schemeClr>
                </a:solidFill>
                <a:cs typeface="微软雅黑" panose="020B0503020204020204" pitchFamily="34" charset="-122"/>
                <a:sym typeface="+mn-ea"/>
              </a:rPr>
              <a:t>URL</a:t>
            </a:r>
            <a:endParaRPr kumimoji="1" lang="en-US" altLang="zh-CN" smtClean="0">
              <a:solidFill>
                <a:schemeClr val="bg2">
                  <a:lumMod val="10000"/>
                </a:schemeClr>
              </a:solidFill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"/>
            </a:pPr>
            <a:r>
              <a:rPr kumimoji="1" lang="zh-CN" altLang="en-US" smtClean="0">
                <a:solidFill>
                  <a:schemeClr val="bg2">
                    <a:lumMod val="10000"/>
                  </a:schemeClr>
                </a:solidFill>
                <a:cs typeface="微软雅黑" panose="020B0503020204020204" pitchFamily="34" charset="-122"/>
              </a:rPr>
              <a:t>流程控制</a:t>
            </a:r>
            <a:endParaRPr kumimoji="1" lang="en-US" altLang="zh-CN" smtClean="0">
              <a:solidFill>
                <a:schemeClr val="bg2">
                  <a:lumMod val="10000"/>
                </a:schemeClr>
              </a:solidFill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"/>
            </a:pPr>
            <a:r>
              <a:rPr kumimoji="1" lang="zh-CN" altLang="en-US" smtClean="0">
                <a:solidFill>
                  <a:schemeClr val="bg2">
                    <a:lumMod val="10000"/>
                  </a:schemeClr>
                </a:solidFill>
                <a:cs typeface="微软雅黑" panose="020B0503020204020204" pitchFamily="34" charset="-122"/>
                <a:sym typeface="+mn-ea"/>
              </a:rPr>
              <a:t>文件包含</a:t>
            </a:r>
            <a:endParaRPr kumimoji="1" lang="zh-CN" altLang="en-US" smtClean="0">
              <a:solidFill>
                <a:schemeClr val="bg2">
                  <a:lumMod val="10000"/>
                </a:schemeClr>
              </a:solidFill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"/>
            </a:pPr>
            <a:r>
              <a:rPr lang="zh-CN" altLang="en-US" smtClean="0">
                <a:sym typeface="+mn-ea"/>
              </a:rPr>
              <a:t>模板继承</a:t>
            </a:r>
            <a:endParaRPr kumimoji="1" lang="en-US" altLang="zh-CN" smtClean="0">
              <a:solidFill>
                <a:schemeClr val="bg2">
                  <a:lumMod val="10000"/>
                </a:schemeClr>
              </a:solidFill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"/>
            </a:pPr>
            <a:r>
              <a:rPr kumimoji="1" lang="zh-CN" altLang="en-US" smtClean="0">
                <a:solidFill>
                  <a:schemeClr val="bg2">
                    <a:lumMod val="10000"/>
                  </a:schemeClr>
                </a:solidFill>
                <a:cs typeface="微软雅黑" panose="020B0503020204020204" pitchFamily="34" charset="-122"/>
              </a:rPr>
              <a:t>静态资源管理</a:t>
            </a:r>
            <a:endParaRPr kumimoji="1" lang="zh-CN" altLang="en-US" smtClean="0">
              <a:solidFill>
                <a:schemeClr val="bg2">
                  <a:lumMod val="10000"/>
                </a:schemeClr>
              </a:solidFill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"/>
            </a:pPr>
            <a:endParaRPr kumimoji="1" lang="en-US" altLang="zh-CN" smtClean="0">
              <a:solidFill>
                <a:schemeClr val="bg2">
                  <a:lumMod val="10000"/>
                </a:schemeClr>
              </a:solidFill>
              <a:cs typeface="微软雅黑" panose="020B0503020204020204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2.1 </a:t>
            </a:r>
            <a:r>
              <a:rPr lang="zh-CN" altLang="en-US" smtClean="0"/>
              <a:t>数据输出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51560"/>
            <a:ext cx="10515600" cy="526605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输出变量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en-US" altLang="zh-CN" sz="2400"/>
              <a:t>{{ $</a:t>
            </a:r>
            <a:r>
              <a:rPr lang="zh-CN" altLang="en-US" sz="2400"/>
              <a:t>变量名 </a:t>
            </a:r>
            <a:r>
              <a:rPr lang="en-US" altLang="zh-CN" sz="2400"/>
              <a:t>}}</a:t>
            </a:r>
            <a:endParaRPr lang="en-US" altLang="zh-CN" sz="2400"/>
          </a:p>
          <a:p>
            <a:pPr>
              <a:lnSpc>
                <a:spcPct val="120000"/>
              </a:lnSpc>
            </a:pPr>
            <a:r>
              <a:rPr lang="zh-CN" altLang="en-US"/>
              <a:t>输出数组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en-US" altLang="zh-CN"/>
              <a:t>{{ $</a:t>
            </a:r>
            <a:r>
              <a:rPr lang="zh-CN" altLang="en-US"/>
              <a:t>数组名</a:t>
            </a:r>
            <a:r>
              <a:rPr lang="en-US" altLang="zh-CN"/>
              <a:t>['</a:t>
            </a:r>
            <a:r>
              <a:rPr lang="zh-CN" altLang="en-US"/>
              <a:t>下标</a:t>
            </a:r>
            <a:r>
              <a:rPr lang="en-US" altLang="zh-CN"/>
              <a:t>'] }}</a:t>
            </a:r>
            <a:endParaRPr lang="en-US" altLang="zh-CN"/>
          </a:p>
          <a:p>
            <a:pPr lvl="0">
              <a:lnSpc>
                <a:spcPct val="120000"/>
              </a:lnSpc>
            </a:pPr>
            <a:r>
              <a:rPr lang="zh-CN" altLang="en-US"/>
              <a:t>输出对象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en-US" altLang="zh-CN"/>
              <a:t>{{ $</a:t>
            </a:r>
            <a:r>
              <a:rPr lang="zh-CN" altLang="en-US"/>
              <a:t>对象名</a:t>
            </a:r>
            <a:r>
              <a:rPr lang="en-US" altLang="zh-CN"/>
              <a:t>-&gt;</a:t>
            </a:r>
            <a:r>
              <a:rPr lang="zh-CN" altLang="en-US"/>
              <a:t>属性名 </a:t>
            </a:r>
            <a:r>
              <a:rPr lang="en-US" altLang="zh-CN"/>
              <a:t>}}</a:t>
            </a:r>
            <a:endParaRPr lang="en-US" altLang="zh-CN"/>
          </a:p>
          <a:p>
            <a:pPr lvl="1">
              <a:lnSpc>
                <a:spcPct val="120000"/>
              </a:lnSpc>
            </a:pPr>
            <a:r>
              <a:rPr lang="en-US" altLang="zh-CN"/>
              <a:t>{{ $</a:t>
            </a:r>
            <a:r>
              <a:rPr lang="zh-CN" altLang="en-US"/>
              <a:t>对象名</a:t>
            </a:r>
            <a:r>
              <a:rPr lang="en-US" altLang="zh-CN"/>
              <a:t>-&gt;</a:t>
            </a:r>
            <a:r>
              <a:rPr lang="zh-CN" altLang="en-US"/>
              <a:t>方法</a:t>
            </a:r>
            <a:r>
              <a:rPr lang="en-US" altLang="zh-CN"/>
              <a:t>() }}</a:t>
            </a:r>
            <a:endParaRPr lang="en-US" altLang="zh-CN"/>
          </a:p>
          <a:p>
            <a:pPr lvl="0">
              <a:lnSpc>
                <a:spcPct val="120000"/>
              </a:lnSpc>
            </a:pPr>
            <a:r>
              <a:rPr lang="zh-CN" altLang="en-US"/>
              <a:t>输出默认值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/>
              <a:t>{{ </a:t>
            </a:r>
            <a:r>
              <a:rPr lang="zh-CN" altLang="en-US" smtClean="0"/>
              <a:t>isset</a:t>
            </a:r>
            <a:r>
              <a:rPr lang="zh-CN" altLang="en-US"/>
              <a:t>($name) ? $name : '默认值' }}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 smtClean="0"/>
              <a:t>{{ $name or '</a:t>
            </a:r>
            <a:r>
              <a:rPr lang="zh-CN" altLang="en-US" smtClean="0">
                <a:sym typeface="+mn-ea"/>
              </a:rPr>
              <a:t>默认值</a:t>
            </a:r>
            <a:r>
              <a:rPr lang="zh-CN" altLang="en-US" smtClean="0"/>
              <a:t>' }}</a:t>
            </a:r>
            <a:endParaRPr lang="zh-CN" altLang="en-US"/>
          </a:p>
          <a:p>
            <a:pPr lvl="0">
              <a:lnSpc>
                <a:spcPct val="120000"/>
              </a:lnSpc>
            </a:pPr>
            <a:r>
              <a:rPr lang="zh-CN" altLang="en-US"/>
              <a:t>输出</a:t>
            </a:r>
            <a:r>
              <a:rPr lang="en-US" altLang="zh-CN"/>
              <a:t>html</a:t>
            </a:r>
            <a:endParaRPr lang="en-US" altLang="zh-CN"/>
          </a:p>
          <a:p>
            <a:pPr lvl="1">
              <a:lnSpc>
                <a:spcPct val="120000"/>
              </a:lnSpc>
            </a:pPr>
            <a:r>
              <a:rPr lang="en-US" altLang="zh-CN"/>
              <a:t>{!! $html !!}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80695"/>
            <a:ext cx="10515600" cy="5578475"/>
          </a:xfrm>
        </p:spPr>
        <p:txBody>
          <a:bodyPr>
            <a:normAutofit fontScale="875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原样显示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en-US" altLang="zh-CN"/>
              <a:t>@{{ $name }}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zh-CN" altLang="en-US"/>
              <a:t>注释</a:t>
            </a:r>
            <a:endParaRPr lang="zh-CN" altLang="en-US"/>
          </a:p>
          <a:p>
            <a:pPr lvl="6">
              <a:lnSpc>
                <a:spcPct val="120000"/>
              </a:lnSpc>
            </a:pPr>
            <a:r>
              <a:rPr lang="zh-CN" altLang="en-US"/>
              <a:t>{{-- 模板注释内容 --}}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/>
              <a:t>用户不可见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在模板中使用</a:t>
            </a:r>
            <a:r>
              <a:rPr lang="en-US" altLang="zh-CN"/>
              <a:t>php</a:t>
            </a:r>
            <a:r>
              <a:rPr lang="zh-CN" altLang="en-US"/>
              <a:t>函数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en-US" altLang="zh-CN"/>
              <a:t>{{ date('Y-m-d H:i:s',time()) }}</a:t>
            </a:r>
            <a:endParaRPr lang="en-US" altLang="zh-CN"/>
          </a:p>
          <a:p>
            <a:pPr lvl="0">
              <a:lnSpc>
                <a:spcPct val="120000"/>
              </a:lnSpc>
            </a:pPr>
            <a:r>
              <a:rPr lang="zh-CN" altLang="en-US"/>
              <a:t>在模板中使用原生</a:t>
            </a:r>
            <a:r>
              <a:rPr lang="en-US" altLang="zh-CN"/>
              <a:t>PHP</a:t>
            </a:r>
            <a:r>
              <a:rPr lang="zh-CN" altLang="en-US"/>
              <a:t>代码</a:t>
            </a:r>
            <a:endParaRPr lang="zh-CN" altLang="en-US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/>
              <a:t>&lt;?php</a:t>
            </a:r>
            <a:endParaRPr lang="zh-CN" altLang="en-US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/>
              <a:t>  //支持书写原生php代码</a:t>
            </a:r>
            <a:endParaRPr lang="zh-CN" altLang="en-US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/>
              <a:t>  </a:t>
            </a:r>
            <a:r>
              <a:rPr lang="en-US" altLang="zh-CN"/>
              <a:t>echo $name;</a:t>
            </a:r>
            <a:endParaRPr lang="en-US" altLang="zh-CN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/>
              <a:t>?&gt;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2.2 </a:t>
            </a:r>
            <a:r>
              <a:rPr lang="zh-CN" altLang="en-US" smtClean="0"/>
              <a:t>模板中的</a:t>
            </a:r>
            <a:r>
              <a:rPr lang="en-US" altLang="zh-CN" smtClean="0"/>
              <a:t>URL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url('</a:t>
            </a:r>
            <a:r>
              <a:rPr lang="zh-CN" altLang="en-US" smtClean="0"/>
              <a:t>路由名称</a:t>
            </a:r>
            <a:r>
              <a:rPr lang="en-US" altLang="zh-CN" smtClean="0"/>
              <a:t>')</a:t>
            </a:r>
            <a:endParaRPr lang="en-US" altLang="zh-CN" smtClean="0"/>
          </a:p>
          <a:p>
            <a:r>
              <a:rPr lang="en-US" altLang="zh-CN" smtClean="0"/>
              <a:t>route('</a:t>
            </a:r>
            <a:r>
              <a:rPr lang="zh-CN" altLang="en-US" smtClean="0"/>
              <a:t>路由别名</a:t>
            </a:r>
            <a:r>
              <a:rPr lang="en-US" altLang="zh-CN" smtClean="0"/>
              <a:t>')</a:t>
            </a:r>
            <a:endParaRPr lang="en-US" altLang="zh-CN" smtClean="0"/>
          </a:p>
          <a:p>
            <a:r>
              <a:rPr lang="en-US" altLang="zh-CN" smtClean="0"/>
              <a:t>action('</a:t>
            </a:r>
            <a:r>
              <a:rPr lang="zh-CN" altLang="en-US" smtClean="0"/>
              <a:t>控制器</a:t>
            </a:r>
            <a:r>
              <a:rPr lang="en-US" altLang="zh-CN" smtClean="0"/>
              <a:t>@</a:t>
            </a:r>
            <a:r>
              <a:rPr lang="zh-CN" altLang="en-US" smtClean="0"/>
              <a:t>方法</a:t>
            </a:r>
            <a:r>
              <a:rPr lang="en-US" altLang="zh-CN" smtClean="0"/>
              <a:t>')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2.3 </a:t>
            </a:r>
            <a:r>
              <a:rPr lang="zh-CN" altLang="en-US" smtClean="0"/>
              <a:t>流程控制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if</a:t>
            </a:r>
            <a:endParaRPr lang="en-US" altLang="zh-CN"/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unless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mtClean="0"/>
              <a:t>for</a:t>
            </a:r>
            <a:endParaRPr lang="en-US" altLang="zh-CN" smtClean="0"/>
          </a:p>
          <a:p>
            <a:r>
              <a:rPr lang="en-US" altLang="zh-CN" smtClean="0"/>
              <a:t>while</a:t>
            </a:r>
            <a:endParaRPr lang="en-US" altLang="zh-CN"/>
          </a:p>
          <a:p>
            <a:r>
              <a:rPr lang="en-US" altLang="zh-CN"/>
              <a:t>foreach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1882</Words>
  <Application>WPS 演示</Application>
  <PresentationFormat>自定义</PresentationFormat>
  <Paragraphs>182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Heiti SC Light</vt:lpstr>
      <vt:lpstr>Arial</vt:lpstr>
      <vt:lpstr>微软雅黑</vt:lpstr>
      <vt:lpstr>Wingdings</vt:lpstr>
      <vt:lpstr>Calibri</vt:lpstr>
      <vt:lpstr>Impact</vt:lpstr>
      <vt:lpstr>Arial Unicode MS</vt:lpstr>
      <vt:lpstr>云和</vt:lpstr>
      <vt:lpstr>PowerPoint 演示文稿</vt:lpstr>
      <vt:lpstr>PowerPoint 演示文稿</vt:lpstr>
      <vt:lpstr>PowerPoint 演示文稿</vt:lpstr>
      <vt:lpstr>1 视图</vt:lpstr>
      <vt:lpstr>2 Blade模板引擎</vt:lpstr>
      <vt:lpstr>2.1 数据输出</vt:lpstr>
      <vt:lpstr>PowerPoint 演示文稿</vt:lpstr>
      <vt:lpstr>2.2 模板中的URL</vt:lpstr>
      <vt:lpstr>2.3 流程控制</vt:lpstr>
      <vt:lpstr>2.3.1 条件控制</vt:lpstr>
      <vt:lpstr>2.3.2 循环控制</vt:lpstr>
      <vt:lpstr>2.3.3 数组遍历</vt:lpstr>
      <vt:lpstr>2.3 文件包含</vt:lpstr>
      <vt:lpstr>2.1 模板继承</vt:lpstr>
      <vt:lpstr>2.6 静态资源管理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695</cp:revision>
  <dcterms:created xsi:type="dcterms:W3CDTF">2016-09-06T02:25:00Z</dcterms:created>
  <dcterms:modified xsi:type="dcterms:W3CDTF">2018-06-29T03:50:57Z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