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38"/>
  </p:notesMasterIdLst>
  <p:sldIdLst>
    <p:sldId id="256" r:id="rId3"/>
    <p:sldId id="305" r:id="rId4"/>
    <p:sldId id="308" r:id="rId5"/>
    <p:sldId id="309" r:id="rId6"/>
    <p:sldId id="310" r:id="rId7"/>
    <p:sldId id="311" r:id="rId8"/>
    <p:sldId id="312" r:id="rId9"/>
    <p:sldId id="316" r:id="rId10"/>
    <p:sldId id="314" r:id="rId11"/>
    <p:sldId id="315" r:id="rId12"/>
    <p:sldId id="285" r:id="rId13"/>
    <p:sldId id="286" r:id="rId14"/>
    <p:sldId id="287" r:id="rId15"/>
    <p:sldId id="317" r:id="rId16"/>
    <p:sldId id="318" r:id="rId17"/>
    <p:sldId id="319" r:id="rId18"/>
    <p:sldId id="323" r:id="rId19"/>
    <p:sldId id="326" r:id="rId20"/>
    <p:sldId id="327" r:id="rId21"/>
    <p:sldId id="328" r:id="rId22"/>
    <p:sldId id="329" r:id="rId23"/>
    <p:sldId id="330" r:id="rId24"/>
    <p:sldId id="331" r:id="rId25"/>
    <p:sldId id="332" r:id="rId26"/>
    <p:sldId id="333" r:id="rId27"/>
    <p:sldId id="334" r:id="rId28"/>
    <p:sldId id="335" r:id="rId29"/>
    <p:sldId id="338" r:id="rId30"/>
    <p:sldId id="339" r:id="rId31"/>
    <p:sldId id="340" r:id="rId32"/>
    <p:sldId id="341" r:id="rId33"/>
    <p:sldId id="342" r:id="rId34"/>
    <p:sldId id="343" r:id="rId35"/>
    <p:sldId id="344" r:id="rId36"/>
    <p:sldId id="345"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84"/>
    <p:restoredTop sz="92374"/>
  </p:normalViewPr>
  <p:slideViewPr>
    <p:cSldViewPr snapToGrid="0" snapToObjects="1">
      <p:cViewPr varScale="1">
        <p:scale>
          <a:sx n="84" d="100"/>
          <a:sy n="84" d="100"/>
        </p:scale>
        <p:origin x="9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AFE1F-002B-7B46-8355-500A6338E41C}" type="datetimeFigureOut">
              <a:rPr kumimoji="1" lang="zh-CN" altLang="en-US" smtClean="0"/>
              <a:t>2019/9/25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9A336-E03A-E148-96FC-F9D1DAA871D5}"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自定义函数需要两个参数：在模板中传递给模板函数的所有属性都包含在关联数组中作为第一个参数；第二个参数是用于接收自动传入的</a:t>
            </a:r>
            <a:r>
              <a:rPr lang="en-US" altLang="zh-CN"/>
              <a:t>$smarty</a:t>
            </a:r>
            <a:r>
              <a:rPr lang="zh-CN" altLang="en-US"/>
              <a:t>对象，可以通过这个参数在函数中调用到</a:t>
            </a:r>
            <a:r>
              <a:rPr lang="en-US" altLang="zh-CN"/>
              <a:t>Smarty</a:t>
            </a:r>
            <a:r>
              <a:rPr lang="zh-CN" altLang="en-US"/>
              <a:t>对象中的成员。函数的返回值为输出内容。</a:t>
            </a:r>
          </a:p>
        </p:txBody>
      </p:sp>
    </p:spTree>
    <p:extLst>
      <p:ext uri="{BB962C8B-B14F-4D97-AF65-F5344CB8AC3E}">
        <p14:creationId xmlns:p14="http://schemas.microsoft.com/office/powerpoint/2010/main" val="1823888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9 is </a:t>
            </a:r>
            <a:r>
              <a:rPr lang="en-US" altLang="zh-CN"/>
              <a:t>even </a:t>
            </a:r>
            <a:r>
              <a:rPr lang="zh-CN" altLang="en-US"/>
              <a:t>by 4 解释：</a:t>
            </a:r>
            <a:r>
              <a:rPr lang="en-US" altLang="zh-CN"/>
              <a:t>9/4</a:t>
            </a:r>
            <a:r>
              <a:rPr lang="zh-CN" altLang="en-US"/>
              <a:t>的商是否是偶数</a:t>
            </a:r>
          </a:p>
        </p:txBody>
      </p:sp>
    </p:spTree>
    <p:extLst>
      <p:ext uri="{BB962C8B-B14F-4D97-AF65-F5344CB8AC3E}">
        <p14:creationId xmlns:p14="http://schemas.microsoft.com/office/powerpoint/2010/main" val="3368484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61970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60692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实际上也是可以遍历关联的</a:t>
            </a:r>
          </a:p>
        </p:txBody>
      </p:sp>
    </p:spTree>
    <p:extLst>
      <p:ext uri="{BB962C8B-B14F-4D97-AF65-F5344CB8AC3E}">
        <p14:creationId xmlns:p14="http://schemas.microsoft.com/office/powerpoint/2010/main" val="4106991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模板引擎不只是可以让你实现代码分离（业务逻辑代码和用户界面代码），也可以实现数据分离（动态数据与静态数据），还可以实现代码单元共享（代码重用），甚至是多语言、动态页面与静态页面自动均衡（SDE）等等与用户界面可能没有关系的功能。</a:t>
            </a:r>
          </a:p>
        </p:txBody>
      </p:sp>
      <p:sp>
        <p:nvSpPr>
          <p:cNvPr id="4" name="灯片编号占位符 3"/>
          <p:cNvSpPr>
            <a:spLocks noGrp="1"/>
          </p:cNvSpPr>
          <p:nvPr>
            <p:ph type="sldNum" sz="quarter" idx="10"/>
          </p:nvPr>
        </p:nvSpPr>
        <p:spPr/>
        <p:txBody>
          <a:bodyPr/>
          <a:lstStyle/>
          <a:p>
            <a:fld id="{E4E8AEC5-2607-47EA-9DBC-CA4CCE465680}"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E4E8AEC5-2607-47EA-9DBC-CA4CCE465680}" type="slidenum">
              <a:rPr lang="zh-CN" altLang="en-US" smtClean="0"/>
              <a:t>14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E4E8AEC5-2607-47EA-9DBC-CA4CCE465680}" type="slidenum">
              <a:rPr lang="zh-CN" altLang="en-US" smtClean="0"/>
              <a:t>15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忽略解析原样输出  </a:t>
            </a:r>
          </a:p>
          <a:p>
            <a:r>
              <a:rPr lang="en-US" altLang="x-none"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{ldelim}${rdelim}  </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输出结果</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25885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2938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只能对应模板页使用</a:t>
            </a:r>
          </a:p>
        </p:txBody>
      </p:sp>
    </p:spTree>
    <p:extLst>
      <p:ext uri="{BB962C8B-B14F-4D97-AF65-F5344CB8AC3E}">
        <p14:creationId xmlns:p14="http://schemas.microsoft.com/office/powerpoint/2010/main" val="2178939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3021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23021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TextBox 4"/>
          <p:cNvSpPr txBox="1"/>
          <p:nvPr/>
        </p:nvSpPr>
        <p:spPr>
          <a:xfrm>
            <a:off x="2717048" y="2327504"/>
            <a:ext cx="3262432" cy="1323439"/>
          </a:xfrm>
          <a:prstGeom prst="rect">
            <a:avLst/>
          </a:prstGeom>
          <a:noFill/>
        </p:spPr>
        <p:txBody>
          <a:bodyPr wrap="none">
            <a:spAutoFit/>
          </a:bodyPr>
          <a:lstStyle/>
          <a:p>
            <a:pPr>
              <a:defRPr/>
            </a:pPr>
            <a:r>
              <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rPr>
              <a:t>本节完</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199033" y="6457952"/>
            <a:ext cx="2844800" cy="365125"/>
          </a:xfrm>
        </p:spPr>
        <p:txBody>
          <a:bodyPr/>
          <a:lstStyle>
            <a:lvl1pPr>
              <a:defRPr sz="1867"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623392" y="1316766"/>
            <a:ext cx="9121013" cy="960967"/>
          </a:xfrm>
        </p:spPr>
        <p:txBody>
          <a:bodyPr/>
          <a:lstStyle>
            <a:lvl1pPr>
              <a:buClr>
                <a:srgbClr val="00B0F0"/>
              </a:buClr>
              <a:buFont typeface="Wingdings" panose="05000000000000000000" pitchFamily="2" charset="2"/>
              <a:buChar char=""/>
              <a:defRPr sz="32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667">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2133">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867">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207683" y="15833"/>
            <a:ext cx="10972800" cy="1143000"/>
          </a:xfrm>
        </p:spPr>
        <p:txBody>
          <a:bodyPr>
            <a:normAutofit/>
          </a:bodyPr>
          <a:lstStyle>
            <a:lvl1pPr algn="l">
              <a:defRPr sz="3733"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98213" y="6356773"/>
            <a:ext cx="8945880"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sp>
        <p:nvSpPr>
          <p:cNvPr id="14" name="矩形 13"/>
          <p:cNvSpPr/>
          <p:nvPr userDrawn="1"/>
        </p:nvSpPr>
        <p:spPr>
          <a:xfrm>
            <a:off x="11338561" y="6356773"/>
            <a:ext cx="783167"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4093" y="5775113"/>
            <a:ext cx="2294467" cy="838200"/>
          </a:xfrm>
          <a:prstGeom prst="rect">
            <a:avLst/>
          </a:prstGeom>
        </p:spPr>
      </p:pic>
    </p:spTree>
    <p:extLst>
      <p:ext uri="{BB962C8B-B14F-4D97-AF65-F5344CB8AC3E}">
        <p14:creationId xmlns:p14="http://schemas.microsoft.com/office/powerpoint/2010/main" val="11643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199033" y="6457952"/>
            <a:ext cx="2844800" cy="365125"/>
          </a:xfrm>
        </p:spPr>
        <p:txBody>
          <a:bodyPr/>
          <a:lstStyle>
            <a:lvl1pPr>
              <a:defRPr sz="1867"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623392" y="1316766"/>
            <a:ext cx="9121013" cy="960967"/>
          </a:xfrm>
        </p:spPr>
        <p:txBody>
          <a:bodyPr/>
          <a:lstStyle>
            <a:lvl1pPr>
              <a:buClr>
                <a:srgbClr val="00B0F0"/>
              </a:buClr>
              <a:buFont typeface="Wingdings" panose="05000000000000000000" pitchFamily="2" charset="2"/>
              <a:buChar char=""/>
              <a:defRPr sz="32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667">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2133">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867">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207683" y="15833"/>
            <a:ext cx="10972800" cy="1143000"/>
          </a:xfrm>
        </p:spPr>
        <p:txBody>
          <a:bodyPr>
            <a:normAutofit/>
          </a:bodyPr>
          <a:lstStyle>
            <a:lvl1pPr algn="l">
              <a:defRPr sz="3733"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98213" y="6356773"/>
            <a:ext cx="8945880"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sp>
        <p:nvSpPr>
          <p:cNvPr id="14" name="矩形 13"/>
          <p:cNvSpPr/>
          <p:nvPr userDrawn="1"/>
        </p:nvSpPr>
        <p:spPr>
          <a:xfrm>
            <a:off x="11338561" y="6356773"/>
            <a:ext cx="783167"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4093" y="5775113"/>
            <a:ext cx="2294467" cy="838200"/>
          </a:xfrm>
          <a:prstGeom prst="rect">
            <a:avLst/>
          </a:prstGeom>
        </p:spPr>
      </p:pic>
    </p:spTree>
    <p:extLst>
      <p:ext uri="{BB962C8B-B14F-4D97-AF65-F5344CB8AC3E}">
        <p14:creationId xmlns:p14="http://schemas.microsoft.com/office/powerpoint/2010/main" val="2862297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199033" y="6457952"/>
            <a:ext cx="2844800" cy="365125"/>
          </a:xfrm>
        </p:spPr>
        <p:txBody>
          <a:bodyPr/>
          <a:lstStyle>
            <a:lvl1pPr>
              <a:defRPr sz="1867"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623392" y="1316766"/>
            <a:ext cx="9121013" cy="960967"/>
          </a:xfrm>
        </p:spPr>
        <p:txBody>
          <a:bodyPr/>
          <a:lstStyle>
            <a:lvl1pPr>
              <a:buClr>
                <a:srgbClr val="00B0F0"/>
              </a:buClr>
              <a:buFont typeface="Wingdings" panose="05000000000000000000" pitchFamily="2" charset="2"/>
              <a:buChar char=""/>
              <a:defRPr sz="32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667">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2133">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867">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207683" y="15833"/>
            <a:ext cx="10972800" cy="1143000"/>
          </a:xfrm>
        </p:spPr>
        <p:txBody>
          <a:bodyPr>
            <a:normAutofit/>
          </a:bodyPr>
          <a:lstStyle>
            <a:lvl1pPr algn="l">
              <a:defRPr sz="3733"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98213" y="6356773"/>
            <a:ext cx="8945880"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sp>
        <p:nvSpPr>
          <p:cNvPr id="14" name="矩形 13"/>
          <p:cNvSpPr/>
          <p:nvPr userDrawn="1"/>
        </p:nvSpPr>
        <p:spPr>
          <a:xfrm>
            <a:off x="11338561" y="6356773"/>
            <a:ext cx="783167"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4093" y="5775113"/>
            <a:ext cx="2294467" cy="838200"/>
          </a:xfrm>
          <a:prstGeom prst="rect">
            <a:avLst/>
          </a:prstGeom>
        </p:spPr>
      </p:pic>
    </p:spTree>
    <p:extLst>
      <p:ext uri="{BB962C8B-B14F-4D97-AF65-F5344CB8AC3E}">
        <p14:creationId xmlns:p14="http://schemas.microsoft.com/office/powerpoint/2010/main" val="3921346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199033" y="6457952"/>
            <a:ext cx="2844800" cy="365125"/>
          </a:xfrm>
        </p:spPr>
        <p:txBody>
          <a:bodyPr/>
          <a:lstStyle>
            <a:lvl1pPr>
              <a:defRPr sz="1867"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623392" y="1316766"/>
            <a:ext cx="9121013" cy="960967"/>
          </a:xfrm>
        </p:spPr>
        <p:txBody>
          <a:bodyPr/>
          <a:lstStyle>
            <a:lvl1pPr>
              <a:buClr>
                <a:srgbClr val="00B0F0"/>
              </a:buClr>
              <a:buFont typeface="Wingdings" panose="05000000000000000000" pitchFamily="2" charset="2"/>
              <a:buChar char=""/>
              <a:defRPr sz="32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667">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2133">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867">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207683" y="15833"/>
            <a:ext cx="10972800" cy="1143000"/>
          </a:xfrm>
        </p:spPr>
        <p:txBody>
          <a:bodyPr>
            <a:normAutofit/>
          </a:bodyPr>
          <a:lstStyle>
            <a:lvl1pPr algn="l">
              <a:defRPr sz="3733"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98213" y="6356773"/>
            <a:ext cx="8945880"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sp>
        <p:nvSpPr>
          <p:cNvPr id="14" name="矩形 13"/>
          <p:cNvSpPr/>
          <p:nvPr userDrawn="1"/>
        </p:nvSpPr>
        <p:spPr>
          <a:xfrm>
            <a:off x="11338561" y="6356773"/>
            <a:ext cx="783167"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4093" y="5775113"/>
            <a:ext cx="2294467" cy="838200"/>
          </a:xfrm>
          <a:prstGeom prst="rect">
            <a:avLst/>
          </a:prstGeom>
        </p:spPr>
      </p:pic>
    </p:spTree>
    <p:extLst>
      <p:ext uri="{BB962C8B-B14F-4D97-AF65-F5344CB8AC3E}">
        <p14:creationId xmlns:p14="http://schemas.microsoft.com/office/powerpoint/2010/main" val="3314751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199033" y="6457952"/>
            <a:ext cx="2844800" cy="365125"/>
          </a:xfrm>
        </p:spPr>
        <p:txBody>
          <a:bodyPr/>
          <a:lstStyle>
            <a:lvl1pPr>
              <a:defRPr sz="1867"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623392" y="1316766"/>
            <a:ext cx="9121013" cy="960967"/>
          </a:xfrm>
        </p:spPr>
        <p:txBody>
          <a:bodyPr/>
          <a:lstStyle>
            <a:lvl1pPr>
              <a:buClr>
                <a:srgbClr val="00B0F0"/>
              </a:buClr>
              <a:buFont typeface="Wingdings" panose="05000000000000000000" pitchFamily="2" charset="2"/>
              <a:buChar char=""/>
              <a:defRPr sz="32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667">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2133">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867">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207683" y="15833"/>
            <a:ext cx="10972800" cy="1143000"/>
          </a:xfrm>
        </p:spPr>
        <p:txBody>
          <a:bodyPr>
            <a:normAutofit/>
          </a:bodyPr>
          <a:lstStyle>
            <a:lvl1pPr algn="l">
              <a:defRPr sz="3733"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98213" y="6356773"/>
            <a:ext cx="8945880"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sp>
        <p:nvSpPr>
          <p:cNvPr id="14" name="矩形 13"/>
          <p:cNvSpPr/>
          <p:nvPr userDrawn="1"/>
        </p:nvSpPr>
        <p:spPr>
          <a:xfrm>
            <a:off x="11338561" y="6356773"/>
            <a:ext cx="783167"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4093" y="5775113"/>
            <a:ext cx="2294467" cy="838200"/>
          </a:xfrm>
          <a:prstGeom prst="rect">
            <a:avLst/>
          </a:prstGeom>
        </p:spPr>
      </p:pic>
    </p:spTree>
    <p:extLst>
      <p:ext uri="{BB962C8B-B14F-4D97-AF65-F5344CB8AC3E}">
        <p14:creationId xmlns:p14="http://schemas.microsoft.com/office/powerpoint/2010/main" val="2442377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6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199033" y="6457952"/>
            <a:ext cx="2844800" cy="365125"/>
          </a:xfrm>
        </p:spPr>
        <p:txBody>
          <a:bodyPr/>
          <a:lstStyle>
            <a:lvl1pPr>
              <a:defRPr sz="1867"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623392" y="1316766"/>
            <a:ext cx="9121013" cy="960967"/>
          </a:xfrm>
        </p:spPr>
        <p:txBody>
          <a:bodyPr/>
          <a:lstStyle>
            <a:lvl1pPr>
              <a:buClr>
                <a:srgbClr val="00B0F0"/>
              </a:buClr>
              <a:buFont typeface="Wingdings" panose="05000000000000000000" pitchFamily="2" charset="2"/>
              <a:buChar char=""/>
              <a:defRPr sz="32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667">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2133">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867">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207683" y="15833"/>
            <a:ext cx="10972800" cy="1143000"/>
          </a:xfrm>
        </p:spPr>
        <p:txBody>
          <a:bodyPr>
            <a:normAutofit/>
          </a:bodyPr>
          <a:lstStyle>
            <a:lvl1pPr algn="l">
              <a:defRPr sz="3733"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98213" y="6356773"/>
            <a:ext cx="8945880"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sp>
        <p:nvSpPr>
          <p:cNvPr id="14" name="矩形 13"/>
          <p:cNvSpPr/>
          <p:nvPr userDrawn="1"/>
        </p:nvSpPr>
        <p:spPr>
          <a:xfrm>
            <a:off x="11338561" y="6356773"/>
            <a:ext cx="783167"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4093" y="5775113"/>
            <a:ext cx="2294467" cy="838200"/>
          </a:xfrm>
          <a:prstGeom prst="rect">
            <a:avLst/>
          </a:prstGeom>
        </p:spPr>
      </p:pic>
    </p:spTree>
    <p:extLst>
      <p:ext uri="{BB962C8B-B14F-4D97-AF65-F5344CB8AC3E}">
        <p14:creationId xmlns:p14="http://schemas.microsoft.com/office/powerpoint/2010/main" val="21450495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7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199033" y="6457952"/>
            <a:ext cx="2844800" cy="365125"/>
          </a:xfrm>
        </p:spPr>
        <p:txBody>
          <a:bodyPr/>
          <a:lstStyle>
            <a:lvl1pPr>
              <a:defRPr sz="1867"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623392" y="1316766"/>
            <a:ext cx="9121013" cy="960967"/>
          </a:xfrm>
        </p:spPr>
        <p:txBody>
          <a:bodyPr/>
          <a:lstStyle>
            <a:lvl1pPr>
              <a:buClr>
                <a:srgbClr val="00B0F0"/>
              </a:buClr>
              <a:buFont typeface="Wingdings" panose="05000000000000000000" pitchFamily="2" charset="2"/>
              <a:buChar char=""/>
              <a:defRPr sz="32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667">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2133">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867">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207683" y="15833"/>
            <a:ext cx="10972800" cy="1143000"/>
          </a:xfrm>
        </p:spPr>
        <p:txBody>
          <a:bodyPr>
            <a:normAutofit/>
          </a:bodyPr>
          <a:lstStyle>
            <a:lvl1pPr algn="l">
              <a:defRPr sz="3733"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98213" y="6356773"/>
            <a:ext cx="8945880"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sp>
        <p:nvSpPr>
          <p:cNvPr id="14" name="矩形 13"/>
          <p:cNvSpPr/>
          <p:nvPr userDrawn="1"/>
        </p:nvSpPr>
        <p:spPr>
          <a:xfrm>
            <a:off x="11338561" y="6356773"/>
            <a:ext cx="783167"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4093" y="5775113"/>
            <a:ext cx="2294467" cy="838200"/>
          </a:xfrm>
          <a:prstGeom prst="rect">
            <a:avLst/>
          </a:prstGeom>
        </p:spPr>
      </p:pic>
    </p:spTree>
    <p:extLst>
      <p:ext uri="{BB962C8B-B14F-4D97-AF65-F5344CB8AC3E}">
        <p14:creationId xmlns:p14="http://schemas.microsoft.com/office/powerpoint/2010/main" val="1078921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8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199033" y="6457952"/>
            <a:ext cx="2844800" cy="365125"/>
          </a:xfrm>
        </p:spPr>
        <p:txBody>
          <a:bodyPr/>
          <a:lstStyle>
            <a:lvl1pPr>
              <a:defRPr sz="1867"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623392" y="1316766"/>
            <a:ext cx="9121013" cy="960967"/>
          </a:xfrm>
        </p:spPr>
        <p:txBody>
          <a:bodyPr/>
          <a:lstStyle>
            <a:lvl1pPr>
              <a:buClr>
                <a:srgbClr val="00B0F0"/>
              </a:buClr>
              <a:buFont typeface="Wingdings" panose="05000000000000000000" pitchFamily="2" charset="2"/>
              <a:buChar char=""/>
              <a:defRPr sz="32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667">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2133">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867">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207683" y="15833"/>
            <a:ext cx="10972800" cy="1143000"/>
          </a:xfrm>
        </p:spPr>
        <p:txBody>
          <a:bodyPr>
            <a:normAutofit/>
          </a:bodyPr>
          <a:lstStyle>
            <a:lvl1pPr algn="l">
              <a:defRPr sz="3733"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98213" y="6356773"/>
            <a:ext cx="8945880"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sp>
        <p:nvSpPr>
          <p:cNvPr id="14" name="矩形 13"/>
          <p:cNvSpPr/>
          <p:nvPr userDrawn="1"/>
        </p:nvSpPr>
        <p:spPr>
          <a:xfrm>
            <a:off x="11338561" y="6356773"/>
            <a:ext cx="783167"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4093" y="5775113"/>
            <a:ext cx="2294467" cy="838200"/>
          </a:xfrm>
          <a:prstGeom prst="rect">
            <a:avLst/>
          </a:prstGeom>
        </p:spPr>
      </p:pic>
    </p:spTree>
    <p:extLst>
      <p:ext uri="{BB962C8B-B14F-4D97-AF65-F5344CB8AC3E}">
        <p14:creationId xmlns:p14="http://schemas.microsoft.com/office/powerpoint/2010/main" val="804007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9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199033" y="6457952"/>
            <a:ext cx="2844800" cy="365125"/>
          </a:xfrm>
        </p:spPr>
        <p:txBody>
          <a:bodyPr/>
          <a:lstStyle>
            <a:lvl1pPr>
              <a:defRPr sz="1867"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623392" y="1316766"/>
            <a:ext cx="9121013" cy="960967"/>
          </a:xfrm>
        </p:spPr>
        <p:txBody>
          <a:bodyPr/>
          <a:lstStyle>
            <a:lvl1pPr>
              <a:buClr>
                <a:srgbClr val="00B0F0"/>
              </a:buClr>
              <a:buFont typeface="Wingdings" panose="05000000000000000000" pitchFamily="2" charset="2"/>
              <a:buChar char=""/>
              <a:defRPr sz="32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667">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2133">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867">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207683" y="15833"/>
            <a:ext cx="10972800" cy="1143000"/>
          </a:xfrm>
        </p:spPr>
        <p:txBody>
          <a:bodyPr>
            <a:normAutofit/>
          </a:bodyPr>
          <a:lstStyle>
            <a:lvl1pPr algn="l">
              <a:defRPr sz="3733"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98213" y="6356773"/>
            <a:ext cx="8945880"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sp>
        <p:nvSpPr>
          <p:cNvPr id="14" name="矩形 13"/>
          <p:cNvSpPr/>
          <p:nvPr userDrawn="1"/>
        </p:nvSpPr>
        <p:spPr>
          <a:xfrm>
            <a:off x="11338561" y="6356773"/>
            <a:ext cx="783167"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4093" y="5775113"/>
            <a:ext cx="2294467" cy="838200"/>
          </a:xfrm>
          <a:prstGeom prst="rect">
            <a:avLst/>
          </a:prstGeom>
        </p:spPr>
      </p:pic>
    </p:spTree>
    <p:extLst>
      <p:ext uri="{BB962C8B-B14F-4D97-AF65-F5344CB8AC3E}">
        <p14:creationId xmlns:p14="http://schemas.microsoft.com/office/powerpoint/2010/main" val="4228394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2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199033" y="6457952"/>
            <a:ext cx="2844800" cy="365125"/>
          </a:xfrm>
        </p:spPr>
        <p:txBody>
          <a:bodyPr/>
          <a:lstStyle>
            <a:lvl1pPr>
              <a:defRPr sz="1867"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623392" y="1316766"/>
            <a:ext cx="9121013" cy="960967"/>
          </a:xfrm>
        </p:spPr>
        <p:txBody>
          <a:bodyPr/>
          <a:lstStyle>
            <a:lvl1pPr>
              <a:buClr>
                <a:srgbClr val="00B0F0"/>
              </a:buClr>
              <a:buFont typeface="Wingdings" panose="05000000000000000000" pitchFamily="2" charset="2"/>
              <a:buChar char=""/>
              <a:defRPr sz="32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667">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2133">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867">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207683" y="15833"/>
            <a:ext cx="10972800" cy="1143000"/>
          </a:xfrm>
        </p:spPr>
        <p:txBody>
          <a:bodyPr>
            <a:normAutofit/>
          </a:bodyPr>
          <a:lstStyle>
            <a:lvl1pPr algn="l">
              <a:defRPr sz="3733"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98213" y="6356773"/>
            <a:ext cx="8945880"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sp>
        <p:nvSpPr>
          <p:cNvPr id="14" name="矩形 13"/>
          <p:cNvSpPr/>
          <p:nvPr userDrawn="1"/>
        </p:nvSpPr>
        <p:spPr>
          <a:xfrm>
            <a:off x="11338561" y="6356773"/>
            <a:ext cx="783167"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4093" y="5775113"/>
            <a:ext cx="2294467" cy="838200"/>
          </a:xfrm>
          <a:prstGeom prst="rect">
            <a:avLst/>
          </a:prstGeom>
        </p:spPr>
      </p:pic>
    </p:spTree>
    <p:extLst>
      <p:ext uri="{BB962C8B-B14F-4D97-AF65-F5344CB8AC3E}">
        <p14:creationId xmlns:p14="http://schemas.microsoft.com/office/powerpoint/2010/main" val="21681007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3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199033" y="6457952"/>
            <a:ext cx="2844800" cy="365125"/>
          </a:xfrm>
        </p:spPr>
        <p:txBody>
          <a:bodyPr/>
          <a:lstStyle>
            <a:lvl1pPr>
              <a:defRPr sz="1867"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623392" y="1316766"/>
            <a:ext cx="9121013" cy="960967"/>
          </a:xfrm>
        </p:spPr>
        <p:txBody>
          <a:bodyPr/>
          <a:lstStyle>
            <a:lvl1pPr>
              <a:buClr>
                <a:srgbClr val="00B0F0"/>
              </a:buClr>
              <a:buFont typeface="Wingdings" panose="05000000000000000000" pitchFamily="2" charset="2"/>
              <a:buChar char=""/>
              <a:defRPr sz="32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667">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2133">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867">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207683" y="15833"/>
            <a:ext cx="10972800" cy="1143000"/>
          </a:xfrm>
        </p:spPr>
        <p:txBody>
          <a:bodyPr>
            <a:normAutofit/>
          </a:bodyPr>
          <a:lstStyle>
            <a:lvl1pPr algn="l">
              <a:defRPr sz="3733"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98213" y="6356773"/>
            <a:ext cx="8945880"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sp>
        <p:nvSpPr>
          <p:cNvPr id="14" name="矩形 13"/>
          <p:cNvSpPr/>
          <p:nvPr userDrawn="1"/>
        </p:nvSpPr>
        <p:spPr>
          <a:xfrm>
            <a:off x="11338561" y="6356773"/>
            <a:ext cx="783167"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4093" y="5775113"/>
            <a:ext cx="2294467" cy="838200"/>
          </a:xfrm>
          <a:prstGeom prst="rect">
            <a:avLst/>
          </a:prstGeom>
        </p:spPr>
      </p:pic>
    </p:spTree>
    <p:extLst>
      <p:ext uri="{BB962C8B-B14F-4D97-AF65-F5344CB8AC3E}">
        <p14:creationId xmlns:p14="http://schemas.microsoft.com/office/powerpoint/2010/main" val="18142241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4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199033" y="6457952"/>
            <a:ext cx="2844800" cy="365125"/>
          </a:xfrm>
        </p:spPr>
        <p:txBody>
          <a:bodyPr/>
          <a:lstStyle>
            <a:lvl1pPr>
              <a:defRPr sz="1867"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623392" y="1316766"/>
            <a:ext cx="9121013" cy="960967"/>
          </a:xfrm>
        </p:spPr>
        <p:txBody>
          <a:bodyPr/>
          <a:lstStyle>
            <a:lvl1pPr>
              <a:buClr>
                <a:srgbClr val="00B0F0"/>
              </a:buClr>
              <a:buFont typeface="Wingdings" panose="05000000000000000000" pitchFamily="2" charset="2"/>
              <a:buChar char=""/>
              <a:defRPr sz="32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667">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2133">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867">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207683" y="15833"/>
            <a:ext cx="10972800" cy="1143000"/>
          </a:xfrm>
        </p:spPr>
        <p:txBody>
          <a:bodyPr>
            <a:normAutofit/>
          </a:bodyPr>
          <a:lstStyle>
            <a:lvl1pPr algn="l">
              <a:defRPr sz="3733"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98213" y="6356773"/>
            <a:ext cx="8945880"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sp>
        <p:nvSpPr>
          <p:cNvPr id="14" name="矩形 13"/>
          <p:cNvSpPr/>
          <p:nvPr userDrawn="1"/>
        </p:nvSpPr>
        <p:spPr>
          <a:xfrm>
            <a:off x="11338561" y="6356773"/>
            <a:ext cx="783167"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4093" y="5775113"/>
            <a:ext cx="2294467" cy="838200"/>
          </a:xfrm>
          <a:prstGeom prst="rect">
            <a:avLst/>
          </a:prstGeom>
        </p:spPr>
      </p:pic>
    </p:spTree>
    <p:extLst>
      <p:ext uri="{BB962C8B-B14F-4D97-AF65-F5344CB8AC3E}">
        <p14:creationId xmlns:p14="http://schemas.microsoft.com/office/powerpoint/2010/main" val="34256121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5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199033" y="6457952"/>
            <a:ext cx="2844800" cy="365125"/>
          </a:xfrm>
        </p:spPr>
        <p:txBody>
          <a:bodyPr/>
          <a:lstStyle>
            <a:lvl1pPr>
              <a:defRPr sz="1867"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623392" y="1316766"/>
            <a:ext cx="9121013" cy="960967"/>
          </a:xfrm>
        </p:spPr>
        <p:txBody>
          <a:bodyPr/>
          <a:lstStyle>
            <a:lvl1pPr>
              <a:buClr>
                <a:srgbClr val="00B0F0"/>
              </a:buClr>
              <a:buFont typeface="Wingdings" panose="05000000000000000000" pitchFamily="2" charset="2"/>
              <a:buChar char=""/>
              <a:defRPr sz="32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667">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2133">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867">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207683" y="15833"/>
            <a:ext cx="10972800" cy="1143000"/>
          </a:xfrm>
        </p:spPr>
        <p:txBody>
          <a:bodyPr>
            <a:normAutofit/>
          </a:bodyPr>
          <a:lstStyle>
            <a:lvl1pPr algn="l">
              <a:defRPr sz="3733"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98213" y="6356773"/>
            <a:ext cx="8945880"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sp>
        <p:nvSpPr>
          <p:cNvPr id="14" name="矩形 13"/>
          <p:cNvSpPr/>
          <p:nvPr userDrawn="1"/>
        </p:nvSpPr>
        <p:spPr>
          <a:xfrm>
            <a:off x="11338561" y="6356773"/>
            <a:ext cx="783167"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4093" y="5775113"/>
            <a:ext cx="2294467" cy="838200"/>
          </a:xfrm>
          <a:prstGeom prst="rect">
            <a:avLst/>
          </a:prstGeom>
        </p:spPr>
      </p:pic>
    </p:spTree>
    <p:extLst>
      <p:ext uri="{BB962C8B-B14F-4D97-AF65-F5344CB8AC3E}">
        <p14:creationId xmlns:p14="http://schemas.microsoft.com/office/powerpoint/2010/main" val="40422200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6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199033" y="6457952"/>
            <a:ext cx="2844800" cy="365125"/>
          </a:xfrm>
        </p:spPr>
        <p:txBody>
          <a:bodyPr/>
          <a:lstStyle>
            <a:lvl1pPr>
              <a:defRPr sz="1867"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623392" y="1316766"/>
            <a:ext cx="9121013" cy="960967"/>
          </a:xfrm>
        </p:spPr>
        <p:txBody>
          <a:bodyPr/>
          <a:lstStyle>
            <a:lvl1pPr>
              <a:buClr>
                <a:srgbClr val="00B0F0"/>
              </a:buClr>
              <a:buFont typeface="Wingdings" panose="05000000000000000000" pitchFamily="2" charset="2"/>
              <a:buChar char=""/>
              <a:defRPr sz="32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667">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2133">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867">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207683" y="15833"/>
            <a:ext cx="10972800" cy="1143000"/>
          </a:xfrm>
        </p:spPr>
        <p:txBody>
          <a:bodyPr>
            <a:normAutofit/>
          </a:bodyPr>
          <a:lstStyle>
            <a:lvl1pPr algn="l">
              <a:defRPr sz="3733"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98213" y="6356773"/>
            <a:ext cx="8945880"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sp>
        <p:nvSpPr>
          <p:cNvPr id="14" name="矩形 13"/>
          <p:cNvSpPr/>
          <p:nvPr userDrawn="1"/>
        </p:nvSpPr>
        <p:spPr>
          <a:xfrm>
            <a:off x="11338561" y="6356773"/>
            <a:ext cx="783167"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4093" y="5775113"/>
            <a:ext cx="2294467" cy="838200"/>
          </a:xfrm>
          <a:prstGeom prst="rect">
            <a:avLst/>
          </a:prstGeom>
        </p:spPr>
      </p:pic>
    </p:spTree>
    <p:extLst>
      <p:ext uri="{BB962C8B-B14F-4D97-AF65-F5344CB8AC3E}">
        <p14:creationId xmlns:p14="http://schemas.microsoft.com/office/powerpoint/2010/main" val="2212194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7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199033" y="6457952"/>
            <a:ext cx="2844800" cy="365125"/>
          </a:xfrm>
        </p:spPr>
        <p:txBody>
          <a:bodyPr/>
          <a:lstStyle>
            <a:lvl1pPr>
              <a:defRPr sz="1867"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623392" y="1316766"/>
            <a:ext cx="9121013" cy="960967"/>
          </a:xfrm>
        </p:spPr>
        <p:txBody>
          <a:bodyPr/>
          <a:lstStyle>
            <a:lvl1pPr>
              <a:buClr>
                <a:srgbClr val="00B0F0"/>
              </a:buClr>
              <a:buFont typeface="Wingdings" panose="05000000000000000000" pitchFamily="2" charset="2"/>
              <a:buChar char=""/>
              <a:defRPr sz="32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667">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2133">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867">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207683" y="15833"/>
            <a:ext cx="10972800" cy="1143000"/>
          </a:xfrm>
        </p:spPr>
        <p:txBody>
          <a:bodyPr>
            <a:normAutofit/>
          </a:bodyPr>
          <a:lstStyle>
            <a:lvl1pPr algn="l">
              <a:defRPr sz="3733"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98213" y="6356773"/>
            <a:ext cx="8945880"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sp>
        <p:nvSpPr>
          <p:cNvPr id="14" name="矩形 13"/>
          <p:cNvSpPr/>
          <p:nvPr userDrawn="1"/>
        </p:nvSpPr>
        <p:spPr>
          <a:xfrm>
            <a:off x="11338561" y="6356773"/>
            <a:ext cx="783167"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4093" y="5775113"/>
            <a:ext cx="2294467" cy="838200"/>
          </a:xfrm>
          <a:prstGeom prst="rect">
            <a:avLst/>
          </a:prstGeom>
        </p:spPr>
      </p:pic>
    </p:spTree>
    <p:extLst>
      <p:ext uri="{BB962C8B-B14F-4D97-AF65-F5344CB8AC3E}">
        <p14:creationId xmlns:p14="http://schemas.microsoft.com/office/powerpoint/2010/main" val="8849031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8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199033" y="6457952"/>
            <a:ext cx="2844800" cy="365125"/>
          </a:xfrm>
        </p:spPr>
        <p:txBody>
          <a:bodyPr/>
          <a:lstStyle>
            <a:lvl1pPr>
              <a:defRPr sz="1867"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623392" y="1316766"/>
            <a:ext cx="9121013" cy="960967"/>
          </a:xfrm>
        </p:spPr>
        <p:txBody>
          <a:bodyPr/>
          <a:lstStyle>
            <a:lvl1pPr>
              <a:buClr>
                <a:srgbClr val="00B0F0"/>
              </a:buClr>
              <a:buFont typeface="Wingdings" panose="05000000000000000000" pitchFamily="2" charset="2"/>
              <a:buChar char=""/>
              <a:defRPr sz="32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667">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2133">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867">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207683" y="15833"/>
            <a:ext cx="10972800" cy="1143000"/>
          </a:xfrm>
        </p:spPr>
        <p:txBody>
          <a:bodyPr>
            <a:normAutofit/>
          </a:bodyPr>
          <a:lstStyle>
            <a:lvl1pPr algn="l">
              <a:defRPr sz="3733"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98213" y="6356773"/>
            <a:ext cx="8945880"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sp>
        <p:nvSpPr>
          <p:cNvPr id="14" name="矩形 13"/>
          <p:cNvSpPr/>
          <p:nvPr userDrawn="1"/>
        </p:nvSpPr>
        <p:spPr>
          <a:xfrm>
            <a:off x="11338561" y="6356773"/>
            <a:ext cx="783167"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4093" y="5775113"/>
            <a:ext cx="2294467" cy="838200"/>
          </a:xfrm>
          <a:prstGeom prst="rect">
            <a:avLst/>
          </a:prstGeom>
        </p:spPr>
      </p:pic>
    </p:spTree>
    <p:extLst>
      <p:ext uri="{BB962C8B-B14F-4D97-AF65-F5344CB8AC3E}">
        <p14:creationId xmlns:p14="http://schemas.microsoft.com/office/powerpoint/2010/main" val="8983073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9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199033" y="6457952"/>
            <a:ext cx="2844800" cy="365125"/>
          </a:xfrm>
        </p:spPr>
        <p:txBody>
          <a:bodyPr/>
          <a:lstStyle>
            <a:lvl1pPr>
              <a:defRPr sz="1867"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623392" y="1316766"/>
            <a:ext cx="9121013" cy="960967"/>
          </a:xfrm>
        </p:spPr>
        <p:txBody>
          <a:bodyPr/>
          <a:lstStyle>
            <a:lvl1pPr>
              <a:buClr>
                <a:srgbClr val="00B0F0"/>
              </a:buClr>
              <a:buFont typeface="Wingdings" panose="05000000000000000000" pitchFamily="2" charset="2"/>
              <a:buChar char=""/>
              <a:defRPr sz="32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667">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2133">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867">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207683" y="15833"/>
            <a:ext cx="10972800" cy="1143000"/>
          </a:xfrm>
        </p:spPr>
        <p:txBody>
          <a:bodyPr>
            <a:normAutofit/>
          </a:bodyPr>
          <a:lstStyle>
            <a:lvl1pPr algn="l">
              <a:defRPr sz="3733"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98213" y="6356773"/>
            <a:ext cx="8945880"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sp>
        <p:nvSpPr>
          <p:cNvPr id="14" name="矩形 13"/>
          <p:cNvSpPr/>
          <p:nvPr userDrawn="1"/>
        </p:nvSpPr>
        <p:spPr>
          <a:xfrm>
            <a:off x="11338561" y="6356773"/>
            <a:ext cx="783167"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4093" y="5775113"/>
            <a:ext cx="2294467" cy="838200"/>
          </a:xfrm>
          <a:prstGeom prst="rect">
            <a:avLst/>
          </a:prstGeom>
        </p:spPr>
      </p:pic>
    </p:spTree>
    <p:extLst>
      <p:ext uri="{BB962C8B-B14F-4D97-AF65-F5344CB8AC3E}">
        <p14:creationId xmlns:p14="http://schemas.microsoft.com/office/powerpoint/2010/main" val="1193730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540507"/>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3420232"/>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4EA676F-A7F1-492B-92CB-DFB1FD7AEC8E}" type="datetime1">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199033" y="6457952"/>
            <a:ext cx="2844800" cy="365125"/>
          </a:xfr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623392" y="1316765"/>
            <a:ext cx="9121013" cy="960967"/>
          </a:xfrm>
        </p:spPr>
        <p:txBody>
          <a:bodyPr/>
          <a:lstStyle>
            <a:lvl1pPr>
              <a:buClr>
                <a:srgbClr val="00B0F0"/>
              </a:buClr>
              <a:buFont typeface="Wingdings" panose="05000000000000000000" pitchFamily="2" charset="2"/>
              <a:buChar char=""/>
              <a:defRPr sz="32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665">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2135">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865">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207683" y="15833"/>
            <a:ext cx="10972800" cy="1143000"/>
          </a:xfrm>
        </p:spPr>
        <p:txBody>
          <a:bodyPr>
            <a:normAutofit/>
          </a:bodyPr>
          <a:lstStyle>
            <a:lvl1pPr algn="l">
              <a:defRPr sz="3735"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98213" y="6356773"/>
            <a:ext cx="8945880"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sp>
        <p:nvSpPr>
          <p:cNvPr id="14" name="矩形 13"/>
          <p:cNvSpPr/>
          <p:nvPr userDrawn="1"/>
        </p:nvSpPr>
        <p:spPr>
          <a:xfrm>
            <a:off x="11338560" y="6356773"/>
            <a:ext cx="783167" cy="1016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2400">
              <a:solidFill>
                <a:srgbClr val="4472C4">
                  <a:lumMod val="75000"/>
                </a:srgbClr>
              </a:solidFill>
            </a:endParaRPr>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4093" y="5775113"/>
            <a:ext cx="2294467" cy="838200"/>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6"/>
          </a:xfr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nvPr>
        </p:nvSpPr>
        <p:spPr>
          <a:xfrm>
            <a:off x="913977" y="2678960"/>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D0F8BF9-F002-4BA6-B546-A8C287E73D19}" type="datetime1">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3993" y="1605280"/>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0"/>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3706DB-48F7-408A-ACBA-3675DF5EBF91}" type="datetime1">
              <a:rPr lang="zh-CN" altLang="en-US" smtClean="0"/>
              <a:t>2019/9/25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62E21C0-41CA-4DA7-97DA-583048EACCCA}" type="datetime1">
              <a:rPr lang="zh-CN" altLang="en-US" smtClean="0"/>
              <a:t>2019/9/25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73AB0A8-875F-45CC-B1C1-99A37B154F8B}" type="datetime1">
              <a:rPr lang="zh-CN" altLang="en-US" smtClean="0"/>
              <a:t>2019/9/25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41C8F4-590E-488A-B3AB-573D3B6E3927}" type="datetime1">
              <a:rPr lang="zh-CN" altLang="en-US" smtClean="0"/>
              <a:t>2019/9/25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1"/>
          </a:xfr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1"/>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C78DC6B-40E2-4DBA-9E10-05CA80A28A09}" type="datetime1">
              <a:rPr lang="zh-CN" altLang="en-US" smtClean="0"/>
              <a:t>2019/9/25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1"/>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611CD20-AAE8-4BBE-B96E-FADED0ED7D61}" type="datetime1">
              <a:rPr lang="zh-CN" altLang="en-US" smtClean="0"/>
              <a:t>2019/9/25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553924E-519B-483C-8700-29C44E7FB5A2}" type="datetime1">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51083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51083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46F2388-15B0-4527-981F-976B939196EC}" type="datetime1">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653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42633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25024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42633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25024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80315"/>
            <a:ext cx="10515600" cy="1325563"/>
          </a:xfrm>
        </p:spPr>
        <p:txBody>
          <a:bodyPr/>
          <a:lstStyle/>
          <a:p>
            <a:r>
              <a:rPr kumimoji="1"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7925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hasCustomPrompt="1"/>
          </p:nvPr>
        </p:nvSpPr>
        <p:spPr>
          <a:xfrm>
            <a:off x="5183188" y="74758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将图片拖动到占位符，或单击添加图标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534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46586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pic>
        <p:nvPicPr>
          <p:cNvPr id="7" name="图片 6"/>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9171065" y="5982120"/>
            <a:ext cx="2071558" cy="756063"/>
          </a:xfrm>
          <a:prstGeom prst="rect">
            <a:avLst/>
          </a:prstGeom>
        </p:spPr>
      </p:pic>
      <p:sp>
        <p:nvSpPr>
          <p:cNvPr id="11" name="矩形 10"/>
          <p:cNvSpPr/>
          <p:nvPr/>
        </p:nvSpPr>
        <p:spPr>
          <a:xfrm>
            <a:off x="59961" y="6468360"/>
            <a:ext cx="89964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endParaRPr>
          </a:p>
        </p:txBody>
      </p:sp>
      <p:sp>
        <p:nvSpPr>
          <p:cNvPr id="13" name="矩形 12"/>
          <p:cNvSpPr/>
          <p:nvPr/>
        </p:nvSpPr>
        <p:spPr>
          <a:xfrm>
            <a:off x="11413760" y="6468360"/>
            <a:ext cx="7200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Lst>
  <p:txStyles>
    <p:titleStyle>
      <a:lvl1pPr algn="l" defTabSz="914400" rtl="0" eaLnBrk="1" latinLnBrk="0" hangingPunct="1">
        <a:lnSpc>
          <a:spcPct val="90000"/>
        </a:lnSpc>
        <a:spcBef>
          <a:spcPct val="0"/>
        </a:spcBef>
        <a:buNone/>
        <a:defRPr sz="4400" b="1" kern="1200">
          <a:solidFill>
            <a:schemeClr val="accent5">
              <a:lumMod val="75000"/>
            </a:schemeClr>
          </a:solidFill>
          <a:latin typeface="Heiti SC Light" charset="-122"/>
          <a:ea typeface="Heiti SC Light" charset="-122"/>
          <a:cs typeface="Heiti SC Light" charset="-122"/>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Heiti SC Light" charset="-122"/>
          <a:ea typeface="Heiti SC Light" charset="-122"/>
          <a:cs typeface="Heiti SC Light" charset="-122"/>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Heiti SC Light" charset="-122"/>
          <a:ea typeface="Heiti SC Light" charset="-122"/>
          <a:cs typeface="Heiti SC Light" charset="-122"/>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Heiti SC Light" charset="-122"/>
          <a:ea typeface="Heiti SC Light" charset="-122"/>
          <a:cs typeface="Heiti SC Light" charset="-122"/>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Heiti SC Light" charset="-122"/>
          <a:ea typeface="Heiti SC Light" charset="-122"/>
          <a:cs typeface="Heiti SC Light" charset="-122"/>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Heiti SC Light" charset="-122"/>
          <a:ea typeface="Heiti SC Light"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25AF66C-1030-4DC6-A42C-C9FF0C067F87}" type="datetime1">
              <a:rPr lang="zh-CN" altLang="en-US" smtClean="0"/>
              <a:t>2019/9/25</a:t>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6565"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0365"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165"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165"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165"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165"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165"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165"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165"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hyperlink" Target="http://www.smarty.net/download.php" TargetMode="Externa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0242" y="3226912"/>
            <a:ext cx="5955030" cy="1397000"/>
          </a:xfrm>
          <a:prstGeom prst="rect">
            <a:avLst/>
          </a:prstGeom>
          <a:noFill/>
        </p:spPr>
        <p:txBody>
          <a:bodyPr wrap="none">
            <a:spAutoFit/>
          </a:bodyPr>
          <a:lstStyle/>
          <a:p>
            <a:pPr algn="l">
              <a:defRPr/>
            </a:pPr>
            <a:r>
              <a:rPr lang="en-US" altLang="zh-CN" sz="8000" b="1">
                <a:solidFill>
                  <a:schemeClr val="tx1">
                    <a:lumMod val="65000"/>
                    <a:lumOff val="35000"/>
                  </a:schemeClr>
                </a:solidFill>
                <a:latin typeface="微软雅黑" panose="020B0503020204020204" pitchFamily="34" charset="-122"/>
                <a:ea typeface="微软雅黑" panose="020B0503020204020204" pitchFamily="34" charset="-122"/>
              </a:rPr>
              <a:t>Smarty (</a:t>
            </a:r>
            <a:r>
              <a:rPr lang="zh-CN" altLang="en-US" sz="8000" b="1">
                <a:solidFill>
                  <a:schemeClr val="tx1">
                    <a:lumMod val="65000"/>
                    <a:lumOff val="35000"/>
                  </a:schemeClr>
                </a:solidFill>
                <a:latin typeface="微软雅黑" panose="020B0503020204020204" pitchFamily="34" charset="-122"/>
                <a:ea typeface="微软雅黑" panose="020B0503020204020204" pitchFamily="34" charset="-122"/>
              </a:rPr>
              <a:t>一</a:t>
            </a:r>
            <a:r>
              <a:rPr lang="en-US" altLang="zh-CN" sz="8000" b="1">
                <a:solidFill>
                  <a:schemeClr val="tx1">
                    <a:lumMod val="65000"/>
                    <a:lumOff val="35000"/>
                  </a:schemeClr>
                </a:solidFill>
                <a:latin typeface="微软雅黑" panose="020B0503020204020204" pitchFamily="34" charset="-122"/>
                <a:ea typeface="微软雅黑" panose="020B0503020204020204" pitchFamily="34" charset="-122"/>
              </a:rPr>
              <a:t>)</a:t>
            </a:r>
            <a:endParaRPr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603914" y="1133687"/>
            <a:ext cx="3975100" cy="1944058"/>
            <a:chOff x="5908792" y="644194"/>
            <a:chExt cx="2306655" cy="1458043"/>
          </a:xfrm>
        </p:grpSpPr>
        <p:sp>
          <p:nvSpPr>
            <p:cNvPr id="6" name="TextBox 42"/>
            <p:cNvSpPr txBox="1">
              <a:spLocks noChangeArrowheads="1"/>
            </p:cNvSpPr>
            <p:nvPr/>
          </p:nvSpPr>
          <p:spPr bwMode="auto">
            <a:xfrm>
              <a:off x="5908792" y="644194"/>
              <a:ext cx="2306655" cy="1458043"/>
            </a:xfrm>
            <a:prstGeom prst="rect">
              <a:avLst/>
            </a:prstGeom>
            <a:solidFill>
              <a:srgbClr val="00B0F0"/>
            </a:solidFill>
            <a:ln>
              <a:noFill/>
            </a:ln>
          </p:spPr>
          <p:txBody>
            <a:bodyPr wrap="square" lIns="137160" tIns="68580" rIns="137160" bIns="68580">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1735" dirty="0">
                  <a:solidFill>
                    <a:schemeClr val="bg1"/>
                  </a:solidFill>
                  <a:latin typeface="Impact" panose="020B0806030902050204" pitchFamily="34" charset="0"/>
                </a:rPr>
                <a:t> PHP</a:t>
              </a:r>
              <a:endParaRPr lang="zh-CN" altLang="en-US" sz="11735" dirty="0">
                <a:solidFill>
                  <a:schemeClr val="bg1"/>
                </a:solidFill>
                <a:latin typeface="Impact" panose="020B0806030902050204" pitchFamily="34" charset="0"/>
              </a:endParaRPr>
            </a:p>
          </p:txBody>
        </p:sp>
        <p:sp>
          <p:nvSpPr>
            <p:cNvPr id="9" name="TextBox 8"/>
            <p:cNvSpPr txBox="1"/>
            <p:nvPr/>
          </p:nvSpPr>
          <p:spPr>
            <a:xfrm>
              <a:off x="7585061" y="857238"/>
              <a:ext cx="535786" cy="1005840"/>
            </a:xfrm>
            <a:prstGeom prst="rect">
              <a:avLst/>
            </a:prstGeom>
            <a:noFill/>
          </p:spPr>
          <p:txBody>
            <a:bodyPr vert="eaVert"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编程</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527473" y="740833"/>
            <a:ext cx="10638367" cy="5101167"/>
          </a:xfrm>
        </p:spPr>
        <p:txBody>
          <a:bodyPr>
            <a:normAutofit/>
          </a:bodyPr>
          <a:lstStyle/>
          <a:p>
            <a:pPr lvl="0" fontAlgn="auto">
              <a:lnSpc>
                <a:spcPct val="140000"/>
              </a:lnSpc>
              <a:spcBef>
                <a:spcPts val="0"/>
              </a:spcBef>
            </a:pPr>
            <a:r>
              <a:rPr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此时整个项目的文件部署:</a:t>
            </a:r>
          </a:p>
          <a:p>
            <a:pPr marL="457200" lvl="1" indent="0" fontAlgn="auto">
              <a:lnSpc>
                <a:spcPct val="140000"/>
              </a:lnSpc>
              <a:spcBef>
                <a:spcPts val="0"/>
              </a:spcBef>
              <a:buNone/>
            </a:pPr>
            <a:r>
              <a:rPr sz="1400" dirty="0">
                <a:latin typeface="微软雅黑" panose="020B0503020204020204" pitchFamily="34" charset="-122"/>
                <a:ea typeface="微软雅黑" panose="020B0503020204020204" pitchFamily="34" charset="-122"/>
                <a:sym typeface="宋体" panose="02010600030101010101" pitchFamily="2" charset="-122"/>
              </a:rPr>
              <a:t>根目录</a:t>
            </a:r>
          </a:p>
          <a:p>
            <a:pPr marL="457200" lvl="1" indent="0" fontAlgn="auto">
              <a:lnSpc>
                <a:spcPct val="140000"/>
              </a:lnSpc>
              <a:spcBef>
                <a:spcPts val="0"/>
              </a:spcBef>
              <a:buNone/>
            </a:pPr>
            <a:r>
              <a:rPr sz="1400" dirty="0">
                <a:latin typeface="微软雅黑" panose="020B0503020204020204" pitchFamily="34" charset="-122"/>
                <a:ea typeface="微软雅黑" panose="020B0503020204020204" pitchFamily="34" charset="-122"/>
                <a:sym typeface="宋体" panose="02010600030101010101" pitchFamily="2" charset="-122"/>
              </a:rPr>
              <a:t> |--libs</a:t>
            </a:r>
          </a:p>
          <a:p>
            <a:pPr marL="457200" lvl="1" indent="0" fontAlgn="auto">
              <a:lnSpc>
                <a:spcPct val="140000"/>
              </a:lnSpc>
              <a:spcBef>
                <a:spcPts val="0"/>
              </a:spcBef>
              <a:buNone/>
            </a:pPr>
            <a:r>
              <a:rPr sz="1400" dirty="0">
                <a:latin typeface="微软雅黑" panose="020B0503020204020204" pitchFamily="34" charset="-122"/>
                <a:ea typeface="微软雅黑" panose="020B0503020204020204" pitchFamily="34" charset="-122"/>
                <a:sym typeface="宋体" panose="02010600030101010101" pitchFamily="2" charset="-122"/>
              </a:rPr>
              <a:t> |   |--Smarty.class.php</a:t>
            </a:r>
          </a:p>
          <a:p>
            <a:pPr marL="457200" lvl="1" indent="0" fontAlgn="auto">
              <a:lnSpc>
                <a:spcPct val="140000"/>
              </a:lnSpc>
              <a:spcBef>
                <a:spcPts val="0"/>
              </a:spcBef>
              <a:buNone/>
            </a:pPr>
            <a:r>
              <a:rPr sz="1400" dirty="0">
                <a:latin typeface="微软雅黑" panose="020B0503020204020204" pitchFamily="34" charset="-122"/>
                <a:ea typeface="微软雅黑" panose="020B0503020204020204" pitchFamily="34" charset="-122"/>
                <a:sym typeface="宋体" panose="02010600030101010101" pitchFamily="2" charset="-122"/>
              </a:rPr>
              <a:t> |--templates</a:t>
            </a:r>
          </a:p>
          <a:p>
            <a:pPr marL="457200" lvl="1" indent="0" fontAlgn="auto">
              <a:lnSpc>
                <a:spcPct val="140000"/>
              </a:lnSpc>
              <a:spcBef>
                <a:spcPts val="0"/>
              </a:spcBef>
              <a:buNone/>
            </a:pPr>
            <a:r>
              <a:rPr sz="1400" dirty="0">
                <a:latin typeface="微软雅黑" panose="020B0503020204020204" pitchFamily="34" charset="-122"/>
                <a:ea typeface="微软雅黑" panose="020B0503020204020204" pitchFamily="34" charset="-122"/>
                <a:sym typeface="宋体" panose="02010600030101010101" pitchFamily="2" charset="-122"/>
              </a:rPr>
              <a:t> |   |--</a:t>
            </a:r>
            <a:r>
              <a:rPr lang="en-US" sz="1400" dirty="0">
                <a:latin typeface="微软雅黑" panose="020B0503020204020204" pitchFamily="34" charset="-122"/>
                <a:ea typeface="微软雅黑" panose="020B0503020204020204" pitchFamily="34" charset="-122"/>
                <a:sym typeface="宋体" panose="02010600030101010101" pitchFamily="2" charset="-122"/>
              </a:rPr>
              <a:t>1</a:t>
            </a:r>
            <a:r>
              <a:rPr sz="1400" dirty="0">
                <a:latin typeface="微软雅黑" panose="020B0503020204020204" pitchFamily="34" charset="-122"/>
                <a:ea typeface="微软雅黑" panose="020B0503020204020204" pitchFamily="34" charset="-122"/>
                <a:sym typeface="宋体" panose="02010600030101010101" pitchFamily="2" charset="-122"/>
              </a:rPr>
              <a:t>.tpl</a:t>
            </a:r>
          </a:p>
          <a:p>
            <a:pPr marL="457200" lvl="1" indent="0" fontAlgn="auto">
              <a:lnSpc>
                <a:spcPct val="140000"/>
              </a:lnSpc>
              <a:spcBef>
                <a:spcPts val="0"/>
              </a:spcBef>
              <a:buNone/>
            </a:pPr>
            <a:r>
              <a:rPr sz="1400" dirty="0">
                <a:latin typeface="微软雅黑" panose="020B0503020204020204" pitchFamily="34" charset="-122"/>
                <a:ea typeface="微软雅黑" panose="020B0503020204020204" pitchFamily="34" charset="-122"/>
                <a:sym typeface="宋体" panose="02010600030101010101" pitchFamily="2" charset="-122"/>
              </a:rPr>
              <a:t> |--templates_c</a:t>
            </a:r>
          </a:p>
          <a:p>
            <a:pPr marL="457200" lvl="1" indent="0" fontAlgn="auto">
              <a:lnSpc>
                <a:spcPct val="140000"/>
              </a:lnSpc>
              <a:spcBef>
                <a:spcPts val="0"/>
              </a:spcBef>
              <a:buNone/>
            </a:pPr>
            <a:r>
              <a:rPr sz="1400" dirty="0">
                <a:latin typeface="微软雅黑" panose="020B0503020204020204" pitchFamily="34" charset="-122"/>
                <a:ea typeface="微软雅黑" panose="020B0503020204020204" pitchFamily="34" charset="-122"/>
                <a:sym typeface="宋体" panose="02010600030101010101" pitchFamily="2" charset="-122"/>
              </a:rPr>
              <a:t> |--cache</a:t>
            </a:r>
          </a:p>
          <a:p>
            <a:pPr marL="457200" lvl="1" indent="0" fontAlgn="auto">
              <a:lnSpc>
                <a:spcPct val="140000"/>
              </a:lnSpc>
              <a:spcBef>
                <a:spcPts val="0"/>
              </a:spcBef>
              <a:buNone/>
            </a:pPr>
            <a:r>
              <a:rPr sz="1400" dirty="0">
                <a:latin typeface="微软雅黑" panose="020B0503020204020204" pitchFamily="34" charset="-122"/>
                <a:ea typeface="微软雅黑" panose="020B0503020204020204" pitchFamily="34" charset="-122"/>
                <a:sym typeface="宋体" panose="02010600030101010101" pitchFamily="2" charset="-122"/>
              </a:rPr>
              <a:t> |--configs</a:t>
            </a:r>
          </a:p>
          <a:p>
            <a:pPr marL="457200" lvl="1" indent="0" fontAlgn="auto">
              <a:lnSpc>
                <a:spcPct val="140000"/>
              </a:lnSpc>
              <a:spcBef>
                <a:spcPts val="0"/>
              </a:spcBef>
              <a:buNone/>
            </a:pPr>
            <a:r>
              <a:rPr sz="1400" dirty="0">
                <a:latin typeface="微软雅黑" panose="020B0503020204020204" pitchFamily="34" charset="-122"/>
                <a:ea typeface="微软雅黑" panose="020B0503020204020204" pitchFamily="34" charset="-122"/>
                <a:sym typeface="宋体" panose="02010600030101010101" pitchFamily="2" charset="-122"/>
              </a:rPr>
              <a:t> |--init.inc.php</a:t>
            </a:r>
          </a:p>
          <a:p>
            <a:pPr marL="457200" lvl="1" indent="0" fontAlgn="auto">
              <a:lnSpc>
                <a:spcPct val="140000"/>
              </a:lnSpc>
              <a:spcBef>
                <a:spcPts val="0"/>
              </a:spcBef>
              <a:buNone/>
            </a:pPr>
            <a:r>
              <a:rPr sz="1400" dirty="0">
                <a:latin typeface="微软雅黑" panose="020B0503020204020204" pitchFamily="34" charset="-122"/>
                <a:ea typeface="微软雅黑" panose="020B0503020204020204" pitchFamily="34" charset="-122"/>
                <a:sym typeface="宋体" panose="02010600030101010101" pitchFamily="2" charset="-122"/>
              </a:rPr>
              <a:t> |--</a:t>
            </a:r>
            <a:r>
              <a:rPr lang="en-US" sz="1400" dirty="0">
                <a:latin typeface="微软雅黑" panose="020B0503020204020204" pitchFamily="34" charset="-122"/>
                <a:ea typeface="微软雅黑" panose="020B0503020204020204" pitchFamily="34" charset="-122"/>
                <a:sym typeface="宋体" panose="02010600030101010101" pitchFamily="2" charset="-122"/>
              </a:rPr>
              <a:t>1</a:t>
            </a:r>
            <a:r>
              <a:rPr sz="1400" dirty="0">
                <a:latin typeface="微软雅黑" panose="020B0503020204020204" pitchFamily="34" charset="-122"/>
                <a:ea typeface="微软雅黑" panose="020B0503020204020204" pitchFamily="34" charset="-122"/>
                <a:sym typeface="宋体" panose="02010600030101010101" pitchFamily="2" charset="-122"/>
              </a:rPr>
              <a:t>.php</a:t>
            </a:r>
          </a:p>
          <a:p>
            <a:pPr marL="0" lvl="0" indent="0" fontAlgn="auto">
              <a:lnSpc>
                <a:spcPct val="140000"/>
              </a:lnSpc>
              <a:spcBef>
                <a:spcPts val="0"/>
              </a:spcBef>
              <a:buNone/>
            </a:pPr>
            <a:endParaRPr sz="2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1" fontAlgn="auto">
              <a:lnSpc>
                <a:spcPct val="140000"/>
              </a:lnSpc>
              <a:spcBef>
                <a:spcPts val="0"/>
              </a:spcBef>
              <a:buClr>
                <a:srgbClr val="00B0F0"/>
              </a:buClr>
              <a:buSzPct val="90000"/>
              <a:buFont typeface="Wingdings" panose="05000000000000000000" charset="0"/>
              <a:buChar char="ü"/>
            </a:pPr>
            <a:endParaRPr lang="en-US" altLang="zh-CN" sz="1865"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endParaRPr lang="zh-CN" altLang="en-US" sz="266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z="2485" smtClean="0"/>
              <a:t>10</a:t>
            </a:fld>
            <a:endParaRPr lang="zh-CN" altLang="en-US" sz="248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noChangeArrowheads="1"/>
          </p:cNvSpPr>
          <p:nvPr>
            <p:ph idx="1"/>
          </p:nvPr>
        </p:nvSpPr>
        <p:spPr bwMode="auto">
          <a:xfrm>
            <a:off x="446405" y="1143000"/>
            <a:ext cx="11230610" cy="52304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fontScale="97500"/>
          </a:bodyPr>
          <a:lstStyle/>
          <a:p>
            <a:pPr algn="l">
              <a:lnSpc>
                <a:spcPct val="100000"/>
              </a:lnSpc>
            </a:pP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引擎既然是分离</a:t>
            </a: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Web</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应用程序逻辑层和表现层的工具，目的也是让应用程序员和美工分工扮演不同的角色。</a:t>
            </a:r>
            <a:endParaRPr lang="en-US" altLang="zh-CN" sz="1600" dirty="0">
              <a:latin typeface="微软雅黑" panose="020B0503020204020204" pitchFamily="34" charset="-122"/>
              <a:ea typeface="微软雅黑" panose="020B0503020204020204" pitchFamily="34" charset="-122"/>
              <a:sym typeface="宋体" panose="02010600030101010101" pitchFamily="2" charset="-122"/>
            </a:endParaRPr>
          </a:p>
          <a:p>
            <a:pPr algn="l">
              <a:lnSpc>
                <a:spcPct val="100000"/>
              </a:lnSpc>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学习</a:t>
            </a: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的“模板程序员篇”包括以下几方面内容：</a:t>
            </a:r>
            <a:endParaRPr lang="en-US" altLang="zh-CN" sz="1600" dirty="0">
              <a:latin typeface="微软雅黑" panose="020B0503020204020204" pitchFamily="34" charset="-122"/>
              <a:ea typeface="微软雅黑" panose="020B0503020204020204" pitchFamily="34" charset="-122"/>
              <a:sym typeface="宋体" panose="02010600030101010101" pitchFamily="2" charset="-122"/>
            </a:endParaRPr>
          </a:p>
          <a:p>
            <a:pPr lvl="1" algn="l">
              <a:lnSpc>
                <a:spcPct val="100000"/>
              </a:lnSpc>
              <a:buClr>
                <a:srgbClr val="C00000"/>
              </a:buClr>
              <a:buSzPct val="90000"/>
              <a:buFont typeface="Wingdings" panose="05000000000000000000" pitchFamily="2" charset="2"/>
              <a:buChar char="n"/>
            </a:pP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引擎的安装</a:t>
            </a:r>
            <a:endParaRPr lang="en-US" altLang="zh-CN" sz="1600" dirty="0">
              <a:latin typeface="微软雅黑" panose="020B0503020204020204" pitchFamily="34" charset="-122"/>
              <a:ea typeface="微软雅黑" panose="020B0503020204020204" pitchFamily="34" charset="-122"/>
              <a:sym typeface="宋体" panose="02010600030101010101" pitchFamily="2" charset="-122"/>
            </a:endParaRPr>
          </a:p>
          <a:p>
            <a:pPr lvl="1" algn="l">
              <a:lnSpc>
                <a:spcPct val="100000"/>
              </a:lnSpc>
              <a:buClr>
                <a:srgbClr val="C00000"/>
              </a:buClr>
              <a:buSzPct val="90000"/>
              <a:buFont typeface="Wingdings" panose="05000000000000000000" pitchFamily="2" charset="2"/>
              <a:buChar char="n"/>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变量的分配和加载显示模板</a:t>
            </a:r>
            <a:endParaRPr lang="en-US" altLang="zh-CN" sz="1600" dirty="0">
              <a:latin typeface="微软雅黑" panose="020B0503020204020204" pitchFamily="34" charset="-122"/>
              <a:ea typeface="微软雅黑" panose="020B0503020204020204" pitchFamily="34" charset="-122"/>
              <a:sym typeface="宋体" panose="02010600030101010101" pitchFamily="2" charset="-122"/>
            </a:endParaRPr>
          </a:p>
          <a:p>
            <a:pPr lvl="1" algn="l">
              <a:lnSpc>
                <a:spcPct val="100000"/>
              </a:lnSpc>
              <a:buClr>
                <a:srgbClr val="C00000"/>
              </a:buClr>
              <a:buSzPct val="90000"/>
              <a:buFont typeface="Wingdings" panose="05000000000000000000" pitchFamily="2" charset="2"/>
              <a:buChar char="n"/>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以插件形式扩展</a:t>
            </a: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Smarty</a:t>
            </a:r>
            <a:endParaRPr lang="zh-CN" altLang="en-US" sz="1600" dirty="0">
              <a:latin typeface="微软雅黑" panose="020B0503020204020204" pitchFamily="34" charset="-122"/>
              <a:ea typeface="微软雅黑" panose="020B0503020204020204" pitchFamily="34" charset="-122"/>
              <a:sym typeface="宋体" panose="02010600030101010101" pitchFamily="2" charset="-122"/>
            </a:endParaRPr>
          </a:p>
          <a:p>
            <a:pPr lvl="1" algn="l">
              <a:lnSpc>
                <a:spcPct val="100000"/>
              </a:lnSpc>
              <a:buClr>
                <a:srgbClr val="C00000"/>
              </a:buClr>
              <a:buSzPct val="90000"/>
              <a:buFont typeface="Wingdings" panose="05000000000000000000" pitchFamily="2" charset="2"/>
              <a:buChar char="n"/>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缓存控制技术</a:t>
            </a:r>
            <a:endParaRPr lang="en-US" altLang="zh-CN" sz="1600" dirty="0">
              <a:latin typeface="微软雅黑" panose="020B0503020204020204" pitchFamily="34" charset="-122"/>
              <a:ea typeface="微软雅黑" panose="020B0503020204020204" pitchFamily="34" charset="-122"/>
              <a:sym typeface="宋体" panose="02010600030101010101" pitchFamily="2" charset="-122"/>
            </a:endParaRPr>
          </a:p>
          <a:p>
            <a:pPr algn="l">
              <a:lnSpc>
                <a:spcPct val="100000"/>
              </a:lnSpc>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若你是美工，学习</a:t>
            </a: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“模板设计者篇”包含如下。</a:t>
            </a:r>
            <a:endParaRPr lang="en-US" altLang="zh-CN" sz="1600" dirty="0">
              <a:latin typeface="微软雅黑" panose="020B0503020204020204" pitchFamily="34" charset="-122"/>
              <a:ea typeface="微软雅黑" panose="020B0503020204020204" pitchFamily="34" charset="-122"/>
              <a:sym typeface="宋体" panose="02010600030101010101" pitchFamily="2" charset="-122"/>
            </a:endParaRPr>
          </a:p>
          <a:p>
            <a:pPr lvl="1" algn="l">
              <a:lnSpc>
                <a:spcPct val="100000"/>
              </a:lnSpc>
              <a:buClr>
                <a:srgbClr val="C00000"/>
              </a:buClr>
              <a:buSzPct val="90000"/>
              <a:buFont typeface="Wingdings" panose="05000000000000000000" pitchFamily="2" charset="2"/>
              <a:buChar char="n"/>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编写</a:t>
            </a: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模板的基本语法</a:t>
            </a:r>
            <a:endParaRPr lang="en-US" altLang="zh-CN" sz="1600" dirty="0">
              <a:latin typeface="微软雅黑" panose="020B0503020204020204" pitchFamily="34" charset="-122"/>
              <a:ea typeface="微软雅黑" panose="020B0503020204020204" pitchFamily="34" charset="-122"/>
              <a:sym typeface="宋体" panose="02010600030101010101" pitchFamily="2" charset="-122"/>
            </a:endParaRPr>
          </a:p>
          <a:p>
            <a:pPr lvl="1" algn="l">
              <a:lnSpc>
                <a:spcPct val="100000"/>
              </a:lnSpc>
              <a:buClr>
                <a:srgbClr val="C00000"/>
              </a:buClr>
              <a:buSzPct val="90000"/>
              <a:buFont typeface="Wingdings" panose="05000000000000000000" pitchFamily="2" charset="2"/>
              <a:buChar char="n"/>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变量、变量修改器和组合修改器</a:t>
            </a:r>
            <a:endParaRPr lang="en-US" altLang="zh-CN" sz="1600" dirty="0">
              <a:latin typeface="微软雅黑" panose="020B0503020204020204" pitchFamily="34" charset="-122"/>
              <a:ea typeface="微软雅黑" panose="020B0503020204020204" pitchFamily="34" charset="-122"/>
              <a:sym typeface="宋体" panose="02010600030101010101" pitchFamily="2" charset="-122"/>
            </a:endParaRPr>
          </a:p>
          <a:p>
            <a:pPr lvl="1" algn="l">
              <a:lnSpc>
                <a:spcPct val="100000"/>
              </a:lnSpc>
              <a:buClr>
                <a:srgbClr val="C00000"/>
              </a:buClr>
              <a:buSzPct val="90000"/>
              <a:buFont typeface="Wingdings" panose="05000000000000000000" pitchFamily="2" charset="2"/>
              <a:buChar char="n"/>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自定义函数</a:t>
            </a:r>
            <a:endParaRPr lang="en-US" altLang="zh-CN" sz="1600" dirty="0">
              <a:latin typeface="微软雅黑" panose="020B0503020204020204" pitchFamily="34" charset="-122"/>
              <a:ea typeface="微软雅黑" panose="020B0503020204020204" pitchFamily="34" charset="-122"/>
              <a:sym typeface="宋体" panose="02010600030101010101" pitchFamily="2" charset="-122"/>
            </a:endParaRPr>
          </a:p>
          <a:p>
            <a:pPr lvl="1" algn="l">
              <a:lnSpc>
                <a:spcPct val="100000"/>
              </a:lnSpc>
              <a:buClr>
                <a:srgbClr val="C00000"/>
              </a:buClr>
              <a:buSzPct val="90000"/>
              <a:buFont typeface="Wingdings" panose="05000000000000000000" pitchFamily="2" charset="2"/>
              <a:buChar char="n"/>
            </a:pP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内置函数</a:t>
            </a:r>
            <a:endParaRPr lang="en-US" altLang="zh-CN" sz="1600" dirty="0">
              <a:latin typeface="微软雅黑" panose="020B0503020204020204" pitchFamily="34" charset="-122"/>
              <a:ea typeface="微软雅黑" panose="020B0503020204020204" pitchFamily="34" charset="-122"/>
              <a:sym typeface="宋体" panose="02010600030101010101" pitchFamily="2" charset="-122"/>
            </a:endParaRPr>
          </a:p>
          <a:p>
            <a:pPr lvl="1" algn="l">
              <a:lnSpc>
                <a:spcPct val="100000"/>
              </a:lnSpc>
              <a:buClr>
                <a:srgbClr val="C00000"/>
              </a:buClr>
              <a:buSzPct val="90000"/>
              <a:buFont typeface="Wingdings" panose="05000000000000000000" pitchFamily="2" charset="2"/>
              <a:buChar char="n"/>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模板继承机制</a:t>
            </a:r>
            <a:endParaRPr lang="zh-CN" altLang="en-US" sz="1600" dirty="0">
              <a:latin typeface="微软雅黑" panose="020B0503020204020204" pitchFamily="34" charset="-122"/>
              <a:ea typeface="微软雅黑" panose="020B0503020204020204" pitchFamily="34" charset="-122"/>
            </a:endParaRPr>
          </a:p>
        </p:txBody>
      </p:sp>
      <p:sp>
        <p:nvSpPr>
          <p:cNvPr id="3" name="标题 2"/>
          <p:cNvSpPr txBox="1"/>
          <p:nvPr/>
        </p:nvSpPr>
        <p:spPr>
          <a:xfrm>
            <a:off x="239856" y="-253"/>
            <a:ext cx="10972800" cy="1143000"/>
          </a:xfrm>
          <a:prstGeom prst="rect">
            <a:avLst/>
          </a:prstGeom>
        </p:spPr>
        <p:txBody>
          <a:bodyPr vert="horz" lIns="91440" tIns="45720" rIns="91440" bIns="45720" rtlCol="0" anchor="ctr">
            <a:normAutofit/>
          </a:bodyPr>
          <a:lstStyle>
            <a:lvl1pPr>
              <a:lnSpc>
                <a:spcPct val="90000"/>
              </a:lnSpc>
              <a:spcBef>
                <a:spcPct val="0"/>
              </a:spcBef>
              <a:buNone/>
              <a:defRPr sz="4400" b="1">
                <a:solidFill>
                  <a:schemeClr val="accent5">
                    <a:lumMod val="75000"/>
                  </a:schemeClr>
                </a:solidFill>
                <a:latin typeface="Heiti SC Light" charset="-122"/>
                <a:ea typeface="Heiti SC Light" charset="-122"/>
                <a:cs typeface="Heiti SC Light" charset="-122"/>
              </a:defRPr>
            </a:lvl1pPr>
          </a:lstStyle>
          <a:p>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sym typeface="黑体" panose="02010609060101010101" pitchFamily="49" charset="-122"/>
              </a:rPr>
              <a:t>模板设计时程序员的常用操作</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idx="4294967295"/>
          </p:nvPr>
        </p:nvSpPr>
        <p:spPr bwMode="auto">
          <a:xfrm>
            <a:off x="414655" y="423228"/>
            <a:ext cx="8229600" cy="557212"/>
          </a:xfrm>
          <a:prstGeom prst="rect">
            <a:avLst/>
          </a:prstGeom>
        </p:spPr>
        <p:txBody>
          <a:bodyPr vert="horz" lIns="91440" tIns="45720" rIns="91440" bIns="45720" rtlCol="0" anchor="ctr">
            <a:normAutofit fontScale="90000"/>
          </a:bodyPr>
          <a:lstStyle/>
          <a:p>
            <a:r>
              <a:rPr lang="en-US" altLang="zh-CN">
                <a:latin typeface="微软雅黑" panose="020B0503020204020204" pitchFamily="34" charset="-122"/>
                <a:ea typeface="微软雅黑" panose="020B0503020204020204" pitchFamily="34" charset="-122"/>
                <a:sym typeface="黑体" panose="02010609060101010101" pitchFamily="49" charset="-122"/>
              </a:rPr>
              <a:t>PHP</a:t>
            </a:r>
            <a:r>
              <a:rPr lang="zh-CN" altLang="en-US" dirty="0">
                <a:latin typeface="微软雅黑" panose="020B0503020204020204" pitchFamily="34" charset="-122"/>
                <a:ea typeface="微软雅黑" panose="020B0503020204020204" pitchFamily="34" charset="-122"/>
                <a:sym typeface="黑体" panose="02010609060101010101" pitchFamily="49" charset="-122"/>
              </a:rPr>
              <a:t>程序员常用和</a:t>
            </a:r>
            <a:r>
              <a:rPr lang="en-US" altLang="zh-CN" dirty="0">
                <a:latin typeface="微软雅黑" panose="020B0503020204020204" pitchFamily="34" charset="-122"/>
                <a:ea typeface="微软雅黑" panose="020B0503020204020204" pitchFamily="34" charset="-122"/>
                <a:sym typeface="黑体" panose="02010609060101010101" pitchFamily="49" charset="-122"/>
              </a:rPr>
              <a:t>Smarty</a:t>
            </a:r>
            <a:r>
              <a:rPr lang="zh-CN" altLang="en-US" dirty="0">
                <a:latin typeface="微软雅黑" panose="020B0503020204020204" pitchFamily="34" charset="-122"/>
                <a:ea typeface="微软雅黑" panose="020B0503020204020204" pitchFamily="34" charset="-122"/>
                <a:sym typeface="黑体" panose="02010609060101010101" pitchFamily="49" charset="-122"/>
              </a:rPr>
              <a:t>相关操作</a:t>
            </a:r>
            <a:endParaRPr lang="zh-CN" altLang="en-US" dirty="0">
              <a:latin typeface="微软雅黑" panose="020B0503020204020204" pitchFamily="34" charset="-122"/>
              <a:ea typeface="微软雅黑" panose="020B0503020204020204" pitchFamily="34" charset="-122"/>
            </a:endParaRPr>
          </a:p>
        </p:txBody>
      </p:sp>
      <p:sp>
        <p:nvSpPr>
          <p:cNvPr id="19459" name="内容占位符 2"/>
          <p:cNvSpPr>
            <a:spLocks noGrp="1" noChangeArrowheads="1"/>
          </p:cNvSpPr>
          <p:nvPr>
            <p:ph idx="1"/>
          </p:nvPr>
        </p:nvSpPr>
        <p:spPr bwMode="auto">
          <a:xfrm>
            <a:off x="1009651" y="1187450"/>
            <a:ext cx="10052049" cy="171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p>
            <a:pPr algn="l">
              <a:lnSpc>
                <a:spcPts val="3400"/>
              </a:lnSpc>
            </a:pP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1. assign( )</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方法 </a:t>
            </a: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 为模板放置变量赋值</a:t>
            </a:r>
            <a:endParaRPr lang="en-US" altLang="zh-CN" sz="1600" dirty="0">
              <a:latin typeface="微软雅黑" panose="020B0503020204020204" pitchFamily="34" charset="-122"/>
              <a:ea typeface="微软雅黑" panose="020B0503020204020204" pitchFamily="34" charset="-122"/>
              <a:sym typeface="宋体" panose="02010600030101010101" pitchFamily="2" charset="-122"/>
            </a:endParaRPr>
          </a:p>
          <a:p>
            <a:pPr lvl="1" algn="l">
              <a:lnSpc>
                <a:spcPts val="3400"/>
              </a:lnSpc>
              <a:buClr>
                <a:srgbClr val="C00000"/>
              </a:buClr>
              <a:buSzPct val="90000"/>
              <a:buFont typeface="Wingdings" panose="05000000000000000000" pitchFamily="2" charset="2"/>
              <a:buChar char="n"/>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格式：</a:t>
            </a: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 </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void assign(mixed </a:t>
            </a:r>
            <a:r>
              <a:rPr lang="en-US" altLang="zh-CN" sz="1600" dirty="0" err="1">
                <a:latin typeface="微软雅黑" panose="020B0503020204020204" pitchFamily="34" charset="-122"/>
                <a:ea typeface="微软雅黑" panose="020B0503020204020204" pitchFamily="34" charset="-122"/>
                <a:sym typeface="Arial" panose="020B0604020202020204" pitchFamily="34" charset="0"/>
              </a:rPr>
              <a:t>var</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 </a:t>
            </a:r>
            <a:endParaRPr lang="zh-CN" altLang="en-US" sz="1600" dirty="0">
              <a:latin typeface="微软雅黑" panose="020B0503020204020204" pitchFamily="34" charset="-122"/>
              <a:ea typeface="微软雅黑" panose="020B0503020204020204" pitchFamily="34" charset="-122"/>
              <a:sym typeface="Arial" panose="020B0604020202020204" pitchFamily="34" charset="0"/>
            </a:endParaRPr>
          </a:p>
          <a:p>
            <a:pPr lvl="1" algn="l">
              <a:lnSpc>
                <a:spcPts val="3400"/>
              </a:lnSpc>
              <a:buClr>
                <a:srgbClr val="C00000"/>
              </a:buClr>
              <a:buSzPct val="90000"/>
              <a:buFont typeface="Wingdings" panose="05000000000000000000" pitchFamily="2" charset="2"/>
              <a:buChar char="n"/>
            </a:pPr>
            <a:r>
              <a:rPr lang="en-US" altLang="zh-CN" sz="1600" dirty="0">
                <a:latin typeface="微软雅黑" panose="020B0503020204020204" pitchFamily="34" charset="-122"/>
                <a:ea typeface="微软雅黑" panose="020B0503020204020204" pitchFamily="34" charset="-122"/>
                <a:sym typeface="Arial" panose="020B0604020202020204" pitchFamily="34" charset="0"/>
              </a:rPr>
              <a:t>void assign(string </a:t>
            </a:r>
            <a:r>
              <a:rPr lang="en-US" altLang="zh-CN" sz="1600" dirty="0" err="1">
                <a:latin typeface="微软雅黑" panose="020B0503020204020204" pitchFamily="34" charset="-122"/>
                <a:ea typeface="微软雅黑" panose="020B0503020204020204" pitchFamily="34" charset="-122"/>
                <a:sym typeface="Arial" panose="020B0604020202020204" pitchFamily="34" charset="0"/>
              </a:rPr>
              <a:t>varname</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 mixed </a:t>
            </a:r>
            <a:r>
              <a:rPr lang="en-US" altLang="zh-CN" sz="1600" dirty="0" err="1">
                <a:latin typeface="微软雅黑" panose="020B0503020204020204" pitchFamily="34" charset="-122"/>
                <a:ea typeface="微软雅黑" panose="020B0503020204020204" pitchFamily="34" charset="-122"/>
                <a:sym typeface="Arial" panose="020B0604020202020204" pitchFamily="34" charset="0"/>
              </a:rPr>
              <a:t>var</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 </a:t>
            </a:r>
            <a:endParaRPr lang="zh-CN" altLang="en-US" sz="1600" dirty="0">
              <a:latin typeface="微软雅黑" panose="020B0503020204020204" pitchFamily="34" charset="-122"/>
              <a:ea typeface="微软雅黑" panose="020B0503020204020204" pitchFamily="34" charset="-122"/>
              <a:sym typeface="Arial" panose="020B0604020202020204" pitchFamily="34" charset="0"/>
            </a:endParaRPr>
          </a:p>
          <a:p>
            <a:pPr lvl="1" algn="l">
              <a:lnSpc>
                <a:spcPts val="3400"/>
              </a:lnSpc>
              <a:buClr>
                <a:srgbClr val="C00000"/>
              </a:buClr>
              <a:buSzPct val="90000"/>
              <a:buFont typeface="Wingdings" panose="05000000000000000000" pitchFamily="2" charset="2"/>
              <a:buChar char="n"/>
            </a:pPr>
            <a:endParaRPr lang="zh-CN" altLang="en-US" sz="2400" dirty="0">
              <a:latin typeface="微软雅黑" panose="020B0503020204020204" pitchFamily="34" charset="-122"/>
              <a:ea typeface="微软雅黑" panose="020B0503020204020204" pitchFamily="34" charset="-122"/>
              <a:sym typeface="Arial" panose="020B0604020202020204" pitchFamily="34" charset="0"/>
            </a:endParaRPr>
          </a:p>
          <a:p>
            <a:pPr lvl="1" algn="l">
              <a:lnSpc>
                <a:spcPts val="3400"/>
              </a:lnSpc>
              <a:buClr>
                <a:srgbClr val="C00000"/>
              </a:buClr>
              <a:buSzPct val="90000"/>
              <a:buFont typeface="Wingdings" panose="05000000000000000000" pitchFamily="2" charset="2"/>
              <a:buChar char="n"/>
            </a:pPr>
            <a:endParaRPr lang="zh-CN" altLang="en-US" sz="2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9460" name="矩形 3"/>
          <p:cNvSpPr>
            <a:spLocks noChangeArrowheads="1"/>
          </p:cNvSpPr>
          <p:nvPr/>
        </p:nvSpPr>
        <p:spPr bwMode="auto">
          <a:xfrm>
            <a:off x="1069975" y="3234690"/>
            <a:ext cx="10052049" cy="1932940"/>
          </a:xfrm>
          <a:prstGeom prst="rect">
            <a:avLst/>
          </a:prstGeom>
          <a:solidFill>
            <a:srgbClr val="FCFAFA"/>
          </a:solidFill>
          <a:ln w="9525" cmpd="sng">
            <a:solidFill>
              <a:srgbClr val="7F7F7F"/>
            </a:solidFill>
            <a:prstDash val="sysDash"/>
            <a:miter lim="800000"/>
          </a:ln>
        </p:spPr>
        <p:txBody>
          <a:bodyPr wrap="square">
            <a:spAutoFit/>
          </a:bodyPr>
          <a:lstStyle/>
          <a:p>
            <a:pPr eaLnBrk="0" hangingPunct="0">
              <a:lnSpc>
                <a:spcPts val="2900"/>
              </a:lnSpc>
            </a:pPr>
            <a:r>
              <a:rPr lang="en-US" altLang="zh-CN" sz="1600" dirty="0">
                <a:latin typeface="微软雅黑" panose="020B0503020204020204" pitchFamily="34" charset="-122"/>
                <a:ea typeface="微软雅黑" panose="020B0503020204020204" pitchFamily="34" charset="-122"/>
                <a:sym typeface="Arial" panose="020B0604020202020204" pitchFamily="34" charset="0"/>
              </a:rPr>
              <a:t>$smarty-&gt;assign('name', 'Fred'); //</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将字串</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Fred</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以</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name</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名放到</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smarty</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模板中</a:t>
            </a:r>
            <a:endParaRPr lang="en-US" altLang="zh-CN" sz="1600" dirty="0">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ts val="2900"/>
              </a:lnSpc>
            </a:pPr>
            <a:r>
              <a:rPr lang="en-US" altLang="zh-CN" sz="1600" dirty="0">
                <a:latin typeface="微软雅黑" panose="020B0503020204020204" pitchFamily="34" charset="-122"/>
                <a:ea typeface="微软雅黑" panose="020B0503020204020204" pitchFamily="34" charset="-122"/>
                <a:sym typeface="Arial" panose="020B0604020202020204" pitchFamily="34" charset="0"/>
              </a:rPr>
              <a:t>$smarty-&gt;assign('</a:t>
            </a:r>
            <a:r>
              <a:rPr lang="en-US" altLang="zh-CN" sz="1600" dirty="0" err="1">
                <a:latin typeface="微软雅黑" panose="020B0503020204020204" pitchFamily="34" charset="-122"/>
                <a:ea typeface="微软雅黑" panose="020B0503020204020204" pitchFamily="34" charset="-122"/>
                <a:sym typeface="Arial" panose="020B0604020202020204" pitchFamily="34" charset="0"/>
              </a:rPr>
              <a:t>addr</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 $address);//</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将变量</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address</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的值以</a:t>
            </a:r>
            <a:r>
              <a:rPr lang="en-US" altLang="zh-CN" sz="1600" dirty="0" err="1">
                <a:latin typeface="微软雅黑" panose="020B0503020204020204" pitchFamily="34" charset="-122"/>
                <a:ea typeface="微软雅黑" panose="020B0503020204020204" pitchFamily="34" charset="-122"/>
                <a:sym typeface="Arial" panose="020B0604020202020204" pitchFamily="34" charset="0"/>
              </a:rPr>
              <a:t>addr</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名放到模板中</a:t>
            </a:r>
            <a:endParaRPr lang="en-US" altLang="zh-CN" sz="1600" dirty="0">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ts val="2900"/>
              </a:lnSpc>
            </a:pPr>
            <a:r>
              <a:rPr lang="zh-CN" altLang="en-US" sz="1600" dirty="0">
                <a:latin typeface="微软雅黑" panose="020B0503020204020204" pitchFamily="34" charset="-122"/>
                <a:ea typeface="微软雅黑" panose="020B0503020204020204" pitchFamily="34" charset="-122"/>
                <a:sym typeface="Arial" panose="020B0604020202020204" pitchFamily="34" charset="0"/>
              </a:rPr>
              <a:t> </a:t>
            </a:r>
            <a:endParaRPr lang="en-US" altLang="zh-CN" sz="1600" dirty="0">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ts val="2900"/>
              </a:lnSpc>
            </a:pPr>
            <a:r>
              <a:rPr lang="en-US" altLang="zh-CN" sz="16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指定包含</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名称</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数值</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的联合数组的使用方式为模板赋值 </a:t>
            </a:r>
            <a:endParaRPr lang="en-US" altLang="zh-CN" sz="1600" dirty="0">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ts val="2900"/>
              </a:lnSpc>
            </a:pPr>
            <a:r>
              <a:rPr lang="en-US" altLang="zh-CN" sz="1600" dirty="0">
                <a:latin typeface="微软雅黑" panose="020B0503020204020204" pitchFamily="34" charset="-122"/>
                <a:ea typeface="微软雅黑" panose="020B0503020204020204" pitchFamily="34" charset="-122"/>
                <a:sym typeface="Arial" panose="020B0604020202020204" pitchFamily="34" charset="0"/>
              </a:rPr>
              <a:t>$smarty-&gt;assign(array('city' =&gt; 'Lincoln', 'state' =&gt; 'Nebraska'));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noChangeArrowheads="1"/>
          </p:cNvSpPr>
          <p:nvPr>
            <p:ph idx="1"/>
          </p:nvPr>
        </p:nvSpPr>
        <p:spPr bwMode="auto">
          <a:xfrm>
            <a:off x="565785" y="554990"/>
            <a:ext cx="10796270" cy="33578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p>
            <a:pPr algn="l">
              <a:lnSpc>
                <a:spcPts val="3400"/>
              </a:lnSpc>
            </a:pP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2. display( )</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方法 </a:t>
            </a: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 </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显示模板</a:t>
            </a:r>
            <a:endParaRPr lang="en-US" altLang="zh-CN" sz="1600" dirty="0">
              <a:latin typeface="微软雅黑" panose="020B0503020204020204" pitchFamily="34" charset="-122"/>
              <a:ea typeface="微软雅黑" panose="020B0503020204020204" pitchFamily="34" charset="-122"/>
              <a:sym typeface="宋体" panose="02010600030101010101" pitchFamily="2" charset="-122"/>
            </a:endParaRPr>
          </a:p>
          <a:p>
            <a:pPr lvl="1" algn="l">
              <a:lnSpc>
                <a:spcPts val="3400"/>
              </a:lnSpc>
              <a:buClr>
                <a:srgbClr val="C00000"/>
              </a:buClr>
              <a:buSzPct val="90000"/>
              <a:buFont typeface="Wingdings" panose="05000000000000000000" pitchFamily="2" charset="2"/>
              <a:buChar char="n"/>
            </a:pP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格式：</a:t>
            </a:r>
            <a:endParaRPr lang="en-US" altLang="zh-CN" sz="1600" dirty="0">
              <a:latin typeface="微软雅黑" panose="020B0503020204020204" pitchFamily="34" charset="-122"/>
              <a:ea typeface="微软雅黑" panose="020B0503020204020204" pitchFamily="34" charset="-122"/>
              <a:sym typeface="宋体" panose="02010600030101010101" pitchFamily="2" charset="-122"/>
            </a:endParaRPr>
          </a:p>
          <a:p>
            <a:pPr lvl="1" algn="l">
              <a:lnSpc>
                <a:spcPts val="3400"/>
              </a:lnSpc>
              <a:buClr>
                <a:srgbClr val="C00000"/>
              </a:buClr>
              <a:buSzPct val="90000"/>
            </a:pPr>
            <a:r>
              <a:rPr lang="en-US" altLang="zh-CN" sz="1600" dirty="0">
                <a:latin typeface="微软雅黑" panose="020B0503020204020204" pitchFamily="34" charset="-122"/>
                <a:ea typeface="微软雅黑" panose="020B0503020204020204" pitchFamily="34" charset="-122"/>
                <a:sym typeface="Arial" panose="020B0604020202020204" pitchFamily="34" charset="0"/>
              </a:rPr>
              <a:t>     void display(string template [,string </a:t>
            </a:r>
            <a:r>
              <a:rPr lang="en-US" altLang="zh-CN" sz="1600" dirty="0" err="1">
                <a:latin typeface="微软雅黑" panose="020B0503020204020204" pitchFamily="34" charset="-122"/>
                <a:ea typeface="微软雅黑" panose="020B0503020204020204" pitchFamily="34" charset="-122"/>
                <a:sym typeface="Arial" panose="020B0604020202020204" pitchFamily="34" charset="0"/>
              </a:rPr>
              <a:t>cache_id</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[,string </a:t>
            </a:r>
            <a:r>
              <a:rPr lang="en-US" altLang="zh-CN" sz="1600" dirty="0" err="1">
                <a:latin typeface="微软雅黑" panose="020B0503020204020204" pitchFamily="34" charset="-122"/>
                <a:ea typeface="微软雅黑" panose="020B0503020204020204" pitchFamily="34" charset="-122"/>
                <a:sym typeface="Arial" panose="020B0604020202020204" pitchFamily="34" charset="0"/>
              </a:rPr>
              <a:t>compile_id</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a:t>
            </a:r>
            <a:endParaRPr lang="zh-CN" altLang="en-US" sz="1600" dirty="0">
              <a:latin typeface="微软雅黑" panose="020B0503020204020204" pitchFamily="34" charset="-122"/>
              <a:ea typeface="微软雅黑" panose="020B0503020204020204" pitchFamily="34" charset="-122"/>
              <a:sym typeface="Arial" panose="020B0604020202020204" pitchFamily="34" charset="0"/>
            </a:endParaRPr>
          </a:p>
          <a:p>
            <a:pPr lvl="1" algn="l">
              <a:lnSpc>
                <a:spcPts val="3400"/>
              </a:lnSpc>
              <a:buClr>
                <a:srgbClr val="C00000"/>
              </a:buClr>
              <a:buSzPct val="90000"/>
            </a:pPr>
            <a:r>
              <a:rPr lang="en-US" altLang="zh-CN" sz="1600" dirty="0">
                <a:latin typeface="微软雅黑" panose="020B0503020204020204" pitchFamily="34" charset="-122"/>
                <a:ea typeface="微软雅黑" panose="020B0503020204020204" pitchFamily="34" charset="-122"/>
                <a:sym typeface="Arial" panose="020B0604020202020204" pitchFamily="34" charset="0"/>
              </a:rPr>
              <a:t>	</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其中第一个参数是模板文件，第二个参数是</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缓存</a:t>
            </a: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id</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（为了实现多重缓存），第三个参数是编译</a:t>
            </a:r>
            <a:r>
              <a:rPr lang="en-US" altLang="zh-CN" sz="1600" dirty="0">
                <a:latin typeface="微软雅黑" panose="020B0503020204020204" pitchFamily="34" charset="-122"/>
                <a:ea typeface="微软雅黑" panose="020B0503020204020204" pitchFamily="34" charset="-122"/>
                <a:sym typeface="宋体" panose="02010600030101010101" pitchFamily="2" charset="-122"/>
              </a:rPr>
              <a:t>id</a:t>
            </a:r>
            <a:r>
              <a:rPr lang="zh-CN" altLang="en-US" sz="1600" dirty="0">
                <a:latin typeface="微软雅黑" panose="020B0503020204020204" pitchFamily="34" charset="-122"/>
                <a:ea typeface="微软雅黑" panose="020B0503020204020204" pitchFamily="34" charset="-122"/>
                <a:sym typeface="宋体" panose="02010600030101010101" pitchFamily="2" charset="-122"/>
              </a:rPr>
              <a:t>（模板编译成不同版本的情况下使用）。</a:t>
            </a:r>
            <a:endParaRPr lang="en-US" altLang="zh-CN" sz="1600" dirty="0">
              <a:latin typeface="微软雅黑" panose="020B0503020204020204" pitchFamily="34" charset="-122"/>
              <a:ea typeface="微软雅黑" panose="020B0503020204020204" pitchFamily="34" charset="-122"/>
              <a:sym typeface="Arial" panose="020B0604020202020204" pitchFamily="34" charset="0"/>
            </a:endParaRPr>
          </a:p>
          <a:p>
            <a:pPr algn="l"/>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20483" name="矩形 3"/>
          <p:cNvSpPr>
            <a:spLocks noChangeArrowheads="1"/>
          </p:cNvSpPr>
          <p:nvPr/>
        </p:nvSpPr>
        <p:spPr bwMode="auto">
          <a:xfrm>
            <a:off x="804545" y="3912554"/>
            <a:ext cx="10318750" cy="1526187"/>
          </a:xfrm>
          <a:prstGeom prst="rect">
            <a:avLst/>
          </a:prstGeom>
          <a:solidFill>
            <a:srgbClr val="FCFAFA"/>
          </a:solidFill>
          <a:ln w="9525" cmpd="sng">
            <a:solidFill>
              <a:srgbClr val="7F7F7F"/>
            </a:solidFill>
            <a:prstDash val="sysDash"/>
            <a:miter lim="800000"/>
          </a:ln>
        </p:spPr>
        <p:txBody>
          <a:bodyPr wrap="square">
            <a:spAutoFit/>
          </a:bodyPr>
          <a:lstStyle/>
          <a:p>
            <a:pPr eaLnBrk="0" hangingPunct="0">
              <a:lnSpc>
                <a:spcPct val="150000"/>
              </a:lnSpc>
            </a:pPr>
            <a:r>
              <a:rPr lang="en-US" altLang="zh-CN" sz="1600" dirty="0">
                <a:latin typeface="微软雅黑" panose="020B0503020204020204" pitchFamily="34" charset="-122"/>
                <a:ea typeface="微软雅黑" panose="020B0503020204020204" pitchFamily="34" charset="-122"/>
                <a:sym typeface="Arial" panose="020B0604020202020204" pitchFamily="34" charset="0"/>
              </a:rPr>
              <a:t>$smarty-&gt;display('</a:t>
            </a:r>
            <a:r>
              <a:rPr lang="en-US" altLang="zh-CN" sz="1600" dirty="0" err="1">
                <a:latin typeface="微软雅黑" panose="020B0503020204020204" pitchFamily="34" charset="-122"/>
                <a:ea typeface="微软雅黑" panose="020B0503020204020204" pitchFamily="34" charset="-122"/>
                <a:sym typeface="Arial" panose="020B0604020202020204" pitchFamily="34" charset="0"/>
              </a:rPr>
              <a:t>index.tpl</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                 //</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读取显示模板目录下的</a:t>
            </a:r>
            <a:r>
              <a:rPr lang="en-US" altLang="zh-CN" sz="1600" dirty="0" err="1">
                <a:latin typeface="微软雅黑" panose="020B0503020204020204" pitchFamily="34" charset="-122"/>
                <a:ea typeface="微软雅黑" panose="020B0503020204020204" pitchFamily="34" charset="-122"/>
                <a:sym typeface="Arial" panose="020B0604020202020204" pitchFamily="34" charset="0"/>
              </a:rPr>
              <a:t>index.tpl</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模板 </a:t>
            </a:r>
            <a:endParaRPr lang="en-US" altLang="zh-CN" sz="1600" dirty="0">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50000"/>
              </a:lnSpc>
            </a:pPr>
            <a:r>
              <a:rPr lang="en-US" altLang="zh-CN" sz="1600" dirty="0">
                <a:latin typeface="微软雅黑" panose="020B0503020204020204" pitchFamily="34" charset="-122"/>
                <a:ea typeface="微软雅黑" panose="020B0503020204020204" pitchFamily="34" charset="-122"/>
                <a:sym typeface="Arial" panose="020B0604020202020204" pitchFamily="34" charset="0"/>
              </a:rPr>
              <a:t>$smarty-&gt;display('admin/</a:t>
            </a:r>
            <a:r>
              <a:rPr lang="en-US" altLang="zh-CN" sz="1600" dirty="0" err="1">
                <a:latin typeface="微软雅黑" panose="020B0503020204020204" pitchFamily="34" charset="-122"/>
                <a:ea typeface="微软雅黑" panose="020B0503020204020204" pitchFamily="34" charset="-122"/>
                <a:sym typeface="Arial" panose="020B0604020202020204" pitchFamily="34" charset="0"/>
              </a:rPr>
              <a:t>index.tpl</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      //</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读取显示模板目录的</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admin</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目录下模板 </a:t>
            </a:r>
            <a:endParaRPr lang="en-US" altLang="zh-CN" sz="1600" dirty="0">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50000"/>
              </a:lnSpc>
            </a:pPr>
            <a:r>
              <a:rPr lang="en-US" altLang="zh-CN" sz="1600" dirty="0">
                <a:latin typeface="微软雅黑" panose="020B0503020204020204" pitchFamily="34" charset="-122"/>
                <a:ea typeface="微软雅黑" panose="020B0503020204020204" pitchFamily="34" charset="-122"/>
                <a:sym typeface="Arial" panose="020B0604020202020204" pitchFamily="34" charset="0"/>
              </a:rPr>
              <a:t>$smarty-&gt;display('/</a:t>
            </a:r>
            <a:r>
              <a:rPr lang="en-US" altLang="zh-CN" sz="1600" dirty="0" err="1">
                <a:latin typeface="微软雅黑" panose="020B0503020204020204" pitchFamily="34" charset="-122"/>
                <a:ea typeface="微软雅黑" panose="020B0503020204020204" pitchFamily="34" charset="-122"/>
                <a:sym typeface="Arial" panose="020B0604020202020204" pitchFamily="34" charset="0"/>
              </a:rPr>
              <a:t>usr</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/local/include/templates/</a:t>
            </a:r>
            <a:r>
              <a:rPr lang="en-US" altLang="zh-CN" sz="1600" dirty="0" err="1">
                <a:latin typeface="微软雅黑" panose="020B0503020204020204" pitchFamily="34" charset="-122"/>
                <a:ea typeface="微软雅黑" panose="020B0503020204020204" pitchFamily="34" charset="-122"/>
                <a:sym typeface="Arial" panose="020B0604020202020204" pitchFamily="34" charset="0"/>
              </a:rPr>
              <a:t>header.tpl</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使用文件绝对路径 </a:t>
            </a:r>
            <a:endParaRPr lang="en-US" altLang="zh-CN" sz="1600" dirty="0">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50000"/>
              </a:lnSpc>
            </a:pPr>
            <a:r>
              <a:rPr lang="en-US" altLang="zh-CN" sz="1600" dirty="0">
                <a:latin typeface="微软雅黑" panose="020B0503020204020204" pitchFamily="34" charset="-122"/>
                <a:ea typeface="微软雅黑" panose="020B0503020204020204" pitchFamily="34" charset="-122"/>
                <a:sym typeface="Arial" panose="020B0604020202020204" pitchFamily="34" charset="0"/>
              </a:rPr>
              <a:t>$smarty-&gt;display('file:C:/www/pub/templates/header.tpl');  //</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使用文件绝对路径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849207" y="1203960"/>
            <a:ext cx="5344160" cy="3495887"/>
          </a:xfrm>
        </p:spPr>
        <p:txBody>
          <a:bodyPr>
            <a:normAutofit/>
          </a:bodyPr>
          <a:lstStyle/>
          <a:p>
            <a:pPr>
              <a:lnSpc>
                <a:spcPct val="130000"/>
              </a:lnSpc>
            </a:pPr>
            <a:r>
              <a:rPr lang="zh-CN" altLang="en-US" sz="1600" dirty="0">
                <a:solidFill>
                  <a:schemeClr val="tx1">
                    <a:lumMod val="95000"/>
                    <a:lumOff val="5000"/>
                  </a:schemeClr>
                </a:solidFill>
                <a:sym typeface="宋体" panose="02010600030101010101" pitchFamily="2" charset="-122"/>
              </a:rPr>
              <a:t>模板中的注释</a:t>
            </a:r>
          </a:p>
          <a:p>
            <a:pPr lvl="0">
              <a:lnSpc>
                <a:spcPct val="130000"/>
              </a:lnSpc>
            </a:pPr>
            <a:r>
              <a:rPr lang="zh-CN" altLang="en-US" sz="1600" dirty="0">
                <a:solidFill>
                  <a:schemeClr val="tx1">
                    <a:lumMod val="95000"/>
                    <a:lumOff val="5000"/>
                  </a:schemeClr>
                </a:solidFill>
                <a:sym typeface="宋体" panose="02010600030101010101" pitchFamily="2" charset="-122"/>
              </a:rPr>
              <a:t>模板中的变量应用</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nSpc>
                <a:spcPct val="130000"/>
              </a:lnSpc>
            </a:pPr>
            <a:r>
              <a:rPr lang="zh-CN" altLang="en-US" sz="1600" dirty="0">
                <a:solidFill>
                  <a:schemeClr val="tx1">
                    <a:lumMod val="95000"/>
                    <a:lumOff val="5000"/>
                  </a:schemeClr>
                </a:solidFill>
                <a:sym typeface="宋体" panose="02010600030101010101" pitchFamily="2" charset="-122"/>
              </a:rPr>
              <a:t>忽略</a:t>
            </a:r>
            <a:r>
              <a:rPr lang="en-US" altLang="x-none" sz="1600" dirty="0">
                <a:solidFill>
                  <a:schemeClr val="tx1">
                    <a:lumMod val="95000"/>
                    <a:lumOff val="5000"/>
                  </a:schemeClr>
                </a:solidFill>
                <a:sym typeface="宋体" panose="02010600030101010101" pitchFamily="2" charset="-122"/>
              </a:rPr>
              <a:t>Smarty</a:t>
            </a:r>
            <a:r>
              <a:rPr lang="zh-CN" altLang="en-US" sz="1600" dirty="0">
                <a:solidFill>
                  <a:schemeClr val="tx1">
                    <a:lumMod val="95000"/>
                    <a:lumOff val="5000"/>
                  </a:schemeClr>
                </a:solidFill>
                <a:sym typeface="宋体" panose="02010600030101010101" pitchFamily="2" charset="-122"/>
              </a:rPr>
              <a:t>解析</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nSpc>
                <a:spcPct val="130000"/>
              </a:lnSpc>
            </a:pPr>
            <a:r>
              <a:rPr lang="zh-CN" altLang="en-US" sz="1600" dirty="0">
                <a:solidFill>
                  <a:schemeClr val="tx1">
                    <a:lumMod val="95000"/>
                    <a:lumOff val="5000"/>
                  </a:schemeClr>
                </a:solidFill>
                <a:sym typeface="宋体" panose="02010600030101010101" pitchFamily="2" charset="-122"/>
              </a:rPr>
              <a:t>从配置文件中读取变量</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nSpc>
                <a:spcPct val="130000"/>
              </a:lnSpc>
            </a:pPr>
            <a:r>
              <a:rPr lang="zh-CN" altLang="en-US" sz="1600" dirty="0">
                <a:solidFill>
                  <a:schemeClr val="tx1">
                    <a:lumMod val="95000"/>
                    <a:lumOff val="5000"/>
                  </a:schemeClr>
                </a:solidFill>
                <a:sym typeface="宋体" panose="02010600030101010101" pitchFamily="2" charset="-122"/>
              </a:rPr>
              <a:t>在模板中使用保留变量</a:t>
            </a:r>
            <a:endParaRPr lang="zh-CN" altLang="zh-CN" sz="1600" dirty="0"/>
          </a:p>
          <a:p>
            <a:endParaRPr lang="zh-CN" altLang="en-US" dirty="0"/>
          </a:p>
        </p:txBody>
      </p:sp>
      <p:sp>
        <p:nvSpPr>
          <p:cNvPr id="3" name="标题 2"/>
          <p:cNvSpPr>
            <a:spLocks noGrp="1"/>
          </p:cNvSpPr>
          <p:nvPr>
            <p:ph type="title"/>
          </p:nvPr>
        </p:nvSpPr>
        <p:spPr>
          <a:xfrm>
            <a:off x="239856" y="-253"/>
            <a:ext cx="10972800" cy="1143000"/>
          </a:xfrm>
        </p:spPr>
        <p:txBody>
          <a:bodyPr/>
          <a:lstStyle/>
          <a:p>
            <a:r>
              <a:rPr lang="en-US" altLang="zh-CN"/>
              <a:t>5.  </a:t>
            </a:r>
            <a:r>
              <a:rPr lang="zh-CN" altLang="en-US" dirty="0">
                <a:solidFill>
                  <a:srgbClr val="0070C0"/>
                </a:solidFill>
                <a:latin typeface="微软雅黑" panose="020B0503020204020204" pitchFamily="34" charset="-122"/>
                <a:ea typeface="微软雅黑" panose="020B0503020204020204" pitchFamily="34" charset="-122"/>
                <a:sym typeface="黑体" panose="02010609060101010101" pitchFamily="49" charset="-122"/>
              </a:rPr>
              <a:t>模板设计时美工的常用操作</a:t>
            </a:r>
          </a:p>
        </p:txBody>
      </p:sp>
      <p:sp>
        <p:nvSpPr>
          <p:cNvPr id="4" name="灯片编号占位符 3"/>
          <p:cNvSpPr>
            <a:spLocks noGrp="1"/>
          </p:cNvSpPr>
          <p:nvPr>
            <p:ph type="sldNum" sz="quarter" idx="12"/>
          </p:nvPr>
        </p:nvSpPr>
        <p:spPr/>
        <p:txBody>
          <a:bodyPr/>
          <a:lstStyle/>
          <a:p>
            <a:fld id="{0C913308-F349-4B6D-A68A-DD1791B4A57B}" type="slidenum">
              <a:rPr lang="zh-CN" altLang="en-US" sz="2485" smtClean="0"/>
              <a:t>14</a:t>
            </a:fld>
            <a:endParaRPr lang="zh-CN" altLang="en-US" sz="2485"/>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5667" y="1028700"/>
            <a:ext cx="11104880" cy="3723640"/>
          </a:xfrm>
        </p:spPr>
        <p:txBody>
          <a:bodyPr>
            <a:noAutofit/>
          </a:bodyPr>
          <a:lstStyle/>
          <a:p>
            <a:pPr lvl="0">
              <a:lnSpc>
                <a:spcPct val="150000"/>
              </a:lnSpc>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模板注释被*星号包围，而两边的星号又被定界符包围。</a:t>
            </a:r>
          </a:p>
          <a:p>
            <a:pPr lvl="0">
              <a:lnSpc>
                <a:spcPct val="150000"/>
              </a:lnSpc>
              <a:buFont typeface="Wingdings" panose="05000000000000000000" pitchFamily="2" charset="2"/>
              <a:buNone/>
            </a:pP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格式： </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 this is a comment *}</a:t>
            </a:r>
            <a:endParaRPr lang="zh-CN" altLang="en-US" sz="1600" b="1" dirty="0">
              <a:solidFill>
                <a:srgbClr val="FF0000"/>
              </a:solidFill>
            </a:endParaRPr>
          </a:p>
          <a:p>
            <a:pPr>
              <a:lnSpc>
                <a:spcPct val="150000"/>
              </a:lnSpc>
            </a:pP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注释不会在模板文件的最后输出中出现，这与</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&lt;!-- HTML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注释</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--&gt;</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不同，即</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html</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注释在页面源码中可见，而</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注释则不能。这点非常有用，试想，注释只存在于模板里面，而在输出的页面中谁也看不见</a:t>
            </a:r>
            <a:endParaRPr lang="zh-CN" altLang="en-US" sz="1600" dirty="0">
              <a:sym typeface="+mn-ea"/>
            </a:endParaRPr>
          </a:p>
        </p:txBody>
      </p:sp>
      <p:sp>
        <p:nvSpPr>
          <p:cNvPr id="3" name="标题 2"/>
          <p:cNvSpPr>
            <a:spLocks noGrp="1"/>
          </p:cNvSpPr>
          <p:nvPr>
            <p:ph type="title"/>
          </p:nvPr>
        </p:nvSpPr>
        <p:spPr>
          <a:xfrm>
            <a:off x="384598" y="234738"/>
            <a:ext cx="10972800" cy="927100"/>
          </a:xfrm>
        </p:spPr>
        <p:txBody>
          <a:bodyPr/>
          <a:lstStyle/>
          <a:p>
            <a:r>
              <a:rPr lang="en-US" altLang="zh-CN" sz="3600"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5.1</a:t>
            </a:r>
            <a:r>
              <a:rPr lang="zh-CN" altLang="en-US" sz="3600"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模板中的注释</a:t>
            </a:r>
          </a:p>
        </p:txBody>
      </p:sp>
      <p:sp>
        <p:nvSpPr>
          <p:cNvPr id="4" name="灯片编号占位符 3"/>
          <p:cNvSpPr>
            <a:spLocks noGrp="1"/>
          </p:cNvSpPr>
          <p:nvPr>
            <p:ph type="sldNum" sz="quarter" idx="12"/>
          </p:nvPr>
        </p:nvSpPr>
        <p:spPr/>
        <p:txBody>
          <a:bodyPr/>
          <a:lstStyle/>
          <a:p>
            <a:fld id="{0C913308-F349-4B6D-A68A-DD1791B4A57B}" type="slidenum">
              <a:rPr lang="zh-CN" altLang="en-US" sz="2485" smtClean="0"/>
              <a:t>15</a:t>
            </a:fld>
            <a:endParaRPr lang="zh-CN" altLang="en-US" sz="2485"/>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17288" y="997797"/>
            <a:ext cx="10282767" cy="2007447"/>
          </a:xfrm>
        </p:spPr>
        <p:txBody>
          <a:bodyPr>
            <a:normAutofit/>
          </a:bodyPr>
          <a:lstStyle/>
          <a:p>
            <a:pPr>
              <a:lnSpc>
                <a:spcPct val="120000"/>
              </a:lnSpc>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模板变量用美元符号</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开始，可以包含数字、字母和下划线，这与</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php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变量很像。</a:t>
            </a:r>
          </a:p>
          <a:p>
            <a:pPr>
              <a:lnSpc>
                <a:spcPct val="120000"/>
              </a:lnSpc>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如何在</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中输出赋值进来的变量</a:t>
            </a:r>
          </a:p>
          <a:p>
            <a:pPr lvl="1">
              <a:lnSpc>
                <a:spcPct val="120000"/>
              </a:lnSpc>
              <a:buFont typeface="Wingdings" panose="05000000000000000000" charset="0"/>
              <a:buChar char="ü"/>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变量是字符串、变量是数组的情况</a:t>
            </a:r>
          </a:p>
          <a:p>
            <a:pPr lvl="1">
              <a:lnSpc>
                <a:spcPct val="120000"/>
              </a:lnSpc>
              <a:buFont typeface="Wingdings" panose="05000000000000000000" charset="0"/>
              <a:buChar char="ü"/>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变量是类的情况</a:t>
            </a:r>
          </a:p>
          <a:p>
            <a:endParaRPr lang="en-US" altLang="zh-CN" dirty="0"/>
          </a:p>
        </p:txBody>
      </p:sp>
      <p:sp>
        <p:nvSpPr>
          <p:cNvPr id="3" name="标题 2"/>
          <p:cNvSpPr>
            <a:spLocks noGrp="1"/>
          </p:cNvSpPr>
          <p:nvPr>
            <p:ph type="title"/>
          </p:nvPr>
        </p:nvSpPr>
        <p:spPr>
          <a:xfrm>
            <a:off x="201083" y="192617"/>
            <a:ext cx="11145520" cy="805180"/>
          </a:xfrm>
        </p:spPr>
        <p:txBody>
          <a:bodyPr/>
          <a:lstStyle/>
          <a:p>
            <a:r>
              <a:rPr lang="en-US" altLang="zh-CN" sz="3200"/>
              <a:t>5.2 </a:t>
            </a:r>
            <a:r>
              <a:rPr lang="zh-CN" altLang="en-US" sz="3200"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模板中的变量应用</a:t>
            </a:r>
          </a:p>
        </p:txBody>
      </p:sp>
      <p:sp>
        <p:nvSpPr>
          <p:cNvPr id="4" name="灯片编号占位符 3"/>
          <p:cNvSpPr>
            <a:spLocks noGrp="1"/>
          </p:cNvSpPr>
          <p:nvPr>
            <p:ph type="sldNum" sz="quarter" idx="12"/>
          </p:nvPr>
        </p:nvSpPr>
        <p:spPr/>
        <p:txBody>
          <a:bodyPr/>
          <a:lstStyle/>
          <a:p>
            <a:fld id="{0C913308-F349-4B6D-A68A-DD1791B4A57B}" type="slidenum">
              <a:rPr lang="zh-CN" altLang="en-US" sz="2485" smtClean="0"/>
              <a:t>16</a:t>
            </a:fld>
            <a:endParaRPr lang="zh-CN" altLang="en-US" sz="2485"/>
          </a:p>
        </p:txBody>
      </p:sp>
      <p:sp>
        <p:nvSpPr>
          <p:cNvPr id="25603" name="Rectangle 4"/>
          <p:cNvSpPr/>
          <p:nvPr/>
        </p:nvSpPr>
        <p:spPr>
          <a:xfrm>
            <a:off x="803849" y="2235816"/>
            <a:ext cx="10458027" cy="2655727"/>
          </a:xfrm>
          <a:prstGeom prst="rect">
            <a:avLst/>
          </a:prstGeom>
          <a:solidFill>
            <a:srgbClr val="FCFAFA"/>
          </a:solidFill>
          <a:ln w="9525" cap="flat" cmpd="sng">
            <a:solidFill>
              <a:srgbClr val="7F7F7F"/>
            </a:solidFill>
            <a:prstDash val="sysDash"/>
            <a:bevel/>
            <a:headEnd type="none" w="med" len="med"/>
            <a:tailEnd type="none" w="med" len="med"/>
          </a:ln>
        </p:spPr>
        <p:txBody>
          <a:bodyPr wrap="square" anchor="ctr">
            <a:spAutoFit/>
          </a:bodyPr>
          <a:lstStyle/>
          <a:p>
            <a:pPr lvl="0" eaLnBrk="0" fontAlgn="auto" hangingPunct="0">
              <a:lnSpc>
                <a:spcPct val="120000"/>
              </a:lnSpc>
            </a:pP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assign</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“num”</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FF8000"/>
                </a:solidFill>
                <a:latin typeface="微软雅黑" panose="020B0503020204020204" pitchFamily="34" charset="-122"/>
                <a:ea typeface="微软雅黑" panose="020B0503020204020204" pitchFamily="34" charset="-122"/>
                <a:sym typeface="Arial" panose="020B0604020202020204" pitchFamily="34" charset="0"/>
              </a:rPr>
              <a:t>100</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0099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9900"/>
                </a:solidFill>
                <a:latin typeface="微软雅黑" panose="020B0503020204020204" pitchFamily="34" charset="-122"/>
                <a:ea typeface="微软雅黑" panose="020B0503020204020204" pitchFamily="34" charset="-122"/>
                <a:sym typeface="Arial" panose="020B0604020202020204" pitchFamily="34" charset="0"/>
              </a:rPr>
              <a:t>向模板中放置整数</a:t>
            </a:r>
          </a:p>
          <a:p>
            <a:pPr lvl="0" eaLnBrk="0" fontAlgn="auto" hangingPunct="0">
              <a:lnSpc>
                <a:spcPct val="120000"/>
              </a:lnSpc>
            </a:pP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assign</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“str”</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“hello”</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009900"/>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400" dirty="0">
                <a:solidFill>
                  <a:srgbClr val="009900"/>
                </a:solidFill>
                <a:latin typeface="微软雅黑" panose="020B0503020204020204" pitchFamily="34" charset="-122"/>
                <a:ea typeface="微软雅黑" panose="020B0503020204020204" pitchFamily="34" charset="-122"/>
                <a:sym typeface="Arial" panose="020B0604020202020204" pitchFamily="34" charset="0"/>
              </a:rPr>
              <a:t>向模板中放置字串</a:t>
            </a:r>
          </a:p>
          <a:p>
            <a:pPr lvl="0" eaLnBrk="0" fontAlgn="auto" hangingPunct="0">
              <a:lnSpc>
                <a:spcPct val="120000"/>
              </a:lnSpc>
            </a:pP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assign</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“dd”</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FF8000"/>
                </a:solidFill>
                <a:latin typeface="微软雅黑" panose="020B0503020204020204" pitchFamily="34" charset="-122"/>
                <a:ea typeface="微软雅黑" panose="020B0503020204020204" pitchFamily="34" charset="-122"/>
                <a:sym typeface="Arial" panose="020B0604020202020204" pitchFamily="34" charset="0"/>
              </a:rPr>
              <a:t>100.24</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009900"/>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400" dirty="0">
                <a:solidFill>
                  <a:srgbClr val="009900"/>
                </a:solidFill>
                <a:latin typeface="微软雅黑" panose="020B0503020204020204" pitchFamily="34" charset="-122"/>
                <a:ea typeface="微软雅黑" panose="020B0503020204020204" pitchFamily="34" charset="-122"/>
                <a:sym typeface="Arial" panose="020B0604020202020204" pitchFamily="34" charset="0"/>
              </a:rPr>
              <a:t>向模板中放置浮点数</a:t>
            </a:r>
          </a:p>
          <a:p>
            <a:pPr lvl="0" eaLnBrk="0" fontAlgn="auto" hangingPunct="0">
              <a:lnSpc>
                <a:spcPct val="120000"/>
              </a:lnSpc>
            </a:pP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assign</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“a1”</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array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FF8000"/>
                </a:solidFill>
                <a:latin typeface="微软雅黑" panose="020B0503020204020204" pitchFamily="34" charset="-122"/>
                <a:ea typeface="微软雅黑" panose="020B0503020204020204" pitchFamily="34" charset="-122"/>
                <a:sym typeface="Arial" panose="020B0604020202020204" pitchFamily="34" charset="0"/>
              </a:rPr>
              <a:t>10</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FF8000"/>
                </a:solidFill>
                <a:latin typeface="微软雅黑" panose="020B0503020204020204" pitchFamily="34" charset="-122"/>
                <a:ea typeface="微软雅黑" panose="020B0503020204020204" pitchFamily="34" charset="-122"/>
                <a:sym typeface="Arial" panose="020B0604020202020204" pitchFamily="34" charset="0"/>
              </a:rPr>
              <a:t>20</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FF8000"/>
                </a:solidFill>
                <a:latin typeface="微软雅黑" panose="020B0503020204020204" pitchFamily="34" charset="-122"/>
                <a:ea typeface="微软雅黑" panose="020B0503020204020204" pitchFamily="34" charset="-122"/>
                <a:sym typeface="Arial" panose="020B0604020202020204" pitchFamily="34" charset="0"/>
              </a:rPr>
              <a:t>30</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FF8000"/>
                </a:solidFill>
                <a:latin typeface="微软雅黑" panose="020B0503020204020204" pitchFamily="34" charset="-122"/>
                <a:ea typeface="微软雅黑" panose="020B0503020204020204" pitchFamily="34" charset="-122"/>
                <a:sym typeface="Arial" panose="020B0604020202020204" pitchFamily="34" charset="0"/>
              </a:rPr>
              <a:t>40</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9900"/>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400" dirty="0">
                <a:solidFill>
                  <a:srgbClr val="009900"/>
                </a:solidFill>
                <a:latin typeface="微软雅黑" panose="020B0503020204020204" pitchFamily="34" charset="-122"/>
                <a:ea typeface="微软雅黑" panose="020B0503020204020204" pitchFamily="34" charset="-122"/>
                <a:sym typeface="Arial" panose="020B0604020202020204" pitchFamily="34" charset="0"/>
              </a:rPr>
              <a:t>向模板中放置索引式数组</a:t>
            </a:r>
          </a:p>
          <a:p>
            <a:pPr lvl="0" eaLnBrk="0" fontAlgn="auto" hangingPunct="0">
              <a:lnSpc>
                <a:spcPct val="120000"/>
              </a:lnSpc>
            </a:pP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assign</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“a2”</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array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“name”</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x-none"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“zhangsan”</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“age”</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x-none" sz="1400" dirty="0">
                <a:solidFill>
                  <a:srgbClr val="FF8000"/>
                </a:solidFill>
                <a:latin typeface="微软雅黑" panose="020B0503020204020204" pitchFamily="34" charset="-122"/>
                <a:ea typeface="微软雅黑" panose="020B0503020204020204" pitchFamily="34" charset="-122"/>
                <a:sym typeface="Arial" panose="020B0604020202020204" pitchFamily="34" charset="0"/>
              </a:rPr>
              <a:t>20</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9900"/>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400" dirty="0">
                <a:solidFill>
                  <a:srgbClr val="009900"/>
                </a:solidFill>
                <a:latin typeface="微软雅黑" panose="020B0503020204020204" pitchFamily="34" charset="-122"/>
                <a:ea typeface="微软雅黑" panose="020B0503020204020204" pitchFamily="34" charset="-122"/>
                <a:sym typeface="Arial" panose="020B0604020202020204" pitchFamily="34" charset="0"/>
              </a:rPr>
              <a:t>向模板中放置关联数组</a:t>
            </a:r>
          </a:p>
          <a:p>
            <a:pPr lvl="0" eaLnBrk="0" fontAlgn="auto" hangingPunct="0">
              <a:lnSpc>
                <a:spcPct val="120000"/>
              </a:lnSpc>
            </a:pP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assign</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“ob”</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new</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Stu</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9900"/>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400" dirty="0">
                <a:solidFill>
                  <a:srgbClr val="009900"/>
                </a:solidFill>
                <a:latin typeface="微软雅黑" panose="020B0503020204020204" pitchFamily="34" charset="-122"/>
                <a:ea typeface="微软雅黑" panose="020B0503020204020204" pitchFamily="34" charset="-122"/>
                <a:sym typeface="Arial" panose="020B0604020202020204" pitchFamily="34" charset="0"/>
              </a:rPr>
              <a:t>向模板中放置对象</a:t>
            </a:r>
          </a:p>
          <a:p>
            <a:pPr lvl="0" eaLnBrk="0" fontAlgn="auto" hangingPunct="0">
              <a:lnSpc>
                <a:spcPct val="120000"/>
              </a:lnSpc>
            </a:pPr>
            <a:r>
              <a:rPr lang="en-US" altLang="x-none" sz="1400"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class</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Stu</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p>
          <a:p>
            <a:pPr lvl="0" eaLnBrk="0" fontAlgn="auto" hangingPunct="0">
              <a:lnSpc>
                <a:spcPct val="120000"/>
              </a:lnSpc>
            </a:pP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public</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$name</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"zhangsan"</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p>
          <a:p>
            <a:pPr lvl="0" eaLnBrk="0" fontAlgn="auto" hangingPunct="0">
              <a:lnSpc>
                <a:spcPct val="120000"/>
              </a:lnSpc>
            </a:pP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public</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$age</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FF8000"/>
                </a:solidFill>
                <a:latin typeface="微软雅黑" panose="020B0503020204020204" pitchFamily="34" charset="-122"/>
                <a:ea typeface="微软雅黑" panose="020B0503020204020204" pitchFamily="34" charset="-122"/>
                <a:sym typeface="Arial" panose="020B0604020202020204" pitchFamily="34" charset="0"/>
              </a:rPr>
              <a:t>30</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p>
          <a:p>
            <a:pPr lvl="0" eaLnBrk="0" fontAlgn="auto" hangingPunct="0">
              <a:lnSpc>
                <a:spcPct val="120000"/>
              </a:lnSpc>
            </a:pP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p>
        </p:txBody>
      </p:sp>
      <p:sp>
        <p:nvSpPr>
          <p:cNvPr id="25604" name="矩形 4"/>
          <p:cNvSpPr/>
          <p:nvPr/>
        </p:nvSpPr>
        <p:spPr>
          <a:xfrm>
            <a:off x="803849" y="4891543"/>
            <a:ext cx="5384800" cy="1384995"/>
          </a:xfrm>
          <a:prstGeom prst="rect">
            <a:avLst/>
          </a:prstGeom>
          <a:solidFill>
            <a:schemeClr val="tx2">
              <a:lumMod val="20000"/>
              <a:lumOff val="80000"/>
            </a:schemeClr>
          </a:solidFill>
          <a:ln w="9525" cap="flat" cmpd="sng">
            <a:solidFill>
              <a:srgbClr val="7F7F7F"/>
            </a:solidFill>
            <a:prstDash val="solid"/>
            <a:miter/>
            <a:headEnd type="none" w="med" len="med"/>
            <a:tailEnd type="none" w="med" len="med"/>
          </a:ln>
        </p:spPr>
        <p:txBody>
          <a:bodyPr wrap="square" anchor="t">
            <a:spAutoFit/>
          </a:bodyPr>
          <a:lstStyle/>
          <a:p>
            <a:pPr lvl="0" eaLnBrk="0" hangingPunct="0">
              <a:lnSpc>
                <a:spcPct val="100000"/>
              </a:lnSpc>
            </a:pPr>
            <a:r>
              <a:rPr lang="en-US" altLang="x-none" sz="14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&lt;h3&gt;</a:t>
            </a: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整数：</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{$num}</a:t>
            </a:r>
            <a:r>
              <a:rPr lang="en-US" altLang="x-none" sz="14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&lt;/h3&gt;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lvl="0" eaLnBrk="0" hangingPunct="0">
              <a:lnSpc>
                <a:spcPct val="100000"/>
              </a:lnSpc>
            </a:pPr>
            <a:r>
              <a:rPr lang="en-US" altLang="x-none" sz="14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&lt;h3&gt;</a:t>
            </a: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字串：</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{$str}</a:t>
            </a:r>
            <a:r>
              <a:rPr lang="en-US" altLang="x-none" sz="14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&lt;/h3&gt;</a:t>
            </a:r>
            <a:endPar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lvl="0" eaLnBrk="0" hangingPunct="0">
              <a:lnSpc>
                <a:spcPct val="100000"/>
              </a:lnSpc>
            </a:pPr>
            <a:r>
              <a:rPr lang="en-US" altLang="x-none" sz="14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&lt;h3&gt;</a:t>
            </a: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浮点：</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{$dd}</a:t>
            </a:r>
            <a:r>
              <a:rPr lang="en-US" altLang="x-none" sz="14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&lt;/h3&gt;</a:t>
            </a:r>
            <a:endPar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lvl="0" eaLnBrk="0" hangingPunct="0">
              <a:lnSpc>
                <a:spcPct val="100000"/>
              </a:lnSpc>
            </a:pPr>
            <a:r>
              <a:rPr lang="en-US" altLang="x-none" sz="14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&lt;h3&gt;</a:t>
            </a: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索引数组：</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{$a1[0]}，{$a1[1]}，{$a1[2]}</a:t>
            </a:r>
            <a:r>
              <a:rPr lang="en-US" altLang="x-none" sz="14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&lt;/h3&gt;</a:t>
            </a:r>
            <a:endPar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lvl="0" eaLnBrk="0" hangingPunct="0">
              <a:lnSpc>
                <a:spcPct val="100000"/>
              </a:lnSpc>
            </a:pPr>
            <a:r>
              <a:rPr lang="en-US" altLang="x-none" sz="14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&lt;h3&gt;</a:t>
            </a: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关联数组：</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{$a2.name}，{$a2['age']}</a:t>
            </a:r>
            <a:r>
              <a:rPr lang="en-US" altLang="x-none" sz="14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&lt;/h3&gt;</a:t>
            </a:r>
            <a:endPar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lvl="0" eaLnBrk="0" hangingPunct="0">
              <a:lnSpc>
                <a:spcPct val="100000"/>
              </a:lnSpc>
            </a:pPr>
            <a:r>
              <a:rPr lang="en-US" altLang="x-none" sz="14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&lt;h3&gt;</a:t>
            </a: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对象：</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{$ob-&gt;name}{$ob-&gt;age}</a:t>
            </a:r>
            <a:r>
              <a:rPr lang="en-US" altLang="x-none" sz="14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&lt;/h3&gt;</a:t>
            </a:r>
            <a:endPar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23147" y="1316567"/>
            <a:ext cx="10484273" cy="4599940"/>
          </a:xfrm>
        </p:spPr>
        <p:txBody>
          <a:bodyPr>
            <a:norm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忽略</a:t>
            </a:r>
            <a:r>
              <a:rPr lang="en-US" altLang="x-none"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对某些语句段的解析很有必要。例如嵌入到模板中的</a:t>
            </a:r>
            <a:r>
              <a:rPr lang="en-US" altLang="x-none"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javascript</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或</a:t>
            </a:r>
            <a:r>
              <a:rPr lang="en-US" altLang="x-none"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Css</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代码。使用了与</a:t>
            </a:r>
            <a:r>
              <a:rPr lang="en-US" altLang="x-none"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默认定界符‘｛’和‘｝’一样的符号。</a:t>
            </a:r>
          </a:p>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处理方式：</a:t>
            </a:r>
            <a:endParaRPr lang="en-US" altLang="zh-CN" sz="1400" dirty="0">
              <a:latin typeface="微软雅黑" panose="020B0503020204020204" pitchFamily="34" charset="-122"/>
              <a:ea typeface="微软雅黑" panose="020B0503020204020204" pitchFamily="34" charset="-122"/>
            </a:endParaRPr>
          </a:p>
          <a:p>
            <a:pPr lvl="1" indent="-285750">
              <a:lnSpc>
                <a:spcPts val="3100"/>
              </a:lnSpc>
              <a:buClr>
                <a:srgbClr val="00B0F0"/>
              </a:buClr>
              <a:buSzPct val="90000"/>
              <a:buFont typeface="Wingdings" panose="05000000000000000000" charset="0"/>
              <a:buChar char="ü"/>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在</a:t>
            </a:r>
            <a:r>
              <a:rPr lang="en-US" altLang="x-none"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模版，如果‘｛’和‘｝’大括号里包含有空格那么整个</a:t>
            </a:r>
            <a:r>
              <a:rPr lang="en-US" altLang="x-none"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内容会被忽略，你可以设置</a:t>
            </a:r>
            <a:r>
              <a:rPr lang="en-US" altLang="x-none"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类变量</a:t>
            </a:r>
            <a:r>
              <a:rPr lang="en-US" altLang="x-none"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$auto_literal=false</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来取消这种规则。</a:t>
            </a:r>
          </a:p>
          <a:p>
            <a:pPr lvl="1" indent="-285750">
              <a:lnSpc>
                <a:spcPts val="3100"/>
              </a:lnSpc>
              <a:buClr>
                <a:srgbClr val="00B0F0"/>
              </a:buClr>
              <a:buSzPct val="90000"/>
              <a:buFont typeface="Wingdings" panose="05000000000000000000" charset="0"/>
              <a:buChar char="ü"/>
            </a:pPr>
            <a:r>
              <a:rPr lang="en-US" altLang="x-none"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默认定界符‘｛’和‘｝’简洁地描述具体的内容，然而如果你有更好的定界符设置，也可以用</a:t>
            </a:r>
            <a:r>
              <a:rPr lang="en-US" altLang="x-none"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的</a:t>
            </a:r>
            <a:r>
              <a:rPr lang="en-US" altLang="x-none"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$left_delimiter</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和</a:t>
            </a:r>
            <a:r>
              <a:rPr lang="en-US" altLang="x-none"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$right_delimiter</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设置相应的值。</a:t>
            </a:r>
          </a:p>
          <a:p>
            <a:pPr lvl="1" indent="-285750">
              <a:lnSpc>
                <a:spcPts val="3100"/>
              </a:lnSpc>
              <a:buClr>
                <a:srgbClr val="00B0F0"/>
              </a:buClr>
              <a:buSzPct val="90000"/>
              <a:buFont typeface="Wingdings" panose="05000000000000000000" charset="0"/>
              <a:buChar char="ü"/>
            </a:pPr>
            <a:r>
              <a:rPr lang="en-US" altLang="x-none" sz="14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{literal}...{/literal}</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块被用来忽略模版语法的解析，你也可以用</a:t>
            </a:r>
            <a:r>
              <a:rPr lang="en-US" altLang="x-none"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{ldelim}</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开始</a:t>
            </a:r>
            <a:r>
              <a:rPr lang="en-US" altLang="x-none"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、{rdelim}</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结束标签或</a:t>
            </a:r>
            <a:r>
              <a:rPr lang="en-US" altLang="x-none"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{$smarty.ldelim}、{$smarty.rdelim}</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变量来忽略个别大括号</a:t>
            </a:r>
          </a:p>
          <a:p>
            <a:pPr lvl="1"/>
            <a:endParaRPr lang="en-US" altLang="zh-CN" dirty="0"/>
          </a:p>
          <a:p>
            <a:endParaRPr lang="en-US" altLang="zh-CN" dirty="0"/>
          </a:p>
        </p:txBody>
      </p:sp>
      <p:sp>
        <p:nvSpPr>
          <p:cNvPr id="3" name="标题 2"/>
          <p:cNvSpPr>
            <a:spLocks noGrp="1"/>
          </p:cNvSpPr>
          <p:nvPr>
            <p:ph type="title"/>
          </p:nvPr>
        </p:nvSpPr>
        <p:spPr/>
        <p:txBody>
          <a:bodyPr/>
          <a:lstStyle/>
          <a:p>
            <a:r>
              <a:rPr lang="en-US" altLang="zh-CN" dirty="0">
                <a:solidFill>
                  <a:srgbClr val="0070C0"/>
                </a:solidFill>
                <a:latin typeface="微软雅黑" panose="020B0503020204020204" pitchFamily="34" charset="-122"/>
                <a:ea typeface="微软雅黑" panose="020B0503020204020204" pitchFamily="34" charset="-122"/>
                <a:sym typeface="黑体" panose="02010609060101010101" pitchFamily="49" charset="-122"/>
              </a:rPr>
              <a:t>5.3</a:t>
            </a:r>
            <a:r>
              <a:rPr lang="zh-CN" altLang="en-US" dirty="0">
                <a:solidFill>
                  <a:srgbClr val="0070C0"/>
                </a:solidFill>
                <a:latin typeface="微软雅黑" panose="020B0503020204020204" pitchFamily="34" charset="-122"/>
                <a:ea typeface="微软雅黑" panose="020B0503020204020204" pitchFamily="34" charset="-122"/>
                <a:sym typeface="黑体" panose="02010609060101010101" pitchFamily="49" charset="-122"/>
              </a:rPr>
              <a:t>忽略</a:t>
            </a:r>
            <a:r>
              <a:rPr lang="en-US" altLang="x-none" dirty="0">
                <a:solidFill>
                  <a:srgbClr val="0070C0"/>
                </a:solidFill>
                <a:latin typeface="微软雅黑" panose="020B0503020204020204" pitchFamily="34" charset="-122"/>
                <a:ea typeface="微软雅黑" panose="020B0503020204020204" pitchFamily="34" charset="-122"/>
                <a:sym typeface="黑体" panose="02010609060101010101" pitchFamily="49" charset="-122"/>
              </a:rPr>
              <a:t>Smarty</a:t>
            </a:r>
            <a:r>
              <a:rPr lang="zh-CN" altLang="en-US" dirty="0">
                <a:solidFill>
                  <a:srgbClr val="0070C0"/>
                </a:solidFill>
                <a:latin typeface="微软雅黑" panose="020B0503020204020204" pitchFamily="34" charset="-122"/>
                <a:ea typeface="微软雅黑" panose="020B0503020204020204" pitchFamily="34" charset="-122"/>
                <a:sym typeface="黑体" panose="02010609060101010101" pitchFamily="49" charset="-122"/>
              </a:rPr>
              <a:t>解析</a:t>
            </a:r>
          </a:p>
        </p:txBody>
      </p:sp>
      <p:sp>
        <p:nvSpPr>
          <p:cNvPr id="4" name="灯片编号占位符 3"/>
          <p:cNvSpPr>
            <a:spLocks noGrp="1"/>
          </p:cNvSpPr>
          <p:nvPr>
            <p:ph type="sldNum" sz="quarter" idx="12"/>
          </p:nvPr>
        </p:nvSpPr>
        <p:spPr/>
        <p:txBody>
          <a:bodyPr/>
          <a:lstStyle/>
          <a:p>
            <a:fld id="{0C913308-F349-4B6D-A68A-DD1791B4A57B}" type="slidenum">
              <a:rPr lang="zh-CN" altLang="en-US" sz="2485" smtClean="0"/>
              <a:t>17</a:t>
            </a:fld>
            <a:endParaRPr lang="zh-CN" altLang="en-US" sz="2485"/>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340" y="16087"/>
            <a:ext cx="11126893" cy="773853"/>
          </a:xfrm>
        </p:spPr>
        <p:txBody>
          <a:bodyPr>
            <a:normAutofit/>
          </a:bodyPr>
          <a:lstStyle/>
          <a:p>
            <a:r>
              <a:rPr lang="en-US" altLang="zh-CN" sz="3200" dirty="0">
                <a:solidFill>
                  <a:srgbClr val="0070C0"/>
                </a:solidFill>
                <a:latin typeface="微软雅黑" panose="020B0503020204020204" pitchFamily="34" charset="-122"/>
                <a:ea typeface="微软雅黑" panose="020B0503020204020204" pitchFamily="34" charset="-122"/>
                <a:sym typeface="黑体" panose="02010609060101010101" pitchFamily="49" charset="-122"/>
              </a:rPr>
              <a:t>5.4 </a:t>
            </a:r>
            <a:r>
              <a:rPr lang="zh-CN" altLang="en-US" sz="3200" dirty="0">
                <a:solidFill>
                  <a:srgbClr val="0070C0"/>
                </a:solidFill>
                <a:latin typeface="微软雅黑" panose="020B0503020204020204" pitchFamily="34" charset="-122"/>
                <a:ea typeface="微软雅黑" panose="020B0503020204020204" pitchFamily="34" charset="-122"/>
                <a:sym typeface="黑体" panose="02010609060101010101" pitchFamily="49" charset="-122"/>
              </a:rPr>
              <a:t>在模板中使用保留变量</a:t>
            </a:r>
          </a:p>
        </p:txBody>
      </p:sp>
      <p:sp>
        <p:nvSpPr>
          <p:cNvPr id="4" name="灯片编号占位符 3"/>
          <p:cNvSpPr>
            <a:spLocks noGrp="1"/>
          </p:cNvSpPr>
          <p:nvPr>
            <p:ph type="sldNum" sz="quarter" idx="12"/>
          </p:nvPr>
        </p:nvSpPr>
        <p:spPr/>
        <p:txBody>
          <a:bodyPr/>
          <a:lstStyle/>
          <a:p>
            <a:fld id="{0C913308-F349-4B6D-A68A-DD1791B4A57B}" type="slidenum">
              <a:rPr lang="zh-CN" altLang="en-US" sz="2485" smtClean="0"/>
              <a:t>18</a:t>
            </a:fld>
            <a:endParaRPr lang="zh-CN" altLang="en-US" sz="2485"/>
          </a:p>
        </p:txBody>
      </p:sp>
      <p:sp>
        <p:nvSpPr>
          <p:cNvPr id="36866" name="矩形 3"/>
          <p:cNvSpPr/>
          <p:nvPr/>
        </p:nvSpPr>
        <p:spPr>
          <a:xfrm>
            <a:off x="657013" y="1602740"/>
            <a:ext cx="10656147" cy="2893100"/>
          </a:xfrm>
          <a:prstGeom prst="rect">
            <a:avLst/>
          </a:prstGeom>
          <a:solidFill>
            <a:srgbClr val="FCFAFA"/>
          </a:solidFill>
          <a:ln w="9525" cap="flat" cmpd="sng">
            <a:solidFill>
              <a:srgbClr val="7F7F7F"/>
            </a:solidFill>
            <a:prstDash val="sysDash"/>
            <a:miter/>
            <a:headEnd type="none" w="med" len="med"/>
            <a:tailEnd type="none" w="med" len="med"/>
          </a:ln>
        </p:spPr>
        <p:txBody>
          <a:bodyPr wrap="square" anchor="t">
            <a:spAutoFit/>
          </a:bodyPr>
          <a:lstStyle/>
          <a:p>
            <a:pPr lvl="0" eaLnBrk="0" hangingPunct="0">
              <a:lnSpc>
                <a:spcPct val="100000"/>
              </a:lnSpc>
            </a:pP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get.page</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等价于</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$_GET['page']</a:t>
            </a:r>
          </a:p>
          <a:p>
            <a:pPr lvl="0" eaLnBrk="0" hangingPunct="0">
              <a:lnSpc>
                <a:spcPct val="100000"/>
              </a:lnSpc>
            </a:pP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post.page</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等价于</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$_POST['page']</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p>
          <a:p>
            <a:pPr lvl="0" eaLnBrk="0" hangingPunct="0">
              <a:lnSpc>
                <a:spcPct val="100000"/>
              </a:lnSpc>
            </a:pP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cookies.username</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等价于</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$_COOKIE['username']</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p>
          <a:p>
            <a:pPr lvl="0" eaLnBrk="0" hangingPunct="0">
              <a:lnSpc>
                <a:spcPct val="100000"/>
              </a:lnSpc>
            </a:pP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server.SERVER_NAME</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等价于</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$_SERVER['SERVER_NAME']</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p>
          <a:p>
            <a:pPr lvl="0" eaLnBrk="0" hangingPunct="0">
              <a:lnSpc>
                <a:spcPct val="100000"/>
              </a:lnSpc>
            </a:pP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env.PATH</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等价于</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$_ENV[‘PATH’]</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p>
          <a:p>
            <a:pPr lvl="0" eaLnBrk="0" hangingPunct="0">
              <a:lnSpc>
                <a:spcPct val="100000"/>
              </a:lnSpc>
            </a:pP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session.id</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等价于</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$_SESSION['id']</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p>
          <a:p>
            <a:pPr lvl="0" eaLnBrk="0" hangingPunct="0">
              <a:lnSpc>
                <a:spcPct val="100000"/>
              </a:lnSpc>
            </a:pP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request.username</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等价于</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$_REQUEST['username']</a:t>
            </a:r>
          </a:p>
          <a:p>
            <a:pPr lvl="0" algn="l" eaLnBrk="0" hangingPunct="0">
              <a:lnSpc>
                <a:spcPct val="100000"/>
              </a:lnSpc>
            </a:pP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now</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当前时间戳 </a:t>
            </a:r>
          </a:p>
          <a:p>
            <a:pPr lvl="0" algn="l" eaLnBrk="0" hangingPunct="0">
              <a:lnSpc>
                <a:spcPct val="100000"/>
              </a:lnSpc>
            </a:pP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template</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返回当前模板名（不含路径）</a:t>
            </a: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p>
          <a:p>
            <a:pPr lvl="0" algn="l" eaLnBrk="0" hangingPunct="0">
              <a:lnSpc>
                <a:spcPct val="100000"/>
              </a:lnSpc>
            </a:pP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current_dir</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返回当前模板路径名</a:t>
            </a:r>
          </a:p>
          <a:p>
            <a:pPr lvl="0" algn="l" eaLnBrk="0" hangingPunct="0">
              <a:lnSpc>
                <a:spcPct val="100000"/>
              </a:lnSpc>
            </a:pP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version</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返回当前</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Smarty</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模板的版本</a:t>
            </a:r>
          </a:p>
          <a:p>
            <a:pPr lvl="0" algn="l" eaLnBrk="0" hangingPunct="0">
              <a:lnSpc>
                <a:spcPct val="100000"/>
              </a:lnSpc>
            </a:pP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ldelim</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rdelim</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返回</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Smarty</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的左右定界符</a:t>
            </a:r>
          </a:p>
          <a:p>
            <a:pPr lvl="0" eaLnBrk="0" hangingPunct="0">
              <a:lnSpc>
                <a:spcPct val="100000"/>
              </a:lnSpc>
            </a:pP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400" dirty="0">
                <a:latin typeface="微软雅黑" panose="020B0503020204020204" pitchFamily="34" charset="-122"/>
                <a:ea typeface="微软雅黑" panose="020B0503020204020204" pitchFamily="34" charset="-122"/>
                <a:sym typeface="Arial" panose="020B0604020202020204" pitchFamily="34" charset="0"/>
              </a:rPr>
              <a:t>const.MY_CONST_VAL</a:t>
            </a:r>
            <a:r>
              <a:rPr lang="en-US" altLang="x-none"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访问 PHP 脚本中 define 定义的常量</a:t>
            </a:r>
          </a:p>
        </p:txBody>
      </p:sp>
      <p:sp>
        <p:nvSpPr>
          <p:cNvPr id="2" name="文本框 1"/>
          <p:cNvSpPr txBox="1"/>
          <p:nvPr/>
        </p:nvSpPr>
        <p:spPr>
          <a:xfrm>
            <a:off x="307340" y="902547"/>
            <a:ext cx="10618893" cy="307777"/>
          </a:xfrm>
          <a:prstGeom prst="rect">
            <a:avLst/>
          </a:prstGeom>
          <a:noFill/>
        </p:spPr>
        <p:txBody>
          <a:bodyPr wrap="square" rtlCol="0" anchor="t">
            <a:spAutoFit/>
          </a:bodyPr>
          <a:lstStyle/>
          <a:p>
            <a:pPr marL="285750" indent="-285750">
              <a:buClr>
                <a:srgbClr val="00B0F0"/>
              </a:buClr>
              <a:buFont typeface="Wingdings" panose="05000000000000000000" charset="0"/>
              <a:buChar char="ü"/>
            </a:pP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$smarty}变量无需分配，它可以直接在模板中，用于访问一些特殊的模板变量。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12988" y="689737"/>
            <a:ext cx="10453793" cy="2899833"/>
          </a:xfrm>
        </p:spPr>
        <p:txBody>
          <a:bodyPr>
            <a:normAutofit fontScale="60000" lnSpcReduction="20000"/>
          </a:bodyPr>
          <a:lstStyle/>
          <a:p>
            <a:pPr>
              <a:lnSpc>
                <a:spcPct val="140000"/>
              </a:lnSpc>
            </a:pPr>
            <a:r>
              <a:rPr lang="zh-CN" altLang="en-US" sz="2800" dirty="0">
                <a:solidFill>
                  <a:schemeClr val="tx1">
                    <a:lumMod val="95000"/>
                    <a:lumOff val="5000"/>
                  </a:schemeClr>
                </a:solidFill>
                <a:sym typeface="宋体" panose="02010600030101010101" pitchFamily="2" charset="-122"/>
              </a:rPr>
              <a:t>smarty模版引擎中有内置的一些函数，这些函数主要用来</a:t>
            </a:r>
            <a:r>
              <a:rPr lang="zh-CN" altLang="en-US" sz="2800" dirty="0">
                <a:solidFill>
                  <a:srgbClr val="FF0000"/>
                </a:solidFill>
                <a:sym typeface="宋体" panose="02010600030101010101" pitchFamily="2" charset="-122"/>
              </a:rPr>
              <a:t>修饰或调节变量</a:t>
            </a:r>
            <a:r>
              <a:rPr lang="zh-CN" altLang="en-US" sz="2800" dirty="0">
                <a:solidFill>
                  <a:schemeClr val="tx1">
                    <a:lumMod val="95000"/>
                    <a:lumOff val="5000"/>
                  </a:schemeClr>
                </a:solidFill>
                <a:sym typeface="宋体" panose="02010600030101010101" pitchFamily="2" charset="-122"/>
              </a:rPr>
              <a:t>,我们称之为变量操作符或变量调节器,变量操作符主要用于操作变量，它可以帮助我们完成许多比较实用的功能比如:首字母大写、拆分、替换</a:t>
            </a:r>
          </a:p>
          <a:p>
            <a:pPr>
              <a:lnSpc>
                <a:spcPct val="140000"/>
              </a:lnSpc>
            </a:pPr>
            <a:r>
              <a:rPr lang="zh-CN" altLang="en-US" sz="2800" dirty="0">
                <a:solidFill>
                  <a:schemeClr val="tx1">
                    <a:lumMod val="95000"/>
                    <a:lumOff val="5000"/>
                  </a:schemeClr>
                </a:solidFill>
                <a:sym typeface="宋体" panose="02010600030101010101" pitchFamily="2" charset="-122"/>
              </a:rPr>
              <a:t>变量调节器作用于变量、自定义函数或字符串。</a:t>
            </a:r>
          </a:p>
          <a:p>
            <a:pPr>
              <a:lnSpc>
                <a:spcPct val="140000"/>
              </a:lnSpc>
            </a:pPr>
            <a:r>
              <a:rPr lang="zh-CN" altLang="en-US" sz="2800" dirty="0">
                <a:solidFill>
                  <a:schemeClr val="tx1">
                    <a:lumMod val="95000"/>
                    <a:lumOff val="5000"/>
                  </a:schemeClr>
                </a:solidFill>
                <a:sym typeface="宋体" panose="02010600030101010101" pitchFamily="2" charset="-122"/>
              </a:rPr>
              <a:t>变量调节器的用法是：‘</a:t>
            </a:r>
            <a:r>
              <a:rPr lang="en-US" altLang="x-none" sz="2800" dirty="0">
                <a:solidFill>
                  <a:schemeClr val="tx1">
                    <a:lumMod val="95000"/>
                    <a:lumOff val="5000"/>
                  </a:schemeClr>
                </a:solidFill>
                <a:sym typeface="宋体" panose="02010600030101010101" pitchFamily="2" charset="-122"/>
              </a:rPr>
              <a:t>|’</a:t>
            </a:r>
            <a:r>
              <a:rPr lang="zh-CN" altLang="en-US" sz="2800" dirty="0">
                <a:solidFill>
                  <a:schemeClr val="tx1">
                    <a:lumMod val="95000"/>
                    <a:lumOff val="5000"/>
                  </a:schemeClr>
                </a:solidFill>
                <a:sym typeface="宋体" panose="02010600030101010101" pitchFamily="2" charset="-122"/>
              </a:rPr>
              <a:t>符号右接调节器名称。</a:t>
            </a:r>
          </a:p>
          <a:p>
            <a:pPr>
              <a:lnSpc>
                <a:spcPct val="140000"/>
              </a:lnSpc>
            </a:pPr>
            <a:r>
              <a:rPr lang="zh-CN" altLang="en-US" sz="2800" dirty="0">
                <a:solidFill>
                  <a:schemeClr val="tx1">
                    <a:lumMod val="95000"/>
                    <a:lumOff val="5000"/>
                  </a:schemeClr>
                </a:solidFill>
                <a:sym typeface="宋体" panose="02010600030101010101" pitchFamily="2" charset="-122"/>
              </a:rPr>
              <a:t>变量调节器可接收附加参数影响其行为。参数位于调节器右边，并用‘：’符号分开。</a:t>
            </a:r>
          </a:p>
          <a:p>
            <a:pPr>
              <a:lnSpc>
                <a:spcPct val="140000"/>
              </a:lnSpc>
            </a:pPr>
            <a:r>
              <a:rPr lang="zh-CN" altLang="en-US" sz="2800" dirty="0">
                <a:solidFill>
                  <a:schemeClr val="tx1">
                    <a:lumMod val="95000"/>
                    <a:lumOff val="5000"/>
                  </a:schemeClr>
                </a:solidFill>
                <a:sym typeface="宋体" panose="02010600030101010101" pitchFamily="2" charset="-122"/>
              </a:rPr>
              <a:t>调节器可以应用于任何类型，包括数组和对象。</a:t>
            </a:r>
          </a:p>
          <a:p>
            <a:endParaRPr lang="zh-CN" altLang="en-US" dirty="0"/>
          </a:p>
        </p:txBody>
      </p:sp>
      <p:sp>
        <p:nvSpPr>
          <p:cNvPr id="3" name="标题 2"/>
          <p:cNvSpPr>
            <a:spLocks noGrp="1"/>
          </p:cNvSpPr>
          <p:nvPr>
            <p:ph type="title"/>
          </p:nvPr>
        </p:nvSpPr>
        <p:spPr>
          <a:xfrm>
            <a:off x="190500" y="34714"/>
            <a:ext cx="10972800" cy="869527"/>
          </a:xfrm>
        </p:spPr>
        <p:txBody>
          <a:bodyPr/>
          <a:lstStyle/>
          <a:p>
            <a:r>
              <a:rPr lang="en-US" altLang="zh-CN"/>
              <a:t>6.1 </a:t>
            </a:r>
            <a:r>
              <a:rPr lang="zh-CN" altLang="en-US"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变量调解器函数的使用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7172" name="矩形 3"/>
          <p:cNvSpPr/>
          <p:nvPr/>
        </p:nvSpPr>
        <p:spPr>
          <a:xfrm>
            <a:off x="738716" y="3377622"/>
            <a:ext cx="10202333" cy="3080330"/>
          </a:xfrm>
          <a:prstGeom prst="rect">
            <a:avLst/>
          </a:prstGeom>
          <a:gradFill rotWithShape="1">
            <a:gsLst>
              <a:gs pos="0">
                <a:schemeClr val="accent1">
                  <a:tint val="50000"/>
                  <a:satMod val="300000"/>
                </a:schemeClr>
              </a:gs>
              <a:gs pos="35000">
                <a:schemeClr val="accent1">
                  <a:tint val="37000"/>
                  <a:satMod val="300000"/>
                </a:schemeClr>
              </a:gs>
              <a:gs pos="100000">
                <a:schemeClr val="bg1">
                  <a:alpha val="0"/>
                </a:schemeClr>
              </a:gs>
            </a:gsLst>
            <a:lin ang="4800000" scaled="1"/>
          </a:gra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spAutoFit/>
          </a:bodyPr>
          <a:lstStyle/>
          <a:p>
            <a:pPr lvl="0" eaLnBrk="0" fontAlgn="auto" hangingPunct="0">
              <a:lnSpc>
                <a:spcPct val="130000"/>
              </a:lnSpc>
            </a:pP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000080"/>
                </a:solidFill>
                <a:latin typeface="Arial" panose="020B0604020202020204" pitchFamily="34" charset="0"/>
                <a:ea typeface="宋体" panose="02010600030101010101" pitchFamily="2" charset="-122"/>
                <a:sym typeface="Arial" panose="020B0604020202020204" pitchFamily="34" charset="0"/>
              </a:rPr>
              <a:t>$title</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upper</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p>
          <a:p>
            <a:pPr lvl="0" eaLnBrk="0" fontAlgn="auto" hangingPunct="0">
              <a:lnSpc>
                <a:spcPct val="130000"/>
              </a:lnSpc>
            </a:pP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000080"/>
                </a:solidFill>
                <a:latin typeface="Arial" panose="020B0604020202020204" pitchFamily="34" charset="0"/>
                <a:ea typeface="宋体" panose="02010600030101010101" pitchFamily="2" charset="-122"/>
                <a:sym typeface="Arial" panose="020B0604020202020204" pitchFamily="34" charset="0"/>
              </a:rPr>
              <a:t>$title</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truncate</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FF8000"/>
                </a:solidFill>
                <a:latin typeface="Arial" panose="020B0604020202020204" pitchFamily="34" charset="0"/>
                <a:ea typeface="宋体" panose="02010600030101010101" pitchFamily="2" charset="-122"/>
                <a:sym typeface="Arial" panose="020B0604020202020204" pitchFamily="34" charset="0"/>
              </a:rPr>
              <a:t>40</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808080"/>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	 {* 截取变量值的字符串长度为40，并在结尾使用"…"表示省略 *}	           </a:t>
            </a:r>
          </a:p>
          <a:p>
            <a:pPr lvl="0" eaLnBrk="0" fontAlgn="auto" hangingPunct="0">
              <a:lnSpc>
                <a:spcPct val="130000"/>
              </a:lnSpc>
            </a:pP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000080"/>
                </a:solidFill>
                <a:latin typeface="Arial" panose="020B0604020202020204" pitchFamily="34" charset="0"/>
                <a:ea typeface="宋体" panose="02010600030101010101" pitchFamily="2" charset="-122"/>
                <a:sym typeface="Arial" panose="020B0604020202020204" pitchFamily="34" charset="0"/>
              </a:rPr>
              <a:t>$smarty</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now</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date_format</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808080"/>
                </a:solidFill>
                <a:latin typeface="Arial" panose="020B0604020202020204" pitchFamily="34" charset="0"/>
                <a:ea typeface="宋体" panose="02010600030101010101" pitchFamily="2" charset="-122"/>
                <a:sym typeface="Arial" panose="020B0604020202020204" pitchFamily="34" charset="0"/>
              </a:rPr>
              <a:t>"%Y/%m/%d“</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  </a:t>
            </a:r>
          </a:p>
          <a:p>
            <a:pPr lvl="0" eaLnBrk="0" fontAlgn="auto" hangingPunct="0">
              <a:lnSpc>
                <a:spcPct val="130000"/>
              </a:lnSpc>
            </a:pP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000080"/>
                </a:solidFill>
                <a:latin typeface="Arial" panose="020B0604020202020204" pitchFamily="34" charset="0"/>
                <a:ea typeface="宋体" panose="02010600030101010101" pitchFamily="2" charset="-122"/>
                <a:sym typeface="Arial" panose="020B0604020202020204" pitchFamily="34" charset="0"/>
              </a:rPr>
              <a:t>$str</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|nl2br|upper|cat:”张三”</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 {* 多个变量操作符修饰一个变量: *}</a:t>
            </a:r>
          </a:p>
          <a:p>
            <a:pPr lvl="0" eaLnBrk="0" fontAlgn="auto" hangingPunct="0">
              <a:lnSpc>
                <a:spcPct val="130000"/>
              </a:lnSpc>
            </a:pP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000080"/>
                </a:solidFill>
                <a:latin typeface="Arial" panose="020B0604020202020204" pitchFamily="34" charset="0"/>
                <a:ea typeface="宋体" panose="02010600030101010101" pitchFamily="2" charset="-122"/>
                <a:sym typeface="Arial" panose="020B0604020202020204" pitchFamily="34" charset="0"/>
              </a:rPr>
              <a:t>$str1</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|cat:”张三”</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    {* 模版变量+“张三” *}            </a:t>
            </a:r>
            <a:r>
              <a:rPr lang="en-US" altLang="x-none" sz="1867" dirty="0">
                <a:solidFill>
                  <a:srgbClr val="00B050"/>
                </a:solidFill>
                <a:latin typeface="Arial" panose="020B0604020202020204" pitchFamily="34" charset="0"/>
                <a:ea typeface="宋体" panose="02010600030101010101" pitchFamily="2" charset="-122"/>
                <a:sym typeface="Arial" panose="020B0604020202020204" pitchFamily="34" charset="0"/>
              </a:rPr>
              <a:t> </a:t>
            </a:r>
          </a:p>
          <a:p>
            <a:pPr lvl="0" eaLnBrk="0" fontAlgn="auto" hangingPunct="0">
              <a:lnSpc>
                <a:spcPct val="130000"/>
              </a:lnSpc>
            </a:pP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000080"/>
                </a:solidFill>
                <a:latin typeface="Arial" panose="020B0604020202020204" pitchFamily="34" charset="0"/>
                <a:ea typeface="宋体" panose="02010600030101010101" pitchFamily="2" charset="-122"/>
                <a:sym typeface="Arial" panose="020B0604020202020204" pitchFamily="34" charset="0"/>
              </a:rPr>
              <a:t>$str1</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|indent:4:”*”</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    {* 缩进四个空白字符，并使用*来代替*}   </a:t>
            </a:r>
          </a:p>
          <a:p>
            <a:pPr lvl="0" eaLnBrk="0" fontAlgn="auto" hangingPunct="0">
              <a:lnSpc>
                <a:spcPct val="130000"/>
              </a:lnSpc>
            </a:pP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000080"/>
                </a:solidFill>
                <a:latin typeface="Arial" panose="020B0604020202020204" pitchFamily="34" charset="0"/>
                <a:ea typeface="宋体" panose="02010600030101010101" pitchFamily="2" charset="-122"/>
                <a:sym typeface="Arial" panose="020B0604020202020204" pitchFamily="34" charset="0"/>
              </a:rPr>
              <a:t>$str1</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|replace:”hello”</a:t>
            </a:r>
            <a:r>
              <a:rPr lang="en-US" altLang="zh-CN" sz="1867" dirty="0">
                <a:solidFill>
                  <a:srgbClr val="000000"/>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”world”</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    {* 把变量中的”hello”替换为“world”*}  </a:t>
            </a:r>
            <a:endPar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Tree>
    <p:extLst>
      <p:ext uri="{BB962C8B-B14F-4D97-AF65-F5344CB8AC3E}">
        <p14:creationId xmlns:p14="http://schemas.microsoft.com/office/powerpoint/2010/main" val="206587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0C913308-F349-4B6D-A68A-DD1791B4A57B}" type="slidenum">
              <a:rPr lang="zh-CN" altLang="en-US" sz="2485" smtClean="0"/>
              <a:t>2</a:t>
            </a:fld>
            <a:endParaRPr lang="zh-CN" altLang="en-US" sz="2485"/>
          </a:p>
        </p:txBody>
      </p:sp>
      <p:sp>
        <p:nvSpPr>
          <p:cNvPr id="8194" name="标题 2"/>
          <p:cNvSpPr>
            <a:spLocks noGrp="1"/>
          </p:cNvSpPr>
          <p:nvPr>
            <p:ph type="title"/>
          </p:nvPr>
        </p:nvSpPr>
        <p:spPr>
          <a:xfrm>
            <a:off x="335280" y="260351"/>
            <a:ext cx="9601200" cy="853016"/>
          </a:xfrm>
        </p:spPr>
        <p:txBody>
          <a:bodyPr vert="horz" wrap="square" lIns="121920" tIns="60960" rIns="121920" bIns="60960" anchor="ctr"/>
          <a:lstStyle/>
          <a:p>
            <a:r>
              <a:rPr lang="en-US" altLang="zh-CN"/>
              <a:t>1 </a:t>
            </a:r>
            <a:r>
              <a:rPr lang="zh-CN" altLang="en-US" dirty="0"/>
              <a:t>什么是模板引擎</a:t>
            </a:r>
            <a:endParaRPr lang="zh-CN" altLang="en-US"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TextBox 6"/>
          <p:cNvSpPr txBox="1"/>
          <p:nvPr/>
        </p:nvSpPr>
        <p:spPr>
          <a:xfrm>
            <a:off x="675640" y="1113367"/>
            <a:ext cx="11048274" cy="4427220"/>
          </a:xfrm>
          <a:prstGeom prst="rect">
            <a:avLst/>
          </a:prstGeom>
        </p:spPr>
        <p:style>
          <a:lnRef idx="0">
            <a:scrgbClr r="0" g="0" b="0"/>
          </a:lnRef>
          <a:fillRef idx="1001">
            <a:schemeClr val="lt1"/>
          </a:fillRef>
          <a:effectRef idx="0">
            <a:scrgbClr r="0" g="0" b="0"/>
          </a:effectRef>
          <a:fontRef idx="major"/>
        </p:style>
        <p:txBody>
          <a:bodyPr wrap="square">
            <a:spAutoFit/>
          </a:bodyPr>
          <a:lstStyle/>
          <a:p>
            <a:pPr marL="342900" marR="0" lvl="0" indent="-342900" algn="l" defTabSz="914400" rtl="0" eaLnBrk="1" fontAlgn="base" latinLnBrk="0" hangingPunct="1">
              <a:lnSpc>
                <a:spcPct val="160000"/>
              </a:lnSpc>
              <a:spcBef>
                <a:spcPct val="0"/>
              </a:spcBef>
              <a:spcAft>
                <a:spcPct val="0"/>
              </a:spcAft>
              <a:buClr>
                <a:srgbClr val="00B0F0"/>
              </a:buClr>
              <a:buSzTx/>
              <a:buFont typeface="Wingdings" panose="05000000000000000000" charset="0"/>
              <a:buChar char="v"/>
              <a:defRPr/>
            </a:pPr>
            <a:r>
              <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cs typeface="+mn-cs"/>
                <a:sym typeface="宋体" panose="02010600030101010101" pitchFamily="2" charset="-122"/>
              </a:rPr>
              <a:t>模板引擎（这里特指用于</a:t>
            </a:r>
            <a:r>
              <a:rPr lang="en-US" altLang="zh-CN" sz="2135" dirty="0">
                <a:solidFill>
                  <a:schemeClr val="tx1">
                    <a:lumMod val="95000"/>
                    <a:lumOff val="5000"/>
                  </a:schemeClr>
                </a:solidFill>
                <a:latin typeface="微软雅黑" panose="020B0503020204020204" pitchFamily="34" charset="-122"/>
                <a:ea typeface="微软雅黑" panose="020B0503020204020204" pitchFamily="34" charset="-122"/>
                <a:cs typeface="+mn-cs"/>
                <a:sym typeface="宋体" panose="02010600030101010101" pitchFamily="2" charset="-122"/>
              </a:rPr>
              <a:t>Web</a:t>
            </a:r>
            <a:r>
              <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cs typeface="+mn-cs"/>
                <a:sym typeface="宋体" panose="02010600030101010101" pitchFamily="2" charset="-122"/>
              </a:rPr>
              <a:t>开发的模板引擎）是为了使</a:t>
            </a:r>
            <a:r>
              <a:rPr lang="zh-CN" altLang="en-US" sz="2135"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用户界面</a:t>
            </a:r>
            <a:r>
              <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cs typeface="+mn-cs"/>
                <a:sym typeface="宋体" panose="02010600030101010101" pitchFamily="2" charset="-122"/>
              </a:rPr>
              <a:t>与</a:t>
            </a:r>
            <a:r>
              <a:rPr lang="zh-CN" altLang="en-US" sz="2135"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业务数据</a:t>
            </a:r>
            <a:r>
              <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cs typeface="+mn-cs"/>
                <a:sym typeface="宋体" panose="02010600030101010101" pitchFamily="2" charset="-122"/>
              </a:rPr>
              <a:t>（内容）分离而产生的，它可以生成特定格式的文档，用于网站的模板引擎就会生成一个标准的</a:t>
            </a:r>
            <a:r>
              <a:rPr lang="en-US" altLang="zh-CN" sz="2135" dirty="0">
                <a:solidFill>
                  <a:schemeClr val="tx1">
                    <a:lumMod val="95000"/>
                    <a:lumOff val="5000"/>
                  </a:schemeClr>
                </a:solidFill>
                <a:latin typeface="微软雅黑" panose="020B0503020204020204" pitchFamily="34" charset="-122"/>
                <a:ea typeface="微软雅黑" panose="020B0503020204020204" pitchFamily="34" charset="-122"/>
                <a:cs typeface="+mn-cs"/>
                <a:sym typeface="宋体" panose="02010600030101010101" pitchFamily="2" charset="-122"/>
              </a:rPr>
              <a:t>HTML</a:t>
            </a:r>
            <a:r>
              <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cs typeface="+mn-cs"/>
                <a:sym typeface="宋体" panose="02010600030101010101" pitchFamily="2" charset="-122"/>
              </a:rPr>
              <a:t>文档</a:t>
            </a:r>
            <a:endPar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285750" marR="0" lvl="0" indent="-285750" algn="l" rtl="0" eaLnBrk="1" latinLnBrk="0" hangingPunct="1">
              <a:lnSpc>
                <a:spcPct val="170000"/>
              </a:lnSpc>
              <a:spcBef>
                <a:spcPct val="0"/>
              </a:spcBef>
              <a:spcAft>
                <a:spcPct val="0"/>
              </a:spcAft>
              <a:buClr>
                <a:srgbClr val="00B0F0"/>
              </a:buClr>
              <a:buFont typeface="Wingdings" panose="05000000000000000000" charset="0"/>
              <a:buChar char="v"/>
            </a:pPr>
            <a:r>
              <a:rPr lang="en-US" altLang="x-none" sz="213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cs typeface="+mn-cs"/>
                <a:sym typeface="宋体" panose="02010600030101010101" pitchFamily="2" charset="-122"/>
              </a:rPr>
              <a:t>模板引擎不属于特定技术领域，它是</a:t>
            </a:r>
            <a:r>
              <a:rPr lang="zh-CN" altLang="en-US" sz="2135"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跨领域跨平台</a:t>
            </a:r>
            <a:r>
              <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cs typeface="+mn-cs"/>
                <a:sym typeface="宋体" panose="02010600030101010101" pitchFamily="2" charset="-122"/>
              </a:rPr>
              <a:t>的概念。</a:t>
            </a:r>
          </a:p>
          <a:p>
            <a:pPr marL="285750" marR="0" lvl="0" indent="-285750" algn="l" rtl="0" eaLnBrk="1" latinLnBrk="0" hangingPunct="1">
              <a:lnSpc>
                <a:spcPct val="170000"/>
              </a:lnSpc>
              <a:spcBef>
                <a:spcPct val="0"/>
              </a:spcBef>
              <a:spcAft>
                <a:spcPct val="0"/>
              </a:spcAft>
              <a:buClr>
                <a:srgbClr val="00B0F0"/>
              </a:buClr>
              <a:buFont typeface="Wingdings" panose="05000000000000000000" charset="0"/>
              <a:buChar char="v"/>
            </a:pPr>
            <a:r>
              <a:rPr kumimoji="0" lang="zh-CN" altLang="en-US" sz="2135"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假如</a:t>
            </a:r>
            <a:r>
              <a:rPr kumimoji="0" lang="zh-CN" altLang="en-US" sz="2135"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数据层</a:t>
            </a:r>
            <a:r>
              <a:rPr kumimoji="0" lang="zh-CN" altLang="en-US" sz="2135"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和</a:t>
            </a:r>
            <a:r>
              <a:rPr kumimoji="0" lang="zh-CN" altLang="en-US" sz="2135"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表示层</a:t>
            </a:r>
            <a:r>
              <a:rPr kumimoji="0" lang="zh-CN" altLang="en-US" sz="2135"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分开的好处</a:t>
            </a:r>
          </a:p>
          <a:p>
            <a:pPr marL="800100" marR="0" lvl="1" indent="-342900" algn="l" rtl="0" eaLnBrk="1" latinLnBrk="0" hangingPunct="1">
              <a:lnSpc>
                <a:spcPct val="170000"/>
              </a:lnSpc>
              <a:spcBef>
                <a:spcPct val="0"/>
              </a:spcBef>
              <a:spcAft>
                <a:spcPct val="0"/>
              </a:spcAft>
              <a:buClr>
                <a:srgbClr val="00B0F0"/>
              </a:buClr>
              <a:buFont typeface="Wingdings" panose="05000000000000000000" charset="0"/>
              <a:buChar char="ü"/>
            </a:pPr>
            <a:r>
              <a:rPr kumimoji="0" lang="zh-CN" altLang="en-US" sz="2135"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各司其职，互不干扰</a:t>
            </a:r>
          </a:p>
          <a:p>
            <a:pPr marL="800100" marR="0" lvl="1" indent="-342900" algn="l" rtl="0" eaLnBrk="1" latinLnBrk="0" hangingPunct="1">
              <a:lnSpc>
                <a:spcPct val="170000"/>
              </a:lnSpc>
              <a:spcBef>
                <a:spcPct val="0"/>
              </a:spcBef>
              <a:spcAft>
                <a:spcPct val="0"/>
              </a:spcAft>
              <a:buClr>
                <a:srgbClr val="00B0F0"/>
              </a:buClr>
              <a:buFont typeface="Wingdings" panose="05000000000000000000" charset="0"/>
              <a:buChar char="ü"/>
            </a:pPr>
            <a:r>
              <a:rPr kumimoji="0" lang="zh-CN" altLang="en-US" sz="2135"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有利于开发中的分工</a:t>
            </a:r>
          </a:p>
          <a:p>
            <a:pPr marL="800100" marR="0" lvl="1" indent="-342900" algn="l" rtl="0" eaLnBrk="1" latinLnBrk="0" hangingPunct="1">
              <a:lnSpc>
                <a:spcPct val="170000"/>
              </a:lnSpc>
              <a:spcBef>
                <a:spcPct val="0"/>
              </a:spcBef>
              <a:spcAft>
                <a:spcPct val="0"/>
              </a:spcAft>
              <a:buClr>
                <a:srgbClr val="00B0F0"/>
              </a:buClr>
              <a:buFont typeface="Wingdings" panose="05000000000000000000" charset="0"/>
              <a:buChar char="ü"/>
            </a:pPr>
            <a:r>
              <a:rPr kumimoji="0" lang="zh-CN" altLang="en-US" sz="2135"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有利于代码的重用</a:t>
            </a:r>
          </a:p>
        </p:txBody>
      </p:sp>
      <p:pic>
        <p:nvPicPr>
          <p:cNvPr id="2" name="图片 1"/>
          <p:cNvPicPr>
            <a:picLocks noChangeAspect="1"/>
          </p:cNvPicPr>
          <p:nvPr/>
        </p:nvPicPr>
        <p:blipFill>
          <a:blip r:embed="rId3"/>
          <a:stretch>
            <a:fillRect/>
          </a:stretch>
        </p:blipFill>
        <p:spPr>
          <a:xfrm>
            <a:off x="5550535" y="3557270"/>
            <a:ext cx="5989955" cy="198310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6.2</a:t>
            </a:r>
            <a:r>
              <a:rPr lang="en-US" altLang="zh-CN">
                <a:solidFill>
                  <a:srgbClr val="0070C0"/>
                </a:solidFill>
              </a:rPr>
              <a:t> </a:t>
            </a:r>
            <a:r>
              <a:rPr lang="en-US" altLang="x-none"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Smarty</a:t>
            </a:r>
            <a:r>
              <a:rPr lang="zh-CN" altLang="en-US"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默认提供的变量调解器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graphicFrame>
        <p:nvGraphicFramePr>
          <p:cNvPr id="8195" name="表格 8194"/>
          <p:cNvGraphicFramePr/>
          <p:nvPr/>
        </p:nvGraphicFramePr>
        <p:xfrm>
          <a:off x="431800" y="1220894"/>
          <a:ext cx="10375053" cy="4624495"/>
        </p:xfrm>
        <a:graphic>
          <a:graphicData uri="http://schemas.openxmlformats.org/drawingml/2006/table">
            <a:tbl>
              <a:tblPr/>
              <a:tblGrid>
                <a:gridCol w="2567093">
                  <a:extLst>
                    <a:ext uri="{9D8B030D-6E8A-4147-A177-3AD203B41FA5}">
                      <a16:colId xmlns:a16="http://schemas.microsoft.com/office/drawing/2014/main" val="20000"/>
                    </a:ext>
                  </a:extLst>
                </a:gridCol>
                <a:gridCol w="7807960">
                  <a:extLst>
                    <a:ext uri="{9D8B030D-6E8A-4147-A177-3AD203B41FA5}">
                      <a16:colId xmlns:a16="http://schemas.microsoft.com/office/drawing/2014/main" val="20001"/>
                    </a:ext>
                  </a:extLst>
                </a:gridCol>
              </a:tblGrid>
              <a:tr h="46228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lnSpc>
                          <a:spcPct val="100000"/>
                        </a:lnSpc>
                        <a:spcBef>
                          <a:spcPct val="0"/>
                        </a:spcBef>
                        <a:buClr>
                          <a:srgbClr val="000000"/>
                        </a:buClr>
                        <a:buNone/>
                      </a:pPr>
                      <a:r>
                        <a:rPr lang="zh-CN" altLang="en-US" sz="1900" b="1">
                          <a:solidFill>
                            <a:srgbClr val="002060"/>
                          </a:solidFill>
                          <a:latin typeface="微软雅黑" panose="020B0503020204020204" pitchFamily="34" charset="-122"/>
                          <a:ea typeface="微软雅黑" panose="020B0503020204020204" pitchFamily="34" charset="-122"/>
                          <a:sym typeface="黑体" panose="02010609060101010101" pitchFamily="49" charset="-122"/>
                        </a:rPr>
                        <a:t>成员方法名</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lnSpc>
                          <a:spcPct val="100000"/>
                        </a:lnSpc>
                        <a:spcBef>
                          <a:spcPct val="0"/>
                        </a:spcBef>
                        <a:buClr>
                          <a:srgbClr val="000000"/>
                        </a:buClr>
                        <a:buNone/>
                      </a:pPr>
                      <a:r>
                        <a:rPr lang="zh-CN" altLang="en-US" sz="1900" b="1">
                          <a:solidFill>
                            <a:srgbClr val="002060"/>
                          </a:solidFill>
                          <a:latin typeface="微软雅黑" panose="020B0503020204020204" pitchFamily="34" charset="-122"/>
                          <a:ea typeface="微软雅黑" panose="020B0503020204020204" pitchFamily="34" charset="-122"/>
                          <a:sym typeface="黑体" panose="02010609060101010101" pitchFamily="49" charset="-122"/>
                        </a:rPr>
                        <a:t>描述</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6312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900" dirty="0">
                          <a:solidFill>
                            <a:srgbClr val="C00000"/>
                          </a:solidFill>
                          <a:latin typeface="Arial" panose="020B0604020202020204" pitchFamily="34" charset="0"/>
                          <a:ea typeface="Arial" panose="020B0604020202020204" pitchFamily="34" charset="0"/>
                          <a:sym typeface="Arial" panose="020B0604020202020204" pitchFamily="34" charset="0"/>
                        </a:rPr>
                        <a:t>capitalize</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9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将所有单词首字母大写</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6312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900" dirty="0">
                          <a:solidFill>
                            <a:srgbClr val="C00000"/>
                          </a:solidFill>
                          <a:latin typeface="Arial" panose="020B0604020202020204" pitchFamily="34" charset="0"/>
                          <a:ea typeface="Arial" panose="020B0604020202020204" pitchFamily="34" charset="0"/>
                          <a:sym typeface="Arial" panose="020B0604020202020204" pitchFamily="34" charset="0"/>
                        </a:rPr>
                        <a:t>cat</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将</a:t>
                      </a:r>
                      <a:r>
                        <a:rPr lang="en-US" altLang="x-none" sz="19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cat</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里的值后接到给定的变量后面</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5974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900" dirty="0">
                          <a:solidFill>
                            <a:schemeClr val="tx1"/>
                          </a:solidFill>
                          <a:latin typeface="Arial" panose="020B0604020202020204" pitchFamily="34" charset="0"/>
                          <a:ea typeface="Arial" panose="020B0604020202020204" pitchFamily="34" charset="0"/>
                          <a:sym typeface="Arial" panose="020B0604020202020204" pitchFamily="34" charset="0"/>
                        </a:rPr>
                        <a:t>count_characters </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9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计算变量里的字符数</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6312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900" dirty="0">
                          <a:solidFill>
                            <a:schemeClr val="tx1"/>
                          </a:solidFill>
                          <a:latin typeface="Arial" panose="020B0604020202020204" pitchFamily="34" charset="0"/>
                          <a:ea typeface="Arial" panose="020B0604020202020204" pitchFamily="34" charset="0"/>
                          <a:sym typeface="Arial" panose="020B0604020202020204" pitchFamily="34" charset="0"/>
                        </a:rPr>
                        <a:t>count_paragraphs</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9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计算变量里的段落数量。</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6566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900" dirty="0">
                          <a:solidFill>
                            <a:schemeClr val="tx1"/>
                          </a:solidFill>
                          <a:latin typeface="Arial" panose="020B0604020202020204" pitchFamily="34" charset="0"/>
                          <a:ea typeface="Arial" panose="020B0604020202020204" pitchFamily="34" charset="0"/>
                          <a:sym typeface="Arial" panose="020B0604020202020204" pitchFamily="34" charset="0"/>
                        </a:rPr>
                        <a:t>count_sentences</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9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计算变量里句子的数量。 </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6143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900" dirty="0">
                          <a:solidFill>
                            <a:schemeClr val="tx1"/>
                          </a:solidFill>
                          <a:latin typeface="Arial" panose="020B0604020202020204" pitchFamily="34" charset="0"/>
                          <a:ea typeface="Arial" panose="020B0604020202020204" pitchFamily="34" charset="0"/>
                          <a:sym typeface="Arial" panose="020B0604020202020204" pitchFamily="34" charset="0"/>
                        </a:rPr>
                        <a:t>count_words</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9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计算变量里的词数 。 </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6312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900" dirty="0">
                          <a:solidFill>
                            <a:srgbClr val="FF0000"/>
                          </a:solidFill>
                          <a:latin typeface="Arial" panose="020B0604020202020204" pitchFamily="34" charset="0"/>
                          <a:ea typeface="Arial" panose="020B0604020202020204" pitchFamily="34" charset="0"/>
                          <a:sym typeface="Arial" panose="020B0604020202020204" pitchFamily="34" charset="0"/>
                        </a:rPr>
                        <a:t>date_format</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本调节器将格式化的日期和时间经</a:t>
                      </a:r>
                      <a:r>
                        <a:rPr lang="en-US" altLang="x-none" sz="19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php</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函数</a:t>
                      </a:r>
                      <a:r>
                        <a:rPr lang="en-US" altLang="x-none" sz="19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strftime()</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处理。</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46058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900" dirty="0">
                          <a:solidFill>
                            <a:srgbClr val="FF0000"/>
                          </a:solidFill>
                          <a:latin typeface="Arial" panose="020B0604020202020204" pitchFamily="34" charset="0"/>
                          <a:ea typeface="Arial" panose="020B0604020202020204" pitchFamily="34" charset="0"/>
                          <a:sym typeface="Arial" panose="020B0604020202020204" pitchFamily="34" charset="0"/>
                        </a:rPr>
                        <a:t>default</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9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为变量设置一个默认值。当变量未设置或为空字符串时用。</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46228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900" dirty="0">
                          <a:solidFill>
                            <a:schemeClr val="tx1"/>
                          </a:solidFill>
                          <a:latin typeface="Arial" panose="020B0604020202020204" pitchFamily="34" charset="0"/>
                          <a:ea typeface="Arial" panose="020B0604020202020204" pitchFamily="34" charset="0"/>
                          <a:sym typeface="Arial" panose="020B0604020202020204" pitchFamily="34" charset="0"/>
                        </a:rPr>
                        <a:t>indent</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在每行缩进字符串，默认是</a:t>
                      </a:r>
                      <a:r>
                        <a:rPr lang="en-US" altLang="x-none" sz="19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4</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个字符。</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26404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graphicFrame>
        <p:nvGraphicFramePr>
          <p:cNvPr id="9218" name="表格 9217"/>
          <p:cNvGraphicFramePr/>
          <p:nvPr/>
        </p:nvGraphicFramePr>
        <p:xfrm>
          <a:off x="623994" y="548640"/>
          <a:ext cx="9928013" cy="5677745"/>
        </p:xfrm>
        <a:graphic>
          <a:graphicData uri="http://schemas.openxmlformats.org/drawingml/2006/table">
            <a:tbl>
              <a:tblPr/>
              <a:tblGrid>
                <a:gridCol w="2113280">
                  <a:extLst>
                    <a:ext uri="{9D8B030D-6E8A-4147-A177-3AD203B41FA5}">
                      <a16:colId xmlns:a16="http://schemas.microsoft.com/office/drawing/2014/main" val="20000"/>
                    </a:ext>
                  </a:extLst>
                </a:gridCol>
                <a:gridCol w="7814733">
                  <a:extLst>
                    <a:ext uri="{9D8B030D-6E8A-4147-A177-3AD203B41FA5}">
                      <a16:colId xmlns:a16="http://schemas.microsoft.com/office/drawing/2014/main" val="20001"/>
                    </a:ext>
                  </a:extLst>
                </a:gridCol>
              </a:tblGrid>
              <a:tr h="37930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lnSpc>
                          <a:spcPct val="100000"/>
                        </a:lnSpc>
                        <a:spcBef>
                          <a:spcPct val="0"/>
                        </a:spcBef>
                        <a:buClr>
                          <a:srgbClr val="000000"/>
                        </a:buClr>
                        <a:buNone/>
                      </a:pPr>
                      <a:r>
                        <a:rPr lang="zh-CN" altLang="en-US" sz="1600" b="1">
                          <a:solidFill>
                            <a:srgbClr val="002060"/>
                          </a:solidFill>
                          <a:latin typeface="Franklin Gothic Book" charset="0"/>
                          <a:ea typeface="黑体" panose="02010609060101010101" pitchFamily="49" charset="-122"/>
                          <a:sym typeface="黑体" panose="02010609060101010101" pitchFamily="49" charset="-122"/>
                        </a:rPr>
                        <a:t>成员方法名</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lnSpc>
                          <a:spcPct val="100000"/>
                        </a:lnSpc>
                        <a:spcBef>
                          <a:spcPct val="0"/>
                        </a:spcBef>
                        <a:buClr>
                          <a:srgbClr val="000000"/>
                        </a:buClr>
                        <a:buNone/>
                      </a:pPr>
                      <a:r>
                        <a:rPr lang="zh-CN" altLang="en-US" sz="1600" b="1">
                          <a:solidFill>
                            <a:srgbClr val="002060"/>
                          </a:solidFill>
                          <a:latin typeface="Franklin Gothic Book" charset="0"/>
                          <a:ea typeface="黑体" panose="02010609060101010101" pitchFamily="49" charset="-122"/>
                          <a:sym typeface="黑体" panose="02010609060101010101" pitchFamily="49" charset="-122"/>
                        </a:rPr>
                        <a:t>描述</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9539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600" dirty="0">
                          <a:solidFill>
                            <a:srgbClr val="C00000"/>
                          </a:solidFill>
                          <a:latin typeface="Arial" panose="020B0604020202020204" pitchFamily="34" charset="0"/>
                          <a:ea typeface="Arial" panose="020B0604020202020204" pitchFamily="34" charset="0"/>
                          <a:sym typeface="Arial" panose="020B0604020202020204" pitchFamily="34" charset="0"/>
                        </a:rPr>
                        <a:t>lower</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将变量字符串小写，作用等同于</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php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的</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strtolower(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函数。</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064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600" dirty="0">
                          <a:solidFill>
                            <a:srgbClr val="C00000"/>
                          </a:solidFill>
                          <a:latin typeface="Arial" panose="020B0604020202020204" pitchFamily="34" charset="0"/>
                          <a:ea typeface="Arial" panose="020B0604020202020204" pitchFamily="34" charset="0"/>
                          <a:sym typeface="Arial" panose="020B0604020202020204" pitchFamily="34" charset="0"/>
                        </a:rPr>
                        <a:t>nl2br</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所有的换行符将被替换成 </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&lt;br /&gt;</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，功能同</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PHP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中的</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nl2br()</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函数一样。 </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2738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600" dirty="0">
                          <a:solidFill>
                            <a:schemeClr val="tx1"/>
                          </a:solidFill>
                          <a:latin typeface="Arial" panose="020B0604020202020204" pitchFamily="34" charset="0"/>
                          <a:ea typeface="Arial" panose="020B0604020202020204" pitchFamily="34" charset="0"/>
                          <a:sym typeface="Arial" panose="020B0604020202020204" pitchFamily="34" charset="0"/>
                        </a:rPr>
                        <a:t>regex_replace</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使用正则表达式在变量中搜索和替换，语法来自</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Php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的</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preg_replace(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函数。 </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62653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600" dirty="0">
                          <a:solidFill>
                            <a:schemeClr val="tx1"/>
                          </a:solidFill>
                          <a:latin typeface="Arial" panose="020B0604020202020204" pitchFamily="34" charset="0"/>
                          <a:ea typeface="Arial" panose="020B0604020202020204" pitchFamily="34" charset="0"/>
                          <a:sym typeface="Arial" panose="020B0604020202020204" pitchFamily="34" charset="0"/>
                        </a:rPr>
                        <a:t>replace</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一种在变量中进行简单的搜索和替换字符串的处理。等同于</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php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的</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str_replace()</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函数。 </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62738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600" dirty="0">
                          <a:solidFill>
                            <a:schemeClr val="tx1"/>
                          </a:solidFill>
                          <a:latin typeface="Arial" panose="020B0604020202020204" pitchFamily="34" charset="0"/>
                          <a:ea typeface="Arial" panose="020B0604020202020204" pitchFamily="34" charset="0"/>
                          <a:sym typeface="Arial" panose="020B0604020202020204" pitchFamily="34" charset="0"/>
                        </a:rPr>
                        <a:t>spacify</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是一种在变量的字符串的每个字符之间插入空格或者其他的字符</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串</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的方法。</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9539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600" dirty="0">
                          <a:solidFill>
                            <a:schemeClr val="tx1"/>
                          </a:solidFill>
                          <a:latin typeface="Arial" panose="020B0604020202020204" pitchFamily="34" charset="0"/>
                          <a:ea typeface="Arial" panose="020B0604020202020204" pitchFamily="34" charset="0"/>
                          <a:sym typeface="Arial" panose="020B0604020202020204" pitchFamily="34" charset="0"/>
                        </a:rPr>
                        <a:t>string_format</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格式化字符串，例如格式化为十进制数等等。等同</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php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的</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sprintf(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函数。 </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39539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600" dirty="0">
                          <a:solidFill>
                            <a:schemeClr val="tx1"/>
                          </a:solidFill>
                          <a:latin typeface="Arial" panose="020B0604020202020204" pitchFamily="34" charset="0"/>
                          <a:ea typeface="Arial" panose="020B0604020202020204" pitchFamily="34" charset="0"/>
                          <a:sym typeface="Arial" panose="020B0604020202020204" pitchFamily="34" charset="0"/>
                        </a:rPr>
                        <a:t>strip</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6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用一个空格或一个给定字符替换所有重复空格、换行和制表符。</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39624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600" dirty="0">
                          <a:solidFill>
                            <a:schemeClr val="tx1"/>
                          </a:solidFill>
                          <a:latin typeface="Arial" panose="020B0604020202020204" pitchFamily="34" charset="0"/>
                          <a:ea typeface="Arial" panose="020B0604020202020204" pitchFamily="34" charset="0"/>
                          <a:sym typeface="Arial" panose="020B0604020202020204" pitchFamily="34" charset="0"/>
                        </a:rPr>
                        <a:t>strip_tags</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去除</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&lt;</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和</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&gt;</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标签，包括在</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&lt;</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和</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&gt;</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之间的全部内容。</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62653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600" dirty="0">
                          <a:solidFill>
                            <a:srgbClr val="FF0000"/>
                          </a:solidFill>
                          <a:latin typeface="Arial" panose="020B0604020202020204" pitchFamily="34" charset="0"/>
                          <a:ea typeface="Arial" panose="020B0604020202020204" pitchFamily="34" charset="0"/>
                          <a:sym typeface="Arial" panose="020B0604020202020204" pitchFamily="34" charset="0"/>
                        </a:rPr>
                        <a:t>truncate</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从字符串开始处截取某长度的字符，默认是</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80</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个，你也可以指定第二个参数作为追加在截取字符串后面的文本串。</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4064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600" dirty="0">
                          <a:solidFill>
                            <a:srgbClr val="C00000"/>
                          </a:solidFill>
                          <a:latin typeface="Arial" panose="020B0604020202020204" pitchFamily="34" charset="0"/>
                          <a:ea typeface="Arial" panose="020B0604020202020204" pitchFamily="34" charset="0"/>
                          <a:sym typeface="Arial" panose="020B0604020202020204" pitchFamily="34" charset="0"/>
                        </a:rPr>
                        <a:t>upper</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将变量改为大写，等同于</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php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的</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strtoupper(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函数。 </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39539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en-US" altLang="x-none" sz="1600" dirty="0">
                          <a:solidFill>
                            <a:schemeClr val="tx1"/>
                          </a:solidFill>
                          <a:latin typeface="Arial" panose="020B0604020202020204" pitchFamily="34" charset="0"/>
                          <a:ea typeface="Arial" panose="020B0604020202020204" pitchFamily="34" charset="0"/>
                          <a:sym typeface="Arial" panose="020B0604020202020204" pitchFamily="34" charset="0"/>
                        </a:rPr>
                        <a:t>wordwrap</a:t>
                      </a:r>
                    </a:p>
                  </a:txBody>
                  <a:tcPr marL="121920" marR="121920" marT="60960" marB="60960">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lnSpc>
                          <a:spcPct val="100000"/>
                        </a:lnSpc>
                        <a:spcBef>
                          <a:spcPct val="0"/>
                        </a:spcBef>
                        <a:buClr>
                          <a:srgbClr val="000000"/>
                        </a:buClr>
                        <a:buNone/>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可以指定段落的列宽，默认</a:t>
                      </a:r>
                      <a:r>
                        <a:rPr lang="en-US" altLang="x-none" sz="16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80</a:t>
                      </a:r>
                    </a:p>
                  </a:txBody>
                  <a:tcPr marL="121920" marR="121920" marT="60960" marB="60960">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203450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2" name="标题 1"/>
          <p:cNvSpPr>
            <a:spLocks noGrp="1"/>
          </p:cNvSpPr>
          <p:nvPr>
            <p:ph type="title"/>
          </p:nvPr>
        </p:nvSpPr>
        <p:spPr>
          <a:xfrm>
            <a:off x="176356" y="28533"/>
            <a:ext cx="10972800" cy="1143000"/>
          </a:xfrm>
        </p:spPr>
        <p:txBody>
          <a:bodyPr/>
          <a:lstStyle/>
          <a:p>
            <a:r>
              <a:rPr lang="en-US" altLang="zh-CN" sz="3200">
                <a:sym typeface="+mn-ea"/>
              </a:rPr>
              <a:t>6.3 </a:t>
            </a:r>
            <a:r>
              <a:rPr lang="zh-CN" altLang="en-US" sz="3200" dirty="0">
                <a:sym typeface="宋体" panose="02010600030101010101" pitchFamily="2" charset="-122"/>
              </a:rPr>
              <a:t>自定义变量调解器</a:t>
            </a:r>
          </a:p>
        </p:txBody>
      </p:sp>
      <p:sp>
        <p:nvSpPr>
          <p:cNvPr id="5" name="内容占位符 4"/>
          <p:cNvSpPr>
            <a:spLocks noGrp="1"/>
          </p:cNvSpPr>
          <p:nvPr>
            <p:ph sz="quarter" idx="13"/>
          </p:nvPr>
        </p:nvSpPr>
        <p:spPr>
          <a:xfrm>
            <a:off x="279400" y="1030394"/>
            <a:ext cx="10647680" cy="2816860"/>
          </a:xfrm>
        </p:spPr>
        <p:txBody>
          <a:bodyPr>
            <a:noAutofit/>
          </a:bodyPr>
          <a:lstStyle/>
          <a:p>
            <a:pPr>
              <a:lnSpc>
                <a:spcPct val="140000"/>
              </a:lnSpc>
            </a:pPr>
            <a:r>
              <a:rPr lang="zh-CN" altLang="en-US" sz="1867" dirty="0">
                <a:solidFill>
                  <a:schemeClr val="tx1">
                    <a:lumMod val="95000"/>
                    <a:lumOff val="5000"/>
                  </a:schemeClr>
                </a:solidFill>
                <a:sym typeface="宋体" panose="02010600030101010101" pitchFamily="2" charset="-122"/>
              </a:rPr>
              <a:t>如果有一些变量在模板中需要特殊处理，系统中默认的变量调解器又没有提供这样的功能，就可以自定义变量调解器，系统我们提供了两种扩充插件的机制</a:t>
            </a:r>
            <a:r>
              <a:rPr lang="en-GB" altLang="zh-CN" sz="1867" dirty="0">
                <a:solidFill>
                  <a:schemeClr val="tx1">
                    <a:lumMod val="95000"/>
                    <a:lumOff val="5000"/>
                  </a:schemeClr>
                </a:solidFill>
                <a:sym typeface="宋体" panose="02010600030101010101" pitchFamily="2" charset="-122"/>
              </a:rPr>
              <a:t>:</a:t>
            </a:r>
          </a:p>
          <a:p>
            <a:pPr marL="990575" lvl="1" indent="-380990">
              <a:lnSpc>
                <a:spcPct val="150000"/>
              </a:lnSpc>
              <a:buFont typeface="Wingdings" panose="05000000000000000000" charset="0"/>
              <a:buChar char="ü"/>
            </a:pPr>
            <a:r>
              <a:rPr lang="en-US" altLang="x-none" sz="1867" dirty="0">
                <a:solidFill>
                  <a:srgbClr val="FF0000"/>
                </a:solidFill>
                <a:sym typeface="宋体" panose="02010600030101010101" pitchFamily="2" charset="-122"/>
              </a:rPr>
              <a:t> </a:t>
            </a:r>
            <a:r>
              <a:rPr lang="zh-CN" altLang="en-US" sz="1867" dirty="0">
                <a:solidFill>
                  <a:srgbClr val="FF0000"/>
                </a:solidFill>
                <a:sym typeface="宋体" panose="02010600030101010101" pitchFamily="2" charset="-122"/>
              </a:rPr>
              <a:t>使用</a:t>
            </a:r>
            <a:r>
              <a:rPr lang="en-US" altLang="x-none" sz="1867" dirty="0">
                <a:solidFill>
                  <a:srgbClr val="FF0000"/>
                </a:solidFill>
                <a:sym typeface="宋体" panose="02010600030101010101" pitchFamily="2" charset="-122"/>
              </a:rPr>
              <a:t>registerPlugin( )</a:t>
            </a:r>
            <a:r>
              <a:rPr lang="zh-CN" altLang="en-US" sz="1867" dirty="0">
                <a:solidFill>
                  <a:srgbClr val="FF0000"/>
                </a:solidFill>
                <a:sym typeface="宋体" panose="02010600030101010101" pitchFamily="2" charset="-122"/>
              </a:rPr>
              <a:t>方法扩充变量调解器插件</a:t>
            </a:r>
            <a:r>
              <a:rPr lang="zh-CN" altLang="en-US" sz="1867" dirty="0">
                <a:solidFill>
                  <a:schemeClr val="tx1">
                    <a:lumMod val="95000"/>
                    <a:lumOff val="5000"/>
                  </a:schemeClr>
                </a:solidFill>
                <a:sym typeface="宋体" panose="02010600030101010101" pitchFamily="2" charset="-122"/>
              </a:rPr>
              <a:t>，将PHP中编写的函数，注册到Smarty对象中，并在模板中使用</a:t>
            </a:r>
          </a:p>
          <a:p>
            <a:pPr marL="990575" lvl="1" indent="-380990">
              <a:lnSpc>
                <a:spcPct val="160000"/>
              </a:lnSpc>
              <a:buFont typeface="Wingdings" panose="05000000000000000000" charset="0"/>
              <a:buChar char="n"/>
            </a:pPr>
            <a:r>
              <a:rPr lang="zh-CN" altLang="en-US" sz="1867" dirty="0">
                <a:solidFill>
                  <a:schemeClr val="tx1">
                    <a:lumMod val="95000"/>
                    <a:lumOff val="5000"/>
                  </a:schemeClr>
                </a:solidFill>
                <a:sym typeface="宋体" panose="02010600030101010101" pitchFamily="2" charset="-122"/>
              </a:rPr>
              <a:t>格式：</a:t>
            </a:r>
            <a:r>
              <a:rPr lang="en-US" altLang="x-none" sz="1867" dirty="0">
                <a:solidFill>
                  <a:schemeClr val="tx1">
                    <a:lumMod val="95000"/>
                    <a:lumOff val="5000"/>
                  </a:schemeClr>
                </a:solidFill>
                <a:sym typeface="Arial" panose="020B0604020202020204" pitchFamily="34" charset="0"/>
              </a:rPr>
              <a:t>registerPlugin("modifier","</a:t>
            </a:r>
            <a:r>
              <a:rPr lang="zh-CN" altLang="en-US" sz="1867" dirty="0">
                <a:solidFill>
                  <a:schemeClr val="tx1">
                    <a:lumMod val="95000"/>
                    <a:lumOff val="5000"/>
                  </a:schemeClr>
                </a:solidFill>
                <a:sym typeface="Arial" panose="020B0604020202020204" pitchFamily="34" charset="0"/>
              </a:rPr>
              <a:t>调节器名</a:t>
            </a:r>
            <a:r>
              <a:rPr lang="en-US" altLang="x-none" sz="1867" dirty="0">
                <a:solidFill>
                  <a:schemeClr val="tx1">
                    <a:lumMod val="95000"/>
                    <a:lumOff val="5000"/>
                  </a:schemeClr>
                </a:solidFill>
                <a:sym typeface="Arial" panose="020B0604020202020204" pitchFamily="34" charset="0"/>
              </a:rPr>
              <a:t>", "</a:t>
            </a:r>
            <a:r>
              <a:rPr lang="zh-CN" altLang="en-US" sz="1867" dirty="0">
                <a:solidFill>
                  <a:schemeClr val="tx1">
                    <a:lumMod val="95000"/>
                    <a:lumOff val="5000"/>
                  </a:schemeClr>
                </a:solidFill>
                <a:sym typeface="Arial" panose="020B0604020202020204" pitchFamily="34" charset="0"/>
              </a:rPr>
              <a:t>被指定的函数名</a:t>
            </a:r>
            <a:r>
              <a:rPr lang="en-US" altLang="x-none" sz="1867" dirty="0">
                <a:solidFill>
                  <a:schemeClr val="tx1">
                    <a:lumMod val="95000"/>
                    <a:lumOff val="5000"/>
                  </a:schemeClr>
                </a:solidFill>
                <a:sym typeface="Arial" panose="020B0604020202020204" pitchFamily="34" charset="0"/>
              </a:rPr>
              <a:t>");</a:t>
            </a:r>
          </a:p>
        </p:txBody>
      </p:sp>
      <p:sp>
        <p:nvSpPr>
          <p:cNvPr id="11266" name="Rectangle 1"/>
          <p:cNvSpPr/>
          <p:nvPr/>
        </p:nvSpPr>
        <p:spPr>
          <a:xfrm>
            <a:off x="870373" y="3419087"/>
            <a:ext cx="9731587" cy="2185598"/>
          </a:xfrm>
          <a:prstGeom prst="rect">
            <a:avLst/>
          </a:prstGeom>
          <a:solidFill>
            <a:srgbClr val="FCFAFA"/>
          </a:solidFill>
          <a:ln w="9525" cap="flat" cmpd="sng">
            <a:solidFill>
              <a:srgbClr val="7F7F7F"/>
            </a:solidFill>
            <a:prstDash val="sysDash"/>
            <a:bevel/>
            <a:headEnd type="none" w="med" len="med"/>
            <a:tailEnd type="none" w="med" len="med"/>
          </a:ln>
        </p:spPr>
        <p:txBody>
          <a:bodyPr wrap="square" anchor="ctr">
            <a:spAutoFit/>
          </a:bodyPr>
          <a:lstStyle/>
          <a:p>
            <a:pPr lvl="0" eaLnBrk="0" fontAlgn="auto" hangingPunct="0">
              <a:lnSpc>
                <a:spcPct val="100000"/>
              </a:lnSpc>
            </a:pPr>
            <a:r>
              <a:rPr lang="en-GB" altLang="en-US" sz="1867" b="1" dirty="0">
                <a:solidFill>
                  <a:srgbClr val="0000FF"/>
                </a:solidFill>
                <a:latin typeface="Arial" panose="020B0604020202020204" pitchFamily="34" charset="0"/>
                <a:ea typeface="宋体" panose="02010600030101010101" pitchFamily="2" charset="-122"/>
                <a:sym typeface="Arial" panose="020B0604020202020204" pitchFamily="34" charset="0"/>
              </a:rPr>
              <a:t>   </a:t>
            </a:r>
            <a:r>
              <a:rPr lang="en-US" altLang="x-none" sz="1867" b="1" dirty="0">
                <a:solidFill>
                  <a:srgbClr val="0000FF"/>
                </a:solidFill>
                <a:latin typeface="Arial" panose="020B0604020202020204" pitchFamily="34" charset="0"/>
                <a:ea typeface="宋体" panose="02010600030101010101" pitchFamily="2" charset="-122"/>
                <a:sym typeface="Arial" panose="020B0604020202020204" pitchFamily="34" charset="0"/>
              </a:rPr>
              <a:t> include</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1867" dirty="0">
                <a:solidFill>
                  <a:srgbClr val="808080"/>
                </a:solidFill>
                <a:latin typeface="Arial" panose="020B0604020202020204" pitchFamily="34" charset="0"/>
                <a:ea typeface="宋体" panose="02010600030101010101" pitchFamily="2" charset="-122"/>
                <a:sym typeface="Arial" panose="020B0604020202020204" pitchFamily="34" charset="0"/>
              </a:rPr>
              <a:t>"init.inc.php"</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              </a:t>
            </a:r>
            <a:endParaRPr lang="en-US" altLang="x-none" sz="2133" dirty="0">
              <a:solidFill>
                <a:srgbClr val="000000"/>
              </a:solidFill>
              <a:latin typeface="Arial" panose="020B0604020202020204" pitchFamily="34" charset="0"/>
              <a:ea typeface="宋体" panose="02010600030101010101" pitchFamily="2" charset="-122"/>
              <a:sym typeface="Arial" panose="020B0604020202020204" pitchFamily="34" charset="0"/>
            </a:endParaRPr>
          </a:p>
          <a:p>
            <a:pPr lvl="0" eaLnBrk="0" fontAlgn="auto" hangingPunct="0">
              <a:lnSpc>
                <a:spcPct val="100000"/>
              </a:lnSpc>
            </a:pP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1867" b="1" dirty="0">
                <a:solidFill>
                  <a:srgbClr val="0000FF"/>
                </a:solidFill>
                <a:latin typeface="Arial" panose="020B0604020202020204" pitchFamily="34" charset="0"/>
                <a:ea typeface="宋体" panose="02010600030101010101" pitchFamily="2" charset="-122"/>
                <a:sym typeface="Arial" panose="020B0604020202020204" pitchFamily="34" charset="0"/>
              </a:rPr>
              <a:t>function</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test</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latin typeface="Arial" panose="020B0604020202020204" pitchFamily="34" charset="0"/>
                <a:ea typeface="宋体" panose="02010600030101010101" pitchFamily="2" charset="-122"/>
                <a:sym typeface="Arial" panose="020B0604020202020204" pitchFamily="34" charset="0"/>
              </a:rPr>
              <a:t>$var,$color,$size,$weight="bold"</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1600" dirty="0">
                <a:solidFill>
                  <a:srgbClr val="8000FF"/>
                </a:solidFill>
                <a:latin typeface="Arial" panose="020B0604020202020204" pitchFamily="34" charset="0"/>
                <a:ea typeface="宋体" panose="02010600030101010101" pitchFamily="2" charset="-122"/>
                <a:sym typeface="Arial" panose="020B0604020202020204" pitchFamily="34" charset="0"/>
              </a:rPr>
              <a:t>{</a:t>
            </a:r>
          </a:p>
          <a:p>
            <a:pPr lvl="0" eaLnBrk="0" fontAlgn="auto" hangingPunct="0">
              <a:lnSpc>
                <a:spcPct val="100000"/>
              </a:lnSpc>
            </a:pP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1867" b="1" dirty="0">
                <a:solidFill>
                  <a:srgbClr val="0000FF"/>
                </a:solidFill>
                <a:latin typeface="Arial" panose="020B0604020202020204" pitchFamily="34" charset="0"/>
                <a:ea typeface="宋体" panose="02010600030101010101" pitchFamily="2" charset="-122"/>
                <a:sym typeface="Arial" panose="020B0604020202020204" pitchFamily="34" charset="0"/>
              </a:rPr>
              <a:t>return</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2400" dirty="0">
                <a:latin typeface="Arial" panose="020B0604020202020204" pitchFamily="34" charset="0"/>
                <a:ea typeface="宋体" panose="02010600030101010101" pitchFamily="2" charset="-122"/>
                <a:sym typeface="Arial" panose="020B0604020202020204" pitchFamily="34" charset="0"/>
              </a:rPr>
              <a:t> </a:t>
            </a:r>
            <a:r>
              <a:rPr lang="en-US" altLang="x-none" sz="1867" dirty="0">
                <a:latin typeface="Arial" panose="020B0604020202020204" pitchFamily="34" charset="0"/>
                <a:ea typeface="宋体" panose="02010600030101010101" pitchFamily="2" charset="-122"/>
                <a:sym typeface="Arial" panose="020B0604020202020204" pitchFamily="34" charset="0"/>
              </a:rPr>
              <a:t>"&lt;span style='color:$color;font-size:$size;font-weight:$weight'&gt;$var&lt;/span&gt;";</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p>
          <a:p>
            <a:pPr lvl="0" eaLnBrk="0" fontAlgn="auto" hangingPunct="0">
              <a:lnSpc>
                <a:spcPct val="100000"/>
              </a:lnSpc>
            </a:pP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1600" dirty="0">
                <a:solidFill>
                  <a:srgbClr val="007635"/>
                </a:solidFill>
                <a:latin typeface="Arial" panose="020B0604020202020204" pitchFamily="34" charset="0"/>
                <a:ea typeface="宋体" panose="02010600030101010101" pitchFamily="2" charset="-122"/>
                <a:sym typeface="Arial" panose="020B0604020202020204" pitchFamily="34" charset="0"/>
              </a:rPr>
              <a:t>}</a:t>
            </a:r>
            <a:r>
              <a:rPr lang="en-US" altLang="zh-CN" sz="1600" dirty="0">
                <a:solidFill>
                  <a:srgbClr val="007635"/>
                </a:solidFill>
                <a:latin typeface="Arial" panose="020B0604020202020204" pitchFamily="34" charset="0"/>
                <a:ea typeface="宋体" panose="02010600030101010101" pitchFamily="2" charset="-122"/>
                <a:sym typeface="Arial" panose="020B0604020202020204" pitchFamily="34" charset="0"/>
              </a:rPr>
              <a:t>//所有变量调解器函数，第一个参数都是要调解的变量本身，即"｜"前面变量的值。</a:t>
            </a:r>
          </a:p>
          <a:p>
            <a:pPr lvl="0" eaLnBrk="0" fontAlgn="auto" hangingPunct="0">
              <a:lnSpc>
                <a:spcPct val="100000"/>
              </a:lnSpc>
            </a:pPr>
            <a:endPar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endParaRPr>
          </a:p>
          <a:p>
            <a:pPr lvl="0" eaLnBrk="0" fontAlgn="auto" hangingPunct="0">
              <a:lnSpc>
                <a:spcPct val="100000"/>
              </a:lnSpc>
            </a:pPr>
            <a:r>
              <a:rPr lang="en-US" altLang="x-none" sz="1600"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1867" dirty="0">
                <a:solidFill>
                  <a:srgbClr val="000080"/>
                </a:solidFill>
                <a:latin typeface="Arial" panose="020B0604020202020204" pitchFamily="34" charset="0"/>
                <a:ea typeface="宋体" panose="02010600030101010101" pitchFamily="2" charset="-122"/>
                <a:sym typeface="Arial" panose="020B0604020202020204" pitchFamily="34" charset="0"/>
              </a:rPr>
              <a:t>$smarty</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-&gt;</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1867" b="1" dirty="0">
                <a:solidFill>
                  <a:srgbClr val="FF0000"/>
                </a:solidFill>
                <a:latin typeface="Arial" panose="020B0604020202020204" pitchFamily="34" charset="0"/>
                <a:ea typeface="宋体" panose="02010600030101010101" pitchFamily="2" charset="-122"/>
                <a:sym typeface="Arial" panose="020B0604020202020204" pitchFamily="34" charset="0"/>
              </a:rPr>
              <a:t>registerPlugin</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808080"/>
                </a:solidFill>
                <a:latin typeface="Arial" panose="020B0604020202020204" pitchFamily="34" charset="0"/>
                <a:ea typeface="宋体" panose="02010600030101010101" pitchFamily="2" charset="-122"/>
                <a:sym typeface="Arial" panose="020B0604020202020204" pitchFamily="34" charset="0"/>
              </a:rPr>
              <a:t>"modifier"</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1867" dirty="0">
                <a:solidFill>
                  <a:srgbClr val="808080"/>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FF0000"/>
                </a:solidFill>
                <a:latin typeface="Arial" panose="020B0604020202020204" pitchFamily="34" charset="0"/>
                <a:ea typeface="宋体" panose="02010600030101010101" pitchFamily="2" charset="-122"/>
                <a:sym typeface="Arial" panose="020B0604020202020204" pitchFamily="34" charset="0"/>
              </a:rPr>
              <a:t>highLight</a:t>
            </a:r>
            <a:r>
              <a:rPr lang="en-US" altLang="x-none" sz="1867" dirty="0">
                <a:solidFill>
                  <a:srgbClr val="808080"/>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1867" dirty="0">
                <a:solidFill>
                  <a:srgbClr val="808080"/>
                </a:solidFill>
                <a:latin typeface="Arial" panose="020B0604020202020204" pitchFamily="34" charset="0"/>
                <a:ea typeface="宋体" panose="02010600030101010101" pitchFamily="2" charset="-122"/>
                <a:sym typeface="Arial" panose="020B0604020202020204" pitchFamily="34" charset="0"/>
              </a:rPr>
              <a:t>"test"</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endParaRPr lang="en-US" altLang="x-none" sz="2133" dirty="0">
              <a:solidFill>
                <a:srgbClr val="8000FF"/>
              </a:solidFill>
              <a:latin typeface="Arial" panose="020B0604020202020204" pitchFamily="34" charset="0"/>
              <a:ea typeface="宋体" panose="02010600030101010101" pitchFamily="2" charset="-122"/>
              <a:sym typeface="Arial" panose="020B0604020202020204" pitchFamily="34" charset="0"/>
            </a:endParaRPr>
          </a:p>
          <a:p>
            <a:pPr lvl="0" eaLnBrk="0" fontAlgn="auto" hangingPunct="0">
              <a:lnSpc>
                <a:spcPct val="100000"/>
              </a:lnSpc>
            </a:pP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1867" dirty="0">
                <a:solidFill>
                  <a:srgbClr val="000080"/>
                </a:solidFill>
                <a:latin typeface="Arial" panose="020B0604020202020204" pitchFamily="34" charset="0"/>
                <a:ea typeface="宋体" panose="02010600030101010101" pitchFamily="2" charset="-122"/>
                <a:sym typeface="Arial" panose="020B0604020202020204" pitchFamily="34" charset="0"/>
              </a:rPr>
              <a:t>$smarty</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-&gt;</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display</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808080"/>
                </a:solidFill>
                <a:latin typeface="Arial" panose="020B0604020202020204" pitchFamily="34" charset="0"/>
                <a:ea typeface="宋体" panose="02010600030101010101" pitchFamily="2" charset="-122"/>
                <a:sym typeface="Arial" panose="020B0604020202020204" pitchFamily="34" charset="0"/>
              </a:rPr>
              <a:t>"test.tpl"</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p>
        </p:txBody>
      </p:sp>
    </p:spTree>
    <p:extLst>
      <p:ext uri="{BB962C8B-B14F-4D97-AF65-F5344CB8AC3E}">
        <p14:creationId xmlns:p14="http://schemas.microsoft.com/office/powerpoint/2010/main" val="3190178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5" name="内容占位符 4"/>
          <p:cNvSpPr>
            <a:spLocks noGrp="1"/>
          </p:cNvSpPr>
          <p:nvPr>
            <p:ph sz="quarter" idx="13"/>
          </p:nvPr>
        </p:nvSpPr>
        <p:spPr>
          <a:xfrm>
            <a:off x="335281" y="465667"/>
            <a:ext cx="9857740" cy="3923453"/>
          </a:xfrm>
        </p:spPr>
        <p:txBody>
          <a:bodyPr>
            <a:normAutofit/>
          </a:bodyPr>
          <a:lstStyle/>
          <a:p>
            <a:pPr marL="0" indent="0">
              <a:lnSpc>
                <a:spcPct val="130000"/>
              </a:lnSpc>
              <a:buNone/>
            </a:pPr>
            <a:r>
              <a:rPr lang="en-US" altLang="x-none" sz="1600" dirty="0">
                <a:solidFill>
                  <a:schemeClr val="tx1">
                    <a:lumMod val="95000"/>
                    <a:lumOff val="5000"/>
                  </a:schemeClr>
                </a:solidFill>
                <a:sym typeface="宋体" panose="02010600030101010101" pitchFamily="2" charset="-122"/>
              </a:rPr>
              <a:t>2.</a:t>
            </a:r>
            <a:r>
              <a:rPr sz="1600" dirty="0">
                <a:solidFill>
                  <a:schemeClr val="tx1">
                    <a:lumMod val="95000"/>
                    <a:lumOff val="5000"/>
                  </a:schemeClr>
                </a:solidFill>
                <a:sym typeface="宋体" panose="02010600030101010101" pitchFamily="2" charset="-122"/>
              </a:rPr>
              <a:t>第二种方式像系统默认的变量调解器插件一样，在Smarty库文件所在目录下的plugins目录中，创建一个特定的文件扩展一个插件。</a:t>
            </a:r>
          </a:p>
          <a:p>
            <a:pPr marL="609585" lvl="1" indent="0">
              <a:lnSpc>
                <a:spcPct val="120000"/>
              </a:lnSpc>
              <a:buSzPct val="90000"/>
              <a:buFont typeface="Wingdings" panose="05000000000000000000" charset="0"/>
              <a:buChar char="ü"/>
            </a:pPr>
            <a:r>
              <a:rPr lang="zh-CN" altLang="en-US" sz="1600" dirty="0">
                <a:solidFill>
                  <a:schemeClr val="tx1">
                    <a:lumMod val="95000"/>
                    <a:lumOff val="5000"/>
                  </a:schemeClr>
                </a:solidFill>
                <a:sym typeface="宋体" panose="02010600030101010101" pitchFamily="2" charset="-122"/>
              </a:rPr>
              <a:t>在</a:t>
            </a:r>
            <a:r>
              <a:rPr lang="en-US" altLang="x-none" sz="1600" dirty="0">
                <a:solidFill>
                  <a:schemeClr val="tx1">
                    <a:lumMod val="95000"/>
                    <a:lumOff val="5000"/>
                  </a:schemeClr>
                </a:solidFill>
                <a:sym typeface="宋体" panose="02010600030101010101" pitchFamily="2" charset="-122"/>
              </a:rPr>
              <a:t>smarty</a:t>
            </a:r>
            <a:r>
              <a:rPr lang="zh-CN" altLang="en-US" sz="1600" dirty="0">
                <a:solidFill>
                  <a:schemeClr val="tx1">
                    <a:lumMod val="95000"/>
                    <a:lumOff val="5000"/>
                  </a:schemeClr>
                </a:solidFill>
                <a:sym typeface="宋体" panose="02010600030101010101" pitchFamily="2" charset="-122"/>
              </a:rPr>
              <a:t>模板的</a:t>
            </a:r>
            <a:r>
              <a:rPr lang="en-US" altLang="x-none" sz="1600" dirty="0">
                <a:solidFill>
                  <a:schemeClr val="tx1">
                    <a:lumMod val="95000"/>
                    <a:lumOff val="5000"/>
                  </a:schemeClr>
                </a:solidFill>
                <a:sym typeface="宋体" panose="02010600030101010101" pitchFamily="2" charset="-122"/>
              </a:rPr>
              <a:t>libs/plugins/</a:t>
            </a:r>
            <a:r>
              <a:rPr lang="zh-CN" altLang="en-US" sz="1600" dirty="0">
                <a:solidFill>
                  <a:schemeClr val="tx1">
                    <a:lumMod val="95000"/>
                    <a:lumOff val="5000"/>
                  </a:schemeClr>
                </a:solidFill>
                <a:sym typeface="宋体" panose="02010600030101010101" pitchFamily="2" charset="-122"/>
              </a:rPr>
              <a:t>目录下创建调节器：</a:t>
            </a:r>
          </a:p>
          <a:p>
            <a:pPr marL="609585" lvl="1" indent="0">
              <a:lnSpc>
                <a:spcPct val="120000"/>
              </a:lnSpc>
              <a:buSzPct val="90000"/>
              <a:buNone/>
            </a:pPr>
            <a:r>
              <a:rPr lang="zh-CN" altLang="en-US" sz="1600" dirty="0">
                <a:solidFill>
                  <a:schemeClr val="tx1">
                    <a:lumMod val="95000"/>
                    <a:lumOff val="5000"/>
                  </a:schemeClr>
                </a:solidFill>
                <a:sym typeface="宋体" panose="02010600030101010101" pitchFamily="2" charset="-122"/>
              </a:rPr>
              <a:t>   </a:t>
            </a:r>
            <a:r>
              <a:rPr lang="zh-CN" altLang="en-US" sz="1600" dirty="0">
                <a:solidFill>
                  <a:srgbClr val="FF0000"/>
                </a:solidFill>
                <a:sym typeface="宋体" panose="02010600030101010101" pitchFamily="2" charset="-122"/>
              </a:rPr>
              <a:t>  调节器文件名：</a:t>
            </a:r>
            <a:r>
              <a:rPr lang="en-US" altLang="x-none" sz="1600" dirty="0">
                <a:solidFill>
                  <a:srgbClr val="FF0000"/>
                </a:solidFill>
                <a:sym typeface="宋体" panose="02010600030101010101" pitchFamily="2" charset="-122"/>
              </a:rPr>
              <a:t>modifier.</a:t>
            </a:r>
            <a:r>
              <a:rPr lang="zh-CN" altLang="en-US" sz="1600" dirty="0">
                <a:solidFill>
                  <a:srgbClr val="FF0000"/>
                </a:solidFill>
                <a:sym typeface="宋体" panose="02010600030101010101" pitchFamily="2" charset="-122"/>
              </a:rPr>
              <a:t>调节器名</a:t>
            </a:r>
            <a:r>
              <a:rPr lang="en-US" altLang="x-none" sz="1600" dirty="0">
                <a:solidFill>
                  <a:srgbClr val="FF0000"/>
                </a:solidFill>
                <a:sym typeface="宋体" panose="02010600030101010101" pitchFamily="2" charset="-122"/>
              </a:rPr>
              <a:t>.php</a:t>
            </a:r>
          </a:p>
          <a:p>
            <a:pPr marL="609585" lvl="1" indent="0">
              <a:lnSpc>
                <a:spcPct val="120000"/>
              </a:lnSpc>
              <a:buSzPct val="90000"/>
              <a:buNone/>
            </a:pPr>
            <a:r>
              <a:rPr lang="en-US" altLang="x-none" sz="1600" dirty="0">
                <a:solidFill>
                  <a:srgbClr val="FF0000"/>
                </a:solidFill>
                <a:sym typeface="宋体" panose="02010600030101010101" pitchFamily="2" charset="-122"/>
              </a:rPr>
              <a:t>     </a:t>
            </a:r>
            <a:r>
              <a:rPr lang="zh-CN" altLang="en-US" sz="1600" dirty="0">
                <a:solidFill>
                  <a:srgbClr val="FF0000"/>
                </a:solidFill>
                <a:sym typeface="宋体" panose="02010600030101010101" pitchFamily="2" charset="-122"/>
              </a:rPr>
              <a:t>函数名命名：</a:t>
            </a:r>
            <a:r>
              <a:rPr lang="en-US" altLang="zh-CN" sz="1600" dirty="0">
                <a:solidFill>
                  <a:srgbClr val="FF0000"/>
                </a:solidFill>
                <a:sym typeface="宋体" panose="02010600030101010101" pitchFamily="2" charset="-122"/>
              </a:rPr>
              <a:t>smarty_modifier_</a:t>
            </a:r>
            <a:r>
              <a:rPr lang="zh-CN" altLang="en-US" sz="1600" dirty="0">
                <a:solidFill>
                  <a:srgbClr val="FF0000"/>
                </a:solidFill>
                <a:sym typeface="宋体" panose="02010600030101010101" pitchFamily="2" charset="-122"/>
              </a:rPr>
              <a:t>调节器名</a:t>
            </a:r>
          </a:p>
          <a:p>
            <a:pPr marL="609585" lvl="1" indent="0">
              <a:lnSpc>
                <a:spcPct val="120000"/>
              </a:lnSpc>
              <a:buSzPct val="90000"/>
              <a:buFont typeface="Wingdings" panose="05000000000000000000" charset="0"/>
              <a:buChar char="ü"/>
            </a:pPr>
            <a:r>
              <a:rPr lang="zh-CN" altLang="en-US" sz="1600" dirty="0">
                <a:solidFill>
                  <a:schemeClr val="tx1">
                    <a:lumMod val="95000"/>
                    <a:lumOff val="5000"/>
                  </a:schemeClr>
                </a:solidFill>
                <a:sym typeface="宋体" panose="02010600030101010101" pitchFamily="2" charset="-122"/>
              </a:rPr>
              <a:t>注意：若是自定义的的调节器不在</a:t>
            </a:r>
            <a:r>
              <a:rPr lang="en-US" altLang="x-none" sz="1600" dirty="0">
                <a:solidFill>
                  <a:schemeClr val="tx1">
                    <a:lumMod val="95000"/>
                    <a:lumOff val="5000"/>
                  </a:schemeClr>
                </a:solidFill>
                <a:sym typeface="宋体" panose="02010600030101010101" pitchFamily="2" charset="-122"/>
              </a:rPr>
              <a:t>libs/plugins/</a:t>
            </a:r>
            <a:r>
              <a:rPr lang="zh-CN" altLang="en-US" sz="1600" dirty="0">
                <a:solidFill>
                  <a:schemeClr val="tx1">
                    <a:lumMod val="95000"/>
                    <a:lumOff val="5000"/>
                  </a:schemeClr>
                </a:solidFill>
                <a:sym typeface="宋体" panose="02010600030101010101" pitchFamily="2" charset="-122"/>
              </a:rPr>
              <a:t>目录下，需要使用下面</a:t>
            </a:r>
            <a:r>
              <a:rPr lang="en-US" altLang="x-none" sz="1600" dirty="0">
                <a:solidFill>
                  <a:schemeClr val="tx1">
                    <a:lumMod val="95000"/>
                    <a:lumOff val="5000"/>
                  </a:schemeClr>
                </a:solidFill>
                <a:sym typeface="宋体" panose="02010600030101010101" pitchFamily="2" charset="-122"/>
              </a:rPr>
              <a:t>Smarty</a:t>
            </a:r>
            <a:r>
              <a:rPr lang="zh-CN" altLang="en-US" sz="1600" dirty="0">
                <a:solidFill>
                  <a:schemeClr val="tx1">
                    <a:lumMod val="95000"/>
                    <a:lumOff val="5000"/>
                  </a:schemeClr>
                </a:solidFill>
                <a:sym typeface="宋体" panose="02010600030101010101" pitchFamily="2" charset="-122"/>
              </a:rPr>
              <a:t>的方法追加。</a:t>
            </a:r>
          </a:p>
          <a:p>
            <a:pPr marL="609585" lvl="1" indent="0">
              <a:lnSpc>
                <a:spcPct val="120000"/>
              </a:lnSpc>
              <a:buSzPct val="90000"/>
              <a:buNone/>
            </a:pPr>
            <a:r>
              <a:rPr lang="zh-CN" altLang="en-US" sz="1600" dirty="0">
                <a:solidFill>
                  <a:schemeClr val="tx1">
                    <a:lumMod val="95000"/>
                    <a:lumOff val="5000"/>
                  </a:schemeClr>
                </a:solidFill>
                <a:sym typeface="宋体" panose="02010600030101010101" pitchFamily="2" charset="-122"/>
              </a:rPr>
              <a:t>    </a:t>
            </a:r>
            <a:r>
              <a:rPr lang="zh-CN" altLang="en-US" sz="1600" dirty="0">
                <a:solidFill>
                  <a:srgbClr val="FF0000"/>
                </a:solidFill>
                <a:sym typeface="宋体" panose="02010600030101010101" pitchFamily="2" charset="-122"/>
              </a:rPr>
              <a:t> </a:t>
            </a:r>
            <a:r>
              <a:rPr lang="en-US" altLang="x-none" sz="1600" dirty="0">
                <a:solidFill>
                  <a:srgbClr val="FF0000"/>
                </a:solidFill>
                <a:sym typeface="宋体" panose="02010600030101010101" pitchFamily="2" charset="-122"/>
              </a:rPr>
              <a:t>smarty-&gt;addPluginsDir(ROOT.</a:t>
            </a:r>
            <a:r>
              <a:rPr lang="zh-CN" altLang="en-US" sz="1600" dirty="0">
                <a:solidFill>
                  <a:srgbClr val="FF0000"/>
                </a:solidFill>
                <a:sym typeface="宋体" panose="02010600030101010101" pitchFamily="2" charset="-122"/>
              </a:rPr>
              <a:t>“</a:t>
            </a:r>
            <a:r>
              <a:rPr lang="en-US" altLang="x-none" sz="1600" dirty="0">
                <a:solidFill>
                  <a:srgbClr val="FF0000"/>
                </a:solidFill>
                <a:sym typeface="宋体" panose="02010600030101010101" pitchFamily="2" charset="-122"/>
              </a:rPr>
              <a:t>myplugins</a:t>
            </a:r>
            <a:r>
              <a:rPr lang="zh-CN" altLang="en-US" sz="1600" dirty="0">
                <a:solidFill>
                  <a:srgbClr val="FF0000"/>
                </a:solidFill>
                <a:sym typeface="宋体" panose="02010600030101010101" pitchFamily="2" charset="-122"/>
              </a:rPr>
              <a:t>”</a:t>
            </a:r>
            <a:r>
              <a:rPr lang="en-US" altLang="x-none" sz="1600" dirty="0">
                <a:solidFill>
                  <a:srgbClr val="FF0000"/>
                </a:solidFill>
                <a:sym typeface="宋体" panose="02010600030101010101" pitchFamily="2" charset="-122"/>
              </a:rPr>
              <a:t>);</a:t>
            </a:r>
            <a:r>
              <a:rPr lang="en-US" altLang="x-none" sz="1600" dirty="0">
                <a:solidFill>
                  <a:schemeClr val="tx1">
                    <a:lumMod val="95000"/>
                    <a:lumOff val="5000"/>
                  </a:schemeClr>
                </a:solidFill>
                <a:sym typeface="宋体" panose="02010600030101010101" pitchFamily="2" charset="-122"/>
              </a:rPr>
              <a:t>//</a:t>
            </a:r>
            <a:r>
              <a:rPr lang="zh-CN" altLang="en-US" sz="1600" dirty="0">
                <a:solidFill>
                  <a:schemeClr val="tx1">
                    <a:lumMod val="95000"/>
                    <a:lumOff val="5000"/>
                  </a:schemeClr>
                </a:solidFill>
                <a:sym typeface="宋体" panose="02010600030101010101" pitchFamily="2" charset="-122"/>
              </a:rPr>
              <a:t>追加一个插件目录的方式</a:t>
            </a:r>
          </a:p>
          <a:p>
            <a:pPr marL="609585" lvl="1" indent="0">
              <a:lnSpc>
                <a:spcPct val="120000"/>
              </a:lnSpc>
              <a:buSzPct val="90000"/>
              <a:buFont typeface="Wingdings" panose="05000000000000000000" charset="0"/>
              <a:buChar char="ü"/>
            </a:pPr>
            <a:r>
              <a:rPr lang="zh-CN" altLang="en-US" sz="1600" dirty="0">
                <a:solidFill>
                  <a:schemeClr val="tx1">
                    <a:lumMod val="95000"/>
                    <a:lumOff val="5000"/>
                  </a:schemeClr>
                </a:solidFill>
                <a:sym typeface="宋体" panose="02010600030101010101" pitchFamily="2" charset="-122"/>
              </a:rPr>
              <a:t>注意清除编译缓存目录</a:t>
            </a:r>
          </a:p>
          <a:p>
            <a:endParaRPr lang="en-US" altLang="zh-CN" sz="2400" dirty="0"/>
          </a:p>
          <a:p>
            <a:endParaRPr lang="zh-CN" altLang="en-US" dirty="0"/>
          </a:p>
        </p:txBody>
      </p:sp>
      <p:sp>
        <p:nvSpPr>
          <p:cNvPr id="13315" name="Rectangle 1"/>
          <p:cNvSpPr/>
          <p:nvPr/>
        </p:nvSpPr>
        <p:spPr>
          <a:xfrm>
            <a:off x="335281" y="3434760"/>
            <a:ext cx="9845887" cy="2144177"/>
          </a:xfrm>
          <a:prstGeom prst="rect">
            <a:avLst/>
          </a:prstGeom>
          <a:gradFill>
            <a:gsLst>
              <a:gs pos="0">
                <a:schemeClr val="accent1"/>
              </a:gs>
              <a:gs pos="60000">
                <a:schemeClr val="accent1">
                  <a:alpha val="58000"/>
                </a:schemeClr>
              </a:gs>
              <a:gs pos="100000">
                <a:schemeClr val="bg1">
                  <a:alpha val="0"/>
                </a:schemeClr>
              </a:gs>
            </a:gsLst>
            <a:lin ang="4800000" scaled="0"/>
          </a:gradFill>
          <a:ln w="9525" cap="flat" cmpd="sng">
            <a:noFill/>
            <a:prstDash val="sysDash"/>
            <a:bevel/>
            <a:headEnd type="none" w="med" len="med"/>
            <a:tailEnd type="none" w="med" len="med"/>
          </a:ln>
        </p:spPr>
        <p:txBody>
          <a:bodyPr wrap="square" anchor="ctr">
            <a:spAutoFit/>
          </a:bodyPr>
          <a:lstStyle/>
          <a:p>
            <a:pPr eaLnBrk="0" hangingPunct="0">
              <a:lnSpc>
                <a:spcPts val="3200"/>
              </a:lnSpc>
            </a:pPr>
            <a:r>
              <a:rPr lang="en-GB" altLang="en-US" sz="1867" dirty="0">
                <a:solidFill>
                  <a:srgbClr val="008000"/>
                </a:solidFill>
                <a:latin typeface="Arial" panose="020B0604020202020204" pitchFamily="34" charset="0"/>
                <a:ea typeface="宋体" panose="02010600030101010101" pitchFamily="2" charset="-122"/>
                <a:sym typeface="Arial" panose="020B0604020202020204" pitchFamily="34" charset="0"/>
              </a:rPr>
              <a:t>  </a:t>
            </a:r>
            <a:r>
              <a:rPr lang="en-US" altLang="en-GB" sz="1867" dirty="0">
                <a:solidFill>
                  <a:srgbClr val="008000"/>
                </a:solidFill>
                <a:latin typeface="Arial" panose="020B0604020202020204" pitchFamily="34" charset="0"/>
                <a:ea typeface="宋体" panose="02010600030101010101" pitchFamily="2" charset="-122"/>
                <a:sym typeface="Arial" panose="020B0604020202020204" pitchFamily="34" charset="0"/>
              </a:rPr>
              <a:t>&lt;?php</a:t>
            </a:r>
          </a:p>
          <a:p>
            <a:pPr eaLnBrk="0" hangingPunct="0">
              <a:lnSpc>
                <a:spcPts val="3200"/>
              </a:lnSpc>
            </a:pPr>
            <a:r>
              <a:rPr lang="en-GB" altLang="en-US" sz="1867" dirty="0">
                <a:solidFill>
                  <a:srgbClr val="008000"/>
                </a:solidFill>
                <a:latin typeface="Arial" panose="020B0604020202020204" pitchFamily="34" charset="0"/>
                <a:ea typeface="宋体" panose="02010600030101010101" pitchFamily="2" charset="-122"/>
                <a:sym typeface="Arial" panose="020B0604020202020204" pitchFamily="34" charset="0"/>
              </a:rPr>
              <a:t> </a:t>
            </a:r>
            <a:r>
              <a:rPr lang="en-US" altLang="x-none" sz="1867">
                <a:solidFill>
                  <a:srgbClr val="008000"/>
                </a:solidFill>
                <a:latin typeface="Arial" panose="020B0604020202020204" pitchFamily="34" charset="0"/>
                <a:ea typeface="宋体" panose="02010600030101010101" pitchFamily="2" charset="-122"/>
                <a:sym typeface="Arial" panose="020B0604020202020204" pitchFamily="34" charset="0"/>
              </a:rPr>
              <a:t>/* </a:t>
            </a:r>
            <a:r>
              <a:rPr lang="zh-CN" altLang="en-US" sz="1867">
                <a:solidFill>
                  <a:srgbClr val="008000"/>
                </a:solidFill>
                <a:latin typeface="Arial" panose="020B0604020202020204" pitchFamily="34" charset="0"/>
                <a:ea typeface="宋体" panose="02010600030101010101" pitchFamily="2" charset="-122"/>
                <a:sym typeface="Arial" panose="020B0604020202020204" pitchFamily="34" charset="0"/>
              </a:rPr>
              <a:t>自定义调解器</a:t>
            </a:r>
            <a:r>
              <a:rPr lang="en-US" altLang="x-none" sz="1600">
                <a:solidFill>
                  <a:srgbClr val="008000"/>
                </a:solidFill>
                <a:latin typeface="Arial" panose="020B0604020202020204" pitchFamily="34" charset="0"/>
                <a:ea typeface="宋体" panose="02010600030101010101" pitchFamily="2" charset="-122"/>
                <a:sym typeface="Arial" panose="020B0604020202020204" pitchFamily="34" charset="0"/>
              </a:rPr>
              <a:t>mystyle </a:t>
            </a:r>
            <a:r>
              <a:rPr lang="en-US" altLang="x-none" sz="1600" dirty="0">
                <a:solidFill>
                  <a:srgbClr val="008000"/>
                </a:solidFill>
                <a:latin typeface="Arial" panose="020B0604020202020204" pitchFamily="34" charset="0"/>
                <a:ea typeface="宋体" panose="02010600030101010101" pitchFamily="2" charset="-122"/>
                <a:sym typeface="Arial" panose="020B0604020202020204" pitchFamily="34" charset="0"/>
              </a:rPr>
              <a:t>*/</a:t>
            </a:r>
          </a:p>
          <a:p>
            <a:pPr eaLnBrk="0" hangingPunct="0">
              <a:lnSpc>
                <a:spcPts val="3200"/>
              </a:lnSpc>
            </a:pP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1867" b="1" dirty="0">
                <a:solidFill>
                  <a:srgbClr val="0000FF"/>
                </a:solidFill>
                <a:latin typeface="Arial" panose="020B0604020202020204" pitchFamily="34" charset="0"/>
                <a:ea typeface="宋体" panose="02010600030101010101" pitchFamily="2" charset="-122"/>
                <a:sym typeface="Arial" panose="020B0604020202020204" pitchFamily="34" charset="0"/>
              </a:rPr>
              <a:t>function</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smarty_modifier_mystyle</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latin typeface="Arial" panose="020B0604020202020204" pitchFamily="34" charset="0"/>
                <a:ea typeface="宋体" panose="02010600030101010101" pitchFamily="2" charset="-122"/>
                <a:sym typeface="Arial" panose="020B0604020202020204" pitchFamily="34" charset="0"/>
              </a:rPr>
              <a:t>$var,$color,$size,$weight="bold"</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1600" dirty="0">
                <a:solidFill>
                  <a:srgbClr val="8000FF"/>
                </a:solidFill>
                <a:latin typeface="Arial" panose="020B0604020202020204" pitchFamily="34" charset="0"/>
                <a:ea typeface="宋体" panose="02010600030101010101" pitchFamily="2" charset="-122"/>
                <a:sym typeface="Arial" panose="020B0604020202020204" pitchFamily="34" charset="0"/>
              </a:rPr>
              <a:t>{</a:t>
            </a:r>
          </a:p>
          <a:p>
            <a:pPr eaLnBrk="0" hangingPunct="0">
              <a:lnSpc>
                <a:spcPts val="3200"/>
              </a:lnSpc>
            </a:pP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1867" b="1" dirty="0">
                <a:solidFill>
                  <a:srgbClr val="0000FF"/>
                </a:solidFill>
                <a:latin typeface="Arial" panose="020B0604020202020204" pitchFamily="34" charset="0"/>
                <a:ea typeface="宋体" panose="02010600030101010101" pitchFamily="2" charset="-122"/>
                <a:sym typeface="Arial" panose="020B0604020202020204" pitchFamily="34" charset="0"/>
              </a:rPr>
              <a:t>return</a:t>
            </a: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1867" dirty="0">
                <a:latin typeface="Arial" panose="020B0604020202020204" pitchFamily="34" charset="0"/>
                <a:ea typeface="宋体" panose="02010600030101010101" pitchFamily="2" charset="-122"/>
                <a:sym typeface="Arial" panose="020B0604020202020204" pitchFamily="34" charset="0"/>
              </a:rPr>
              <a:t>"&lt;span style='color:$color;font-size:$size;font-weight:$weight'&gt;$var&lt;/span&gt;"</a:t>
            </a:r>
            <a:r>
              <a:rPr lang="en-US" altLang="x-none" sz="1600" dirty="0">
                <a:solidFill>
                  <a:srgbClr val="8000FF"/>
                </a:solidFill>
                <a:latin typeface="Arial" panose="020B0604020202020204" pitchFamily="34" charset="0"/>
                <a:ea typeface="宋体" panose="02010600030101010101" pitchFamily="2" charset="-122"/>
                <a:sym typeface="Arial" panose="020B0604020202020204" pitchFamily="34" charset="0"/>
              </a:rPr>
              <a:t>;</a:t>
            </a:r>
          </a:p>
          <a:p>
            <a:pPr eaLnBrk="0" hangingPunct="0">
              <a:lnSpc>
                <a:spcPts val="3200"/>
              </a:lnSpc>
            </a:pPr>
            <a:r>
              <a:rPr lang="en-US" altLang="x-none" sz="1867"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x-none" sz="1867" dirty="0">
                <a:solidFill>
                  <a:srgbClr val="8000FF"/>
                </a:solidFill>
                <a:latin typeface="Arial" panose="020B0604020202020204" pitchFamily="34" charset="0"/>
                <a:ea typeface="宋体" panose="02010600030101010101" pitchFamily="2" charset="-122"/>
                <a:sym typeface="Arial" panose="020B0604020202020204" pitchFamily="34" charset="0"/>
              </a:rPr>
              <a:t>}</a:t>
            </a:r>
            <a:endParaRPr lang="zh-CN" altLang="en-US" sz="2133" dirty="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Tree>
    <p:extLst>
      <p:ext uri="{BB962C8B-B14F-4D97-AF65-F5344CB8AC3E}">
        <p14:creationId xmlns:p14="http://schemas.microsoft.com/office/powerpoint/2010/main" val="4252025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31800" y="1028701"/>
            <a:ext cx="11328829" cy="4881033"/>
          </a:xfrm>
        </p:spPr>
        <p:txBody>
          <a:bodyPr>
            <a:normAutofit fontScale="97500"/>
          </a:bodyPr>
          <a:lstStyle/>
          <a:p>
            <a:pPr>
              <a:lnSpc>
                <a:spcPct val="150000"/>
              </a:lnSpc>
              <a:spcBef>
                <a:spcPts val="0"/>
              </a:spcBef>
            </a:pPr>
            <a:r>
              <a:rPr lang="zh-CN" altLang="en-US" sz="1867" dirty="0">
                <a:solidFill>
                  <a:schemeClr val="tx1">
                    <a:lumMod val="95000"/>
                    <a:lumOff val="5000"/>
                  </a:schemeClr>
                </a:solidFill>
                <a:sym typeface="宋体" panose="02010600030101010101" pitchFamily="2" charset="-122"/>
              </a:rPr>
              <a:t>smarty中函数的使用：内置函数、自定义函数、自定义插件</a:t>
            </a:r>
          </a:p>
          <a:p>
            <a:pPr>
              <a:lnSpc>
                <a:spcPct val="150000"/>
              </a:lnSpc>
              <a:spcBef>
                <a:spcPts val="0"/>
              </a:spcBef>
            </a:pPr>
            <a:r>
              <a:rPr lang="zh-CN" altLang="en-US" sz="1867" dirty="0">
                <a:solidFill>
                  <a:schemeClr val="tx1">
                    <a:lumMod val="95000"/>
                    <a:lumOff val="5000"/>
                  </a:schemeClr>
                </a:solidFill>
                <a:sym typeface="宋体" panose="02010600030101010101" pitchFamily="2" charset="-122"/>
              </a:rPr>
              <a:t>每一个</a:t>
            </a:r>
            <a:r>
              <a:rPr lang="en-US" altLang="x-none" sz="1867" dirty="0">
                <a:solidFill>
                  <a:schemeClr val="tx1">
                    <a:lumMod val="95000"/>
                    <a:lumOff val="5000"/>
                  </a:schemeClr>
                </a:solidFill>
                <a:sym typeface="宋体" panose="02010600030101010101" pitchFamily="2" charset="-122"/>
              </a:rPr>
              <a:t>smarty</a:t>
            </a:r>
            <a:r>
              <a:rPr lang="zh-CN" altLang="en-US" sz="1867" dirty="0">
                <a:solidFill>
                  <a:schemeClr val="tx1">
                    <a:lumMod val="95000"/>
                    <a:lumOff val="5000"/>
                  </a:schemeClr>
                </a:solidFill>
                <a:sym typeface="宋体" panose="02010600030101010101" pitchFamily="2" charset="-122"/>
              </a:rPr>
              <a:t>标签输出一个变量或者调用某种函数。在定界符内函数（一般定界符‘</a:t>
            </a:r>
            <a:r>
              <a:rPr lang="en-US" altLang="x-none" sz="1867" dirty="0">
                <a:solidFill>
                  <a:schemeClr val="tx1">
                    <a:lumMod val="95000"/>
                    <a:lumOff val="5000"/>
                  </a:schemeClr>
                </a:solidFill>
                <a:sym typeface="宋体" panose="02010600030101010101" pitchFamily="2" charset="-122"/>
              </a:rPr>
              <a:t>{}’</a:t>
            </a:r>
            <a:r>
              <a:rPr lang="zh-CN" altLang="en-US" sz="1867" dirty="0">
                <a:solidFill>
                  <a:schemeClr val="tx1">
                    <a:lumMod val="95000"/>
                    <a:lumOff val="5000"/>
                  </a:schemeClr>
                </a:solidFill>
                <a:sym typeface="宋体" panose="02010600030101010101" pitchFamily="2" charset="-122"/>
              </a:rPr>
              <a:t>包住）和其属性（同样在定界符内）将被处理和输出。</a:t>
            </a:r>
          </a:p>
          <a:p>
            <a:pPr>
              <a:lnSpc>
                <a:spcPct val="150000"/>
              </a:lnSpc>
              <a:spcBef>
                <a:spcPts val="0"/>
              </a:spcBef>
              <a:buNone/>
            </a:pPr>
            <a:r>
              <a:rPr lang="en-US" altLang="x-none" sz="1867" dirty="0">
                <a:solidFill>
                  <a:schemeClr val="tx1">
                    <a:lumMod val="95000"/>
                    <a:lumOff val="5000"/>
                  </a:schemeClr>
                </a:solidFill>
                <a:sym typeface="宋体" panose="02010600030101010101" pitchFamily="2" charset="-122"/>
              </a:rPr>
              <a:t>	</a:t>
            </a:r>
            <a:r>
              <a:rPr lang="zh-CN" altLang="en-US" sz="1867" dirty="0">
                <a:solidFill>
                  <a:schemeClr val="tx1">
                    <a:lumMod val="95000"/>
                    <a:lumOff val="5000"/>
                  </a:schemeClr>
                </a:solidFill>
                <a:sym typeface="宋体" panose="02010600030101010101" pitchFamily="2" charset="-122"/>
              </a:rPr>
              <a:t>例如</a:t>
            </a:r>
            <a:r>
              <a:rPr lang="en-US" altLang="x-none" sz="1867" dirty="0">
                <a:solidFill>
                  <a:schemeClr val="tx1">
                    <a:lumMod val="95000"/>
                    <a:lumOff val="5000"/>
                  </a:schemeClr>
                </a:solidFill>
                <a:sym typeface="宋体" panose="02010600030101010101" pitchFamily="2" charset="-122"/>
              </a:rPr>
              <a:t>: </a:t>
            </a:r>
            <a:r>
              <a:rPr lang="en-US" altLang="x-none" sz="1867" dirty="0">
                <a:solidFill>
                  <a:srgbClr val="FF0000"/>
                </a:solidFill>
                <a:sym typeface="宋体" panose="02010600030101010101" pitchFamily="2" charset="-122"/>
              </a:rPr>
              <a:t>{funcname attr1="val" attr2="val"}</a:t>
            </a:r>
          </a:p>
          <a:p>
            <a:pPr>
              <a:lnSpc>
                <a:spcPct val="150000"/>
              </a:lnSpc>
              <a:spcBef>
                <a:spcPts val="0"/>
              </a:spcBef>
            </a:pPr>
            <a:r>
              <a:rPr lang="zh-CN" altLang="en-US" sz="1867" dirty="0">
                <a:solidFill>
                  <a:schemeClr val="tx1">
                    <a:lumMod val="95000"/>
                    <a:lumOff val="5000"/>
                  </a:schemeClr>
                </a:solidFill>
                <a:sym typeface="宋体" panose="02010600030101010101" pitchFamily="2" charset="-122"/>
              </a:rPr>
              <a:t>在模板里无论是内置函数还是自定义函数都有相同的语法。 </a:t>
            </a:r>
          </a:p>
          <a:p>
            <a:pPr>
              <a:lnSpc>
                <a:spcPct val="150000"/>
              </a:lnSpc>
              <a:spcBef>
                <a:spcPts val="0"/>
              </a:spcBef>
            </a:pPr>
            <a:r>
              <a:rPr lang="zh-CN" altLang="en-US" sz="1867" dirty="0">
                <a:solidFill>
                  <a:schemeClr val="tx1">
                    <a:lumMod val="95000"/>
                    <a:lumOff val="5000"/>
                  </a:schemeClr>
                </a:solidFill>
                <a:sym typeface="宋体" panose="02010600030101010101" pitchFamily="2" charset="-122"/>
              </a:rPr>
              <a:t>内置函数将在</a:t>
            </a:r>
            <a:r>
              <a:rPr lang="en-US" altLang="x-none" sz="1867" dirty="0">
                <a:solidFill>
                  <a:schemeClr val="tx1">
                    <a:lumMod val="95000"/>
                    <a:lumOff val="5000"/>
                  </a:schemeClr>
                </a:solidFill>
                <a:sym typeface="宋体" panose="02010600030101010101" pitchFamily="2" charset="-122"/>
              </a:rPr>
              <a:t>smarty</a:t>
            </a:r>
            <a:r>
              <a:rPr lang="zh-CN" altLang="en-US" sz="1867" dirty="0">
                <a:solidFill>
                  <a:schemeClr val="tx1">
                    <a:lumMod val="95000"/>
                    <a:lumOff val="5000"/>
                  </a:schemeClr>
                </a:solidFill>
                <a:sym typeface="宋体" panose="02010600030101010101" pitchFamily="2" charset="-122"/>
              </a:rPr>
              <a:t>内部工作</a:t>
            </a:r>
            <a:r>
              <a:rPr lang="en-US" altLang="x-none" sz="1867" dirty="0">
                <a:solidFill>
                  <a:schemeClr val="tx1">
                    <a:lumMod val="95000"/>
                    <a:lumOff val="5000"/>
                  </a:schemeClr>
                </a:solidFill>
                <a:sym typeface="宋体" panose="02010600030101010101" pitchFamily="2" charset="-122"/>
              </a:rPr>
              <a:t>,</a:t>
            </a:r>
            <a:r>
              <a:rPr lang="zh-CN" altLang="en-US" sz="1867" dirty="0">
                <a:solidFill>
                  <a:schemeClr val="tx1">
                    <a:lumMod val="95000"/>
                    <a:lumOff val="5000"/>
                  </a:schemeClr>
                </a:solidFill>
                <a:sym typeface="宋体" panose="02010600030101010101" pitchFamily="2" charset="-122"/>
              </a:rPr>
              <a:t>例如</a:t>
            </a:r>
            <a:r>
              <a:rPr lang="en-US" altLang="x-none" sz="1867" dirty="0">
                <a:solidFill>
                  <a:schemeClr val="tx1">
                    <a:lumMod val="95000"/>
                    <a:lumOff val="5000"/>
                  </a:schemeClr>
                </a:solidFill>
                <a:sym typeface="宋体" panose="02010600030101010101" pitchFamily="2" charset="-122"/>
              </a:rPr>
              <a:t>{if}</a:t>
            </a:r>
            <a:r>
              <a:rPr lang="zh-CN" altLang="en-US" sz="1867" dirty="0">
                <a:solidFill>
                  <a:schemeClr val="tx1">
                    <a:lumMod val="95000"/>
                    <a:lumOff val="5000"/>
                  </a:schemeClr>
                </a:solidFill>
                <a:sym typeface="宋体" panose="02010600030101010101" pitchFamily="2" charset="-122"/>
              </a:rPr>
              <a:t>、</a:t>
            </a:r>
            <a:r>
              <a:rPr lang="en-US" altLang="x-none" sz="1867" dirty="0">
                <a:solidFill>
                  <a:schemeClr val="tx1">
                    <a:lumMod val="95000"/>
                    <a:lumOff val="5000"/>
                  </a:schemeClr>
                </a:solidFill>
                <a:sym typeface="宋体" panose="02010600030101010101" pitchFamily="2" charset="-122"/>
              </a:rPr>
              <a:t>{section}</a:t>
            </a:r>
            <a:r>
              <a:rPr lang="zh-CN" altLang="en-US" sz="1867" dirty="0">
                <a:solidFill>
                  <a:schemeClr val="tx1">
                    <a:lumMod val="95000"/>
                    <a:lumOff val="5000"/>
                  </a:schemeClr>
                </a:solidFill>
                <a:sym typeface="宋体" panose="02010600030101010101" pitchFamily="2" charset="-122"/>
              </a:rPr>
              <a:t>和</a:t>
            </a:r>
            <a:r>
              <a:rPr lang="en-US" altLang="x-none" sz="1867" dirty="0">
                <a:solidFill>
                  <a:schemeClr val="tx1">
                    <a:lumMod val="95000"/>
                    <a:lumOff val="5000"/>
                  </a:schemeClr>
                </a:solidFill>
                <a:sym typeface="宋体" panose="02010600030101010101" pitchFamily="2" charset="-122"/>
              </a:rPr>
              <a:t>{strip}</a:t>
            </a:r>
            <a:r>
              <a:rPr lang="zh-CN" altLang="en-US" sz="1867" dirty="0">
                <a:solidFill>
                  <a:schemeClr val="tx1">
                    <a:lumMod val="95000"/>
                    <a:lumOff val="5000"/>
                  </a:schemeClr>
                </a:solidFill>
                <a:sym typeface="宋体" panose="02010600030101010101" pitchFamily="2" charset="-122"/>
              </a:rPr>
              <a:t>，不能修改他们。 </a:t>
            </a:r>
          </a:p>
          <a:p>
            <a:pPr>
              <a:lnSpc>
                <a:spcPct val="150000"/>
              </a:lnSpc>
              <a:spcBef>
                <a:spcPts val="0"/>
              </a:spcBef>
            </a:pPr>
            <a:r>
              <a:rPr lang="zh-CN" altLang="en-US" sz="1867" dirty="0">
                <a:solidFill>
                  <a:schemeClr val="tx1">
                    <a:lumMod val="95000"/>
                    <a:lumOff val="5000"/>
                  </a:schemeClr>
                </a:solidFill>
                <a:sym typeface="宋体" panose="02010600030101010101" pitchFamily="2" charset="-122"/>
              </a:rPr>
              <a:t>自定义函数通过插件机制起作用，它们是附加函数。只要你喜欢，可以随意修改，你也可以自行添加。</a:t>
            </a:r>
            <a:endParaRPr lang="zh-CN" altLang="en-US" sz="1867" dirty="0"/>
          </a:p>
        </p:txBody>
      </p:sp>
      <p:sp>
        <p:nvSpPr>
          <p:cNvPr id="3" name="标题 2"/>
          <p:cNvSpPr>
            <a:spLocks noGrp="1"/>
          </p:cNvSpPr>
          <p:nvPr>
            <p:ph type="title"/>
          </p:nvPr>
        </p:nvSpPr>
        <p:spPr/>
        <p:txBody>
          <a:bodyPr/>
          <a:lstStyle/>
          <a:p>
            <a:r>
              <a:rPr lang="zh-CN" altLang="en-US"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模板中的函数应用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519514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31800" y="644313"/>
            <a:ext cx="11303000" cy="6510867"/>
          </a:xfrm>
        </p:spPr>
        <p:txBody>
          <a:bodyPr>
            <a:normAutofit/>
          </a:bodyPr>
          <a:lstStyle/>
          <a:p>
            <a:pPr>
              <a:lnSpc>
                <a:spcPct val="150000"/>
              </a:lnSpc>
              <a:spcBef>
                <a:spcPts val="0"/>
              </a:spcBef>
            </a:pPr>
            <a:r>
              <a:rPr lang="zh-CN" altLang="en-US" sz="2400" dirty="0">
                <a:solidFill>
                  <a:schemeClr val="tx1">
                    <a:lumMod val="95000"/>
                    <a:lumOff val="5000"/>
                  </a:schemeClr>
                </a:solidFill>
                <a:sym typeface="宋体" panose="02010600030101010101" pitchFamily="2" charset="-122"/>
              </a:rPr>
              <a:t>在模板里直接使用</a:t>
            </a:r>
            <a:r>
              <a:rPr lang="en-US" altLang="zh-CN" sz="2400" dirty="0">
                <a:solidFill>
                  <a:schemeClr val="tx1">
                    <a:lumMod val="95000"/>
                    <a:lumOff val="5000"/>
                  </a:schemeClr>
                </a:solidFill>
                <a:sym typeface="宋体" panose="02010600030101010101" pitchFamily="2" charset="-122"/>
              </a:rPr>
              <a:t>php</a:t>
            </a:r>
            <a:r>
              <a:rPr lang="zh-CN" altLang="en-US" sz="2400" dirty="0">
                <a:solidFill>
                  <a:schemeClr val="tx1">
                    <a:lumMod val="95000"/>
                    <a:lumOff val="5000"/>
                  </a:schemeClr>
                </a:solidFill>
                <a:sym typeface="宋体" panose="02010600030101010101" pitchFamily="2" charset="-122"/>
              </a:rPr>
              <a:t>内置函数</a:t>
            </a:r>
          </a:p>
          <a:p>
            <a:pPr lvl="1">
              <a:lnSpc>
                <a:spcPct val="150000"/>
              </a:lnSpc>
              <a:spcBef>
                <a:spcPts val="0"/>
              </a:spcBef>
              <a:buFont typeface="Wingdings" panose="05000000000000000000" charset="0"/>
              <a:buChar char="ü"/>
            </a:pPr>
            <a:endParaRPr lang="zh-CN" altLang="en-US" sz="2220" dirty="0">
              <a:solidFill>
                <a:schemeClr val="tx1">
                  <a:lumMod val="95000"/>
                  <a:lumOff val="5000"/>
                </a:schemeClr>
              </a:solidFill>
              <a:sym typeface="宋体" panose="02010600030101010101" pitchFamily="2" charset="-122"/>
            </a:endParaRPr>
          </a:p>
          <a:p>
            <a:pPr marL="609585" lvl="1" indent="0">
              <a:lnSpc>
                <a:spcPct val="150000"/>
              </a:lnSpc>
              <a:spcBef>
                <a:spcPts val="0"/>
              </a:spcBef>
              <a:buNone/>
            </a:pPr>
            <a:endParaRPr lang="zh-CN" altLang="en-US" sz="2220" dirty="0">
              <a:solidFill>
                <a:schemeClr val="tx1">
                  <a:lumMod val="95000"/>
                  <a:lumOff val="5000"/>
                </a:schemeClr>
              </a:solidFill>
              <a:sym typeface="宋体" panose="02010600030101010101" pitchFamily="2" charset="-122"/>
            </a:endParaRPr>
          </a:p>
          <a:p>
            <a:pPr marL="609585" lvl="1" indent="0">
              <a:lnSpc>
                <a:spcPct val="150000"/>
              </a:lnSpc>
              <a:spcBef>
                <a:spcPts val="0"/>
              </a:spcBef>
              <a:buNone/>
            </a:pPr>
            <a:endParaRPr lang="zh-CN" altLang="en-US" sz="2133"/>
          </a:p>
        </p:txBody>
      </p:sp>
      <p:sp>
        <p:nvSpPr>
          <p:cNvPr id="3" name="标题 2"/>
          <p:cNvSpPr>
            <a:spLocks noGrp="1"/>
          </p:cNvSpPr>
          <p:nvPr>
            <p:ph type="title"/>
          </p:nvPr>
        </p:nvSpPr>
        <p:spPr>
          <a:xfrm>
            <a:off x="207433" y="16087"/>
            <a:ext cx="10972800" cy="798407"/>
          </a:xfrm>
        </p:spPr>
        <p:txBody>
          <a:bodyPr/>
          <a:lstStyle/>
          <a:p>
            <a:r>
              <a:rPr lang="zh-CN" altLang="en-US" sz="2667" dirty="0">
                <a:sym typeface="宋体" panose="02010600030101010101" pitchFamily="2" charset="-122"/>
              </a:rPr>
              <a:t>模板中的函数应用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11266" name="Rectangle 1"/>
          <p:cNvSpPr/>
          <p:nvPr/>
        </p:nvSpPr>
        <p:spPr>
          <a:xfrm>
            <a:off x="694267" y="1957038"/>
            <a:ext cx="9999980" cy="2825389"/>
          </a:xfrm>
          <a:prstGeom prst="rect">
            <a:avLst/>
          </a:prstGeom>
          <a:solidFill>
            <a:srgbClr val="FCFAFA"/>
          </a:solidFill>
          <a:ln w="9525" cap="flat" cmpd="sng">
            <a:solidFill>
              <a:srgbClr val="7F7F7F"/>
            </a:solidFill>
            <a:prstDash val="sysDash"/>
            <a:bevel/>
            <a:headEnd type="none" w="med" len="med"/>
            <a:tailEnd type="none" w="med" len="med"/>
          </a:ln>
        </p:spPr>
        <p:txBody>
          <a:bodyPr wrap="square" anchor="ctr">
            <a:spAutoFit/>
          </a:bodyPr>
          <a:lstStyle/>
          <a:p>
            <a:pPr lvl="0" eaLnBrk="0" fontAlgn="auto" hangingPunct="0">
              <a:lnSpc>
                <a:spcPct val="130000"/>
              </a:lnSpc>
            </a:pPr>
            <a:r>
              <a:rPr lang="en-US" altLang="x-none" sz="1600" dirty="0">
                <a:latin typeface="微软雅黑" panose="020B0503020204020204" pitchFamily="34" charset="-122"/>
                <a:ea typeface="微软雅黑" panose="020B0503020204020204" pitchFamily="34" charset="-122"/>
                <a:sym typeface="Arial" panose="020B0604020202020204" pitchFamily="34" charset="0"/>
              </a:rPr>
              <a:t>{'smarty'|str_replace:'mvc':$title} </a:t>
            </a:r>
            <a:r>
              <a:rPr lang="en-US" altLang="x-none" sz="16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600" dirty="0">
                <a:solidFill>
                  <a:srgbClr val="00B050"/>
                </a:solidFill>
                <a:latin typeface="微软雅黑" panose="020B0503020204020204" pitchFamily="34" charset="-122"/>
                <a:ea typeface="微软雅黑" panose="020B0503020204020204" pitchFamily="34" charset="-122"/>
                <a:sym typeface="Arial" panose="020B0604020202020204" pitchFamily="34" charset="0"/>
              </a:rPr>
              <a:t> 	{*|左侧为函数的第一个参数传给右侧的函数*}</a:t>
            </a:r>
            <a:endParaRPr lang="en-US" altLang="x-none" sz="1600" dirty="0">
              <a:solidFill>
                <a:srgbClr val="8000FF"/>
              </a:solidFill>
              <a:latin typeface="微软雅黑" panose="020B0503020204020204" pitchFamily="34" charset="-122"/>
              <a:ea typeface="微软雅黑" panose="020B0503020204020204" pitchFamily="34" charset="-122"/>
              <a:sym typeface="Arial" panose="020B0604020202020204" pitchFamily="34" charset="0"/>
            </a:endParaRPr>
          </a:p>
          <a:p>
            <a:pPr lvl="0" eaLnBrk="0" fontAlgn="auto" hangingPunct="0">
              <a:lnSpc>
                <a:spcPct val="130000"/>
              </a:lnSpc>
            </a:pPr>
            <a:r>
              <a:rPr lang="en-US" altLang="x-none" sz="1600" dirty="0">
                <a:latin typeface="微软雅黑" panose="020B0503020204020204" pitchFamily="34" charset="-122"/>
                <a:ea typeface="微软雅黑" panose="020B0503020204020204" pitchFamily="34" charset="-122"/>
                <a:sym typeface="Arial" panose="020B0604020202020204" pitchFamily="34" charset="0"/>
              </a:rPr>
              <a:t>{str_replace('smarty','mvc',$title)}   </a:t>
            </a:r>
          </a:p>
          <a:p>
            <a:pPr lvl="0" eaLnBrk="0" fontAlgn="auto" hangingPunct="0">
              <a:lnSpc>
                <a:spcPct val="130000"/>
              </a:lnSpc>
            </a:pP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6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date</a:t>
            </a: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600" dirty="0">
                <a:solidFill>
                  <a:srgbClr val="7030A0"/>
                </a:solidFill>
                <a:latin typeface="微软雅黑" panose="020B0503020204020204" pitchFamily="34" charset="-122"/>
                <a:ea typeface="微软雅黑" panose="020B0503020204020204" pitchFamily="34" charset="-122"/>
                <a:sym typeface="Arial" panose="020B0604020202020204" pitchFamily="34" charset="0"/>
              </a:rPr>
              <a:t>Y-m-d</a:t>
            </a: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",time())} 	 	{*</a:t>
            </a:r>
            <a:r>
              <a:rPr lang="zh-CN" altLang="en-US" sz="1600" dirty="0">
                <a:solidFill>
                  <a:srgbClr val="00B050"/>
                </a:solidFill>
                <a:latin typeface="微软雅黑" panose="020B0503020204020204" pitchFamily="34" charset="-122"/>
                <a:ea typeface="微软雅黑" panose="020B0503020204020204" pitchFamily="34" charset="-122"/>
                <a:sym typeface="Arial" panose="020B0604020202020204" pitchFamily="34" charset="0"/>
              </a:rPr>
              <a:t>直接使用系统函数</a:t>
            </a:r>
            <a:r>
              <a:rPr lang="en-US" altLang="x-none" sz="1600" dirty="0">
                <a:solidFill>
                  <a:srgbClr val="00B050"/>
                </a:solidFill>
                <a:latin typeface="微软雅黑" panose="020B0503020204020204" pitchFamily="34" charset="-122"/>
                <a:ea typeface="微软雅黑" panose="020B0503020204020204" pitchFamily="34" charset="-122"/>
                <a:sym typeface="Arial" panose="020B0604020202020204" pitchFamily="34" charset="0"/>
              </a:rPr>
              <a:t>date</a:t>
            </a:r>
            <a:r>
              <a:rPr lang="zh-CN" altLang="en-US" sz="1600" dirty="0">
                <a:solidFill>
                  <a:srgbClr val="00B050"/>
                </a:solidFill>
                <a:latin typeface="微软雅黑" panose="020B0503020204020204" pitchFamily="34" charset="-122"/>
                <a:ea typeface="微软雅黑" panose="020B0503020204020204" pitchFamily="34" charset="-122"/>
                <a:sym typeface="Arial" panose="020B0604020202020204" pitchFamily="34" charset="0"/>
              </a:rPr>
              <a:t>和</a:t>
            </a:r>
            <a:r>
              <a:rPr lang="en-US" altLang="x-none" sz="1600" dirty="0">
                <a:solidFill>
                  <a:srgbClr val="00B050"/>
                </a:solidFill>
                <a:latin typeface="微软雅黑" panose="020B0503020204020204" pitchFamily="34" charset="-122"/>
                <a:ea typeface="微软雅黑" panose="020B0503020204020204" pitchFamily="34" charset="-122"/>
                <a:sym typeface="Arial" panose="020B0604020202020204" pitchFamily="34" charset="0"/>
              </a:rPr>
              <a:t>time *}</a:t>
            </a:r>
          </a:p>
          <a:p>
            <a:pPr lvl="0" eaLnBrk="0" fontAlgn="auto" hangingPunct="0">
              <a:lnSpc>
                <a:spcPct val="90000"/>
              </a:lnSpc>
            </a:pP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6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include</a:t>
            </a: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file</a:t>
            </a: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600" dirty="0">
                <a:solidFill>
                  <a:srgbClr val="7030A0"/>
                </a:solidFill>
                <a:latin typeface="微软雅黑" panose="020B0503020204020204" pitchFamily="34" charset="-122"/>
                <a:ea typeface="微软雅黑" panose="020B0503020204020204" pitchFamily="34" charset="-122"/>
                <a:sym typeface="Arial" panose="020B0604020202020204" pitchFamily="34" charset="0"/>
              </a:rPr>
              <a:t>header.tpl</a:t>
            </a: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600" dirty="0">
                <a:solidFill>
                  <a:srgbClr val="00B05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a:solidFill>
                  <a:srgbClr val="00B050"/>
                </a:solidFill>
                <a:latin typeface="微软雅黑" panose="020B0503020204020204" pitchFamily="34" charset="-122"/>
                <a:ea typeface="微软雅黑" panose="020B0503020204020204" pitchFamily="34" charset="-122"/>
                <a:sym typeface="Arial" panose="020B0604020202020204" pitchFamily="34" charset="0"/>
              </a:rPr>
              <a:t>调用</a:t>
            </a:r>
            <a:r>
              <a:rPr lang="en-US" altLang="x-none" sz="1600" dirty="0">
                <a:solidFill>
                  <a:srgbClr val="00B050"/>
                </a:solidFill>
                <a:latin typeface="微软雅黑" panose="020B0503020204020204" pitchFamily="34" charset="-122"/>
                <a:ea typeface="微软雅黑" panose="020B0503020204020204" pitchFamily="34" charset="-122"/>
                <a:sym typeface="Arial" panose="020B0604020202020204" pitchFamily="34" charset="0"/>
              </a:rPr>
              <a:t>Smarty</a:t>
            </a:r>
            <a:r>
              <a:rPr lang="zh-CN" altLang="en-US" sz="1600" dirty="0">
                <a:solidFill>
                  <a:srgbClr val="00B050"/>
                </a:solidFill>
                <a:latin typeface="微软雅黑" panose="020B0503020204020204" pitchFamily="34" charset="-122"/>
                <a:ea typeface="微软雅黑" panose="020B0503020204020204" pitchFamily="34" charset="-122"/>
                <a:sym typeface="Arial" panose="020B0604020202020204" pitchFamily="34" charset="0"/>
              </a:rPr>
              <a:t>内置函数包含头部模板文件 </a:t>
            </a:r>
            <a:r>
              <a:rPr lang="en-US" altLang="x-none" sz="1600" dirty="0">
                <a:solidFill>
                  <a:srgbClr val="00B050"/>
                </a:solidFill>
                <a:latin typeface="微软雅黑" panose="020B0503020204020204" pitchFamily="34" charset="-122"/>
                <a:ea typeface="微软雅黑" panose="020B0503020204020204" pitchFamily="34" charset="-122"/>
                <a:sym typeface="Arial" panose="020B0604020202020204" pitchFamily="34" charset="0"/>
              </a:rPr>
              <a:t>*}</a:t>
            </a:r>
          </a:p>
          <a:p>
            <a:pPr lvl="0" eaLnBrk="0" fontAlgn="auto" hangingPunct="0">
              <a:lnSpc>
                <a:spcPct val="90000"/>
              </a:lnSpc>
            </a:pPr>
            <a:endParaRPr lang="zh-CN" altLang="en-US" sz="1600" dirty="0">
              <a:solidFill>
                <a:srgbClr val="00B050"/>
              </a:solidFill>
              <a:latin typeface="微软雅黑" panose="020B0503020204020204" pitchFamily="34" charset="-122"/>
              <a:ea typeface="微软雅黑" panose="020B0503020204020204" pitchFamily="34" charset="-122"/>
              <a:sym typeface="Arial" panose="020B0604020202020204" pitchFamily="34" charset="0"/>
            </a:endParaRPr>
          </a:p>
          <a:p>
            <a:pPr lvl="0" eaLnBrk="0" fontAlgn="auto" hangingPunct="0">
              <a:lnSpc>
                <a:spcPct val="90000"/>
              </a:lnSpc>
            </a:pPr>
            <a:r>
              <a:rPr lang="en-US" altLang="x-none" sz="1600" dirty="0">
                <a:solidFill>
                  <a:srgbClr val="00B05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a:solidFill>
                  <a:srgbClr val="00B050"/>
                </a:solidFill>
                <a:latin typeface="微软雅黑" panose="020B0503020204020204" pitchFamily="34" charset="-122"/>
                <a:ea typeface="微软雅黑" panose="020B0503020204020204" pitchFamily="34" charset="-122"/>
                <a:sym typeface="Arial" panose="020B0604020202020204" pitchFamily="34" charset="0"/>
              </a:rPr>
              <a:t>使用块状函数 </a:t>
            </a:r>
            <a:r>
              <a:rPr lang="en-US" altLang="x-none" sz="1600" dirty="0">
                <a:solidFill>
                  <a:srgbClr val="00B050"/>
                </a:solidFill>
                <a:latin typeface="微软雅黑" panose="020B0503020204020204" pitchFamily="34" charset="-122"/>
                <a:ea typeface="微软雅黑" panose="020B0503020204020204" pitchFamily="34" charset="-122"/>
                <a:sym typeface="Arial" panose="020B0604020202020204" pitchFamily="34" charset="0"/>
              </a:rPr>
              <a:t>*}</a:t>
            </a:r>
          </a:p>
          <a:p>
            <a:pPr lvl="0" eaLnBrk="0" fontAlgn="auto" hangingPunct="0">
              <a:lnSpc>
                <a:spcPct val="90000"/>
              </a:lnSpc>
            </a:pP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6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if</a:t>
            </a: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6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highlight_name</a:t>
            </a: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lvl="0" eaLnBrk="0" fontAlgn="auto" hangingPunct="0">
              <a:lnSpc>
                <a:spcPct val="90000"/>
              </a:lnSpc>
            </a:pP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Welcome, </a:t>
            </a:r>
            <a:r>
              <a:rPr lang="en-US" altLang="x-none" sz="16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&lt;font</a:t>
            </a: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color</a:t>
            </a: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6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"{#fontColor#}"</a:t>
            </a:r>
            <a:r>
              <a:rPr lang="en-US" altLang="x-none" sz="16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6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name</a:t>
            </a: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6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&lt;/font&gt;</a:t>
            </a:r>
            <a:endParaRPr lang="zh-CN" altLang="en-US" sz="1600" dirty="0">
              <a:solidFill>
                <a:srgbClr val="0000FF"/>
              </a:solidFill>
              <a:latin typeface="微软雅黑" panose="020B0503020204020204" pitchFamily="34" charset="-122"/>
              <a:ea typeface="微软雅黑" panose="020B0503020204020204" pitchFamily="34" charset="-122"/>
              <a:sym typeface="Arial" panose="020B0604020202020204" pitchFamily="34" charset="0"/>
            </a:endParaRPr>
          </a:p>
          <a:p>
            <a:pPr lvl="0" eaLnBrk="0" fontAlgn="auto" hangingPunct="0">
              <a:lnSpc>
                <a:spcPct val="90000"/>
              </a:lnSpc>
            </a:pP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6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else</a:t>
            </a: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lvl="0" eaLnBrk="0" fontAlgn="auto" hangingPunct="0">
              <a:lnSpc>
                <a:spcPct val="90000"/>
              </a:lnSpc>
            </a:pP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Welcome, {$</a:t>
            </a:r>
            <a:r>
              <a:rPr lang="en-US" altLang="x-none" sz="16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name</a:t>
            </a: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lvl="0" eaLnBrk="0" fontAlgn="auto" hangingPunct="0">
              <a:lnSpc>
                <a:spcPct val="90000"/>
              </a:lnSpc>
            </a:pP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6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if</a:t>
            </a:r>
            <a:r>
              <a:rPr lang="en-US" altLang="x-none"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x-none" sz="1600" dirty="0">
              <a:solidFill>
                <a:srgbClr val="007635"/>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408418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31801" y="836507"/>
            <a:ext cx="10577407" cy="1453727"/>
          </a:xfrm>
        </p:spPr>
        <p:txBody>
          <a:bodyPr>
            <a:normAutofit/>
          </a:bodyPr>
          <a:lstStyle/>
          <a:p>
            <a:pPr>
              <a:lnSpc>
                <a:spcPct val="120000"/>
              </a:lnSpc>
            </a:pPr>
            <a:r>
              <a:rPr lang="zh-CN" altLang="en-US" sz="2400" dirty="0">
                <a:sym typeface="宋体" panose="02010600030101010101" pitchFamily="2" charset="-122"/>
              </a:rPr>
              <a:t>方式</a:t>
            </a:r>
            <a:r>
              <a:rPr lang="en-US" altLang="zh-CN" sz="2400" dirty="0">
                <a:sym typeface="宋体" panose="02010600030101010101" pitchFamily="2" charset="-122"/>
              </a:rPr>
              <a:t>1</a:t>
            </a:r>
            <a:r>
              <a:rPr lang="zh-CN" altLang="en-US" sz="2400" dirty="0">
                <a:sym typeface="宋体" panose="02010600030101010101" pitchFamily="2" charset="-122"/>
              </a:rPr>
              <a:t>：使用注册函数方式</a:t>
            </a:r>
          </a:p>
          <a:p>
            <a:pPr lvl="1">
              <a:lnSpc>
                <a:spcPct val="120000"/>
              </a:lnSpc>
              <a:buFont typeface="Wingdings" panose="05000000000000000000" charset="0"/>
              <a:buChar char="ü"/>
            </a:pPr>
            <a:r>
              <a:rPr lang="zh-CN" altLang="en-US" sz="2000" dirty="0">
                <a:sym typeface="宋体" panose="02010600030101010101" pitchFamily="2" charset="-122"/>
              </a:rPr>
              <a:t>格式：</a:t>
            </a:r>
            <a:r>
              <a:rPr lang="en-US" altLang="x-none" sz="2000" b="1" dirty="0">
                <a:solidFill>
                  <a:srgbClr val="FF0000"/>
                </a:solidFill>
                <a:sym typeface="Arial" panose="020B0604020202020204" pitchFamily="34" charset="0"/>
              </a:rPr>
              <a:t>registerPlugin(“function”,“</a:t>
            </a:r>
            <a:r>
              <a:rPr lang="zh-CN" altLang="en-US" sz="2000" b="1" dirty="0">
                <a:solidFill>
                  <a:srgbClr val="FF0000"/>
                </a:solidFill>
                <a:sym typeface="Arial" panose="020B0604020202020204" pitchFamily="34" charset="0"/>
              </a:rPr>
              <a:t>模板函数名</a:t>
            </a:r>
            <a:r>
              <a:rPr lang="en-US" altLang="x-none" sz="2000" b="1" dirty="0">
                <a:solidFill>
                  <a:srgbClr val="FF0000"/>
                </a:solidFill>
                <a:sym typeface="Arial" panose="020B0604020202020204" pitchFamily="34" charset="0"/>
              </a:rPr>
              <a:t>", "</a:t>
            </a:r>
            <a:r>
              <a:rPr lang="zh-CN" altLang="en-US" sz="2000" b="1" dirty="0">
                <a:solidFill>
                  <a:srgbClr val="FF0000"/>
                </a:solidFill>
                <a:sym typeface="Arial" panose="020B0604020202020204" pitchFamily="34" charset="0"/>
              </a:rPr>
              <a:t>被指定的函数名</a:t>
            </a:r>
            <a:r>
              <a:rPr lang="en-US" altLang="x-none" sz="2000" b="1" dirty="0">
                <a:solidFill>
                  <a:srgbClr val="FF0000"/>
                </a:solidFill>
                <a:sym typeface="Arial" panose="020B0604020202020204" pitchFamily="34" charset="0"/>
              </a:rPr>
              <a:t>");</a:t>
            </a:r>
          </a:p>
          <a:p>
            <a:pPr lvl="1">
              <a:lnSpc>
                <a:spcPct val="120000"/>
              </a:lnSpc>
              <a:buFont typeface="Wingdings" panose="05000000000000000000" charset="0"/>
              <a:buChar char="ü"/>
            </a:pPr>
            <a:r>
              <a:rPr lang="zh-CN" altLang="en-US" sz="2000" dirty="0">
                <a:sym typeface="Arial" panose="020B0604020202020204" pitchFamily="34" charset="0"/>
              </a:rPr>
              <a:t>使用格式：{函数名 属性1="值1" 属性2="值2" }</a:t>
            </a:r>
          </a:p>
          <a:p>
            <a:pPr marL="609585" lvl="1" indent="0">
              <a:lnSpc>
                <a:spcPct val="158000"/>
              </a:lnSpc>
              <a:buSzPct val="90000"/>
              <a:buNone/>
            </a:pPr>
            <a:endParaRPr lang="zh-CN" altLang="en-US">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a:xfrm>
            <a:off x="207433" y="16088"/>
            <a:ext cx="10972800" cy="822113"/>
          </a:xfrm>
        </p:spPr>
        <p:txBody>
          <a:bodyPr/>
          <a:lstStyle/>
          <a:p>
            <a:r>
              <a:rPr lang="en-US" altLang="zh-CN" sz="2667"/>
              <a:t>7. 1 </a:t>
            </a:r>
            <a:r>
              <a:rPr sz="2667">
                <a:sym typeface="黑体" panose="02010609060101010101" pitchFamily="49" charset="-122"/>
              </a:rPr>
              <a:t>如何在模板中使用自定义的函数</a:t>
            </a:r>
            <a:endParaRPr sz="2667" dirty="0">
              <a:sym typeface="黑体" panose="02010609060101010101"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15364" name="Rectangle 1"/>
          <p:cNvSpPr/>
          <p:nvPr/>
        </p:nvSpPr>
        <p:spPr>
          <a:xfrm>
            <a:off x="1007533" y="2365917"/>
            <a:ext cx="6094307" cy="2800960"/>
          </a:xfrm>
          <a:prstGeom prst="rect">
            <a:avLst/>
          </a:prstGeom>
          <a:solidFill>
            <a:srgbClr val="FCFAFA"/>
          </a:solidFill>
          <a:ln w="9525" cap="flat" cmpd="sng">
            <a:solidFill>
              <a:srgbClr val="7F7F7F"/>
            </a:solidFill>
            <a:prstDash val="sysDash"/>
            <a:bevel/>
            <a:headEnd type="none" w="med" len="med"/>
            <a:tailEnd type="none" w="med" len="med"/>
          </a:ln>
        </p:spPr>
        <p:txBody>
          <a:bodyPr wrap="square" anchor="ctr">
            <a:spAutoFit/>
          </a:bodyPr>
          <a:lstStyle/>
          <a:p>
            <a:pPr lvl="0" eaLnBrk="0" fontAlgn="auto" hangingPunct="0">
              <a:lnSpc>
                <a:spcPct val="100000"/>
              </a:lnSpc>
            </a:pPr>
            <a:r>
              <a:rPr lang="en-US" altLang="x-none" sz="2133" dirty="0">
                <a:solidFill>
                  <a:srgbClr val="007635"/>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867" dirty="0">
                <a:solidFill>
                  <a:srgbClr val="007635"/>
                </a:solidFill>
                <a:latin typeface="微软雅黑" panose="020B0503020204020204" pitchFamily="34" charset="-122"/>
                <a:ea typeface="微软雅黑" panose="020B0503020204020204" pitchFamily="34" charset="-122"/>
                <a:sym typeface="Arial" panose="020B0604020202020204" pitchFamily="34" charset="0"/>
              </a:rPr>
              <a:t>//在PHP文件中自定义函数</a:t>
            </a:r>
          </a:p>
          <a:p>
            <a:pPr lvl="0" eaLnBrk="0" fontAlgn="auto" hangingPunct="0">
              <a:lnSpc>
                <a:spcPct val="100000"/>
              </a:lnSpc>
            </a:pPr>
            <a:r>
              <a:rPr lang="en-US" altLang="x-none" sz="1867" dirty="0">
                <a:latin typeface="微软雅黑" panose="020B0503020204020204" pitchFamily="34" charset="-122"/>
                <a:ea typeface="微软雅黑" panose="020B0503020204020204" pitchFamily="34" charset="-122"/>
                <a:sym typeface="Arial" panose="020B0604020202020204" pitchFamily="34" charset="0"/>
              </a:rPr>
              <a:t>function test($param){</a:t>
            </a:r>
          </a:p>
          <a:p>
            <a:pPr lvl="1" eaLnBrk="0" fontAlgn="auto" hangingPunct="0">
              <a:lnSpc>
                <a:spcPct val="100000"/>
              </a:lnSpc>
            </a:pPr>
            <a:r>
              <a:rPr lang="en-US" altLang="x-none" sz="1867" dirty="0">
                <a:latin typeface="微软雅黑" panose="020B0503020204020204" pitchFamily="34" charset="-122"/>
                <a:ea typeface="微软雅黑" panose="020B0503020204020204" pitchFamily="34" charset="-122"/>
                <a:sym typeface="Arial" panose="020B0604020202020204" pitchFamily="34" charset="0"/>
              </a:rPr>
              <a:t>$p1=$param['p1'];</a:t>
            </a:r>
          </a:p>
          <a:p>
            <a:pPr lvl="1" eaLnBrk="0" fontAlgn="auto" hangingPunct="0">
              <a:lnSpc>
                <a:spcPct val="100000"/>
              </a:lnSpc>
            </a:pPr>
            <a:r>
              <a:rPr lang="en-US" altLang="x-none" sz="1867" dirty="0">
                <a:latin typeface="微软雅黑" panose="020B0503020204020204" pitchFamily="34" charset="-122"/>
                <a:ea typeface="微软雅黑" panose="020B0503020204020204" pitchFamily="34" charset="-122"/>
                <a:sym typeface="Arial" panose="020B0604020202020204" pitchFamily="34" charset="0"/>
              </a:rPr>
              <a:t>$p2=$param['p2'];</a:t>
            </a:r>
          </a:p>
          <a:p>
            <a:pPr lvl="1" eaLnBrk="0" fontAlgn="auto" hangingPunct="0">
              <a:lnSpc>
                <a:spcPct val="100000"/>
              </a:lnSpc>
            </a:pPr>
            <a:r>
              <a:rPr lang="en-US" altLang="x-none" sz="1867" dirty="0">
                <a:latin typeface="微软雅黑" panose="020B0503020204020204" pitchFamily="34" charset="-122"/>
                <a:ea typeface="微软雅黑" panose="020B0503020204020204" pitchFamily="34" charset="-122"/>
                <a:sym typeface="Arial" panose="020B0604020202020204" pitchFamily="34" charset="0"/>
              </a:rPr>
              <a:t>return '参数1：'.$p1.'参数2：'.$p2;</a:t>
            </a:r>
          </a:p>
          <a:p>
            <a:pPr lvl="0" eaLnBrk="0" fontAlgn="auto" hangingPunct="0">
              <a:lnSpc>
                <a:spcPct val="100000"/>
              </a:lnSpc>
            </a:pPr>
            <a:r>
              <a:rPr lang="en-US" altLang="x-none" sz="1867" dirty="0">
                <a:latin typeface="微软雅黑" panose="020B0503020204020204" pitchFamily="34" charset="-122"/>
                <a:ea typeface="微软雅黑" panose="020B0503020204020204" pitchFamily="34" charset="-122"/>
                <a:sym typeface="Arial" panose="020B0604020202020204" pitchFamily="34" charset="0"/>
              </a:rPr>
              <a:t>}</a:t>
            </a:r>
          </a:p>
          <a:p>
            <a:pPr lvl="0" eaLnBrk="0" fontAlgn="auto" hangingPunct="0">
              <a:lnSpc>
                <a:spcPct val="100000"/>
              </a:lnSpc>
            </a:pPr>
            <a:r>
              <a:rPr lang="en-US" altLang="x-none" sz="1867" dirty="0">
                <a:latin typeface="微软雅黑" panose="020B0503020204020204" pitchFamily="34" charset="-122"/>
                <a:ea typeface="微软雅黑" panose="020B0503020204020204" pitchFamily="34" charset="-122"/>
                <a:sym typeface="Arial" panose="020B0604020202020204" pitchFamily="34" charset="0"/>
              </a:rPr>
              <a:t>//注册函数</a:t>
            </a:r>
          </a:p>
          <a:p>
            <a:pPr lvl="0" eaLnBrk="0" fontAlgn="auto" hangingPunct="0">
              <a:lnSpc>
                <a:spcPct val="100000"/>
              </a:lnSpc>
            </a:pPr>
            <a:r>
              <a:rPr lang="en-US" altLang="x-none" sz="1867"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$smarty-&gt;registerPlugin('function','f_test','test');</a:t>
            </a:r>
            <a:r>
              <a:rPr lang="en-US" altLang="x-none" sz="2133" dirty="0">
                <a:solidFill>
                  <a:srgbClr val="C00000"/>
                </a:solidFill>
                <a:latin typeface="Arial" panose="020B0604020202020204" pitchFamily="34" charset="0"/>
                <a:ea typeface="宋体" panose="02010600030101010101" pitchFamily="2" charset="-122"/>
                <a:sym typeface="Arial" panose="020B0604020202020204" pitchFamily="34" charset="0"/>
              </a:rPr>
              <a:t>				</a:t>
            </a:r>
            <a:endParaRPr lang="zh-CN" altLang="en-US" sz="2400" dirty="0">
              <a:latin typeface="Arial" panose="020B0604020202020204" pitchFamily="34" charset="0"/>
              <a:ea typeface="宋体" panose="02010600030101010101" pitchFamily="2" charset="-122"/>
            </a:endParaRPr>
          </a:p>
        </p:txBody>
      </p:sp>
      <p:sp>
        <p:nvSpPr>
          <p:cNvPr id="6" name="Rectangle 1"/>
          <p:cNvSpPr/>
          <p:nvPr/>
        </p:nvSpPr>
        <p:spPr>
          <a:xfrm>
            <a:off x="1007534" y="5151642"/>
            <a:ext cx="6042660" cy="666977"/>
          </a:xfrm>
          <a:prstGeom prst="rect">
            <a:avLst/>
          </a:prstGeom>
          <a:solidFill>
            <a:srgbClr val="FCFAFA"/>
          </a:solidFill>
          <a:ln w="9525" cap="flat" cmpd="sng">
            <a:solidFill>
              <a:srgbClr val="7F7F7F"/>
            </a:solidFill>
            <a:prstDash val="sysDash"/>
            <a:bevel/>
            <a:headEnd type="none" w="med" len="med"/>
            <a:tailEnd type="none" w="med" len="med"/>
          </a:ln>
        </p:spPr>
        <p:txBody>
          <a:bodyPr wrap="square" anchor="ctr">
            <a:spAutoFit/>
          </a:bodyPr>
          <a:lstStyle/>
          <a:p>
            <a:pPr lvl="0" eaLnBrk="0" fontAlgn="auto" hangingPunct="0">
              <a:lnSpc>
                <a:spcPct val="100000"/>
              </a:lnSpc>
            </a:pPr>
            <a:r>
              <a:rPr lang="en-US" altLang="x-none" sz="1867" dirty="0">
                <a:solidFill>
                  <a:srgbClr val="007635"/>
                </a:solidFill>
                <a:latin typeface="微软雅黑" panose="020B0503020204020204" pitchFamily="34" charset="-122"/>
                <a:ea typeface="微软雅黑" panose="020B0503020204020204" pitchFamily="34" charset="-122"/>
                <a:sym typeface="Arial" panose="020B0604020202020204" pitchFamily="34" charset="0"/>
              </a:rPr>
              <a:t>//在模板中使用</a:t>
            </a:r>
          </a:p>
          <a:p>
            <a:pPr lvl="0" eaLnBrk="0" fontAlgn="auto" hangingPunct="0">
              <a:lnSpc>
                <a:spcPct val="100000"/>
              </a:lnSpc>
            </a:pPr>
            <a:r>
              <a:rPr lang="en-US" altLang="x-none" sz="1867"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{f_test color="red" size=7 }	</a:t>
            </a:r>
            <a:endParaRPr lang="zh-CN" altLang="en-US" sz="24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81925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527474" y="836508"/>
            <a:ext cx="11066780" cy="2508673"/>
          </a:xfrm>
        </p:spPr>
        <p:txBody>
          <a:bodyPr>
            <a:normAutofit fontScale="90000"/>
          </a:bodyPr>
          <a:lstStyle/>
          <a:p>
            <a:pPr>
              <a:lnSpc>
                <a:spcPct val="100000"/>
              </a:lnSpc>
            </a:pPr>
            <a:r>
              <a:rPr lang="zh-CN" altLang="en-US" sz="2133" dirty="0">
                <a:sym typeface="宋体" panose="02010600030101010101" pitchFamily="2" charset="-122"/>
              </a:rPr>
              <a:t>方式</a:t>
            </a:r>
            <a:r>
              <a:rPr lang="en-US" altLang="zh-CN" sz="2133" dirty="0">
                <a:sym typeface="宋体" panose="02010600030101010101" pitchFamily="2" charset="-122"/>
              </a:rPr>
              <a:t>2</a:t>
            </a:r>
            <a:r>
              <a:rPr lang="zh-CN" altLang="en-US" sz="2133" dirty="0">
                <a:sym typeface="宋体" panose="02010600030101010101" pitchFamily="2" charset="-122"/>
              </a:rPr>
              <a:t>：采用Samrty插件式的定义函数。</a:t>
            </a:r>
          </a:p>
          <a:p>
            <a:pPr lvl="1">
              <a:lnSpc>
                <a:spcPct val="100000"/>
              </a:lnSpc>
              <a:buFont typeface="Wingdings" panose="05000000000000000000" charset="0"/>
              <a:buChar char="ü"/>
            </a:pPr>
            <a:r>
              <a:rPr lang="zh-CN" altLang="en-US" sz="2133" dirty="0">
                <a:sym typeface="宋体" panose="02010600030101010101" pitchFamily="2" charset="-122"/>
              </a:rPr>
              <a:t>在Samrty模板的libs/plugins/目录下定义</a:t>
            </a:r>
          </a:p>
          <a:p>
            <a:pPr lvl="1">
              <a:lnSpc>
                <a:spcPct val="100000"/>
              </a:lnSpc>
              <a:buFont typeface="Wingdings" panose="05000000000000000000" charset="0"/>
              <a:buChar char="n"/>
            </a:pPr>
            <a:r>
              <a:rPr sz="2133" dirty="0"/>
              <a:t>文件名必须是: </a:t>
            </a:r>
            <a:r>
              <a:rPr sz="2133" b="1" dirty="0">
                <a:solidFill>
                  <a:srgbClr val="FF0000"/>
                </a:solidFill>
              </a:rPr>
              <a:t>function.自定义函数名.php</a:t>
            </a:r>
          </a:p>
          <a:p>
            <a:pPr lvl="1">
              <a:lnSpc>
                <a:spcPct val="100000"/>
              </a:lnSpc>
              <a:buFont typeface="Wingdings" panose="05000000000000000000" charset="0"/>
              <a:buChar char="n"/>
            </a:pPr>
            <a:r>
              <a:rPr lang="zh-CN" altLang="en-US" sz="2133" dirty="0">
                <a:sym typeface="Arial" panose="020B0604020202020204" pitchFamily="34" charset="0"/>
              </a:rPr>
              <a:t>在文件里函数名必须是： </a:t>
            </a:r>
            <a:r>
              <a:rPr lang="zh-CN" altLang="en-US" sz="2133" b="1" dirty="0">
                <a:solidFill>
                  <a:srgbClr val="FF0000"/>
                </a:solidFill>
                <a:sym typeface="Arial" panose="020B0604020202020204" pitchFamily="34" charset="0"/>
              </a:rPr>
              <a:t>funciton smarty_function_自定义函数名</a:t>
            </a:r>
            <a:r>
              <a:rPr lang="zh-CN" altLang="en-US" sz="2133" dirty="0">
                <a:sym typeface="Arial" panose="020B0604020202020204" pitchFamily="34" charset="0"/>
              </a:rPr>
              <a:t>(参数名,&amp;$smarty){...}</a:t>
            </a:r>
          </a:p>
          <a:p>
            <a:pPr lvl="1">
              <a:lnSpc>
                <a:spcPct val="100000"/>
              </a:lnSpc>
              <a:buFont typeface="Wingdings" panose="05000000000000000000" charset="0"/>
              <a:buChar char="ü"/>
            </a:pPr>
            <a:r>
              <a:rPr lang="zh-CN" altLang="en-US" sz="2133"/>
              <a:t>注意：若是自定义的的调节器不在libs/plugins/目录下，需要使用下面Smarty的方法追加。</a:t>
            </a:r>
          </a:p>
          <a:p>
            <a:pPr lvl="1">
              <a:lnSpc>
                <a:spcPct val="100000"/>
              </a:lnSpc>
              <a:buFont typeface="Wingdings" panose="05000000000000000000" charset="0"/>
              <a:buChar char="n"/>
            </a:pPr>
            <a:r>
              <a:rPr lang="zh-CN" altLang="en-US" sz="2133" b="1">
                <a:solidFill>
                  <a:srgbClr val="FF0000"/>
                </a:solidFill>
              </a:rPr>
              <a:t>$smarty-&gt;addPluginsDir(ROOT.“myplugins”);</a:t>
            </a:r>
            <a:r>
              <a:rPr lang="zh-CN" altLang="en-US" sz="2133"/>
              <a:t>//追加一个插件目录的方式</a:t>
            </a:r>
          </a:p>
        </p:txBody>
      </p:sp>
      <p:sp>
        <p:nvSpPr>
          <p:cNvPr id="3" name="标题 2"/>
          <p:cNvSpPr>
            <a:spLocks noGrp="1"/>
          </p:cNvSpPr>
          <p:nvPr>
            <p:ph type="title"/>
          </p:nvPr>
        </p:nvSpPr>
        <p:spPr>
          <a:xfrm>
            <a:off x="207433" y="16088"/>
            <a:ext cx="10972800" cy="822113"/>
          </a:xfrm>
        </p:spPr>
        <p:txBody>
          <a:bodyPr/>
          <a:lstStyle/>
          <a:p>
            <a:r>
              <a:rPr lang="en-US" altLang="zh-CN" sz="2667"/>
              <a:t>7.2. </a:t>
            </a:r>
            <a:r>
              <a:rPr sz="2667" dirty="0">
                <a:sym typeface="黑体" panose="02010609060101010101" pitchFamily="49" charset="-122"/>
              </a:rPr>
              <a:t>如何在模板中使用自定义的函数</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15364" name="Rectangle 1"/>
          <p:cNvSpPr/>
          <p:nvPr/>
        </p:nvSpPr>
        <p:spPr>
          <a:xfrm>
            <a:off x="1296248" y="3252989"/>
            <a:ext cx="7715673" cy="243143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solidFill>
              <a:srgbClr val="7F7F7F"/>
            </a:solidFill>
            <a:prstDash val="sysDash"/>
            <a:bevel/>
            <a:headEnd type="none" w="med" len="med"/>
            <a:tailEnd type="none" w="med" len="med"/>
          </a:ln>
        </p:spPr>
        <p:txBody>
          <a:bodyPr wrap="square" anchor="ctr">
            <a:spAutoFit/>
          </a:bodyPr>
          <a:lstStyle/>
          <a:p>
            <a:pPr lvl="0" eaLnBrk="0" fontAlgn="auto" hangingPunct="0">
              <a:lnSpc>
                <a:spcPct val="100000"/>
              </a:lnSpc>
            </a:pPr>
            <a:r>
              <a:rPr lang="en-US" altLang="x-none" sz="2400" dirty="0">
                <a:solidFill>
                  <a:srgbClr val="007635"/>
                </a:solidFill>
                <a:latin typeface="微软雅黑" panose="020B0503020204020204" pitchFamily="34" charset="-122"/>
                <a:ea typeface="微软雅黑" panose="020B0503020204020204" pitchFamily="34" charset="-122"/>
                <a:sym typeface="Arial" panose="020B0604020202020204" pitchFamily="34" charset="0"/>
              </a:rPr>
              <a:t>  </a:t>
            </a:r>
            <a:r>
              <a:rPr lang="en-US" altLang="x-none" sz="1600" dirty="0">
                <a:latin typeface="微软雅黑" panose="020B0503020204020204" pitchFamily="34" charset="-122"/>
                <a:ea typeface="微软雅黑" panose="020B0503020204020204" pitchFamily="34" charset="-122"/>
                <a:sym typeface="Arial" panose="020B0604020202020204" pitchFamily="34" charset="0"/>
              </a:rPr>
              <a:t>/* 自定义修改器mystyle */</a:t>
            </a:r>
          </a:p>
          <a:p>
            <a:pPr lvl="0" eaLnBrk="0" fontAlgn="auto" hangingPunct="0">
              <a:lnSpc>
                <a:spcPct val="100000"/>
              </a:lnSpc>
            </a:pPr>
            <a:r>
              <a:rPr lang="en-US" altLang="x-none" sz="1600" dirty="0">
                <a:latin typeface="微软雅黑" panose="020B0503020204020204" pitchFamily="34" charset="-122"/>
                <a:ea typeface="微软雅黑" panose="020B0503020204020204" pitchFamily="34" charset="-122"/>
                <a:sym typeface="Arial" panose="020B0604020202020204" pitchFamily="34" charset="0"/>
              </a:rPr>
              <a:t>    function smarty_function_mutiline($params,$smarty) {</a:t>
            </a:r>
          </a:p>
          <a:p>
            <a:pPr lvl="0" eaLnBrk="0" fontAlgn="auto" hangingPunct="0">
              <a:lnSpc>
                <a:spcPct val="100000"/>
              </a:lnSpc>
            </a:pPr>
            <a:r>
              <a:rPr lang="en-US" altLang="x-none" sz="1600" dirty="0">
                <a:latin typeface="微软雅黑" panose="020B0503020204020204" pitchFamily="34" charset="-122"/>
                <a:ea typeface="微软雅黑" panose="020B0503020204020204" pitchFamily="34" charset="-122"/>
                <a:sym typeface="Arial" panose="020B0604020202020204" pitchFamily="34" charset="0"/>
              </a:rPr>
              <a:t>           $str="";</a:t>
            </a:r>
          </a:p>
          <a:p>
            <a:pPr lvl="0" eaLnBrk="0" fontAlgn="auto" hangingPunct="0">
              <a:lnSpc>
                <a:spcPct val="100000"/>
              </a:lnSpc>
            </a:pPr>
            <a:r>
              <a:rPr lang="en-US" altLang="x-none" sz="1600" dirty="0">
                <a:latin typeface="微软雅黑" panose="020B0503020204020204" pitchFamily="34" charset="-122"/>
                <a:ea typeface="微软雅黑" panose="020B0503020204020204" pitchFamily="34" charset="-122"/>
                <a:sym typeface="Arial" panose="020B0604020202020204" pitchFamily="34" charset="0"/>
              </a:rPr>
              <a:t>           for($i=0;$i&lt;$params['lines'];$i++){</a:t>
            </a:r>
          </a:p>
          <a:p>
            <a:pPr lvl="0" eaLnBrk="0" fontAlgn="auto" hangingPunct="0">
              <a:lnSpc>
                <a:spcPct val="100000"/>
              </a:lnSpc>
            </a:pPr>
            <a:r>
              <a:rPr lang="en-US" altLang="x-none" sz="1600" dirty="0">
                <a:latin typeface="微软雅黑" panose="020B0503020204020204" pitchFamily="34" charset="-122"/>
                <a:ea typeface="微软雅黑" panose="020B0503020204020204" pitchFamily="34" charset="-122"/>
                <a:sym typeface="Arial" panose="020B0604020202020204" pitchFamily="34" charset="0"/>
              </a:rPr>
              <a:t>$str.="&lt;p style='color:{$params['color']};font-size:{$params['size']};font- weight:{$params['weight']}'&gt;{$params['content']}&lt;/p&gt;";</a:t>
            </a:r>
          </a:p>
          <a:p>
            <a:pPr lvl="0" eaLnBrk="0" fontAlgn="auto" hangingPunct="0">
              <a:lnSpc>
                <a:spcPct val="100000"/>
              </a:lnSpc>
            </a:pPr>
            <a:r>
              <a:rPr lang="en-US" altLang="x-none" sz="1600" dirty="0">
                <a:latin typeface="微软雅黑" panose="020B0503020204020204" pitchFamily="34" charset="-122"/>
                <a:ea typeface="微软雅黑" panose="020B0503020204020204" pitchFamily="34" charset="-122"/>
                <a:sym typeface="Arial" panose="020B0604020202020204" pitchFamily="34" charset="0"/>
              </a:rPr>
              <a:t>             }</a:t>
            </a:r>
          </a:p>
          <a:p>
            <a:pPr lvl="0" eaLnBrk="0" fontAlgn="auto" hangingPunct="0">
              <a:lnSpc>
                <a:spcPct val="100000"/>
              </a:lnSpc>
            </a:pPr>
            <a:r>
              <a:rPr lang="en-US" altLang="x-none" sz="1600" dirty="0">
                <a:latin typeface="微软雅黑" panose="020B0503020204020204" pitchFamily="34" charset="-122"/>
                <a:ea typeface="微软雅黑" panose="020B0503020204020204" pitchFamily="34" charset="-122"/>
                <a:sym typeface="Arial" panose="020B0604020202020204" pitchFamily="34" charset="0"/>
              </a:rPr>
              <a:t>        return $str;</a:t>
            </a:r>
          </a:p>
          <a:p>
            <a:pPr lvl="0" eaLnBrk="0" fontAlgn="auto" hangingPunct="0">
              <a:lnSpc>
                <a:spcPct val="100000"/>
              </a:lnSpc>
            </a:pPr>
            <a:r>
              <a:rPr lang="en-US" altLang="x-none" sz="1600" dirty="0">
                <a:latin typeface="微软雅黑" panose="020B0503020204020204" pitchFamily="34" charset="-122"/>
                <a:ea typeface="微软雅黑" panose="020B0503020204020204" pitchFamily="34" charset="-122"/>
                <a:sym typeface="Arial" panose="020B0604020202020204" pitchFamily="34" charset="0"/>
              </a:rPr>
              <a:t>    }			</a:t>
            </a:r>
          </a:p>
        </p:txBody>
      </p:sp>
      <p:sp>
        <p:nvSpPr>
          <p:cNvPr id="5" name="文本框 4"/>
          <p:cNvSpPr txBox="1"/>
          <p:nvPr/>
        </p:nvSpPr>
        <p:spPr>
          <a:xfrm>
            <a:off x="1296247" y="5700607"/>
            <a:ext cx="7993380" cy="338554"/>
          </a:xfrm>
          <a:prstGeom prst="rect">
            <a:avLst/>
          </a:prstGeom>
          <a:noFill/>
        </p:spPr>
        <p:txBody>
          <a:bodyPr wrap="square" rtlCol="0">
            <a:spAutoFit/>
          </a:bodyPr>
          <a:lstStyle/>
          <a:p>
            <a:r>
              <a:rPr lang="en-US" altLang="x-none" sz="1600" dirty="0">
                <a:latin typeface="微软雅黑" panose="020B0503020204020204" pitchFamily="34" charset="-122"/>
                <a:ea typeface="微软雅黑" panose="020B0503020204020204" pitchFamily="34" charset="-122"/>
                <a:sym typeface="Arial" panose="020B0604020202020204" pitchFamily="34" charset="0"/>
              </a:rPr>
              <a:t>{mutiline color="red" size="32px" weight="bolder" content="测试" lines="10"}</a:t>
            </a:r>
          </a:p>
        </p:txBody>
      </p:sp>
    </p:spTree>
    <p:extLst>
      <p:ext uri="{BB962C8B-B14F-4D97-AF65-F5344CB8AC3E}">
        <p14:creationId xmlns:p14="http://schemas.microsoft.com/office/powerpoint/2010/main" val="2648927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23147" y="1316567"/>
            <a:ext cx="10167620" cy="2717800"/>
          </a:xfrm>
        </p:spPr>
        <p:txBody>
          <a:bodyPr>
            <a:normAutofit/>
          </a:bodyPr>
          <a:lstStyle/>
          <a:p>
            <a:r>
              <a:rPr lang="en-GB" altLang="zh-CN">
                <a:solidFill>
                  <a:srgbClr val="FF0000"/>
                </a:solidFill>
              </a:rPr>
              <a:t>if</a:t>
            </a:r>
            <a:r>
              <a:rPr lang="zh-CN" altLang="zh-CN">
                <a:solidFill>
                  <a:srgbClr val="FF0000"/>
                </a:solidFill>
              </a:rPr>
              <a:t>条件语句</a:t>
            </a:r>
          </a:p>
          <a:p>
            <a:r>
              <a:rPr lang="en-GB" altLang="zh-CN"/>
              <a:t>for</a:t>
            </a:r>
            <a:r>
              <a:rPr lang="zh-CN" altLang="en-GB"/>
              <a:t>循环语句</a:t>
            </a:r>
          </a:p>
          <a:p>
            <a:r>
              <a:rPr lang="en-GB" altLang="zh-CN"/>
              <a:t>while</a:t>
            </a:r>
            <a:r>
              <a:rPr lang="zh-CN" altLang="en-GB"/>
              <a:t>循环语句</a:t>
            </a:r>
          </a:p>
        </p:txBody>
      </p:sp>
      <p:sp>
        <p:nvSpPr>
          <p:cNvPr id="3" name="标题 2"/>
          <p:cNvSpPr>
            <a:spLocks noGrp="1"/>
          </p:cNvSpPr>
          <p:nvPr>
            <p:ph type="title"/>
          </p:nvPr>
        </p:nvSpPr>
        <p:spPr/>
        <p:txBody>
          <a:bodyPr/>
          <a:lstStyle/>
          <a:p>
            <a:r>
              <a:rPr lang="en-GB" altLang="zh-CN"/>
              <a:t>8.1</a:t>
            </a:r>
            <a:r>
              <a:rPr lang="en-GB" altLang="zh-CN">
                <a:solidFill>
                  <a:srgbClr val="0070C0"/>
                </a:solidFill>
              </a:rPr>
              <a:t> </a:t>
            </a:r>
            <a:r>
              <a:rPr lang="zh-CN" altLang="en-US"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流程控制</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1696398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23147" y="1316567"/>
            <a:ext cx="10957560" cy="4425527"/>
          </a:xfrm>
        </p:spPr>
        <p:txBody>
          <a:bodyPr>
            <a:normAutofit fontScale="97500"/>
          </a:bodyPr>
          <a:lstStyle/>
          <a:p>
            <a:r>
              <a:rPr lang="zh-CN" altLang="en-US">
                <a:sym typeface="+mn-ea"/>
              </a:rPr>
              <a:t>模版文件中使用smarty模版引擎的if条件语句语法</a:t>
            </a:r>
          </a:p>
          <a:p>
            <a:pPr marL="0" indent="0">
              <a:buNone/>
            </a:pPr>
            <a:r>
              <a:rPr lang="zh-CN" altLang="en-US">
                <a:sym typeface="+mn-ea"/>
              </a:rPr>
              <a:t>       </a:t>
            </a:r>
            <a:r>
              <a:rPr lang="zh-CN" altLang="en-US">
                <a:solidFill>
                  <a:srgbClr val="FF0000"/>
                </a:solidFill>
                <a:sym typeface="+mn-ea"/>
              </a:rPr>
              <a:t> {if 条件</a:t>
            </a:r>
            <a:r>
              <a:rPr lang="en-US" altLang="zh-CN">
                <a:solidFill>
                  <a:srgbClr val="FF0000"/>
                </a:solidFill>
                <a:sym typeface="+mn-ea"/>
              </a:rPr>
              <a:t>1</a:t>
            </a:r>
            <a:r>
              <a:rPr lang="zh-CN" altLang="en-US">
                <a:solidFill>
                  <a:srgbClr val="FF0000"/>
                </a:solidFill>
                <a:sym typeface="+mn-ea"/>
              </a:rPr>
              <a:t>} </a:t>
            </a:r>
          </a:p>
          <a:p>
            <a:pPr marL="0" indent="0">
              <a:buNone/>
            </a:pPr>
            <a:r>
              <a:rPr lang="zh-CN" altLang="en-US">
                <a:sym typeface="+mn-ea"/>
              </a:rPr>
              <a:t>        </a:t>
            </a:r>
            <a:r>
              <a:rPr lang="en-US" altLang="zh-CN">
                <a:sym typeface="+mn-ea"/>
              </a:rPr>
              <a:t>......</a:t>
            </a:r>
          </a:p>
          <a:p>
            <a:pPr marL="0" indent="0">
              <a:buNone/>
            </a:pPr>
            <a:r>
              <a:rPr lang="en-US" altLang="zh-CN">
                <a:sym typeface="+mn-ea"/>
              </a:rPr>
              <a:t>      </a:t>
            </a:r>
            <a:r>
              <a:rPr lang="en-US" altLang="zh-CN">
                <a:solidFill>
                  <a:srgbClr val="FF0000"/>
                </a:solidFill>
                <a:sym typeface="+mn-ea"/>
              </a:rPr>
              <a:t> {elseif </a:t>
            </a:r>
            <a:r>
              <a:rPr lang="zh-CN" altLang="en-US">
                <a:solidFill>
                  <a:srgbClr val="FF0000"/>
                </a:solidFill>
                <a:sym typeface="+mn-ea"/>
              </a:rPr>
              <a:t>条件</a:t>
            </a:r>
            <a:r>
              <a:rPr lang="en-US" altLang="zh-CN">
                <a:solidFill>
                  <a:srgbClr val="FF0000"/>
                </a:solidFill>
                <a:sym typeface="+mn-ea"/>
              </a:rPr>
              <a:t>2}</a:t>
            </a:r>
          </a:p>
          <a:p>
            <a:pPr marL="0" indent="0">
              <a:buNone/>
            </a:pPr>
            <a:r>
              <a:rPr lang="en-US" altLang="zh-CN">
                <a:sym typeface="+mn-ea"/>
              </a:rPr>
              <a:t>        ......</a:t>
            </a:r>
          </a:p>
          <a:p>
            <a:pPr marL="0" indent="0">
              <a:buNone/>
            </a:pPr>
            <a:r>
              <a:rPr lang="en-US" altLang="zh-CN">
                <a:sym typeface="+mn-ea"/>
              </a:rPr>
              <a:t>       </a:t>
            </a:r>
            <a:r>
              <a:rPr lang="en-US" altLang="zh-CN">
                <a:solidFill>
                  <a:srgbClr val="FF0000"/>
                </a:solidFill>
                <a:sym typeface="+mn-ea"/>
              </a:rPr>
              <a:t>{else}</a:t>
            </a:r>
          </a:p>
          <a:p>
            <a:pPr marL="0" indent="0">
              <a:buNone/>
            </a:pPr>
            <a:r>
              <a:rPr lang="en-US" altLang="zh-CN">
                <a:sym typeface="+mn-ea"/>
              </a:rPr>
              <a:t>        .......</a:t>
            </a:r>
          </a:p>
          <a:p>
            <a:pPr marL="0" indent="0">
              <a:buNone/>
            </a:pPr>
            <a:r>
              <a:rPr lang="en-US" altLang="zh-CN">
                <a:sym typeface="+mn-ea"/>
              </a:rPr>
              <a:t>      </a:t>
            </a:r>
            <a:r>
              <a:rPr lang="en-US" altLang="zh-CN">
                <a:solidFill>
                  <a:srgbClr val="FF0000"/>
                </a:solidFill>
                <a:sym typeface="+mn-ea"/>
              </a:rPr>
              <a:t> {/if}</a:t>
            </a:r>
          </a:p>
          <a:p>
            <a:pPr marL="0" indent="0">
              <a:buNone/>
            </a:pPr>
            <a:endParaRPr lang="zh-CN" altLang="en-US"/>
          </a:p>
        </p:txBody>
      </p:sp>
      <p:sp>
        <p:nvSpPr>
          <p:cNvPr id="3" name="标题 2"/>
          <p:cNvSpPr>
            <a:spLocks noGrp="1"/>
          </p:cNvSpPr>
          <p:nvPr>
            <p:ph type="title"/>
          </p:nvPr>
        </p:nvSpPr>
        <p:spPr/>
        <p:txBody>
          <a:bodyPr/>
          <a:lstStyle/>
          <a:p>
            <a:r>
              <a:rPr lang="en-US" altLang="zh-CN"/>
              <a:t>8.2 if</a:t>
            </a:r>
            <a:r>
              <a:rPr lang="zh-CN" altLang="en-US"/>
              <a:t>条件语句</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13315" name="Rectangle 1"/>
          <p:cNvSpPr/>
          <p:nvPr/>
        </p:nvSpPr>
        <p:spPr>
          <a:xfrm>
            <a:off x="5027507" y="2075585"/>
            <a:ext cx="5892800" cy="2706831"/>
          </a:xfrm>
          <a:prstGeom prst="rect">
            <a:avLst/>
          </a:prstGeom>
          <a:solidFill>
            <a:schemeClr val="tx2">
              <a:lumMod val="20000"/>
              <a:lumOff val="80000"/>
            </a:schemeClr>
          </a:solidFill>
          <a:ln w="9525" cap="flat" cmpd="sng">
            <a:solidFill>
              <a:schemeClr val="tx2">
                <a:lumMod val="40000"/>
                <a:lumOff val="60000"/>
              </a:schemeClr>
            </a:solidFill>
            <a:prstDash val="sysDash"/>
            <a:bevel/>
            <a:headEnd type="none" w="med" len="med"/>
            <a:tailEnd type="none" w="med" len="med"/>
          </a:ln>
        </p:spPr>
        <p:txBody>
          <a:bodyPr wrap="square" anchor="ctr">
            <a:spAutoFit/>
          </a:bodyPr>
          <a:lstStyle/>
          <a:p>
            <a:pPr lvl="0" eaLnBrk="0" hangingPunct="0">
              <a:lnSpc>
                <a:spcPct val="130000"/>
              </a:lnSpc>
            </a:pPr>
            <a:r>
              <a:rPr lang="zh-CN" altLang="en-US" sz="1867"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{if </a:t>
            </a:r>
            <a:r>
              <a:rPr lang="zh-CN" altLang="en-US" sz="1867" dirty="0">
                <a:solidFill>
                  <a:srgbClr val="007635"/>
                </a:solidFill>
                <a:latin typeface="微软雅黑" panose="020B0503020204020204" pitchFamily="34" charset="-122"/>
                <a:ea typeface="微软雅黑" panose="020B0503020204020204" pitchFamily="34" charset="-122"/>
                <a:sym typeface="Arial" panose="020B0604020202020204" pitchFamily="34" charset="0"/>
              </a:rPr>
              <a:t>$quanxian eq ‘admin’</a:t>
            </a:r>
            <a:r>
              <a:rPr lang="zh-CN" altLang="en-US" sz="1867"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p>
          <a:p>
            <a:pPr lvl="0" eaLnBrk="0" hangingPunct="0">
              <a:lnSpc>
                <a:spcPct val="130000"/>
              </a:lnSpc>
            </a:pPr>
            <a:r>
              <a:rPr lang="zh-CN" altLang="en-US" sz="1867"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&lt;font color=“red”&gt;管理员登录&lt;/font&gt;</a:t>
            </a:r>
          </a:p>
          <a:p>
            <a:pPr lvl="0" eaLnBrk="0" hangingPunct="0">
              <a:lnSpc>
                <a:spcPct val="130000"/>
              </a:lnSpc>
            </a:pPr>
            <a:r>
              <a:rPr lang="zh-CN" altLang="en-US" sz="1867"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{elseif </a:t>
            </a:r>
            <a:r>
              <a:rPr lang="zh-CN" altLang="en-US" sz="1867" dirty="0">
                <a:solidFill>
                  <a:srgbClr val="007635"/>
                </a:solidFill>
                <a:latin typeface="微软雅黑" panose="020B0503020204020204" pitchFamily="34" charset="-122"/>
                <a:ea typeface="微软雅黑" panose="020B0503020204020204" pitchFamily="34" charset="-122"/>
                <a:sym typeface="Arial" panose="020B0604020202020204" pitchFamily="34" charset="0"/>
              </a:rPr>
              <a:t>$name eq ‘xiaosan’</a:t>
            </a:r>
            <a:r>
              <a:rPr lang="zh-CN" altLang="en-US" sz="1867"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p>
          <a:p>
            <a:pPr lvl="0" eaLnBrk="0" hangingPunct="0">
              <a:lnSpc>
                <a:spcPct val="130000"/>
              </a:lnSpc>
            </a:pPr>
            <a:r>
              <a:rPr lang="zh-CN" altLang="en-US" sz="1867"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&lt;font color=“red”&gt;普通会员登录&lt;/font&gt;</a:t>
            </a:r>
          </a:p>
          <a:p>
            <a:pPr lvl="0" eaLnBrk="0" hangingPunct="0">
              <a:lnSpc>
                <a:spcPct val="130000"/>
              </a:lnSpc>
            </a:pPr>
            <a:r>
              <a:rPr lang="zh-CN" altLang="en-US" sz="1867"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{else}</a:t>
            </a:r>
          </a:p>
          <a:p>
            <a:pPr lvl="0" eaLnBrk="0" hangingPunct="0">
              <a:lnSpc>
                <a:spcPct val="130000"/>
              </a:lnSpc>
            </a:pPr>
            <a:r>
              <a:rPr lang="zh-CN" altLang="en-US" sz="1867"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&lt;font color=“red”&gt;你没有登录权限&lt;/font&gt;</a:t>
            </a:r>
          </a:p>
          <a:p>
            <a:pPr lvl="0" eaLnBrk="0" hangingPunct="0">
              <a:lnSpc>
                <a:spcPct val="130000"/>
              </a:lnSpc>
            </a:pPr>
            <a:r>
              <a:rPr lang="zh-CN" altLang="en-US" sz="1867"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{/if}</a:t>
            </a:r>
          </a:p>
        </p:txBody>
      </p:sp>
    </p:spTree>
    <p:extLst>
      <p:ext uri="{BB962C8B-B14F-4D97-AF65-F5344CB8AC3E}">
        <p14:creationId xmlns:p14="http://schemas.microsoft.com/office/powerpoint/2010/main" val="150103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3336" y="-253"/>
            <a:ext cx="10972800" cy="1143000"/>
          </a:xfrm>
        </p:spPr>
        <p:txBody>
          <a:bodyPr/>
          <a:lstStyle/>
          <a:p>
            <a:pPr lvl="0"/>
            <a:r>
              <a:rPr lang="en-US" altLang="zh-CN" dirty="0"/>
              <a:t>2 </a:t>
            </a:r>
            <a:r>
              <a:rPr lang="en-US" dirty="0"/>
              <a:t>Smarty</a:t>
            </a:r>
            <a:r>
              <a:rPr lang="zh-CN" altLang="en-US" dirty="0"/>
              <a:t>模板引擎</a:t>
            </a:r>
            <a:endParaRPr lang="zh-CN" altLang="en-US" dirty="0">
              <a:solidFill>
                <a:srgbClr val="0070C0"/>
              </a:solidFill>
              <a:sym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z="2485" smtClean="0"/>
              <a:t>3</a:t>
            </a:fld>
            <a:endParaRPr lang="zh-CN" altLang="en-US" sz="2485"/>
          </a:p>
        </p:txBody>
      </p:sp>
      <p:sp>
        <p:nvSpPr>
          <p:cNvPr id="2" name="内容占位符 1"/>
          <p:cNvSpPr>
            <a:spLocks noGrp="1"/>
          </p:cNvSpPr>
          <p:nvPr>
            <p:ph sz="quarter" idx="13"/>
          </p:nvPr>
        </p:nvSpPr>
        <p:spPr>
          <a:xfrm>
            <a:off x="431800" y="1028700"/>
            <a:ext cx="11232727" cy="5163820"/>
          </a:xfrm>
        </p:spPr>
        <p:txBody>
          <a:bodyPr>
            <a:normAutofit/>
          </a:bodyPr>
          <a:lstStyle/>
          <a:p>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是采用</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php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写的一个模版引擎，设计的目的是要将</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php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代码与</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html</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代码分离，使</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php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程序员只专注于</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php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代码的编写，网页</a:t>
            </a:r>
            <a:r>
              <a:rPr lang="zh-CN" altLang="en-US" sz="160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美</a:t>
            </a:r>
            <a:r>
              <a:rPr lang="zh-CN" altLang="en-US" sz="1600" smtClean="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工</a:t>
            </a:r>
            <a:r>
              <a:rPr lang="en-US" altLang="zh-CN" sz="1600" smtClean="0">
                <a:solidFill>
                  <a:schemeClr val="tx1">
                    <a:lumMod val="95000"/>
                    <a:lumOff val="5000"/>
                  </a:schemeClr>
                </a:solidFill>
                <a:sym typeface="宋体" panose="02010600030101010101" pitchFamily="2" charset="-122"/>
              </a:rPr>
              <a:t>(UI)</a:t>
            </a:r>
            <a:r>
              <a:rPr lang="zh-CN" altLang="en-US" sz="1600" smtClean="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只</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专注于网页的美化</a:t>
            </a:r>
          </a:p>
          <a:p>
            <a:pPr lvl="0">
              <a:lnSpc>
                <a:spcPts val="3500"/>
              </a:lnSpc>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传统的</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php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文件，没有模版引擎时出现的问题？</a:t>
            </a:r>
          </a:p>
          <a:p>
            <a:pPr lvl="1">
              <a:lnSpc>
                <a:spcPts val="3500"/>
              </a:lnSpc>
              <a:buClr>
                <a:srgbClr val="00B0F0"/>
              </a:buClr>
              <a:buSzPct val="90000"/>
              <a:buFont typeface="Wingdings" panose="05000000000000000000" charset="0"/>
              <a:buChar char="ü"/>
            </a:pP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html</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中</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php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代码比重越来越大，</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php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与</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html</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混编在一起</a:t>
            </a:r>
            <a:r>
              <a:rPr lang="en-US" altLang="zh-CN" sz="16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zh-CN" altLang="zh-CN" sz="16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代码混乱</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a:t>
            </a:r>
          </a:p>
          <a:p>
            <a:pPr lvl="1">
              <a:lnSpc>
                <a:spcPts val="3500"/>
              </a:lnSpc>
              <a:buClr>
                <a:srgbClr val="00B0F0"/>
              </a:buClr>
              <a:buSzPct val="90000"/>
              <a:buFont typeface="Wingdings" panose="05000000000000000000" charset="0"/>
              <a:buChar char="ü"/>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页面的数量越来越多</a:t>
            </a:r>
          </a:p>
          <a:p>
            <a:pPr lvl="1">
              <a:lnSpc>
                <a:spcPts val="3500"/>
              </a:lnSpc>
              <a:buClr>
                <a:srgbClr val="00B0F0"/>
              </a:buClr>
              <a:buSzPct val="90000"/>
              <a:buFont typeface="Wingdings" panose="05000000000000000000" charset="0"/>
              <a:buChar char="ü"/>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程序设计与美工设计分工不明确</a:t>
            </a:r>
          </a:p>
          <a:p>
            <a:pPr lvl="1">
              <a:lnSpc>
                <a:spcPts val="3500"/>
              </a:lnSpc>
              <a:buClr>
                <a:srgbClr val="00B0F0"/>
              </a:buClr>
              <a:buSzPct val="90000"/>
              <a:buFont typeface="Wingdings" panose="05000000000000000000" charset="0"/>
              <a:buChar char="ü"/>
            </a:pPr>
            <a:r>
              <a:rPr lang="zh-CN" altLang="zh-CN" sz="1600" dirty="0">
                <a:solidFill>
                  <a:srgbClr val="FF0000"/>
                </a:solidFill>
                <a:sym typeface="宋体" panose="02010600030101010101" pitchFamily="2" charset="-122"/>
              </a:rPr>
              <a:t>开发难度大</a:t>
            </a:r>
            <a:r>
              <a:rPr lang="zh-CN" altLang="zh-CN" sz="1600" dirty="0">
                <a:solidFill>
                  <a:schemeClr val="tx1">
                    <a:lumMod val="95000"/>
                    <a:lumOff val="5000"/>
                  </a:schemeClr>
                </a:solidFill>
                <a:sym typeface="宋体" panose="02010600030101010101" pitchFamily="2" charset="-122"/>
              </a:rPr>
              <a:t>，也</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不便于以后的维护和扩展。</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a:p>
            <a:endParaRPr lang="en-US" altLang="zh-CN" sz="2400"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61527" y="446194"/>
          <a:ext cx="10126133" cy="5829296"/>
        </p:xfrm>
        <a:graphic>
          <a:graphicData uri="http://schemas.openxmlformats.org/drawingml/2006/table">
            <a:tbl>
              <a:tblPr firstRow="1" bandRow="1">
                <a:tableStyleId>{5C22544A-7EE6-4342-B048-85BDC9FD1C3A}</a:tableStyleId>
              </a:tblPr>
              <a:tblGrid>
                <a:gridCol w="3375660">
                  <a:extLst>
                    <a:ext uri="{9D8B030D-6E8A-4147-A177-3AD203B41FA5}">
                      <a16:colId xmlns:a16="http://schemas.microsoft.com/office/drawing/2014/main" val="20000"/>
                    </a:ext>
                  </a:extLst>
                </a:gridCol>
                <a:gridCol w="3374813">
                  <a:extLst>
                    <a:ext uri="{9D8B030D-6E8A-4147-A177-3AD203B41FA5}">
                      <a16:colId xmlns:a16="http://schemas.microsoft.com/office/drawing/2014/main" val="20001"/>
                    </a:ext>
                  </a:extLst>
                </a:gridCol>
                <a:gridCol w="3375660">
                  <a:extLst>
                    <a:ext uri="{9D8B030D-6E8A-4147-A177-3AD203B41FA5}">
                      <a16:colId xmlns:a16="http://schemas.microsoft.com/office/drawing/2014/main" val="20002"/>
                    </a:ext>
                  </a:extLst>
                </a:gridCol>
              </a:tblGrid>
              <a:tr h="425873">
                <a:tc>
                  <a:txBody>
                    <a:bodyPr/>
                    <a:lstStyle/>
                    <a:p>
                      <a:pPr marL="0" lvl="0" indent="0" eaLnBrk="1" hangingPunct="1">
                        <a:lnSpc>
                          <a:spcPct val="100000"/>
                        </a:lnSpc>
                        <a:spcBef>
                          <a:spcPct val="0"/>
                        </a:spcBef>
                        <a:buClr>
                          <a:srgbClr val="000000"/>
                        </a:buClr>
                        <a:buNone/>
                      </a:pPr>
                      <a:r>
                        <a:rPr lang="zh-CN" altLang="en-US" sz="19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条件修饰符</a:t>
                      </a:r>
                    </a:p>
                  </a:txBody>
                  <a:tcPr marL="121920" marR="121920" marT="60960" marB="60960"/>
                </a:tc>
                <a:tc>
                  <a:txBody>
                    <a:bodyPr/>
                    <a:lstStyle/>
                    <a:p>
                      <a:pPr marL="0" lvl="0" indent="0" eaLnBrk="1" hangingPunct="1">
                        <a:lnSpc>
                          <a:spcPct val="100000"/>
                        </a:lnSpc>
                        <a:spcBef>
                          <a:spcPct val="0"/>
                        </a:spcBef>
                        <a:buClr>
                          <a:srgbClr val="000000"/>
                        </a:buClr>
                        <a:buNone/>
                      </a:pPr>
                      <a:r>
                        <a:rPr lang="zh-CN" altLang="en-US" sz="19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说明</a:t>
                      </a:r>
                    </a:p>
                  </a:txBody>
                  <a:tcPr marL="121920" marR="121920" marT="60960" marB="60960"/>
                </a:tc>
                <a:tc>
                  <a:txBody>
                    <a:bodyPr/>
                    <a:lstStyle/>
                    <a:p>
                      <a:pPr marL="0" lvl="0" indent="0" eaLnBrk="1" hangingPunct="1">
                        <a:lnSpc>
                          <a:spcPct val="100000"/>
                        </a:lnSpc>
                        <a:spcBef>
                          <a:spcPct val="0"/>
                        </a:spcBef>
                        <a:buClr>
                          <a:srgbClr val="000000"/>
                        </a:buClr>
                        <a:buNone/>
                      </a:pPr>
                      <a:r>
                        <a:rPr lang="en-US" altLang="x-none" sz="19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PHP</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等同表达式</a:t>
                      </a:r>
                    </a:p>
                  </a:txBody>
                  <a:tcPr marL="121920" marR="121920" marT="60960" marB="60960"/>
                </a:tc>
                <a:extLst>
                  <a:ext uri="{0D108BD9-81ED-4DB2-BD59-A6C34878D82A}">
                    <a16:rowId xmlns:a16="http://schemas.microsoft.com/office/drawing/2014/main" val="10000"/>
                  </a:ext>
                </a:extLst>
              </a:tr>
              <a:tr h="425873">
                <a:tc>
                  <a:txBody>
                    <a:bodyPr/>
                    <a:lstStyle/>
                    <a:p>
                      <a:pPr marL="0" lvl="0" indent="0" eaLnBrk="1" hangingPunct="1">
                        <a:lnSpc>
                          <a:spcPct val="100000"/>
                        </a:lnSpc>
                        <a:spcBef>
                          <a:spcPct val="0"/>
                        </a:spcBef>
                        <a:buClr>
                          <a:srgbClr val="000000"/>
                        </a:buClr>
                        <a:buNone/>
                      </a:pPr>
                      <a:r>
                        <a:rPr lang="en-US" altLang="x-none" sz="19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1900" b="1" baseline="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900" b="1" baseline="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或 </a:t>
                      </a:r>
                      <a:r>
                        <a:rPr lang="en-US" altLang="x-none" sz="1900" b="1" baseline="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eq</a:t>
                      </a:r>
                    </a:p>
                  </a:txBody>
                  <a:tcPr marL="121920" marR="121920" marT="60960" marB="60960"/>
                </a:tc>
                <a:tc>
                  <a:txBody>
                    <a:bodyPr/>
                    <a:lstStyle/>
                    <a:p>
                      <a:pPr marL="0" lvl="0" indent="0" eaLnBrk="1" hangingPunct="1">
                        <a:lnSpc>
                          <a:spcPct val="100000"/>
                        </a:lnSpc>
                        <a:spcBef>
                          <a:spcPct val="0"/>
                        </a:spcBef>
                        <a:buClr>
                          <a:srgbClr val="000000"/>
                        </a:buClr>
                        <a:buNone/>
                      </a:pPr>
                      <a:r>
                        <a:rPr lang="zh-CN" altLang="en-US" sz="19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相等</a:t>
                      </a:r>
                    </a:p>
                  </a:txBody>
                  <a:tcPr marL="121920" marR="121920" marT="60960" marB="60960"/>
                </a:tc>
                <a:tc>
                  <a:txBody>
                    <a:bodyPr/>
                    <a:lstStyle/>
                    <a:p>
                      <a:pPr marL="0" lvl="0" indent="0" eaLnBrk="1" hangingPunct="1">
                        <a:lnSpc>
                          <a:spcPct val="100000"/>
                        </a:lnSpc>
                        <a:spcBef>
                          <a:spcPct val="0"/>
                        </a:spcBef>
                        <a:buClr>
                          <a:srgbClr val="000000"/>
                        </a:buClr>
                        <a:buNone/>
                      </a:pPr>
                      <a:r>
                        <a:rPr lang="en-US" altLang="x-none" sz="19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a:t>
                      </a:r>
                    </a:p>
                  </a:txBody>
                  <a:tcPr marL="121920" marR="121920" marT="60960" marB="60960"/>
                </a:tc>
                <a:extLst>
                  <a:ext uri="{0D108BD9-81ED-4DB2-BD59-A6C34878D82A}">
                    <a16:rowId xmlns:a16="http://schemas.microsoft.com/office/drawing/2014/main" val="10001"/>
                  </a:ext>
                </a:extLst>
              </a:tr>
              <a:tr h="425873">
                <a:tc>
                  <a:txBody>
                    <a:bodyPr/>
                    <a:lstStyle/>
                    <a:p>
                      <a:pPr marL="0" lvl="0" indent="0" algn="l" eaLnBrk="1" fontAlgn="base" latinLnBrk="0" hangingPunct="1">
                        <a:lnSpc>
                          <a:spcPct val="100000"/>
                        </a:lnSpc>
                        <a:spcBef>
                          <a:spcPct val="0"/>
                        </a:spcBef>
                        <a:spcAft>
                          <a:spcPct val="0"/>
                        </a:spcAft>
                        <a:buClr>
                          <a:srgbClr val="000000"/>
                        </a:buClr>
                        <a:buNone/>
                      </a:pPr>
                      <a:r>
                        <a:rPr lang="en-US" altLang="x-none" sz="19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900" b="1" baseline="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或 </a:t>
                      </a:r>
                      <a:r>
                        <a:rPr lang="en-US" altLang="x-none" sz="1900" b="1" baseline="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ne , neq</a:t>
                      </a:r>
                    </a:p>
                  </a:txBody>
                  <a:tcPr marL="121920" marR="121920" marT="60960" marB="60960"/>
                </a:tc>
                <a:tc>
                  <a:txBody>
                    <a:bodyPr/>
                    <a:lstStyle/>
                    <a:p>
                      <a:pPr marL="0" lvl="0" indent="0" eaLnBrk="1" hangingPunct="1">
                        <a:lnSpc>
                          <a:spcPct val="100000"/>
                        </a:lnSpc>
                        <a:spcBef>
                          <a:spcPct val="0"/>
                        </a:spcBef>
                        <a:buClr>
                          <a:srgbClr val="000000"/>
                        </a:buClr>
                        <a:buNone/>
                      </a:pPr>
                      <a:r>
                        <a:rPr lang="zh-CN" altLang="en-US" sz="19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不相等</a:t>
                      </a:r>
                    </a:p>
                  </a:txBody>
                  <a:tcPr marL="121920" marR="121920" marT="60960" marB="60960"/>
                </a:tc>
                <a:tc>
                  <a:txBody>
                    <a:bodyPr/>
                    <a:lstStyle/>
                    <a:p>
                      <a:pPr marL="0" lvl="0" indent="0" eaLnBrk="1" hangingPunct="1">
                        <a:lnSpc>
                          <a:spcPct val="100000"/>
                        </a:lnSpc>
                        <a:spcBef>
                          <a:spcPct val="0"/>
                        </a:spcBef>
                        <a:buClr>
                          <a:srgbClr val="000000"/>
                        </a:buClr>
                        <a:buNone/>
                      </a:pP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a:t>
                      </a:r>
                      <a:r>
                        <a:rPr lang="en-US" altLang="x-none" sz="19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a:t>
                      </a:r>
                    </a:p>
                  </a:txBody>
                  <a:tcPr marL="121920" marR="121920" marT="60960" marB="60960"/>
                </a:tc>
                <a:extLst>
                  <a:ext uri="{0D108BD9-81ED-4DB2-BD59-A6C34878D82A}">
                    <a16:rowId xmlns:a16="http://schemas.microsoft.com/office/drawing/2014/main" val="10002"/>
                  </a:ext>
                </a:extLst>
              </a:tr>
              <a:tr h="425873">
                <a:tc>
                  <a:txBody>
                    <a:bodyPr/>
                    <a:lstStyle/>
                    <a:p>
                      <a:pPr marL="0" lvl="0" indent="0" algn="l" eaLnBrk="1" fontAlgn="base" latinLnBrk="0" hangingPunct="1">
                        <a:lnSpc>
                          <a:spcPct val="100000"/>
                        </a:lnSpc>
                        <a:spcBef>
                          <a:spcPct val="0"/>
                        </a:spcBef>
                        <a:spcAft>
                          <a:spcPct val="0"/>
                        </a:spcAft>
                        <a:buClr>
                          <a:srgbClr val="000000"/>
                        </a:buClr>
                        <a:buNone/>
                      </a:pPr>
                      <a:r>
                        <a:rPr lang="en-US" altLang="x-none" sz="19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&gt; </a:t>
                      </a:r>
                      <a:r>
                        <a:rPr lang="zh-CN" altLang="en-US" sz="1900" b="1" baseline="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或 </a:t>
                      </a:r>
                      <a:r>
                        <a:rPr lang="en-US" altLang="x-none" sz="1900" b="1" baseline="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gt</a:t>
                      </a:r>
                    </a:p>
                  </a:txBody>
                  <a:tcPr marL="121920" marR="121920" marT="60960" marB="60960"/>
                </a:tc>
                <a:tc>
                  <a:txBody>
                    <a:bodyPr/>
                    <a:lstStyle/>
                    <a:p>
                      <a:pPr marL="0" lvl="0" indent="0" eaLnBrk="1" hangingPunct="1">
                        <a:lnSpc>
                          <a:spcPct val="100000"/>
                        </a:lnSpc>
                        <a:spcBef>
                          <a:spcPct val="0"/>
                        </a:spcBef>
                        <a:buClr>
                          <a:srgbClr val="000000"/>
                        </a:buClr>
                        <a:buNone/>
                      </a:pPr>
                      <a:r>
                        <a:rPr lang="zh-CN" altLang="en-US" sz="19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大于</a:t>
                      </a:r>
                    </a:p>
                  </a:txBody>
                  <a:tcPr marL="121920" marR="121920" marT="60960" marB="60960"/>
                </a:tc>
                <a:tc>
                  <a:txBody>
                    <a:bodyPr/>
                    <a:lstStyle/>
                    <a:p>
                      <a:pPr marL="0" lvl="0" indent="0" eaLnBrk="1" hangingPunct="1">
                        <a:lnSpc>
                          <a:spcPct val="100000"/>
                        </a:lnSpc>
                        <a:spcBef>
                          <a:spcPct val="0"/>
                        </a:spcBef>
                        <a:buClr>
                          <a:srgbClr val="000000"/>
                        </a:buClr>
                        <a:buNone/>
                      </a:pPr>
                      <a:r>
                        <a:rPr lang="en-US" altLang="x-none" sz="19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&gt;</a:t>
                      </a:r>
                    </a:p>
                  </a:txBody>
                  <a:tcPr marL="121920" marR="121920" marT="60960" marB="60960"/>
                </a:tc>
                <a:extLst>
                  <a:ext uri="{0D108BD9-81ED-4DB2-BD59-A6C34878D82A}">
                    <a16:rowId xmlns:a16="http://schemas.microsoft.com/office/drawing/2014/main" val="10003"/>
                  </a:ext>
                </a:extLst>
              </a:tr>
              <a:tr h="425873">
                <a:tc>
                  <a:txBody>
                    <a:bodyPr/>
                    <a:lstStyle/>
                    <a:p>
                      <a:pPr marL="0" lvl="0" indent="0" algn="l" eaLnBrk="1" fontAlgn="base" latinLnBrk="0" hangingPunct="1">
                        <a:lnSpc>
                          <a:spcPct val="100000"/>
                        </a:lnSpc>
                        <a:spcBef>
                          <a:spcPct val="0"/>
                        </a:spcBef>
                        <a:spcAft>
                          <a:spcPct val="0"/>
                        </a:spcAft>
                        <a:buClr>
                          <a:srgbClr val="000000"/>
                        </a:buClr>
                        <a:buNone/>
                      </a:pPr>
                      <a:r>
                        <a:rPr lang="en-US" altLang="x-none" sz="19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&lt; </a:t>
                      </a:r>
                      <a:r>
                        <a:rPr lang="zh-CN" altLang="en-US" sz="1900" b="1" baseline="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或 </a:t>
                      </a:r>
                      <a:r>
                        <a:rPr lang="en-US" altLang="x-none" sz="1900" b="1" baseline="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lt</a:t>
                      </a:r>
                    </a:p>
                  </a:txBody>
                  <a:tcPr marL="121920" marR="121920" marT="60960" marB="60960"/>
                </a:tc>
                <a:tc>
                  <a:txBody>
                    <a:bodyPr/>
                    <a:lstStyle/>
                    <a:p>
                      <a:pPr marL="0" lvl="0" indent="0" eaLnBrk="1" hangingPunct="1">
                        <a:lnSpc>
                          <a:spcPct val="100000"/>
                        </a:lnSpc>
                        <a:spcBef>
                          <a:spcPct val="0"/>
                        </a:spcBef>
                        <a:buClr>
                          <a:srgbClr val="000000"/>
                        </a:buClr>
                        <a:buNone/>
                      </a:pPr>
                      <a:r>
                        <a:rPr lang="zh-CN" altLang="en-US" sz="19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小于</a:t>
                      </a:r>
                    </a:p>
                  </a:txBody>
                  <a:tcPr marL="121920" marR="121920" marT="60960" marB="60960"/>
                </a:tc>
                <a:tc>
                  <a:txBody>
                    <a:bodyPr/>
                    <a:lstStyle/>
                    <a:p>
                      <a:pPr marL="0" lvl="0" indent="0" eaLnBrk="1" hangingPunct="1">
                        <a:lnSpc>
                          <a:spcPct val="100000"/>
                        </a:lnSpc>
                        <a:spcBef>
                          <a:spcPct val="0"/>
                        </a:spcBef>
                        <a:buClr>
                          <a:srgbClr val="000000"/>
                        </a:buClr>
                        <a:buNone/>
                      </a:pPr>
                      <a:r>
                        <a:rPr lang="en-US" altLang="x-none" sz="19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&lt;</a:t>
                      </a:r>
                    </a:p>
                  </a:txBody>
                  <a:tcPr marL="121920" marR="121920" marT="60960" marB="60960"/>
                </a:tc>
                <a:extLst>
                  <a:ext uri="{0D108BD9-81ED-4DB2-BD59-A6C34878D82A}">
                    <a16:rowId xmlns:a16="http://schemas.microsoft.com/office/drawing/2014/main" val="10004"/>
                  </a:ext>
                </a:extLst>
              </a:tr>
              <a:tr h="425873">
                <a:tc>
                  <a:txBody>
                    <a:bodyPr/>
                    <a:lstStyle/>
                    <a:p>
                      <a:pPr marL="0" lvl="0" indent="0" algn="l" eaLnBrk="1" fontAlgn="base" latinLnBrk="0" hangingPunct="1">
                        <a:lnSpc>
                          <a:spcPct val="100000"/>
                        </a:lnSpc>
                        <a:spcBef>
                          <a:spcPct val="0"/>
                        </a:spcBef>
                        <a:spcAft>
                          <a:spcPct val="0"/>
                        </a:spcAft>
                        <a:buClr>
                          <a:srgbClr val="000000"/>
                        </a:buClr>
                        <a:buNone/>
                      </a:pPr>
                      <a:r>
                        <a:rPr lang="en-US" altLang="x-none" sz="19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&gt;=</a:t>
                      </a:r>
                      <a:r>
                        <a:rPr lang="zh-CN" altLang="en-US" sz="1900" b="1" baseline="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或 </a:t>
                      </a:r>
                      <a:r>
                        <a:rPr lang="en-US" altLang="x-none" sz="1900" b="1" baseline="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gte , ge</a:t>
                      </a:r>
                    </a:p>
                  </a:txBody>
                  <a:tcPr marL="121920" marR="121920" marT="60960" marB="60960"/>
                </a:tc>
                <a:tc>
                  <a:txBody>
                    <a:bodyPr/>
                    <a:lstStyle/>
                    <a:p>
                      <a:pPr marL="0" lvl="0" indent="0" eaLnBrk="1" hangingPunct="1">
                        <a:lnSpc>
                          <a:spcPct val="100000"/>
                        </a:lnSpc>
                        <a:spcBef>
                          <a:spcPct val="0"/>
                        </a:spcBef>
                        <a:buClr>
                          <a:srgbClr val="000000"/>
                        </a:buClr>
                        <a:buNone/>
                      </a:pPr>
                      <a:r>
                        <a:rPr lang="zh-CN" altLang="en-US" sz="19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大于等于</a:t>
                      </a:r>
                    </a:p>
                  </a:txBody>
                  <a:tcPr marL="121920" marR="121920" marT="60960" marB="60960"/>
                </a:tc>
                <a:tc>
                  <a:txBody>
                    <a:bodyPr/>
                    <a:lstStyle/>
                    <a:p>
                      <a:pPr marL="0" lvl="0" indent="0" eaLnBrk="1" hangingPunct="1">
                        <a:lnSpc>
                          <a:spcPct val="100000"/>
                        </a:lnSpc>
                        <a:spcBef>
                          <a:spcPct val="0"/>
                        </a:spcBef>
                        <a:buClr>
                          <a:srgbClr val="000000"/>
                        </a:buClr>
                        <a:buNone/>
                      </a:pPr>
                      <a:r>
                        <a:rPr lang="en-US" altLang="x-none" sz="19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&gt;=</a:t>
                      </a:r>
                    </a:p>
                  </a:txBody>
                  <a:tcPr marL="121920" marR="121920" marT="60960" marB="60960"/>
                </a:tc>
                <a:extLst>
                  <a:ext uri="{0D108BD9-81ED-4DB2-BD59-A6C34878D82A}">
                    <a16:rowId xmlns:a16="http://schemas.microsoft.com/office/drawing/2014/main" val="10005"/>
                  </a:ext>
                </a:extLst>
              </a:tr>
              <a:tr h="425873">
                <a:tc>
                  <a:txBody>
                    <a:bodyPr/>
                    <a:lstStyle/>
                    <a:p>
                      <a:pPr marL="0" lvl="0" indent="0" algn="l" eaLnBrk="1" fontAlgn="base" latinLnBrk="0" hangingPunct="1">
                        <a:lnSpc>
                          <a:spcPct val="100000"/>
                        </a:lnSpc>
                        <a:spcBef>
                          <a:spcPct val="0"/>
                        </a:spcBef>
                        <a:spcAft>
                          <a:spcPct val="0"/>
                        </a:spcAft>
                        <a:buClr>
                          <a:srgbClr val="000000"/>
                        </a:buClr>
                        <a:buNone/>
                      </a:pPr>
                      <a:r>
                        <a:rPr lang="en-US" altLang="x-none" sz="19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&lt;=   </a:t>
                      </a:r>
                      <a:r>
                        <a:rPr lang="zh-CN" altLang="en-US" sz="1900" b="1" baseline="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或 </a:t>
                      </a:r>
                      <a:r>
                        <a:rPr lang="en-US" altLang="x-none" sz="1900" b="1" baseline="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lte , le</a:t>
                      </a:r>
                    </a:p>
                  </a:txBody>
                  <a:tcPr marL="121920" marR="121920" marT="60960" marB="60960"/>
                </a:tc>
                <a:tc>
                  <a:txBody>
                    <a:bodyPr/>
                    <a:lstStyle/>
                    <a:p>
                      <a:pPr marL="0" lvl="0" indent="0" eaLnBrk="1" hangingPunct="1">
                        <a:lnSpc>
                          <a:spcPct val="100000"/>
                        </a:lnSpc>
                        <a:spcBef>
                          <a:spcPct val="0"/>
                        </a:spcBef>
                        <a:buClr>
                          <a:srgbClr val="000000"/>
                        </a:buClr>
                        <a:buNone/>
                      </a:pPr>
                      <a:r>
                        <a:rPr lang="zh-CN" altLang="en-US" sz="19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小于等于</a:t>
                      </a:r>
                    </a:p>
                  </a:txBody>
                  <a:tcPr marL="121920" marR="121920" marT="60960" marB="60960"/>
                </a:tc>
                <a:tc>
                  <a:txBody>
                    <a:bodyPr/>
                    <a:lstStyle/>
                    <a:p>
                      <a:pPr marL="0" lvl="0" indent="0" eaLnBrk="1" hangingPunct="1">
                        <a:lnSpc>
                          <a:spcPct val="100000"/>
                        </a:lnSpc>
                        <a:spcBef>
                          <a:spcPct val="0"/>
                        </a:spcBef>
                        <a:buClr>
                          <a:srgbClr val="000000"/>
                        </a:buClr>
                        <a:buNone/>
                      </a:pPr>
                      <a:r>
                        <a:rPr lang="en-US" altLang="x-none" sz="19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&lt;=</a:t>
                      </a:r>
                    </a:p>
                  </a:txBody>
                  <a:tcPr marL="121920" marR="121920" marT="60960" marB="60960"/>
                </a:tc>
                <a:extLst>
                  <a:ext uri="{0D108BD9-81ED-4DB2-BD59-A6C34878D82A}">
                    <a16:rowId xmlns:a16="http://schemas.microsoft.com/office/drawing/2014/main" val="10006"/>
                  </a:ext>
                </a:extLst>
              </a:tr>
              <a:tr h="425873">
                <a:tc>
                  <a:txBody>
                    <a:bodyPr/>
                    <a:lstStyle/>
                    <a:p>
                      <a:pPr marL="0" lvl="0" indent="0" algn="l" eaLnBrk="1" fontAlgn="base" latinLnBrk="0" hangingPunct="1">
                        <a:lnSpc>
                          <a:spcPct val="100000"/>
                        </a:lnSpc>
                        <a:spcBef>
                          <a:spcPct val="0"/>
                        </a:spcBef>
                        <a:spcAft>
                          <a:spcPct val="0"/>
                        </a:spcAft>
                        <a:buClr>
                          <a:srgbClr val="000000"/>
                        </a:buClr>
                        <a:buNone/>
                      </a:pPr>
                      <a:r>
                        <a:rPr lang="en-US" altLang="x-none" sz="19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p>
                  </a:txBody>
                  <a:tcPr marL="121920" marR="121920" marT="60960" marB="60960"/>
                </a:tc>
                <a:tc>
                  <a:txBody>
                    <a:bodyPr/>
                    <a:lstStyle/>
                    <a:p>
                      <a:pPr marL="0" lvl="0" indent="0" eaLnBrk="1" hangingPunct="1">
                        <a:lnSpc>
                          <a:spcPct val="100000"/>
                        </a:lnSpc>
                        <a:spcBef>
                          <a:spcPct val="0"/>
                        </a:spcBef>
                        <a:buClr>
                          <a:srgbClr val="000000"/>
                        </a:buClr>
                        <a:buNone/>
                      </a:pPr>
                      <a:r>
                        <a:rPr lang="zh-CN" altLang="en-US" sz="19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全等</a:t>
                      </a:r>
                    </a:p>
                  </a:txBody>
                  <a:tcPr marL="121920" marR="121920" marT="60960" marB="60960"/>
                </a:tc>
                <a:tc>
                  <a:txBody>
                    <a:bodyPr/>
                    <a:lstStyle/>
                    <a:p>
                      <a:pPr marL="0" lvl="0" indent="0" eaLnBrk="1" hangingPunct="1">
                        <a:lnSpc>
                          <a:spcPct val="100000"/>
                        </a:lnSpc>
                        <a:spcBef>
                          <a:spcPct val="0"/>
                        </a:spcBef>
                        <a:buClr>
                          <a:srgbClr val="000000"/>
                        </a:buClr>
                        <a:buNone/>
                      </a:pPr>
                      <a:r>
                        <a:rPr lang="en-US" altLang="x-none" sz="19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a:t>
                      </a:r>
                    </a:p>
                  </a:txBody>
                  <a:tcPr marL="121920" marR="121920" marT="60960" marB="60960"/>
                </a:tc>
                <a:extLst>
                  <a:ext uri="{0D108BD9-81ED-4DB2-BD59-A6C34878D82A}">
                    <a16:rowId xmlns:a16="http://schemas.microsoft.com/office/drawing/2014/main" val="10007"/>
                  </a:ext>
                </a:extLst>
              </a:tr>
              <a:tr h="425873">
                <a:tc>
                  <a:txBody>
                    <a:bodyPr/>
                    <a:lstStyle/>
                    <a:p>
                      <a:pPr marL="0" lvl="0" indent="0" algn="l" eaLnBrk="1" fontAlgn="base" latinLnBrk="0" hangingPunct="1">
                        <a:lnSpc>
                          <a:spcPct val="100000"/>
                        </a:lnSpc>
                        <a:spcBef>
                          <a:spcPct val="0"/>
                        </a:spcBef>
                        <a:spcAft>
                          <a:spcPct val="0"/>
                        </a:spcAft>
                        <a:buClr>
                          <a:srgbClr val="000000"/>
                        </a:buClr>
                        <a:buNone/>
                      </a:pPr>
                      <a:r>
                        <a:rPr lang="en-US" altLang="x-none" sz="19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900" b="1" baseline="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或 </a:t>
                      </a:r>
                      <a:r>
                        <a:rPr lang="en-US" altLang="x-none" sz="1900" b="1" baseline="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not</a:t>
                      </a:r>
                    </a:p>
                  </a:txBody>
                  <a:tcPr marL="121920" marR="121920" marT="60960" marB="60960"/>
                </a:tc>
                <a:tc>
                  <a:txBody>
                    <a:bodyPr/>
                    <a:lstStyle/>
                    <a:p>
                      <a:pPr marL="0" lvl="0" indent="0" eaLnBrk="1" hangingPunct="1">
                        <a:lnSpc>
                          <a:spcPct val="100000"/>
                        </a:lnSpc>
                        <a:spcBef>
                          <a:spcPct val="0"/>
                        </a:spcBef>
                        <a:buClr>
                          <a:srgbClr val="000000"/>
                        </a:buClr>
                        <a:buNone/>
                      </a:pPr>
                      <a:r>
                        <a:rPr lang="zh-CN" altLang="en-US" sz="19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非</a:t>
                      </a:r>
                    </a:p>
                  </a:txBody>
                  <a:tcPr marL="121920" marR="121920" marT="60960" marB="60960"/>
                </a:tc>
                <a:tc>
                  <a:txBody>
                    <a:bodyPr/>
                    <a:lstStyle/>
                    <a:p>
                      <a:pPr marL="0" lvl="0" indent="0" eaLnBrk="1" hangingPunct="1">
                        <a:lnSpc>
                          <a:spcPct val="100000"/>
                        </a:lnSpc>
                        <a:spcBef>
                          <a:spcPct val="0"/>
                        </a:spcBef>
                        <a:buClr>
                          <a:srgbClr val="000000"/>
                        </a:buClr>
                        <a:buNone/>
                      </a:pPr>
                      <a:r>
                        <a:rPr lang="en-US" altLang="x-none" sz="1900" dirty="0">
                          <a:solidFill>
                            <a:schemeClr val="tx1">
                              <a:lumMod val="95000"/>
                              <a:lumOff val="5000"/>
                            </a:schemeClr>
                          </a:solidFill>
                          <a:latin typeface="微软雅黑" panose="020B0503020204020204" pitchFamily="34" charset="-122"/>
                          <a:ea typeface="微软雅黑" panose="020B0503020204020204" pitchFamily="34" charset="-122"/>
                          <a:sym typeface="Franklin Gothic Book" charset="0"/>
                        </a:rPr>
                        <a:t>!</a:t>
                      </a:r>
                    </a:p>
                  </a:txBody>
                  <a:tcPr marL="121920" marR="121920" marT="60960" marB="60960"/>
                </a:tc>
                <a:extLst>
                  <a:ext uri="{0D108BD9-81ED-4DB2-BD59-A6C34878D82A}">
                    <a16:rowId xmlns:a16="http://schemas.microsoft.com/office/drawing/2014/main" val="10008"/>
                  </a:ext>
                </a:extLst>
              </a:tr>
              <a:tr h="434340">
                <a:tc>
                  <a:txBody>
                    <a:bodyPr/>
                    <a:lstStyle/>
                    <a:p>
                      <a:pPr marL="0" lvl="0" indent="0" algn="l" eaLnBrk="1" fontAlgn="base" latinLnBrk="0" hangingPunct="1">
                        <a:lnSpc>
                          <a:spcPct val="100000"/>
                        </a:lnSpc>
                        <a:spcBef>
                          <a:spcPct val="0"/>
                        </a:spcBef>
                        <a:spcAft>
                          <a:spcPct val="0"/>
                        </a:spcAft>
                        <a:buClr>
                          <a:srgbClr val="000000"/>
                        </a:buClr>
                        <a:buNone/>
                      </a:pPr>
                      <a:r>
                        <a:rPr lang="en-US" altLang="x-none" sz="19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900" b="1" baseline="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或 </a:t>
                      </a:r>
                      <a:r>
                        <a:rPr lang="en-US" altLang="x-none" sz="1900" b="1" baseline="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mod</a:t>
                      </a:r>
                    </a:p>
                  </a:txBody>
                  <a:tcPr marL="121920" marR="121920" marT="60960" marB="60960"/>
                </a:tc>
                <a:tc>
                  <a:txBody>
                    <a:bodyPr/>
                    <a:lstStyle/>
                    <a:p>
                      <a:pPr marL="0" lvl="0" indent="0" eaLnBrk="1" hangingPunct="1">
                        <a:lnSpc>
                          <a:spcPct val="100000"/>
                        </a:lnSpc>
                        <a:spcBef>
                          <a:spcPct val="0"/>
                        </a:spcBef>
                        <a:buClr>
                          <a:srgbClr val="000000"/>
                        </a:buClr>
                        <a:buNone/>
                      </a:pPr>
                      <a:r>
                        <a:rPr lang="zh-CN" altLang="en-US" sz="1900">
                          <a:solidFill>
                            <a:schemeClr val="tx1"/>
                          </a:solidFill>
                          <a:latin typeface="微软雅黑" panose="020B0503020204020204" pitchFamily="34" charset="-122"/>
                          <a:ea typeface="微软雅黑" panose="020B0503020204020204" pitchFamily="34" charset="-122"/>
                          <a:sym typeface="黑体" panose="02010609060101010101" pitchFamily="49" charset="-122"/>
                        </a:rPr>
                        <a:t>求模</a:t>
                      </a:r>
                    </a:p>
                  </a:txBody>
                  <a:tcPr marL="121920" marR="121920" marT="60960" marB="60960"/>
                </a:tc>
                <a:tc>
                  <a:txBody>
                    <a:bodyPr/>
                    <a:lstStyle/>
                    <a:p>
                      <a:pPr marL="0" lvl="0" indent="0" eaLnBrk="1" hangingPunct="1">
                        <a:lnSpc>
                          <a:spcPct val="100000"/>
                        </a:lnSpc>
                        <a:spcBef>
                          <a:spcPct val="0"/>
                        </a:spcBef>
                        <a:buClr>
                          <a:srgbClr val="000000"/>
                        </a:buClr>
                        <a:buNone/>
                      </a:pPr>
                      <a:r>
                        <a:rPr lang="en-US" altLang="x-none" sz="1900" dirty="0">
                          <a:solidFill>
                            <a:schemeClr val="tx1"/>
                          </a:solidFill>
                          <a:latin typeface="微软雅黑" panose="020B0503020204020204" pitchFamily="34" charset="-122"/>
                          <a:ea typeface="微软雅黑" panose="020B0503020204020204" pitchFamily="34" charset="-122"/>
                          <a:sym typeface="Franklin Gothic Book" charset="0"/>
                        </a:rPr>
                        <a:t>%</a:t>
                      </a:r>
                    </a:p>
                  </a:txBody>
                  <a:tcPr marL="121920" marR="121920" marT="60960" marB="60960"/>
                </a:tc>
                <a:extLst>
                  <a:ext uri="{0D108BD9-81ED-4DB2-BD59-A6C34878D82A}">
                    <a16:rowId xmlns:a16="http://schemas.microsoft.com/office/drawing/2014/main" val="10009"/>
                  </a:ext>
                </a:extLst>
              </a:tr>
              <a:tr h="425873">
                <a:tc>
                  <a:txBody>
                    <a:bodyPr/>
                    <a:lstStyle/>
                    <a:p>
                      <a:pPr marL="0" lvl="0" indent="0" eaLnBrk="1" hangingPunct="1">
                        <a:lnSpc>
                          <a:spcPct val="100000"/>
                        </a:lnSpc>
                        <a:spcBef>
                          <a:spcPct val="0"/>
                        </a:spcBef>
                        <a:buClr>
                          <a:srgbClr val="000000"/>
                        </a:buClr>
                        <a:buNone/>
                      </a:pPr>
                      <a:r>
                        <a:rPr lang="en-US" altLang="x-none" sz="19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Is [not] even</a:t>
                      </a:r>
                    </a:p>
                  </a:txBody>
                  <a:tcPr marL="121920" marR="121920" marT="60960" marB="60960"/>
                </a:tc>
                <a:tc>
                  <a:txBody>
                    <a:bodyPr/>
                    <a:lstStyle/>
                    <a:p>
                      <a:pPr marL="0" lvl="0" indent="0" eaLnBrk="1" hangingPunct="1">
                        <a:lnSpc>
                          <a:spcPct val="100000"/>
                        </a:lnSpc>
                        <a:spcBef>
                          <a:spcPct val="0"/>
                        </a:spcBef>
                        <a:buClr>
                          <a:srgbClr val="000000"/>
                        </a:buClr>
                        <a:buNone/>
                      </a:pPr>
                      <a:r>
                        <a:rPr lang="zh-CN" altLang="en-US" sz="1900">
                          <a:solidFill>
                            <a:schemeClr val="tx1"/>
                          </a:solidFill>
                          <a:latin typeface="微软雅黑" panose="020B0503020204020204" pitchFamily="34" charset="-122"/>
                          <a:ea typeface="微软雅黑" panose="020B0503020204020204" pitchFamily="34" charset="-122"/>
                          <a:sym typeface="黑体" panose="02010609060101010101" pitchFamily="49" charset="-122"/>
                        </a:rPr>
                        <a:t>是否为偶数</a:t>
                      </a:r>
                    </a:p>
                  </a:txBody>
                  <a:tcPr marL="121920" marR="121920" marT="60960" marB="60960"/>
                </a:tc>
                <a:tc>
                  <a:txBody>
                    <a:bodyPr/>
                    <a:lstStyle/>
                    <a:p>
                      <a:pPr marL="0" lvl="0" indent="0" eaLnBrk="1" hangingPunct="1">
                        <a:lnSpc>
                          <a:spcPct val="100000"/>
                        </a:lnSpc>
                        <a:spcBef>
                          <a:spcPct val="0"/>
                        </a:spcBef>
                        <a:buClr>
                          <a:srgbClr val="000000"/>
                        </a:buClr>
                        <a:buNone/>
                      </a:pPr>
                      <a:r>
                        <a:rPr lang="en-US" altLang="x-none" sz="1900" dirty="0">
                          <a:solidFill>
                            <a:schemeClr val="tx1"/>
                          </a:solidFill>
                          <a:latin typeface="微软雅黑" panose="020B0503020204020204" pitchFamily="34" charset="-122"/>
                          <a:ea typeface="微软雅黑" panose="020B0503020204020204" pitchFamily="34" charset="-122"/>
                          <a:sym typeface="Franklin Gothic Book" charset="0"/>
                        </a:rPr>
                        <a:t>$a % 2 ==0</a:t>
                      </a:r>
                    </a:p>
                  </a:txBody>
                  <a:tcPr marL="121920" marR="121920" marT="60960" marB="60960"/>
                </a:tc>
                <a:extLst>
                  <a:ext uri="{0D108BD9-81ED-4DB2-BD59-A6C34878D82A}">
                    <a16:rowId xmlns:a16="http://schemas.microsoft.com/office/drawing/2014/main" val="10010"/>
                  </a:ext>
                </a:extLst>
              </a:tr>
              <a:tr h="425873">
                <a:tc>
                  <a:txBody>
                    <a:bodyPr/>
                    <a:lstStyle/>
                    <a:p>
                      <a:pPr marL="0" lvl="0" indent="0" eaLnBrk="1" hangingPunct="1">
                        <a:lnSpc>
                          <a:spcPct val="100000"/>
                        </a:lnSpc>
                        <a:spcBef>
                          <a:spcPct val="0"/>
                        </a:spcBef>
                        <a:buClr>
                          <a:srgbClr val="000000"/>
                        </a:buClr>
                        <a:buNone/>
                      </a:pPr>
                      <a:r>
                        <a:rPr lang="en-US" altLang="x-none" sz="19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Is [not] </a:t>
                      </a:r>
                      <a:r>
                        <a:rPr lang="en-GB" altLang="en-US" sz="19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even</a:t>
                      </a:r>
                      <a:r>
                        <a:rPr lang="en-US" altLang="x-none" sz="19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by</a:t>
                      </a:r>
                      <a:endParaRPr lang="en-US" altLang="x-none" sz="1900" b="1" baseline="0" dirty="0">
                        <a:solidFill>
                          <a:schemeClr val="tx1"/>
                        </a:solidFill>
                        <a:latin typeface="微软雅黑" panose="020B0503020204020204" pitchFamily="34" charset="-122"/>
                        <a:ea typeface="微软雅黑" panose="020B0503020204020204" pitchFamily="34" charset="-122"/>
                        <a:sym typeface="Franklin Gothic Book" charset="0"/>
                      </a:endParaRPr>
                    </a:p>
                  </a:txBody>
                  <a:tcPr marL="121920" marR="121920" marT="60960" marB="60960"/>
                </a:tc>
                <a:tc>
                  <a:txBody>
                    <a:bodyPr/>
                    <a:lstStyle/>
                    <a:p>
                      <a:pPr marL="0" lvl="0" indent="0" eaLnBrk="1" hangingPunct="1">
                        <a:lnSpc>
                          <a:spcPct val="100000"/>
                        </a:lnSpc>
                        <a:spcBef>
                          <a:spcPct val="0"/>
                        </a:spcBef>
                        <a:buClr>
                          <a:srgbClr val="000000"/>
                        </a:buClr>
                        <a:buNone/>
                      </a:pPr>
                      <a:r>
                        <a:rPr lang="zh-CN" altLang="en-US" sz="1900" dirty="0">
                          <a:solidFill>
                            <a:schemeClr val="tx1"/>
                          </a:solidFill>
                          <a:latin typeface="微软雅黑" panose="020B0503020204020204" pitchFamily="34" charset="-122"/>
                          <a:ea typeface="微软雅黑" panose="020B0503020204020204" pitchFamily="34" charset="-122"/>
                          <a:sym typeface="黑体" panose="02010609060101010101" pitchFamily="49" charset="-122"/>
                        </a:rPr>
                        <a:t>商是否为偶数</a:t>
                      </a:r>
                    </a:p>
                  </a:txBody>
                  <a:tcPr marL="121920" marR="121920" marT="60960" marB="60960"/>
                </a:tc>
                <a:tc>
                  <a:txBody>
                    <a:bodyPr/>
                    <a:lstStyle/>
                    <a:p>
                      <a:pPr marL="0" lvl="0" indent="0" eaLnBrk="1" hangingPunct="1">
                        <a:lnSpc>
                          <a:spcPct val="100000"/>
                        </a:lnSpc>
                        <a:spcBef>
                          <a:spcPct val="0"/>
                        </a:spcBef>
                        <a:buClr>
                          <a:srgbClr val="000000"/>
                        </a:buClr>
                        <a:buNone/>
                      </a:pPr>
                      <a:r>
                        <a:rPr lang="en-US" altLang="x-none" sz="1900" dirty="0">
                          <a:solidFill>
                            <a:schemeClr val="tx1"/>
                          </a:solidFill>
                          <a:latin typeface="微软雅黑" panose="020B0503020204020204" pitchFamily="34" charset="-122"/>
                          <a:ea typeface="微软雅黑" panose="020B0503020204020204" pitchFamily="34" charset="-122"/>
                          <a:sym typeface="Franklin Gothic Book" charset="0"/>
                        </a:rPr>
                        <a:t>($a/$b)%2=0</a:t>
                      </a:r>
                      <a:endParaRPr lang="en-US" altLang="x-none" sz="1900" baseline="0" dirty="0">
                        <a:solidFill>
                          <a:schemeClr val="tx1"/>
                        </a:solidFill>
                        <a:latin typeface="微软雅黑" panose="020B0503020204020204" pitchFamily="34" charset="-122"/>
                        <a:ea typeface="微软雅黑" panose="020B0503020204020204" pitchFamily="34" charset="-122"/>
                        <a:sym typeface="Franklin Gothic Book" charset="0"/>
                      </a:endParaRPr>
                    </a:p>
                  </a:txBody>
                  <a:tcPr marL="121920" marR="121920" marT="60960" marB="60960"/>
                </a:tc>
                <a:extLst>
                  <a:ext uri="{0D108BD9-81ED-4DB2-BD59-A6C34878D82A}">
                    <a16:rowId xmlns:a16="http://schemas.microsoft.com/office/drawing/2014/main" val="10011"/>
                  </a:ext>
                </a:extLst>
              </a:tr>
              <a:tr h="710353">
                <a:tc>
                  <a:txBody>
                    <a:bodyPr/>
                    <a:lstStyle/>
                    <a:p>
                      <a:pPr marL="0" lvl="0" indent="0" eaLnBrk="1" hangingPunct="1">
                        <a:lnSpc>
                          <a:spcPct val="100000"/>
                        </a:lnSpc>
                        <a:spcBef>
                          <a:spcPct val="0"/>
                        </a:spcBef>
                        <a:buClr>
                          <a:srgbClr val="000000"/>
                        </a:buClr>
                        <a:buNone/>
                      </a:pPr>
                      <a:r>
                        <a:rPr lang="en-US" altLang="x-none" sz="19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Is [not] odd</a:t>
                      </a:r>
                    </a:p>
                    <a:p>
                      <a:pPr marL="0" lvl="0" indent="0" eaLnBrk="1" hangingPunct="1">
                        <a:lnSpc>
                          <a:spcPct val="100000"/>
                        </a:lnSpc>
                        <a:spcBef>
                          <a:spcPct val="0"/>
                        </a:spcBef>
                        <a:buClr>
                          <a:srgbClr val="000000"/>
                        </a:buClr>
                        <a:buNone/>
                      </a:pPr>
                      <a:r>
                        <a:rPr lang="en-US" altLang="x-none" sz="1900" dirty="0">
                          <a:solidFill>
                            <a:schemeClr val="tx1"/>
                          </a:solidFill>
                          <a:latin typeface="微软雅黑" panose="020B0503020204020204" pitchFamily="34" charset="-122"/>
                          <a:ea typeface="微软雅黑" panose="020B0503020204020204" pitchFamily="34" charset="-122"/>
                          <a:sym typeface="Franklin Gothic Book" charset="0"/>
                        </a:rPr>
                        <a:t>$a </a:t>
                      </a:r>
                      <a:r>
                        <a:rPr lang="en-US" altLang="x-none" sz="19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Is [not] odd by </a:t>
                      </a:r>
                      <a:r>
                        <a:rPr lang="en-US" altLang="x-none" sz="1900" dirty="0">
                          <a:solidFill>
                            <a:schemeClr val="tx1"/>
                          </a:solidFill>
                          <a:latin typeface="微软雅黑" panose="020B0503020204020204" pitchFamily="34" charset="-122"/>
                          <a:ea typeface="微软雅黑" panose="020B0503020204020204" pitchFamily="34" charset="-122"/>
                          <a:sym typeface="Franklin Gothic Book" charset="0"/>
                        </a:rPr>
                        <a:t>$b</a:t>
                      </a:r>
                      <a:endParaRPr lang="en-US" altLang="x-none" sz="1900" b="1" baseline="0" dirty="0">
                        <a:solidFill>
                          <a:schemeClr val="tx1"/>
                        </a:solidFill>
                        <a:latin typeface="微软雅黑" panose="020B0503020204020204" pitchFamily="34" charset="-122"/>
                        <a:ea typeface="微软雅黑" panose="020B0503020204020204" pitchFamily="34" charset="-122"/>
                        <a:sym typeface="Franklin Gothic Book" charset="0"/>
                      </a:endParaRPr>
                    </a:p>
                  </a:txBody>
                  <a:tcPr marL="121920" marR="121920" marT="60960" marB="60960"/>
                </a:tc>
                <a:tc>
                  <a:txBody>
                    <a:bodyPr/>
                    <a:lstStyle/>
                    <a:p>
                      <a:pPr marL="0" lvl="0" indent="0" eaLnBrk="1" hangingPunct="1">
                        <a:lnSpc>
                          <a:spcPct val="100000"/>
                        </a:lnSpc>
                        <a:spcBef>
                          <a:spcPct val="0"/>
                        </a:spcBef>
                        <a:buClr>
                          <a:srgbClr val="000000"/>
                        </a:buClr>
                        <a:buNone/>
                      </a:pPr>
                      <a:r>
                        <a:rPr lang="zh-CN" altLang="en-US" sz="1900" dirty="0">
                          <a:solidFill>
                            <a:schemeClr val="tx1"/>
                          </a:solidFill>
                          <a:latin typeface="微软雅黑" panose="020B0503020204020204" pitchFamily="34" charset="-122"/>
                          <a:ea typeface="微软雅黑" panose="020B0503020204020204" pitchFamily="34" charset="-122"/>
                          <a:sym typeface="黑体" panose="02010609060101010101" pitchFamily="49" charset="-122"/>
                        </a:rPr>
                        <a:t>是否为奇数</a:t>
                      </a:r>
                    </a:p>
                    <a:p>
                      <a:pPr marL="0" lvl="0" indent="0" eaLnBrk="1" hangingPunct="1">
                        <a:lnSpc>
                          <a:spcPct val="100000"/>
                        </a:lnSpc>
                        <a:spcBef>
                          <a:spcPct val="0"/>
                        </a:spcBef>
                        <a:buClr>
                          <a:srgbClr val="000000"/>
                        </a:buClr>
                        <a:buNone/>
                      </a:pPr>
                      <a:r>
                        <a:rPr lang="zh-CN" altLang="en-US" sz="1900" dirty="0">
                          <a:solidFill>
                            <a:schemeClr val="tx1"/>
                          </a:solidFill>
                          <a:latin typeface="微软雅黑" panose="020B0503020204020204" pitchFamily="34" charset="-122"/>
                          <a:ea typeface="微软雅黑" panose="020B0503020204020204" pitchFamily="34" charset="-122"/>
                          <a:sym typeface="黑体" panose="02010609060101010101" pitchFamily="49" charset="-122"/>
                        </a:rPr>
                        <a:t>商是否为奇数</a:t>
                      </a:r>
                    </a:p>
                  </a:txBody>
                  <a:tcPr marL="121920" marR="121920" marT="60960" marB="60960"/>
                </a:tc>
                <a:tc>
                  <a:txBody>
                    <a:bodyPr/>
                    <a:lstStyle/>
                    <a:p>
                      <a:pPr marL="0" lvl="0" indent="0" eaLnBrk="1" hangingPunct="1">
                        <a:lnSpc>
                          <a:spcPct val="100000"/>
                        </a:lnSpc>
                        <a:spcBef>
                          <a:spcPct val="0"/>
                        </a:spcBef>
                        <a:buClr>
                          <a:srgbClr val="000000"/>
                        </a:buClr>
                        <a:buNone/>
                      </a:pPr>
                      <a:r>
                        <a:rPr lang="en-US" altLang="x-none" sz="1900" dirty="0">
                          <a:solidFill>
                            <a:schemeClr val="tx1"/>
                          </a:solidFill>
                          <a:latin typeface="微软雅黑" panose="020B0503020204020204" pitchFamily="34" charset="-122"/>
                          <a:ea typeface="微软雅黑" panose="020B0503020204020204" pitchFamily="34" charset="-122"/>
                          <a:sym typeface="Franklin Gothic Book" charset="0"/>
                        </a:rPr>
                        <a:t>$a % 2 !=</a:t>
                      </a:r>
                      <a:r>
                        <a:rPr lang="en-US" altLang="x-none" sz="1900" baseline="0" dirty="0">
                          <a:solidFill>
                            <a:schemeClr val="tx1"/>
                          </a:solidFill>
                          <a:latin typeface="微软雅黑" panose="020B0503020204020204" pitchFamily="34" charset="-122"/>
                          <a:ea typeface="微软雅黑" panose="020B0503020204020204" pitchFamily="34" charset="-122"/>
                          <a:sym typeface="Franklin Gothic Book" charset="0"/>
                        </a:rPr>
                        <a:t> 0</a:t>
                      </a:r>
                    </a:p>
                    <a:p>
                      <a:pPr marL="0" lvl="0" indent="0" eaLnBrk="1" hangingPunct="1">
                        <a:lnSpc>
                          <a:spcPct val="100000"/>
                        </a:lnSpc>
                        <a:spcBef>
                          <a:spcPct val="0"/>
                        </a:spcBef>
                        <a:buClr>
                          <a:srgbClr val="000000"/>
                        </a:buClr>
                        <a:buNone/>
                      </a:pPr>
                      <a:r>
                        <a:rPr lang="en-US" altLang="x-none" sz="1900" baseline="0" dirty="0">
                          <a:solidFill>
                            <a:schemeClr val="tx1"/>
                          </a:solidFill>
                          <a:latin typeface="微软雅黑" panose="020B0503020204020204" pitchFamily="34" charset="-122"/>
                          <a:ea typeface="微软雅黑" panose="020B0503020204020204" pitchFamily="34" charset="-122"/>
                          <a:sym typeface="Franklin Gothic Book" charset="0"/>
                        </a:rPr>
                        <a:t>($a/$b)%2!=0</a:t>
                      </a:r>
                    </a:p>
                  </a:txBody>
                  <a:tcPr marL="121920" marR="121920" marT="60960" marB="6096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472923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41113" y="991447"/>
            <a:ext cx="10957560" cy="4425527"/>
          </a:xfrm>
        </p:spPr>
        <p:txBody>
          <a:bodyPr>
            <a:normAutofit/>
          </a:bodyPr>
          <a:lstStyle/>
          <a:p>
            <a:r>
              <a:rPr lang="zh-CN" altLang="en-US" sz="2400">
                <a:sym typeface="+mn-ea"/>
              </a:rPr>
              <a:t>语法</a:t>
            </a:r>
          </a:p>
          <a:p>
            <a:pPr marL="609585" lvl="1" indent="0">
              <a:buNone/>
            </a:pPr>
            <a:r>
              <a:rPr sz="2000">
                <a:sym typeface="+mn-ea"/>
              </a:rPr>
              <a:t> {for $i=初始值 to 结束 </a:t>
            </a:r>
            <a:r>
              <a:rPr lang="en-US" sz="2000">
                <a:sym typeface="+mn-ea"/>
              </a:rPr>
              <a:t>[</a:t>
            </a:r>
            <a:r>
              <a:rPr sz="2000">
                <a:sym typeface="+mn-ea"/>
              </a:rPr>
              <a:t>step 变化量 max=最大循环次数</a:t>
            </a:r>
            <a:r>
              <a:rPr lang="en-US" sz="2000">
                <a:sym typeface="+mn-ea"/>
              </a:rPr>
              <a:t>]</a:t>
            </a:r>
            <a:r>
              <a:rPr sz="2000">
                <a:sym typeface="+mn-ea"/>
              </a:rPr>
              <a:t>}</a:t>
            </a:r>
          </a:p>
          <a:p>
            <a:pPr marL="609585" lvl="1" indent="0">
              <a:buNone/>
            </a:pPr>
            <a:r>
              <a:rPr sz="2000">
                <a:sym typeface="+mn-ea"/>
              </a:rPr>
              <a:t>...</a:t>
            </a:r>
          </a:p>
          <a:p>
            <a:pPr marL="609585" lvl="1" indent="0">
              <a:buNone/>
            </a:pPr>
            <a:r>
              <a:rPr sz="2000">
                <a:sym typeface="+mn-ea"/>
              </a:rPr>
              <a:t>{forelse}</a:t>
            </a:r>
          </a:p>
          <a:p>
            <a:pPr marL="609585" lvl="1" indent="0">
              <a:buNone/>
            </a:pPr>
            <a:r>
              <a:rPr sz="2000">
                <a:sym typeface="+mn-ea"/>
              </a:rPr>
              <a:t>...</a:t>
            </a:r>
          </a:p>
          <a:p>
            <a:pPr marL="609585" lvl="1" indent="0">
              <a:buNone/>
            </a:pPr>
            <a:r>
              <a:rPr sz="2000">
                <a:sym typeface="+mn-ea"/>
              </a:rPr>
              <a:t>{/for}</a:t>
            </a:r>
          </a:p>
          <a:p>
            <a:pPr marL="0" indent="0">
              <a:buNone/>
            </a:pPr>
            <a:endParaRPr lang="zh-CN" altLang="en-US"/>
          </a:p>
        </p:txBody>
      </p:sp>
      <p:sp>
        <p:nvSpPr>
          <p:cNvPr id="3" name="标题 2"/>
          <p:cNvSpPr>
            <a:spLocks noGrp="1"/>
          </p:cNvSpPr>
          <p:nvPr>
            <p:ph type="title"/>
          </p:nvPr>
        </p:nvSpPr>
        <p:spPr/>
        <p:txBody>
          <a:bodyPr/>
          <a:lstStyle/>
          <a:p>
            <a:r>
              <a:rPr lang="en-US" altLang="zh-CN"/>
              <a:t>8.3 </a:t>
            </a:r>
            <a:r>
              <a:rPr lang="en-US"/>
              <a:t>for</a:t>
            </a:r>
            <a:r>
              <a:rPr lang="zh-CN" altLang="en-US"/>
              <a:t>循环语句</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13315" name="Rectangle 1"/>
          <p:cNvSpPr/>
          <p:nvPr/>
        </p:nvSpPr>
        <p:spPr>
          <a:xfrm>
            <a:off x="3493347" y="2394050"/>
            <a:ext cx="5892800" cy="1959832"/>
          </a:xfrm>
          <a:prstGeom prst="rect">
            <a:avLst/>
          </a:prstGeom>
          <a:solidFill>
            <a:schemeClr val="tx2">
              <a:lumMod val="20000"/>
              <a:lumOff val="80000"/>
            </a:schemeClr>
          </a:solidFill>
          <a:ln w="9525" cap="flat" cmpd="sng">
            <a:solidFill>
              <a:schemeClr val="tx2">
                <a:lumMod val="40000"/>
                <a:lumOff val="60000"/>
              </a:schemeClr>
            </a:solidFill>
            <a:prstDash val="sysDash"/>
            <a:bevel/>
            <a:headEnd type="none" w="med" len="med"/>
            <a:tailEnd type="none" w="med" len="med"/>
          </a:ln>
        </p:spPr>
        <p:txBody>
          <a:bodyPr wrap="square" anchor="ctr">
            <a:spAutoFit/>
          </a:bodyPr>
          <a:lstStyle/>
          <a:p>
            <a:pPr lvl="0" eaLnBrk="0" hangingPunct="0">
              <a:lnSpc>
                <a:spcPct val="130000"/>
              </a:lnSpc>
            </a:pPr>
            <a:r>
              <a:rPr lang="zh-CN" altLang="en-US" sz="1867" dirty="0">
                <a:latin typeface="微软雅黑" panose="020B0503020204020204" pitchFamily="34" charset="-122"/>
                <a:ea typeface="微软雅黑" panose="020B0503020204020204" pitchFamily="34" charset="-122"/>
                <a:sym typeface="Arial" panose="020B0604020202020204" pitchFamily="34" charset="0"/>
              </a:rPr>
              <a:t>{for $i=100 to 1 step -33 max=5}</a:t>
            </a:r>
          </a:p>
          <a:p>
            <a:pPr lvl="0" eaLnBrk="0" hangingPunct="0">
              <a:lnSpc>
                <a:spcPct val="130000"/>
              </a:lnSpc>
            </a:pPr>
            <a:r>
              <a:rPr lang="zh-CN" altLang="en-US" sz="1867" dirty="0">
                <a:latin typeface="微软雅黑" panose="020B0503020204020204" pitchFamily="34" charset="-122"/>
                <a:ea typeface="微软雅黑" panose="020B0503020204020204" pitchFamily="34" charset="-122"/>
                <a:sym typeface="Arial" panose="020B0604020202020204" pitchFamily="34" charset="0"/>
              </a:rPr>
              <a:t>{$i}</a:t>
            </a:r>
          </a:p>
          <a:p>
            <a:pPr lvl="0" eaLnBrk="0" hangingPunct="0">
              <a:lnSpc>
                <a:spcPct val="130000"/>
              </a:lnSpc>
            </a:pPr>
            <a:r>
              <a:rPr lang="zh-CN" altLang="en-US" sz="1867" dirty="0">
                <a:latin typeface="微软雅黑" panose="020B0503020204020204" pitchFamily="34" charset="-122"/>
                <a:ea typeface="微软雅黑" panose="020B0503020204020204" pitchFamily="34" charset="-122"/>
                <a:sym typeface="Arial" panose="020B0604020202020204" pitchFamily="34" charset="0"/>
              </a:rPr>
              <a:t>{forelse}</a:t>
            </a:r>
          </a:p>
          <a:p>
            <a:pPr lvl="0" eaLnBrk="0" hangingPunct="0">
              <a:lnSpc>
                <a:spcPct val="130000"/>
              </a:lnSpc>
            </a:pPr>
            <a:r>
              <a:rPr lang="zh-CN" altLang="en-US" sz="1867" dirty="0">
                <a:latin typeface="微软雅黑" panose="020B0503020204020204" pitchFamily="34" charset="-122"/>
                <a:ea typeface="微软雅黑" panose="020B0503020204020204" pitchFamily="34" charset="-122"/>
                <a:sym typeface="Arial" panose="020B0604020202020204" pitchFamily="34" charset="0"/>
              </a:rPr>
              <a:t>没有数据可以循环</a:t>
            </a:r>
          </a:p>
          <a:p>
            <a:pPr lvl="0" eaLnBrk="0" hangingPunct="0">
              <a:lnSpc>
                <a:spcPct val="130000"/>
              </a:lnSpc>
            </a:pPr>
            <a:r>
              <a:rPr lang="zh-CN" altLang="en-US" sz="1867" dirty="0">
                <a:latin typeface="微软雅黑" panose="020B0503020204020204" pitchFamily="34" charset="-122"/>
                <a:ea typeface="微软雅黑" panose="020B0503020204020204" pitchFamily="34" charset="-122"/>
                <a:sym typeface="Arial" panose="020B0604020202020204" pitchFamily="34" charset="0"/>
              </a:rPr>
              <a:t>{/for}</a:t>
            </a:r>
          </a:p>
        </p:txBody>
      </p:sp>
    </p:spTree>
    <p:extLst>
      <p:ext uri="{BB962C8B-B14F-4D97-AF65-F5344CB8AC3E}">
        <p14:creationId xmlns:p14="http://schemas.microsoft.com/office/powerpoint/2010/main" val="415255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23147" y="1316567"/>
            <a:ext cx="10957560" cy="4425527"/>
          </a:xfrm>
        </p:spPr>
        <p:txBody>
          <a:bodyPr>
            <a:normAutofit/>
          </a:bodyPr>
          <a:lstStyle/>
          <a:p>
            <a:r>
              <a:rPr lang="zh-CN" altLang="en-US">
                <a:sym typeface="+mn-ea"/>
              </a:rPr>
              <a:t>语法</a:t>
            </a:r>
          </a:p>
          <a:p>
            <a:pPr marL="0" indent="0">
              <a:buNone/>
            </a:pPr>
            <a:r>
              <a:rPr lang="zh-CN" altLang="en-US">
                <a:sym typeface="+mn-ea"/>
              </a:rPr>
              <a:t>       </a:t>
            </a:r>
            <a:r>
              <a:rPr>
                <a:solidFill>
                  <a:srgbClr val="FF0000"/>
                </a:solidFill>
                <a:sym typeface="+mn-ea"/>
              </a:rPr>
              <a:t>{while $</a:t>
            </a:r>
            <a:r>
              <a:rPr lang="en-GB">
                <a:solidFill>
                  <a:srgbClr val="FF0000"/>
                </a:solidFill>
                <a:sym typeface="+mn-ea"/>
              </a:rPr>
              <a:t>i</a:t>
            </a:r>
            <a:r>
              <a:rPr>
                <a:solidFill>
                  <a:srgbClr val="FF0000"/>
                </a:solidFill>
                <a:sym typeface="+mn-ea"/>
              </a:rPr>
              <a:t>&gt; 0}</a:t>
            </a:r>
          </a:p>
          <a:p>
            <a:pPr marL="0" indent="0">
              <a:buNone/>
            </a:pPr>
            <a:r>
              <a:rPr>
                <a:solidFill>
                  <a:srgbClr val="FF0000"/>
                </a:solidFill>
                <a:sym typeface="+mn-ea"/>
              </a:rPr>
              <a:t>           </a:t>
            </a:r>
            <a:r>
              <a:rPr lang="en-GB">
                <a:solidFill>
                  <a:srgbClr val="FF0000"/>
                </a:solidFill>
                <a:sym typeface="+mn-ea"/>
              </a:rPr>
              <a:t>......</a:t>
            </a:r>
          </a:p>
          <a:p>
            <a:pPr marL="0" indent="0">
              <a:buNone/>
            </a:pPr>
            <a:r>
              <a:rPr lang="zh-CN" altLang="en-US">
                <a:sym typeface="+mn-ea"/>
              </a:rPr>
              <a:t>       </a:t>
            </a:r>
            <a:r>
              <a:rPr lang="en-GB" altLang="zh-CN">
                <a:sym typeface="+mn-ea"/>
              </a:rPr>
              <a:t>	</a:t>
            </a:r>
            <a:r>
              <a:rPr>
                <a:sym typeface="+mn-ea"/>
              </a:rPr>
              <a:t>{$</a:t>
            </a:r>
            <a:r>
              <a:rPr lang="en-GB">
                <a:sym typeface="+mn-ea"/>
              </a:rPr>
              <a:t>i</a:t>
            </a:r>
            <a:r>
              <a:rPr>
                <a:sym typeface="+mn-ea"/>
              </a:rPr>
              <a:t>--}</a:t>
            </a:r>
          </a:p>
          <a:p>
            <a:pPr marL="0" indent="0">
              <a:buNone/>
            </a:pPr>
            <a:r>
              <a:rPr lang="en-US" altLang="zh-CN">
                <a:sym typeface="+mn-ea"/>
              </a:rPr>
              <a:t>      </a:t>
            </a:r>
            <a:r>
              <a:rPr lang="en-US" altLang="zh-CN">
                <a:solidFill>
                  <a:srgbClr val="FF0000"/>
                </a:solidFill>
                <a:sym typeface="+mn-ea"/>
              </a:rPr>
              <a:t> </a:t>
            </a:r>
            <a:r>
              <a:rPr>
                <a:solidFill>
                  <a:srgbClr val="FF0000"/>
                </a:solidFill>
                <a:sym typeface="+mn-ea"/>
              </a:rPr>
              <a:t>{</a:t>
            </a:r>
            <a:r>
              <a:rPr lang="en-GB">
                <a:solidFill>
                  <a:srgbClr val="FF0000"/>
                </a:solidFill>
                <a:sym typeface="+mn-ea"/>
              </a:rPr>
              <a:t>/while</a:t>
            </a:r>
            <a:r>
              <a:rPr>
                <a:solidFill>
                  <a:srgbClr val="FF0000"/>
                </a:solidFill>
                <a:sym typeface="+mn-ea"/>
              </a:rPr>
              <a:t>}</a:t>
            </a:r>
          </a:p>
          <a:p>
            <a:pPr marL="0" indent="0">
              <a:buNone/>
            </a:pPr>
            <a:endParaRPr lang="en-US" altLang="zh-CN">
              <a:solidFill>
                <a:srgbClr val="FF0000"/>
              </a:solidFill>
              <a:sym typeface="+mn-ea"/>
            </a:endParaRPr>
          </a:p>
          <a:p>
            <a:pPr marL="0" indent="0">
              <a:buNone/>
            </a:pPr>
            <a:r>
              <a:rPr lang="en-US" altLang="zh-CN"/>
              <a:t> </a:t>
            </a:r>
          </a:p>
        </p:txBody>
      </p:sp>
      <p:sp>
        <p:nvSpPr>
          <p:cNvPr id="3" name="标题 2"/>
          <p:cNvSpPr>
            <a:spLocks noGrp="1"/>
          </p:cNvSpPr>
          <p:nvPr>
            <p:ph type="title"/>
          </p:nvPr>
        </p:nvSpPr>
        <p:spPr/>
        <p:txBody>
          <a:bodyPr/>
          <a:lstStyle/>
          <a:p>
            <a:r>
              <a:rPr lang="en-US" altLang="zh-CN"/>
              <a:t>8.4 </a:t>
            </a:r>
            <a:r>
              <a:rPr lang="en-GB" altLang="en-US"/>
              <a:t>while</a:t>
            </a:r>
            <a:r>
              <a:rPr lang="zh-CN" altLang="en-US"/>
              <a:t>循环语句</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3853634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23147" y="1316567"/>
            <a:ext cx="10253980" cy="1855047"/>
          </a:xfrm>
        </p:spPr>
        <p:txBody>
          <a:bodyPr>
            <a:normAutofit/>
          </a:bodyPr>
          <a:lstStyle/>
          <a:p>
            <a:r>
              <a:rPr lang="en-US" altLang="zh-CN" b="1">
                <a:solidFill>
                  <a:srgbClr val="FF0000"/>
                </a:solidFill>
              </a:rPr>
              <a:t>foreach</a:t>
            </a:r>
          </a:p>
          <a:p>
            <a:r>
              <a:rPr lang="en-US" altLang="zh-CN"/>
              <a:t>section</a:t>
            </a:r>
          </a:p>
        </p:txBody>
      </p:sp>
      <p:sp>
        <p:nvSpPr>
          <p:cNvPr id="3" name="标题 2"/>
          <p:cNvSpPr>
            <a:spLocks noGrp="1"/>
          </p:cNvSpPr>
          <p:nvPr>
            <p:ph type="title"/>
          </p:nvPr>
        </p:nvSpPr>
        <p:spPr/>
        <p:txBody>
          <a:bodyPr/>
          <a:lstStyle/>
          <a:p>
            <a:r>
              <a:rPr lang="en-US" altLang="zh-CN"/>
              <a:t>8.5</a:t>
            </a:r>
            <a:r>
              <a:rPr lang="zh-CN" altLang="en-US">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a:t>
            </a:r>
            <a:r>
              <a:rPr lang="zh-CN" altLang="en-US"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组遍历</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2899174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79214" y="815341"/>
            <a:ext cx="7192433" cy="5319607"/>
          </a:xfrm>
        </p:spPr>
        <p:txBody>
          <a:bodyPr>
            <a:normAutofit fontScale="80000" lnSpcReduction="20000"/>
          </a:bodyPr>
          <a:lstStyle/>
          <a:p>
            <a:r>
              <a:rPr lang="zh-CN" altLang="en-US"/>
              <a:t>语法</a:t>
            </a:r>
          </a:p>
          <a:p>
            <a:pPr marL="0" indent="0">
              <a:buNone/>
            </a:pPr>
            <a:r>
              <a:rPr lang="zh-CN" altLang="en-US"/>
              <a:t>  </a:t>
            </a:r>
            <a:r>
              <a:rPr lang="zh-CN" altLang="en-US">
                <a:sym typeface="+mn-ea"/>
              </a:rPr>
              <a:t>    </a:t>
            </a:r>
          </a:p>
          <a:p>
            <a:pPr marL="0" indent="0">
              <a:buNone/>
            </a:pPr>
            <a:endParaRPr lang="zh-CN" altLang="en-US">
              <a:solidFill>
                <a:srgbClr val="FF0000"/>
              </a:solidFill>
              <a:sym typeface="+mn-ea"/>
            </a:endParaRPr>
          </a:p>
          <a:p>
            <a:pPr marL="0" indent="0">
              <a:buNone/>
            </a:pPr>
            <a:endParaRPr lang="zh-CN" altLang="en-US">
              <a:solidFill>
                <a:srgbClr val="FF0000"/>
              </a:solidFill>
              <a:sym typeface="+mn-ea"/>
            </a:endParaRPr>
          </a:p>
          <a:p>
            <a:pPr marL="0" indent="0">
              <a:buNone/>
            </a:pPr>
            <a:endParaRPr lang="zh-CN" altLang="en-US">
              <a:solidFill>
                <a:srgbClr val="FF0000"/>
              </a:solidFill>
              <a:sym typeface="+mn-ea"/>
            </a:endParaRPr>
          </a:p>
          <a:p>
            <a:pPr marL="0" indent="0">
              <a:buNone/>
            </a:pPr>
            <a:endParaRPr lang="zh-CN" altLang="en-US">
              <a:solidFill>
                <a:srgbClr val="FF0000"/>
              </a:solidFill>
              <a:sym typeface="+mn-ea"/>
            </a:endParaRPr>
          </a:p>
          <a:p>
            <a:pPr lvl="1">
              <a:lnSpc>
                <a:spcPct val="100000"/>
              </a:lnSpc>
              <a:buClr>
                <a:srgbClr val="00B0F0"/>
              </a:buClr>
              <a:buSzPct val="90000"/>
              <a:buFont typeface="Wingdings" panose="05000000000000000000" charset="0"/>
              <a:buChar char="ü"/>
            </a:pPr>
            <a:r>
              <a:rPr lang="zh-CN" altLang="en-US" dirty="0">
                <a:latin typeface="微软雅黑" panose="020B0503020204020204" pitchFamily="34" charset="-122"/>
                <a:ea typeface="微软雅黑" panose="020B0503020204020204" pitchFamily="34" charset="-122"/>
                <a:sym typeface="宋体" panose="02010600030101010101" pitchFamily="2" charset="-122"/>
              </a:rPr>
              <a:t>当要遍历的数组为空时执行</a:t>
            </a:r>
            <a:r>
              <a:rPr lang="en-US" altLang="x-none" dirty="0">
                <a:latin typeface="微软雅黑" panose="020B0503020204020204" pitchFamily="34" charset="-122"/>
                <a:ea typeface="微软雅黑" panose="020B0503020204020204" pitchFamily="34" charset="-122"/>
                <a:sym typeface="宋体" panose="02010600030101010101" pitchFamily="2" charset="-122"/>
              </a:rPr>
              <a:t>{foreachelse}； </a:t>
            </a:r>
          </a:p>
          <a:p>
            <a:pPr lvl="1">
              <a:lnSpc>
                <a:spcPct val="100000"/>
              </a:lnSpc>
              <a:buClr>
                <a:srgbClr val="00B0F0"/>
              </a:buClr>
              <a:buSzPct val="90000"/>
              <a:buFont typeface="Wingdings" panose="05000000000000000000" charset="0"/>
              <a:buChar char="ü"/>
            </a:pPr>
            <a:r>
              <a:rPr lang="en-US" altLang="x-none" sz="2400" dirty="0">
                <a:sym typeface="宋体" panose="02010600030101010101" pitchFamily="2" charset="-122"/>
              </a:rPr>
              <a:t>foreach内部关键字</a:t>
            </a:r>
          </a:p>
          <a:p>
            <a:pPr lvl="2">
              <a:lnSpc>
                <a:spcPct val="100000"/>
              </a:lnSpc>
              <a:buClr>
                <a:srgbClr val="00B0F0"/>
              </a:buClr>
              <a:buSzPct val="90000"/>
              <a:buFont typeface="Wingdings" panose="05000000000000000000" charset="0"/>
              <a:buChar char="n"/>
            </a:pPr>
            <a:r>
              <a:rPr dirty="0">
                <a:latin typeface="微软雅黑" panose="020B0503020204020204" pitchFamily="34" charset="-122"/>
                <a:ea typeface="微软雅黑" panose="020B0503020204020204" pitchFamily="34" charset="-122"/>
                <a:sym typeface="宋体" panose="02010600030101010101" pitchFamily="2" charset="-122"/>
              </a:rPr>
              <a:t>值变量@iteration	从1开始的序号</a:t>
            </a:r>
          </a:p>
          <a:p>
            <a:pPr lvl="2">
              <a:lnSpc>
                <a:spcPct val="100000"/>
              </a:lnSpc>
              <a:buClr>
                <a:srgbClr val="00B0F0"/>
              </a:buClr>
              <a:buSzPct val="90000"/>
              <a:buFont typeface="Wingdings" panose="05000000000000000000" charset="0"/>
              <a:buChar char="n"/>
            </a:pPr>
            <a:r>
              <a:rPr dirty="0">
                <a:latin typeface="微软雅黑" panose="020B0503020204020204" pitchFamily="34" charset="-122"/>
                <a:ea typeface="微软雅黑" panose="020B0503020204020204" pitchFamily="34" charset="-122"/>
                <a:sym typeface="宋体" panose="02010600030101010101" pitchFamily="2" charset="-122"/>
              </a:rPr>
              <a:t>值变量@index	从0开始的索引</a:t>
            </a:r>
          </a:p>
          <a:p>
            <a:pPr lvl="2">
              <a:lnSpc>
                <a:spcPct val="100000"/>
              </a:lnSpc>
              <a:buClr>
                <a:srgbClr val="00B0F0"/>
              </a:buClr>
              <a:buSzPct val="90000"/>
              <a:buFont typeface="Wingdings" panose="05000000000000000000" charset="0"/>
              <a:buChar char="n"/>
            </a:pPr>
            <a:r>
              <a:rPr dirty="0">
                <a:latin typeface="微软雅黑" panose="020B0503020204020204" pitchFamily="34" charset="-122"/>
                <a:ea typeface="微软雅黑" panose="020B0503020204020204" pitchFamily="34" charset="-122"/>
                <a:sym typeface="宋体" panose="02010600030101010101" pitchFamily="2" charset="-122"/>
              </a:rPr>
              <a:t>值变量@first	判断是否是第一个元素</a:t>
            </a:r>
          </a:p>
          <a:p>
            <a:pPr lvl="2">
              <a:lnSpc>
                <a:spcPct val="100000"/>
              </a:lnSpc>
              <a:buClr>
                <a:srgbClr val="00B0F0"/>
              </a:buClr>
              <a:buSzPct val="90000"/>
              <a:buFont typeface="Wingdings" panose="05000000000000000000" charset="0"/>
              <a:buChar char="n"/>
            </a:pPr>
            <a:r>
              <a:rPr dirty="0">
                <a:latin typeface="微软雅黑" panose="020B0503020204020204" pitchFamily="34" charset="-122"/>
                <a:ea typeface="微软雅黑" panose="020B0503020204020204" pitchFamily="34" charset="-122"/>
                <a:sym typeface="宋体" panose="02010600030101010101" pitchFamily="2" charset="-122"/>
              </a:rPr>
              <a:t>值变量@last	判断是否最后一个元素</a:t>
            </a:r>
          </a:p>
          <a:p>
            <a:pPr lvl="2">
              <a:lnSpc>
                <a:spcPct val="100000"/>
              </a:lnSpc>
              <a:buClr>
                <a:srgbClr val="00B0F0"/>
              </a:buClr>
              <a:buSzPct val="90000"/>
              <a:buFont typeface="Wingdings" panose="05000000000000000000" charset="0"/>
              <a:buChar char="n"/>
            </a:pPr>
            <a:r>
              <a:rPr dirty="0">
                <a:latin typeface="微软雅黑" panose="020B0503020204020204" pitchFamily="34" charset="-122"/>
                <a:ea typeface="微软雅黑" panose="020B0503020204020204" pitchFamily="34" charset="-122"/>
                <a:sym typeface="宋体" panose="02010600030101010101" pitchFamily="2" charset="-122"/>
              </a:rPr>
              <a:t>值变量@total	数组的长度</a:t>
            </a:r>
          </a:p>
          <a:p>
            <a:pPr lvl="2">
              <a:lnSpc>
                <a:spcPct val="100000"/>
              </a:lnSpc>
              <a:buClr>
                <a:srgbClr val="00B0F0"/>
              </a:buClr>
              <a:buSzPct val="90000"/>
              <a:buFont typeface="Wingdings" panose="05000000000000000000" charset="0"/>
              <a:buChar char="n"/>
            </a:pPr>
            <a:r>
              <a:rPr dirty="0">
                <a:latin typeface="微软雅黑" panose="020B0503020204020204" pitchFamily="34" charset="-122"/>
                <a:ea typeface="微软雅黑" panose="020B0503020204020204" pitchFamily="34" charset="-122"/>
                <a:sym typeface="宋体" panose="02010600030101010101" pitchFamily="2" charset="-122"/>
              </a:rPr>
              <a:t>值变量@show	数组是否为空</a:t>
            </a:r>
            <a:r>
              <a:rPr lang="en-US" dirty="0">
                <a:latin typeface="微软雅黑" panose="020B0503020204020204" pitchFamily="34" charset="-122"/>
                <a:ea typeface="微软雅黑" panose="020B0503020204020204" pitchFamily="34" charset="-122"/>
                <a:sym typeface="宋体" panose="02010600030101010101" pitchFamily="2" charset="-122"/>
              </a:rPr>
              <a:t>,</a:t>
            </a:r>
            <a:r>
              <a:rPr lang="zh-CN" dirty="0">
                <a:latin typeface="微软雅黑" panose="020B0503020204020204" pitchFamily="34" charset="-122"/>
                <a:ea typeface="微软雅黑" panose="020B0503020204020204" pitchFamily="34" charset="-122"/>
                <a:sym typeface="宋体" panose="02010600030101010101" pitchFamily="2" charset="-122"/>
              </a:rPr>
              <a:t>为空返回</a:t>
            </a:r>
            <a:r>
              <a:rPr lang="en-US" altLang="zh-CN" dirty="0">
                <a:latin typeface="微软雅黑" panose="020B0503020204020204" pitchFamily="34" charset="-122"/>
                <a:ea typeface="微软雅黑" panose="020B0503020204020204" pitchFamily="34" charset="-122"/>
                <a:sym typeface="宋体" panose="02010600030101010101" pitchFamily="2" charset="-122"/>
              </a:rPr>
              <a:t>false</a:t>
            </a:r>
          </a:p>
          <a:p>
            <a:pPr lvl="2">
              <a:lnSpc>
                <a:spcPct val="100000"/>
              </a:lnSpc>
              <a:buClr>
                <a:srgbClr val="00B0F0"/>
              </a:buClr>
              <a:buSzPct val="90000"/>
              <a:buFont typeface="Wingdings" panose="05000000000000000000" charset="0"/>
              <a:buChar char="n"/>
            </a:pPr>
            <a:r>
              <a:rPr lang="en-US" altLang="x-none" dirty="0">
                <a:latin typeface="微软雅黑" panose="020B0503020204020204" pitchFamily="34" charset="-122"/>
                <a:ea typeface="微软雅黑" panose="020B0503020204020204" pitchFamily="34" charset="-122"/>
                <a:sym typeface="宋体" panose="02010600030101010101" pitchFamily="2" charset="-122"/>
              </a:rPr>
              <a:t> </a:t>
            </a:r>
            <a:r>
              <a:rPr lang="zh-CN" altLang="en-US" dirty="0">
                <a:latin typeface="微软雅黑" panose="020B0503020204020204" pitchFamily="34" charset="-122"/>
                <a:ea typeface="微软雅黑" panose="020B0503020204020204" pitchFamily="34" charset="-122"/>
                <a:sym typeface="宋体" panose="02010600030101010101" pitchFamily="2" charset="-122"/>
              </a:rPr>
              <a:t>可以用循环项目中的当前键（</a:t>
            </a:r>
            <a:r>
              <a:rPr lang="en-US" altLang="x-none" dirty="0">
                <a:latin typeface="微软雅黑" panose="020B0503020204020204" pitchFamily="34" charset="-122"/>
                <a:ea typeface="微软雅黑" panose="020B0503020204020204" pitchFamily="34" charset="-122"/>
                <a:sym typeface="宋体" panose="02010600030101010101" pitchFamily="2" charset="-122"/>
              </a:rPr>
              <a:t>{值变量@key}）</a:t>
            </a:r>
            <a:r>
              <a:rPr lang="zh-CN" altLang="en-US" dirty="0">
                <a:latin typeface="微软雅黑" panose="020B0503020204020204" pitchFamily="34" charset="-122"/>
                <a:ea typeface="微软雅黑" panose="020B0503020204020204" pitchFamily="34" charset="-122"/>
                <a:sym typeface="宋体" panose="02010600030101010101" pitchFamily="2" charset="-122"/>
              </a:rPr>
              <a:t>代替键值变量</a:t>
            </a:r>
            <a:endParaRPr lang="zh-CN" altLang="en-US" dirty="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a:p>
            <a:pPr marL="0" indent="0">
              <a:buNone/>
            </a:pPr>
            <a:endParaRPr lang="en-GB">
              <a:solidFill>
                <a:srgbClr val="FF0000"/>
              </a:solidFill>
              <a:sym typeface="+mn-ea"/>
            </a:endParaRPr>
          </a:p>
        </p:txBody>
      </p:sp>
      <p:sp>
        <p:nvSpPr>
          <p:cNvPr id="3" name="标题 2"/>
          <p:cNvSpPr>
            <a:spLocks noGrp="1"/>
          </p:cNvSpPr>
          <p:nvPr>
            <p:ph type="title"/>
          </p:nvPr>
        </p:nvSpPr>
        <p:spPr/>
        <p:txBody>
          <a:bodyPr/>
          <a:lstStyle/>
          <a:p>
            <a:r>
              <a:rPr lang="en-US" altLang="zh-CN"/>
              <a:t>8.6 foreach</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
        <p:nvSpPr>
          <p:cNvPr id="13315" name="Rectangle 1"/>
          <p:cNvSpPr/>
          <p:nvPr/>
        </p:nvSpPr>
        <p:spPr>
          <a:xfrm>
            <a:off x="2134447" y="982566"/>
            <a:ext cx="3616960" cy="1902444"/>
          </a:xfrm>
          <a:prstGeom prst="rect">
            <a:avLst/>
          </a:prstGeom>
          <a:solidFill>
            <a:schemeClr val="tx2">
              <a:lumMod val="20000"/>
              <a:lumOff val="80000"/>
            </a:schemeClr>
          </a:solidFill>
          <a:ln w="9525" cap="flat" cmpd="sng">
            <a:solidFill>
              <a:schemeClr val="tx2">
                <a:lumMod val="40000"/>
                <a:lumOff val="60000"/>
              </a:schemeClr>
            </a:solidFill>
            <a:prstDash val="sysDash"/>
            <a:bevel/>
            <a:headEnd type="none" w="med" len="med"/>
            <a:tailEnd type="none" w="med" len="med"/>
          </a:ln>
        </p:spPr>
        <p:txBody>
          <a:bodyPr wrap="square" anchor="ctr">
            <a:spAutoFit/>
          </a:bodyPr>
          <a:lstStyle/>
          <a:p>
            <a:pPr lvl="0" eaLnBrk="0" hangingPunct="0">
              <a:lnSpc>
                <a:spcPct val="130000"/>
              </a:lnSpc>
            </a:pPr>
            <a:r>
              <a:rPr lang="zh-CN" altLang="en-US" sz="1867" dirty="0">
                <a:latin typeface="微软雅黑" panose="020B0503020204020204" pitchFamily="34" charset="-122"/>
                <a:ea typeface="微软雅黑" panose="020B0503020204020204" pitchFamily="34" charset="-122"/>
                <a:sym typeface="Arial" panose="020B0604020202020204" pitchFamily="34" charset="0"/>
              </a:rPr>
              <a:t>格式</a:t>
            </a:r>
            <a:r>
              <a:rPr lang="en-US" altLang="zh-CN" sz="1867" dirty="0">
                <a:latin typeface="微软雅黑" panose="020B0503020204020204" pitchFamily="34" charset="-122"/>
                <a:ea typeface="微软雅黑" panose="020B0503020204020204" pitchFamily="34" charset="-122"/>
                <a:sym typeface="Arial" panose="020B0604020202020204" pitchFamily="34" charset="0"/>
              </a:rPr>
              <a:t>1</a:t>
            </a:r>
            <a:r>
              <a:rPr lang="zh-CN" altLang="en-US" sz="1867" dirty="0">
                <a:latin typeface="微软雅黑" panose="020B0503020204020204" pitchFamily="34" charset="-122"/>
                <a:ea typeface="微软雅黑" panose="020B0503020204020204" pitchFamily="34" charset="-122"/>
                <a:sym typeface="Arial" panose="020B0604020202020204" pitchFamily="34" charset="0"/>
              </a:rPr>
              <a:t>：</a:t>
            </a:r>
          </a:p>
          <a:p>
            <a:r>
              <a:rPr lang="zh-CN" altLang="en-US" sz="1867">
                <a:sym typeface="+mn-ea"/>
              </a:rPr>
              <a:t> </a:t>
            </a:r>
            <a:r>
              <a:rPr sz="1867">
                <a:solidFill>
                  <a:srgbClr val="FF0000"/>
                </a:solidFill>
                <a:sym typeface="+mn-ea"/>
              </a:rPr>
              <a:t>{foreach $</a:t>
            </a:r>
            <a:r>
              <a:rPr lang="en-GB" sz="1867">
                <a:solidFill>
                  <a:srgbClr val="FF0000"/>
                </a:solidFill>
                <a:sym typeface="+mn-ea"/>
              </a:rPr>
              <a:t>arr</a:t>
            </a:r>
            <a:r>
              <a:rPr sz="1867">
                <a:solidFill>
                  <a:srgbClr val="FF0000"/>
                </a:solidFill>
                <a:sym typeface="+mn-ea"/>
              </a:rPr>
              <a:t> as </a:t>
            </a:r>
            <a:r>
              <a:rPr lang="en-GB" sz="1867">
                <a:solidFill>
                  <a:srgbClr val="FF0000"/>
                </a:solidFill>
                <a:sym typeface="+mn-ea"/>
              </a:rPr>
              <a:t>$key=&gt;</a:t>
            </a:r>
            <a:r>
              <a:rPr sz="1867">
                <a:solidFill>
                  <a:srgbClr val="FF0000"/>
                </a:solidFill>
                <a:sym typeface="+mn-ea"/>
              </a:rPr>
              <a:t>$</a:t>
            </a:r>
            <a:r>
              <a:rPr lang="en-GB" sz="1867">
                <a:solidFill>
                  <a:srgbClr val="FF0000"/>
                </a:solidFill>
                <a:sym typeface="+mn-ea"/>
              </a:rPr>
              <a:t>value</a:t>
            </a:r>
            <a:r>
              <a:rPr sz="1867">
                <a:solidFill>
                  <a:srgbClr val="FF0000"/>
                </a:solidFill>
                <a:sym typeface="+mn-ea"/>
              </a:rPr>
              <a:t>}</a:t>
            </a:r>
          </a:p>
          <a:p>
            <a:r>
              <a:rPr sz="1867">
                <a:solidFill>
                  <a:srgbClr val="FF0000"/>
                </a:solidFill>
                <a:sym typeface="+mn-ea"/>
              </a:rPr>
              <a:t>           </a:t>
            </a:r>
            <a:r>
              <a:rPr lang="en-GB" sz="1867">
                <a:solidFill>
                  <a:srgbClr val="FF0000"/>
                </a:solidFill>
                <a:sym typeface="+mn-ea"/>
              </a:rPr>
              <a:t>......</a:t>
            </a:r>
            <a:endParaRPr sz="1867">
              <a:sym typeface="+mn-ea"/>
            </a:endParaRPr>
          </a:p>
          <a:p>
            <a:r>
              <a:rPr lang="en-US" altLang="zh-CN" sz="1867">
                <a:sym typeface="+mn-ea"/>
              </a:rPr>
              <a:t> </a:t>
            </a:r>
            <a:r>
              <a:rPr lang="en-US" altLang="zh-CN" sz="1867">
                <a:solidFill>
                  <a:srgbClr val="FF0000"/>
                </a:solidFill>
                <a:sym typeface="+mn-ea"/>
              </a:rPr>
              <a:t> </a:t>
            </a:r>
            <a:r>
              <a:rPr sz="1867">
                <a:solidFill>
                  <a:srgbClr val="FF0000"/>
                </a:solidFill>
                <a:sym typeface="+mn-ea"/>
              </a:rPr>
              <a:t>{foreachelse}</a:t>
            </a:r>
          </a:p>
          <a:p>
            <a:r>
              <a:rPr lang="en-GB" sz="1867">
                <a:solidFill>
                  <a:srgbClr val="FF0000"/>
                </a:solidFill>
                <a:sym typeface="+mn-ea"/>
              </a:rPr>
              <a:t>           </a:t>
            </a:r>
            <a:r>
              <a:rPr sz="1867">
                <a:solidFill>
                  <a:srgbClr val="FF0000"/>
                </a:solidFill>
                <a:sym typeface="+mn-ea"/>
              </a:rPr>
              <a:t> </a:t>
            </a:r>
            <a:r>
              <a:rPr lang="en-GB" sz="1867">
                <a:solidFill>
                  <a:srgbClr val="FF0000"/>
                </a:solidFill>
                <a:sym typeface="+mn-ea"/>
              </a:rPr>
              <a:t>......</a:t>
            </a:r>
          </a:p>
          <a:p>
            <a:r>
              <a:rPr lang="en-GB" sz="1867">
                <a:solidFill>
                  <a:srgbClr val="FF0000"/>
                </a:solidFill>
                <a:sym typeface="+mn-ea"/>
              </a:rPr>
              <a:t>  </a:t>
            </a:r>
            <a:r>
              <a:rPr sz="1867">
                <a:solidFill>
                  <a:srgbClr val="FF0000"/>
                </a:solidFill>
                <a:sym typeface="+mn-ea"/>
              </a:rPr>
              <a:t> </a:t>
            </a:r>
            <a:r>
              <a:rPr lang="en-GB" sz="1867">
                <a:solidFill>
                  <a:srgbClr val="FF0000"/>
                </a:solidFill>
                <a:sym typeface="+mn-ea"/>
              </a:rPr>
              <a:t>{/foreach}</a:t>
            </a:r>
            <a:endParaRPr lang="zh-CN" altLang="en-US" sz="1867"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Rectangle 1"/>
          <p:cNvSpPr/>
          <p:nvPr/>
        </p:nvSpPr>
        <p:spPr>
          <a:xfrm>
            <a:off x="6091767" y="1039686"/>
            <a:ext cx="5427133" cy="1844929"/>
          </a:xfrm>
          <a:prstGeom prst="rect">
            <a:avLst/>
          </a:prstGeom>
          <a:solidFill>
            <a:schemeClr val="tx2">
              <a:lumMod val="20000"/>
              <a:lumOff val="80000"/>
            </a:schemeClr>
          </a:solidFill>
          <a:ln w="9525" cap="flat" cmpd="sng">
            <a:solidFill>
              <a:schemeClr val="tx2">
                <a:lumMod val="40000"/>
                <a:lumOff val="60000"/>
              </a:schemeClr>
            </a:solidFill>
            <a:prstDash val="sysDash"/>
            <a:bevel/>
            <a:headEnd type="none" w="med" len="med"/>
            <a:tailEnd type="none" w="med" len="med"/>
          </a:ln>
        </p:spPr>
        <p:txBody>
          <a:bodyPr wrap="square" anchor="ctr">
            <a:spAutoFit/>
          </a:bodyPr>
          <a:lstStyle/>
          <a:p>
            <a:pPr lvl="0" eaLnBrk="0" hangingPunct="0">
              <a:lnSpc>
                <a:spcPct val="130000"/>
              </a:lnSpc>
            </a:pPr>
            <a:r>
              <a:rPr lang="zh-CN" altLang="en-US" sz="1867" dirty="0">
                <a:latin typeface="微软雅黑" panose="020B0503020204020204" pitchFamily="34" charset="-122"/>
                <a:ea typeface="微软雅黑" panose="020B0503020204020204" pitchFamily="34" charset="-122"/>
                <a:sym typeface="Arial" panose="020B0604020202020204" pitchFamily="34" charset="0"/>
              </a:rPr>
              <a:t>格式</a:t>
            </a:r>
            <a:r>
              <a:rPr lang="en-US" altLang="zh-CN" sz="1867" dirty="0">
                <a:latin typeface="微软雅黑" panose="020B0503020204020204" pitchFamily="34" charset="-122"/>
                <a:ea typeface="微软雅黑" panose="020B0503020204020204" pitchFamily="34" charset="-122"/>
                <a:sym typeface="Arial" panose="020B0604020202020204" pitchFamily="34" charset="0"/>
              </a:rPr>
              <a:t>2</a:t>
            </a:r>
            <a:r>
              <a:rPr lang="zh-CN" altLang="en-US" sz="1867" dirty="0">
                <a:latin typeface="微软雅黑" panose="020B0503020204020204" pitchFamily="34" charset="-122"/>
                <a:ea typeface="微软雅黑" panose="020B0503020204020204" pitchFamily="34" charset="-122"/>
                <a:sym typeface="Arial" panose="020B0604020202020204" pitchFamily="34" charset="0"/>
              </a:rPr>
              <a:t>：</a:t>
            </a:r>
          </a:p>
          <a:p>
            <a:pPr>
              <a:lnSpc>
                <a:spcPct val="120000"/>
              </a:lnSpc>
            </a:pPr>
            <a:r>
              <a:rPr lang="zh-CN" altLang="en-US" sz="1867">
                <a:sym typeface="+mn-ea"/>
              </a:rPr>
              <a:t> </a:t>
            </a:r>
            <a:r>
              <a:rPr sz="1867">
                <a:sym typeface="+mn-ea"/>
              </a:rPr>
              <a:t>{foreach item=[</a:t>
            </a:r>
            <a:r>
              <a:rPr lang="zh-CN" altLang="en-US" sz="1867">
                <a:sym typeface="+mn-ea"/>
              </a:rPr>
              <a:t>值变量名</a:t>
            </a:r>
            <a:r>
              <a:rPr sz="1867">
                <a:sym typeface="+mn-ea"/>
              </a:rPr>
              <a:t>]  from=[</a:t>
            </a:r>
            <a:r>
              <a:rPr lang="en-US" sz="1867">
                <a:sym typeface="+mn-ea"/>
              </a:rPr>
              <a:t>$</a:t>
            </a:r>
            <a:r>
              <a:rPr sz="1867">
                <a:sym typeface="+mn-ea"/>
              </a:rPr>
              <a:t>遍历的变量</a:t>
            </a:r>
            <a:r>
              <a:rPr lang="zh-CN" altLang="en-US" sz="1867">
                <a:sym typeface="+mn-ea"/>
              </a:rPr>
              <a:t>名</a:t>
            </a:r>
            <a:r>
              <a:rPr sz="1867">
                <a:sym typeface="+mn-ea"/>
              </a:rPr>
              <a:t>]}</a:t>
            </a:r>
          </a:p>
          <a:p>
            <a:pPr>
              <a:lnSpc>
                <a:spcPct val="120000"/>
              </a:lnSpc>
            </a:pPr>
            <a:r>
              <a:rPr sz="1867">
                <a:sym typeface="+mn-ea"/>
              </a:rPr>
              <a:t>{foreachelse}</a:t>
            </a:r>
          </a:p>
          <a:p>
            <a:pPr>
              <a:lnSpc>
                <a:spcPct val="120000"/>
              </a:lnSpc>
            </a:pPr>
            <a:r>
              <a:rPr sz="1867">
                <a:sym typeface="+mn-ea"/>
              </a:rPr>
              <a:t>[没有</a:t>
            </a:r>
            <a:r>
              <a:rPr lang="zh-CN" altLang="en-US" sz="1867">
                <a:sym typeface="+mn-ea"/>
              </a:rPr>
              <a:t>数据</a:t>
            </a:r>
            <a:r>
              <a:rPr sz="1867">
                <a:sym typeface="+mn-ea"/>
              </a:rPr>
              <a:t>遍历时候处理的程序]</a:t>
            </a:r>
          </a:p>
          <a:p>
            <a:pPr>
              <a:lnSpc>
                <a:spcPct val="120000"/>
              </a:lnSpc>
            </a:pPr>
            <a:r>
              <a:rPr sz="1867">
                <a:sym typeface="+mn-ea"/>
              </a:rPr>
              <a:t>{/foreach}</a:t>
            </a:r>
          </a:p>
        </p:txBody>
      </p:sp>
    </p:spTree>
    <p:extLst>
      <p:ext uri="{BB962C8B-B14F-4D97-AF65-F5344CB8AC3E}">
        <p14:creationId xmlns:p14="http://schemas.microsoft.com/office/powerpoint/2010/main" val="109365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8.7 section</a:t>
            </a:r>
            <a:r>
              <a:rPr lang="zh-CN" altLang="en-US"/>
              <a:t>循环</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
        <p:nvSpPr>
          <p:cNvPr id="5" name="内容占位符 4"/>
          <p:cNvSpPr>
            <a:spLocks noGrp="1"/>
          </p:cNvSpPr>
          <p:nvPr>
            <p:ph sz="quarter" idx="13"/>
          </p:nvPr>
        </p:nvSpPr>
        <p:spPr>
          <a:xfrm>
            <a:off x="580813" y="1126914"/>
            <a:ext cx="10910147" cy="5024967"/>
          </a:xfrm>
        </p:spPr>
        <p:txBody>
          <a:bodyPr>
            <a:normAutofit fontScale="85000" lnSpcReduction="20000"/>
          </a:bodyPr>
          <a:lstStyle/>
          <a:p>
            <a:r>
              <a:rPr lang="zh-CN" altLang="en-US"/>
              <a:t>格式</a:t>
            </a:r>
          </a:p>
          <a:p>
            <a:pPr marL="0" indent="0">
              <a:lnSpc>
                <a:spcPct val="80000"/>
              </a:lnSpc>
              <a:buNone/>
            </a:pPr>
            <a:r>
              <a:rPr lang="zh-CN" altLang="en-US"/>
              <a:t>  </a:t>
            </a:r>
            <a:r>
              <a:rPr lang="zh-CN" altLang="en-US">
                <a:sym typeface="+mn-ea"/>
              </a:rPr>
              <a:t>   </a:t>
            </a:r>
          </a:p>
          <a:p>
            <a:pPr marL="0" indent="0">
              <a:lnSpc>
                <a:spcPct val="80000"/>
              </a:lnSpc>
              <a:buNone/>
            </a:pPr>
            <a:endParaRPr lang="zh-CN" altLang="en-US">
              <a:solidFill>
                <a:srgbClr val="FF0000"/>
              </a:solidFill>
              <a:sym typeface="+mn-ea"/>
            </a:endParaRPr>
          </a:p>
          <a:p>
            <a:pPr marL="0" indent="0">
              <a:lnSpc>
                <a:spcPct val="80000"/>
              </a:lnSpc>
              <a:buNone/>
            </a:pPr>
            <a:endParaRPr lang="zh-CN" altLang="en-US">
              <a:solidFill>
                <a:srgbClr val="FF0000"/>
              </a:solidFill>
              <a:sym typeface="+mn-ea"/>
            </a:endParaRPr>
          </a:p>
          <a:p>
            <a:pPr marL="0" indent="0">
              <a:lnSpc>
                <a:spcPct val="80000"/>
              </a:lnSpc>
              <a:buNone/>
            </a:pPr>
            <a:endParaRPr lang="zh-CN" altLang="en-US">
              <a:solidFill>
                <a:srgbClr val="FF0000"/>
              </a:solidFill>
              <a:sym typeface="+mn-ea"/>
            </a:endParaRPr>
          </a:p>
          <a:p>
            <a:pPr marL="0" indent="0">
              <a:lnSpc>
                <a:spcPct val="80000"/>
              </a:lnSpc>
              <a:buNone/>
            </a:pPr>
            <a:endParaRPr lang="zh-CN" altLang="en-US">
              <a:solidFill>
                <a:srgbClr val="FF0000"/>
              </a:solidFill>
              <a:sym typeface="+mn-ea"/>
            </a:endParaRPr>
          </a:p>
          <a:p>
            <a:pPr marL="0" indent="0">
              <a:lnSpc>
                <a:spcPct val="80000"/>
              </a:lnSpc>
              <a:buNone/>
            </a:pPr>
            <a:endParaRPr lang="zh-CN" altLang="en-US">
              <a:solidFill>
                <a:srgbClr val="FF0000"/>
              </a:solidFill>
              <a:sym typeface="+mn-ea"/>
            </a:endParaRPr>
          </a:p>
          <a:p>
            <a:pPr lvl="1">
              <a:lnSpc>
                <a:spcPct val="100000"/>
              </a:lnSpc>
              <a:buClr>
                <a:srgbClr val="00B0F0"/>
              </a:buClr>
              <a:buSzPct val="90000"/>
              <a:buFont typeface="Wingdings" panose="05000000000000000000" charset="0"/>
              <a:buChar char="ü"/>
            </a:pPr>
            <a:r>
              <a:rPr lang="zh-CN" altLang="en-US"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{section}循环不能遍历关联数组，对于关联数组，请用{foreach}循环</a:t>
            </a:r>
          </a:p>
          <a:p>
            <a:pPr lvl="1">
              <a:lnSpc>
                <a:spcPct val="100000"/>
              </a:lnSpc>
              <a:buClr>
                <a:srgbClr val="00B0F0"/>
              </a:buClr>
              <a:buSzPct val="90000"/>
              <a:buFont typeface="Wingdings" panose="05000000000000000000" charset="0"/>
              <a:buChar char="ü"/>
            </a:pPr>
            <a:r>
              <a:rPr lang="zh-CN" altLang="en-US" dirty="0">
                <a:latin typeface="微软雅黑" panose="020B0503020204020204" pitchFamily="34" charset="-122"/>
                <a:ea typeface="微软雅黑" panose="020B0503020204020204" pitchFamily="34" charset="-122"/>
                <a:sym typeface="宋体" panose="02010600030101010101" pitchFamily="2" charset="-122"/>
              </a:rPr>
              <a:t>当数组变量为空数组时执行</a:t>
            </a:r>
            <a:r>
              <a:rPr lang="en-US" altLang="x-none" dirty="0">
                <a:latin typeface="微软雅黑" panose="020B0503020204020204" pitchFamily="34" charset="-122"/>
                <a:ea typeface="微软雅黑" panose="020B0503020204020204" pitchFamily="34" charset="-122"/>
                <a:sym typeface="宋体" panose="02010600030101010101" pitchFamily="2" charset="-122"/>
              </a:rPr>
              <a:t>{</a:t>
            </a:r>
            <a:r>
              <a:rPr lang="en-GB" altLang="en-US" dirty="0">
                <a:latin typeface="微软雅黑" panose="020B0503020204020204" pitchFamily="34" charset="-122"/>
                <a:ea typeface="微软雅黑" panose="020B0503020204020204" pitchFamily="34" charset="-122"/>
                <a:sym typeface="宋体" panose="02010600030101010101" pitchFamily="2" charset="-122"/>
              </a:rPr>
              <a:t>section</a:t>
            </a:r>
            <a:r>
              <a:rPr lang="en-US" altLang="x-none" dirty="0">
                <a:latin typeface="微软雅黑" panose="020B0503020204020204" pitchFamily="34" charset="-122"/>
                <a:ea typeface="微软雅黑" panose="020B0503020204020204" pitchFamily="34" charset="-122"/>
                <a:sym typeface="宋体" panose="02010600030101010101" pitchFamily="2" charset="-122"/>
              </a:rPr>
              <a:t>else}； </a:t>
            </a:r>
          </a:p>
          <a:p>
            <a:pPr lvl="1">
              <a:lnSpc>
                <a:spcPct val="100000"/>
              </a:lnSpc>
              <a:buClr>
                <a:srgbClr val="00B0F0"/>
              </a:buClr>
              <a:buSzPct val="90000"/>
              <a:buFont typeface="Wingdings" panose="05000000000000000000" charset="0"/>
              <a:buChar char="ü"/>
            </a:pPr>
            <a:r>
              <a:rPr lang="en-US" altLang="x-none"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section内置的关键字</a:t>
            </a:r>
          </a:p>
          <a:p>
            <a:pPr lvl="2">
              <a:lnSpc>
                <a:spcPct val="100000"/>
              </a:lnSpc>
              <a:buClr>
                <a:srgbClr val="00B0F0"/>
              </a:buClr>
              <a:buSzPct val="90000"/>
              <a:buFont typeface="Wingdings" panose="05000000000000000000" charset="0"/>
              <a:buChar char="n"/>
            </a:pPr>
            <a:r>
              <a:rPr lang="en-US" altLang="x-none"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{$smarty.section.自定义变量名.iteration}</a:t>
            </a:r>
          </a:p>
          <a:p>
            <a:pPr lvl="2">
              <a:lnSpc>
                <a:spcPct val="100000"/>
              </a:lnSpc>
              <a:buClr>
                <a:srgbClr val="00B0F0"/>
              </a:buClr>
              <a:buSzPct val="90000"/>
              <a:buFont typeface="Wingdings" panose="05000000000000000000" charset="0"/>
              <a:buChar char="n"/>
            </a:pPr>
            <a:r>
              <a:rPr lang="en-US" altLang="x-none"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{$smarty.section.自定义变量名.index}</a:t>
            </a:r>
          </a:p>
          <a:p>
            <a:pPr lvl="2">
              <a:lnSpc>
                <a:spcPct val="100000"/>
              </a:lnSpc>
              <a:buClr>
                <a:srgbClr val="00B0F0"/>
              </a:buClr>
              <a:buSzPct val="90000"/>
              <a:buFont typeface="Wingdings" panose="05000000000000000000" charset="0"/>
              <a:buChar char="n"/>
            </a:pPr>
            <a:r>
              <a:rPr lang="en-US" altLang="x-none"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{$smarty.section.自定义变量名.first}</a:t>
            </a:r>
          </a:p>
          <a:p>
            <a:pPr lvl="2">
              <a:lnSpc>
                <a:spcPct val="100000"/>
              </a:lnSpc>
              <a:buClr>
                <a:srgbClr val="00B0F0"/>
              </a:buClr>
              <a:buSzPct val="90000"/>
              <a:buFont typeface="Wingdings" panose="05000000000000000000" charset="0"/>
              <a:buChar char="n"/>
            </a:pPr>
            <a:r>
              <a:rPr lang="en-US" altLang="x-none"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{$smarty.section.自定义变量名.last}</a:t>
            </a:r>
          </a:p>
        </p:txBody>
      </p:sp>
      <p:sp>
        <p:nvSpPr>
          <p:cNvPr id="13315" name="Rectangle 1"/>
          <p:cNvSpPr/>
          <p:nvPr/>
        </p:nvSpPr>
        <p:spPr>
          <a:xfrm>
            <a:off x="1181947" y="1587721"/>
            <a:ext cx="6416887" cy="1672574"/>
          </a:xfrm>
          <a:prstGeom prst="rect">
            <a:avLst/>
          </a:prstGeom>
          <a:solidFill>
            <a:schemeClr val="tx2">
              <a:lumMod val="20000"/>
              <a:lumOff val="80000"/>
            </a:schemeClr>
          </a:solidFill>
          <a:ln w="9525" cap="flat" cmpd="sng">
            <a:solidFill>
              <a:schemeClr val="tx2">
                <a:lumMod val="40000"/>
                <a:lumOff val="60000"/>
              </a:schemeClr>
            </a:solidFill>
            <a:prstDash val="sysDash"/>
            <a:bevel/>
            <a:headEnd type="none" w="med" len="med"/>
            <a:tailEnd type="none" w="med" len="med"/>
          </a:ln>
        </p:spPr>
        <p:txBody>
          <a:bodyPr wrap="square" anchor="ctr">
            <a:spAutoFit/>
          </a:bodyPr>
          <a:lstStyle/>
          <a:p>
            <a:pPr lvl="0" eaLnBrk="0" hangingPunct="0">
              <a:lnSpc>
                <a:spcPct val="110000"/>
              </a:lnSpc>
            </a:pPr>
            <a:r>
              <a:rPr lang="zh-CN" altLang="en-US" sz="1867"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{section </a:t>
            </a:r>
            <a:r>
              <a:rPr lang="zh-CN" altLang="en-US" sz="1867" dirty="0">
                <a:latin typeface="微软雅黑" panose="020B0503020204020204" pitchFamily="34" charset="-122"/>
                <a:ea typeface="微软雅黑" panose="020B0503020204020204" pitchFamily="34" charset="-122"/>
                <a:sym typeface="Arial" panose="020B0604020202020204" pitchFamily="34" charset="0"/>
              </a:rPr>
              <a:t> </a:t>
            </a:r>
            <a:r>
              <a:rPr lang="zh-CN" altLang="en-US" sz="1867"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name=</a:t>
            </a:r>
            <a:r>
              <a:rPr lang="zh-CN" altLang="en-US" sz="1867" dirty="0">
                <a:latin typeface="微软雅黑" panose="020B0503020204020204" pitchFamily="34" charset="-122"/>
                <a:ea typeface="微软雅黑" panose="020B0503020204020204" pitchFamily="34" charset="-122"/>
                <a:sym typeface="Arial" panose="020B0604020202020204" pitchFamily="34" charset="0"/>
              </a:rPr>
              <a:t>'自定义变量名' </a:t>
            </a:r>
            <a:r>
              <a:rPr lang="zh-CN" altLang="en-US" sz="1867"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 loop=</a:t>
            </a:r>
            <a:r>
              <a:rPr lang="zh-CN" altLang="en-US" sz="1867" dirty="0">
                <a:latin typeface="微软雅黑" panose="020B0503020204020204" pitchFamily="34" charset="-122"/>
                <a:ea typeface="微软雅黑" panose="020B0503020204020204" pitchFamily="34" charset="-122"/>
                <a:sym typeface="Arial" panose="020B0604020202020204" pitchFamily="34" charset="0"/>
              </a:rPr>
              <a:t>'被遍历的数组'}</a:t>
            </a:r>
          </a:p>
          <a:p>
            <a:pPr lvl="0" eaLnBrk="0" hangingPunct="0">
              <a:lnSpc>
                <a:spcPct val="110000"/>
              </a:lnSpc>
            </a:pPr>
            <a:r>
              <a:rPr lang="zh-CN" altLang="en-US" sz="1867" dirty="0">
                <a:latin typeface="微软雅黑" panose="020B0503020204020204" pitchFamily="34" charset="-122"/>
                <a:ea typeface="微软雅黑" panose="020B0503020204020204" pitchFamily="34" charset="-122"/>
                <a:sym typeface="Arial" panose="020B0604020202020204" pitchFamily="34" charset="0"/>
              </a:rPr>
              <a:t>       {数组['自定义变量名']}</a:t>
            </a:r>
          </a:p>
          <a:p>
            <a:pPr lvl="0" eaLnBrk="0" hangingPunct="0">
              <a:lnSpc>
                <a:spcPct val="110000"/>
              </a:lnSpc>
            </a:pPr>
            <a:r>
              <a:rPr lang="zh-CN" altLang="en-US" sz="1867"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{sectionelse}</a:t>
            </a:r>
          </a:p>
          <a:p>
            <a:pPr lvl="0" eaLnBrk="0" hangingPunct="0">
              <a:lnSpc>
                <a:spcPct val="110000"/>
              </a:lnSpc>
            </a:pPr>
            <a:r>
              <a:rPr lang="zh-CN" altLang="en-US" sz="1867" dirty="0">
                <a:latin typeface="微软雅黑" panose="020B0503020204020204" pitchFamily="34" charset="-122"/>
                <a:ea typeface="微软雅黑" panose="020B0503020204020204" pitchFamily="34" charset="-122"/>
                <a:sym typeface="Arial" panose="020B0604020202020204" pitchFamily="34" charset="0"/>
              </a:rPr>
              <a:t>            ......</a:t>
            </a:r>
          </a:p>
          <a:p>
            <a:pPr lvl="0" eaLnBrk="0" hangingPunct="0">
              <a:lnSpc>
                <a:spcPct val="110000"/>
              </a:lnSpc>
            </a:pPr>
            <a:r>
              <a:rPr lang="zh-CN" altLang="en-US" sz="1867"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{/section}</a:t>
            </a:r>
          </a:p>
        </p:txBody>
      </p:sp>
    </p:spTree>
    <p:extLst>
      <p:ext uri="{BB962C8B-B14F-4D97-AF65-F5344CB8AC3E}">
        <p14:creationId xmlns:p14="http://schemas.microsoft.com/office/powerpoint/2010/main" val="680166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527473" y="836507"/>
            <a:ext cx="10472420" cy="5401733"/>
          </a:xfrm>
        </p:spPr>
        <p:txBody>
          <a:bodyPr>
            <a:normAutofit/>
          </a:bodyPr>
          <a:lstStyle/>
          <a:p>
            <a:pPr>
              <a:lnSpc>
                <a:spcPct val="158000"/>
              </a:lnSpc>
            </a:pPr>
            <a:r>
              <a:rPr lang="zh-CN" altLang="en-US" sz="1600" dirty="0"/>
              <a:t>优点</a:t>
            </a:r>
          </a:p>
          <a:p>
            <a:pPr lvl="1">
              <a:lnSpc>
                <a:spcPct val="158000"/>
              </a:lnSpc>
              <a:buClr>
                <a:srgbClr val="00B0F0"/>
              </a:buClr>
              <a:buSzPct val="90000"/>
              <a:buFont typeface="Wingdings" panose="05000000000000000000" charset="0"/>
              <a:buChar char="ü"/>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速度</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：采用smarty编写的程序可以获得最大速度的提高</a:t>
            </a:r>
          </a:p>
          <a:p>
            <a:pPr lvl="1">
              <a:lnSpc>
                <a:spcPct val="158000"/>
              </a:lnSpc>
              <a:buClr>
                <a:srgbClr val="00B0F0"/>
              </a:buClr>
              <a:buSzPct val="90000"/>
              <a:buFont typeface="Wingdings" panose="05000000000000000000" charset="0"/>
              <a:buChar char="ü"/>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编译型</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：采用</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编写的程序在运行时要编译</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组合</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成一个非模板技术的</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PHP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文件，使后续的调用速度更快。</a:t>
            </a:r>
          </a:p>
          <a:p>
            <a:pPr lvl="1">
              <a:lnSpc>
                <a:spcPct val="158000"/>
              </a:lnSpc>
              <a:buClr>
                <a:srgbClr val="00B0F0"/>
              </a:buClr>
              <a:buSzPct val="90000"/>
              <a:buFont typeface="Wingdings" panose="05000000000000000000" charset="0"/>
              <a:buChar char="ü"/>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缓存技术</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提供了一种可选择使用的缓存技术，它可以将用户最终看到</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HTML</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文件缓存成一个静态的</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HTML</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页。在smarty设定的cachetime期内将用户的WEB请求直接转换到这个静态的HTML文件中来，这相当于调用一个静态的HTML文件。</a:t>
            </a:r>
          </a:p>
          <a:p>
            <a:pPr lvl="1">
              <a:lnSpc>
                <a:spcPct val="158000"/>
              </a:lnSpc>
              <a:buClr>
                <a:srgbClr val="00B0F0"/>
              </a:buClr>
              <a:buSzPct val="90000"/>
              <a:buFont typeface="Wingdings" panose="05000000000000000000" charset="0"/>
              <a:buChar char="ü"/>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插件技术</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采用面向对象实现，可以非常方便的定义一些插件。插件实际就是一些自定义的函数。</a:t>
            </a:r>
          </a:p>
          <a:p>
            <a:pPr lvl="1">
              <a:lnSpc>
                <a:spcPct val="158000"/>
              </a:lnSpc>
              <a:buClr>
                <a:srgbClr val="00B0F0"/>
              </a:buClr>
              <a:buSzPct val="90000"/>
              <a:buFont typeface="Wingdings" panose="05000000000000000000" charset="0"/>
              <a:buChar char="ü"/>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强大的表现逻辑</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PHP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负责后台，</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负责前端。</a:t>
            </a:r>
            <a:endParaRPr lang="zh-CN" altLang="en-US" sz="1600" dirty="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en-US" altLang="zh-CN"/>
              <a:t>3.1 Smarty</a:t>
            </a:r>
            <a:r>
              <a:rPr lang="zh-CN" altLang="en-US"/>
              <a:t>引擎优点</a:t>
            </a:r>
          </a:p>
        </p:txBody>
      </p:sp>
      <p:sp>
        <p:nvSpPr>
          <p:cNvPr id="4" name="灯片编号占位符 3"/>
          <p:cNvSpPr>
            <a:spLocks noGrp="1"/>
          </p:cNvSpPr>
          <p:nvPr>
            <p:ph type="sldNum" sz="quarter" idx="12"/>
          </p:nvPr>
        </p:nvSpPr>
        <p:spPr/>
        <p:txBody>
          <a:bodyPr/>
          <a:lstStyle/>
          <a:p>
            <a:fld id="{0C913308-F349-4B6D-A68A-DD1791B4A57B}" type="slidenum">
              <a:rPr lang="zh-CN" altLang="en-US" sz="2485" smtClean="0"/>
              <a:t>4</a:t>
            </a:fld>
            <a:endParaRPr lang="zh-CN" altLang="en-US" sz="248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23147" y="1124373"/>
            <a:ext cx="10636673" cy="4969087"/>
          </a:xfrm>
        </p:spPr>
        <p:txBody>
          <a:bodyPr>
            <a:normAutofit/>
          </a:bodyPr>
          <a:lstStyle/>
          <a:p>
            <a:pPr lvl="0" fontAlgn="auto">
              <a:lnSpc>
                <a:spcPct val="140000"/>
              </a:lnSpc>
              <a:spcBef>
                <a:spcPts val="0"/>
              </a:spcBef>
            </a:pP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到</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官方网站下载最新的稳定版本</a:t>
            </a:r>
          </a:p>
          <a:p>
            <a:pPr lvl="1" fontAlgn="auto">
              <a:lnSpc>
                <a:spcPct val="140000"/>
              </a:lnSpc>
              <a:spcBef>
                <a:spcPts val="0"/>
              </a:spcBef>
              <a:buClr>
                <a:srgbClr val="00B0F0"/>
              </a:buClr>
              <a:buSzPct val="90000"/>
              <a:buFont typeface="Wingdings" panose="05000000000000000000" charset="0"/>
              <a:buChar char="ü"/>
            </a:pP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hlinkClick r:id="rId2"/>
              </a:rPr>
              <a:t>http://www.smarty.net/download.php</a:t>
            </a:r>
            <a:endPar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endParaRPr>
          </a:p>
          <a:p>
            <a:pPr fontAlgn="auto">
              <a:lnSpc>
                <a:spcPct val="140000"/>
              </a:lnSpc>
            </a:pP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然后解压压缩包，在解压后的目录可以看到一个名叫</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libs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的</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类库目录，安装</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Smarty</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只需要这一个文件夹</a:t>
            </a:r>
            <a:endParaRPr lang="zh-CN" altLang="en-US" sz="1600" dirty="0">
              <a:solidFill>
                <a:srgbClr val="FF0000"/>
              </a:solidFill>
              <a:latin typeface="微软雅黑" panose="020B0503020204020204" pitchFamily="34" charset="-122"/>
              <a:ea typeface="微软雅黑" panose="020B0503020204020204" pitchFamily="34" charset="-122"/>
            </a:endParaRPr>
          </a:p>
          <a:p>
            <a:pPr fontAlgn="auto">
              <a:lnSpc>
                <a:spcPct val="140000"/>
              </a:lnSpc>
            </a:pP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直接将</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libs</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文件夹复制到程序主文件夹下。</a:t>
            </a:r>
            <a:r>
              <a:rPr lang="en-US" altLang="zh-CN"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里面有如下文件：</a:t>
            </a:r>
          </a:p>
          <a:p>
            <a:pPr lvl="2" fontAlgn="auto">
              <a:lnSpc>
                <a:spcPct val="140000"/>
              </a:lnSpc>
              <a:buFont typeface="Wingdings" panose="05000000000000000000" charset="0"/>
              <a:buChar char="ü"/>
            </a:pPr>
            <a:r>
              <a:rPr lang="en-US" altLang="zh-CN"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sysplugins:系统插件目录</a:t>
            </a:r>
          </a:p>
          <a:p>
            <a:pPr lvl="2" fontAlgn="auto">
              <a:lnSpc>
                <a:spcPct val="140000"/>
              </a:lnSpc>
              <a:buFont typeface="Wingdings" panose="05000000000000000000" charset="0"/>
              <a:buChar char="ü"/>
            </a:pPr>
            <a:r>
              <a:rPr lang="en-US" altLang="zh-CN"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plugins：外部插件</a:t>
            </a:r>
          </a:p>
          <a:p>
            <a:pPr lvl="2" fontAlgn="auto">
              <a:lnSpc>
                <a:spcPct val="140000"/>
              </a:lnSpc>
              <a:buFont typeface="Wingdings" panose="05000000000000000000" charset="0"/>
              <a:buChar char="ü"/>
            </a:pPr>
            <a:r>
              <a:rPr lang="en-US" altLang="zh-CN"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debug.tpl：输出debug调试信息输出的模板</a:t>
            </a:r>
          </a:p>
          <a:p>
            <a:pPr lvl="2" fontAlgn="auto">
              <a:lnSpc>
                <a:spcPct val="140000"/>
              </a:lnSpc>
              <a:buFont typeface="Wingdings" panose="05000000000000000000" charset="0"/>
              <a:buChar char="ü"/>
            </a:pPr>
            <a:r>
              <a:rPr lang="en-US" altLang="zh-CN"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Smarty.class.php:</a:t>
            </a:r>
            <a:r>
              <a:rPr lang="en-US" altLang="zh-CN"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smarty模版引擎核心类文件，要使用smarty模版引擎，首先要引入该文件</a:t>
            </a:r>
          </a:p>
          <a:p>
            <a:pPr lvl="2" fontAlgn="auto">
              <a:lnSpc>
                <a:spcPct val="140000"/>
              </a:lnSpc>
              <a:buFont typeface="Wingdings" panose="05000000000000000000" charset="0"/>
              <a:buChar char="ü"/>
            </a:pPr>
            <a:r>
              <a:rPr lang="en-US" altLang="zh-CN"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SmartyBC.class.php:向前兼容的类库</a:t>
            </a:r>
          </a:p>
          <a:p>
            <a:endParaRPr lang="zh-CN" altLang="en-US" sz="266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0" indent="0">
              <a:buNone/>
            </a:pPr>
            <a:endParaRPr lang="zh-CN" altLang="en-US" dirty="0"/>
          </a:p>
        </p:txBody>
      </p:sp>
      <p:sp>
        <p:nvSpPr>
          <p:cNvPr id="3" name="标题 2"/>
          <p:cNvSpPr>
            <a:spLocks noGrp="1"/>
          </p:cNvSpPr>
          <p:nvPr>
            <p:ph type="title"/>
          </p:nvPr>
        </p:nvSpPr>
        <p:spPr>
          <a:xfrm>
            <a:off x="207433" y="16087"/>
            <a:ext cx="8328660" cy="1170093"/>
          </a:xfrm>
        </p:spPr>
        <p:txBody>
          <a:bodyPr/>
          <a:lstStyle/>
          <a:p>
            <a:r>
              <a:rPr lang="en-US" altLang="zh-CN" sz="4000" dirty="0">
                <a:cs typeface="Heiti SC Light" charset="-122"/>
                <a:sym typeface="黑体" panose="02010609060101010101" pitchFamily="49" charset="-122"/>
              </a:rPr>
              <a:t>3.2 </a:t>
            </a:r>
            <a:r>
              <a:rPr lang="zh-CN" altLang="en-US" sz="4000" dirty="0">
                <a:cs typeface="Heiti SC Light" charset="-122"/>
                <a:sym typeface="黑体" panose="02010609060101010101" pitchFamily="49" charset="-122"/>
              </a:rPr>
              <a:t>安装</a:t>
            </a:r>
            <a:r>
              <a:rPr lang="en-US" altLang="zh-CN" sz="4000" dirty="0">
                <a:cs typeface="Heiti SC Light" charset="-122"/>
                <a:sym typeface="黑体" panose="02010609060101010101" pitchFamily="49" charset="-122"/>
              </a:rPr>
              <a:t>Smarty</a:t>
            </a:r>
            <a:r>
              <a:rPr lang="zh-CN" altLang="en-US" sz="4000" dirty="0">
                <a:cs typeface="Heiti SC Light" charset="-122"/>
                <a:sym typeface="黑体" panose="02010609060101010101" pitchFamily="49" charset="-122"/>
              </a:rPr>
              <a:t>及初始化配置</a:t>
            </a:r>
            <a:endParaRPr lang="zh-CN" altLang="en-US" sz="400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Heiti SC Light" charset="-122"/>
              <a:sym typeface="黑体" panose="02010609060101010101"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z="2485" smtClean="0"/>
              <a:t>5</a:t>
            </a:fld>
            <a:endParaRPr lang="zh-CN" altLang="en-US" sz="248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527473" y="452967"/>
            <a:ext cx="10638367" cy="5532120"/>
          </a:xfrm>
        </p:spPr>
        <p:txBody>
          <a:bodyPr>
            <a:normAutofit fontScale="87500" lnSpcReduction="10000"/>
          </a:bodyPr>
          <a:lstStyle/>
          <a:p>
            <a:pPr lvl="0" fontAlgn="auto">
              <a:lnSpc>
                <a:spcPct val="140000"/>
              </a:lnSpc>
              <a:spcBef>
                <a:spcPts val="0"/>
              </a:spcBef>
            </a:pPr>
            <a:r>
              <a:rPr sz="2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简单的分析一下Smarty.class.php核心类文件</a:t>
            </a:r>
          </a:p>
          <a:p>
            <a:pPr lvl="0" fontAlgn="auto">
              <a:lnSpc>
                <a:spcPct val="140000"/>
              </a:lnSpc>
              <a:spcBef>
                <a:spcPts val="0"/>
              </a:spcBef>
              <a:buFont typeface="Wingdings" panose="05000000000000000000" charset="0"/>
              <a:buChar char="ü"/>
            </a:pPr>
            <a:r>
              <a:rPr sz="2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它是一个类文件：类是由属性(变量)和方法构成</a:t>
            </a:r>
          </a:p>
          <a:p>
            <a:pPr lvl="0" fontAlgn="auto">
              <a:lnSpc>
                <a:spcPct val="140000"/>
              </a:lnSpc>
              <a:spcBef>
                <a:spcPts val="0"/>
              </a:spcBef>
              <a:buFont typeface="Wingdings" panose="05000000000000000000" charset="0"/>
              <a:buChar char="ü"/>
            </a:pPr>
            <a:r>
              <a:rPr sz="2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类的名称：Smarty</a:t>
            </a:r>
          </a:p>
          <a:p>
            <a:pPr lvl="0" fontAlgn="auto">
              <a:lnSpc>
                <a:spcPct val="140000"/>
              </a:lnSpc>
              <a:spcBef>
                <a:spcPts val="0"/>
              </a:spcBef>
              <a:buFont typeface="Wingdings" panose="05000000000000000000" charset="0"/>
              <a:buChar char="ü"/>
            </a:pPr>
            <a:r>
              <a:rPr sz="2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主要方法：</a:t>
            </a:r>
          </a:p>
          <a:p>
            <a:pPr lvl="1" fontAlgn="auto">
              <a:lnSpc>
                <a:spcPct val="140000"/>
              </a:lnSpc>
              <a:spcBef>
                <a:spcPts val="0"/>
              </a:spcBef>
              <a:buFont typeface="Wingdings" panose="05000000000000000000" charset="0"/>
              <a:buChar char="n"/>
            </a:pPr>
            <a:r>
              <a:rPr sz="186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assign():主要用来将php中的标量类型的数据赋值给模版变量。</a:t>
            </a:r>
          </a:p>
          <a:p>
            <a:pPr lvl="1" fontAlgn="auto">
              <a:lnSpc>
                <a:spcPct val="140000"/>
              </a:lnSpc>
              <a:spcBef>
                <a:spcPts val="0"/>
              </a:spcBef>
              <a:buFont typeface="Wingdings" panose="05000000000000000000" charset="0"/>
              <a:buChar char="n"/>
            </a:pPr>
            <a:r>
              <a:rPr sz="186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display():主要用来显示指定的模版文件</a:t>
            </a:r>
          </a:p>
          <a:p>
            <a:pPr lvl="0" fontAlgn="auto">
              <a:lnSpc>
                <a:spcPct val="140000"/>
              </a:lnSpc>
              <a:spcBef>
                <a:spcPts val="0"/>
              </a:spcBef>
              <a:buFont typeface="Wingdings" panose="05000000000000000000" charset="0"/>
              <a:buChar char="ü"/>
            </a:pPr>
            <a:r>
              <a:rPr sz="24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主要属性或变量：</a:t>
            </a:r>
          </a:p>
          <a:p>
            <a:pPr lvl="1" fontAlgn="auto">
              <a:lnSpc>
                <a:spcPct val="140000"/>
              </a:lnSpc>
              <a:spcBef>
                <a:spcPts val="0"/>
              </a:spcBef>
              <a:buFont typeface="Wingdings" panose="05000000000000000000" charset="0"/>
              <a:buChar char="n"/>
            </a:pPr>
            <a:r>
              <a:rPr sz="186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$template_dir:		模版目录，主要用来存放模版文件，如：.html文件、.tpl文件</a:t>
            </a:r>
          </a:p>
          <a:p>
            <a:pPr lvl="1" fontAlgn="auto">
              <a:lnSpc>
                <a:spcPct val="140000"/>
              </a:lnSpc>
              <a:spcBef>
                <a:spcPts val="0"/>
              </a:spcBef>
              <a:buFont typeface="Wingdings" panose="05000000000000000000" charset="0"/>
              <a:buChar char="n"/>
            </a:pPr>
            <a:r>
              <a:rPr sz="186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$compile_dir:		编译目录，主要用来存放编译后的php文件，即混编方式的文件</a:t>
            </a:r>
          </a:p>
          <a:p>
            <a:pPr lvl="1" fontAlgn="auto">
              <a:lnSpc>
                <a:spcPct val="140000"/>
              </a:lnSpc>
              <a:spcBef>
                <a:spcPts val="0"/>
              </a:spcBef>
              <a:buFont typeface="Wingdings" panose="05000000000000000000" charset="0"/>
              <a:buChar char="n"/>
            </a:pPr>
            <a:r>
              <a:rPr sz="186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$config_dir:		配置目录，主要用来存放公共的配置文件</a:t>
            </a:r>
          </a:p>
          <a:p>
            <a:pPr lvl="1" fontAlgn="auto">
              <a:lnSpc>
                <a:spcPct val="140000"/>
              </a:lnSpc>
              <a:spcBef>
                <a:spcPts val="0"/>
              </a:spcBef>
              <a:buFont typeface="Wingdings" panose="05000000000000000000" charset="0"/>
              <a:buChar char="n"/>
            </a:pPr>
            <a:r>
              <a:rPr sz="186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$cache_dir:		缓存目录，主要用来存放缓存文件</a:t>
            </a:r>
          </a:p>
          <a:p>
            <a:pPr lvl="1" fontAlgn="auto">
              <a:lnSpc>
                <a:spcPct val="140000"/>
              </a:lnSpc>
              <a:spcBef>
                <a:spcPts val="0"/>
              </a:spcBef>
              <a:buFont typeface="Wingdings" panose="05000000000000000000" charset="0"/>
              <a:buChar char="n"/>
            </a:pPr>
            <a:r>
              <a:rPr sz="186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$left_delimiter:	左边界符</a:t>
            </a:r>
          </a:p>
          <a:p>
            <a:pPr lvl="1" fontAlgn="auto">
              <a:lnSpc>
                <a:spcPct val="140000"/>
              </a:lnSpc>
              <a:spcBef>
                <a:spcPts val="0"/>
              </a:spcBef>
              <a:buFont typeface="Wingdings" panose="05000000000000000000" charset="0"/>
              <a:buChar char="n"/>
            </a:pPr>
            <a:r>
              <a:rPr sz="186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$right_delimiter:	右边界符</a:t>
            </a:r>
          </a:p>
          <a:p>
            <a:pPr lvl="1" fontAlgn="auto">
              <a:lnSpc>
                <a:spcPct val="140000"/>
              </a:lnSpc>
              <a:spcBef>
                <a:spcPts val="0"/>
              </a:spcBef>
              <a:buFont typeface="Wingdings" panose="05000000000000000000" charset="0"/>
              <a:buChar char="n"/>
            </a:pPr>
            <a:r>
              <a:rPr sz="186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$caching		是否开启缓存</a:t>
            </a:r>
          </a:p>
          <a:p>
            <a:pPr lvl="1" fontAlgn="auto">
              <a:lnSpc>
                <a:spcPct val="140000"/>
              </a:lnSpc>
              <a:spcBef>
                <a:spcPts val="0"/>
              </a:spcBef>
              <a:buFont typeface="Wingdings" panose="05000000000000000000" charset="0"/>
              <a:buChar char="n"/>
            </a:pPr>
            <a:r>
              <a:rPr sz="186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$cache_lifetime	定制缓存时间</a:t>
            </a:r>
          </a:p>
          <a:p>
            <a:pPr lvl="1" fontAlgn="auto">
              <a:lnSpc>
                <a:spcPct val="140000"/>
              </a:lnSpc>
              <a:spcBef>
                <a:spcPts val="0"/>
              </a:spcBef>
              <a:buClr>
                <a:srgbClr val="00B0F0"/>
              </a:buClr>
              <a:buSzPct val="90000"/>
              <a:buFont typeface="Wingdings" panose="05000000000000000000" charset="0"/>
              <a:buChar char="ü"/>
            </a:pPr>
            <a:endParaRPr lang="en-US" altLang="zh-CN" sz="1865"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endParaRPr lang="zh-CN" altLang="en-US" sz="266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0" indent="0">
              <a:buNone/>
            </a:pP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z="2485" smtClean="0"/>
              <a:t>6</a:t>
            </a:fld>
            <a:endParaRPr lang="zh-CN" altLang="en-US" sz="2485"/>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z="2485" smtClean="0"/>
              <a:t>7</a:t>
            </a:fld>
            <a:endParaRPr lang="zh-CN" altLang="en-US" sz="2485"/>
          </a:p>
        </p:txBody>
      </p:sp>
      <p:sp>
        <p:nvSpPr>
          <p:cNvPr id="7" name="文本框 6"/>
          <p:cNvSpPr txBox="1"/>
          <p:nvPr/>
        </p:nvSpPr>
        <p:spPr>
          <a:xfrm>
            <a:off x="815340" y="933027"/>
            <a:ext cx="10326793" cy="4266168"/>
          </a:xfrm>
          <a:prstGeom prst="rect">
            <a:avLst/>
          </a:prstGeom>
          <a:noFill/>
        </p:spPr>
        <p:txBody>
          <a:bodyPr wrap="square" rtlCol="0">
            <a:spAutoFit/>
          </a:bodyPr>
          <a:lstStyle/>
          <a:p>
            <a:pPr lvl="0" eaLnBrk="0" fontAlgn="auto" hangingPunct="0">
              <a:lnSpc>
                <a:spcPct val="130000"/>
              </a:lnSpc>
            </a:pP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    /** file: </a:t>
            </a:r>
            <a:r>
              <a:rPr lang="en-US" altLang="zh-CN" sz="14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init.inc.php</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 Smarty</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对象的实例化及初使化文件</a:t>
            </a: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p>
          <a:p>
            <a:pPr lvl="0" eaLnBrk="0" fontAlgn="auto" hangingPunct="0">
              <a:lnSpc>
                <a:spcPct val="130000"/>
              </a:lnSpc>
            </a:pP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define</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"ROOT"</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str_replace</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dirname</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__FILE__</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指定项目的根路径</a:t>
            </a:r>
          </a:p>
          <a:p>
            <a:pPr lvl="0" eaLnBrk="0" fontAlgn="auto" hangingPunct="0">
              <a:lnSpc>
                <a:spcPct val="130000"/>
              </a:lnSpc>
            </a:pP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require</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ROOT.</a:t>
            </a:r>
            <a:r>
              <a:rPr lang="en-US" altLang="zh-CN"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'libs/Smarty.class.php'</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加载</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Smarty</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类文件         </a:t>
            </a:r>
          </a:p>
          <a:p>
            <a:pPr lvl="0" eaLnBrk="0" fontAlgn="auto" hangingPunct="0">
              <a:lnSpc>
                <a:spcPct val="130000"/>
              </a:lnSpc>
            </a:pP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new</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Smarty</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实例化</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Smarty</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类的对象</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$smarty</a:t>
            </a:r>
          </a:p>
          <a:p>
            <a:pPr lvl="0" eaLnBrk="0" fontAlgn="auto" hangingPunct="0">
              <a:lnSpc>
                <a:spcPct val="130000"/>
              </a:lnSpc>
            </a:pP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推荐用</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Smarty3</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以上版本方式设置默认路径</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成功后返回</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$smarty</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对象本身，可连贯操作 *</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p>
          <a:p>
            <a:pPr lvl="0" eaLnBrk="0" fontAlgn="auto" hangingPunct="0">
              <a:lnSpc>
                <a:spcPct val="130000"/>
              </a:lnSpc>
            </a:pP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setTemplateDir</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ROOT.</a:t>
            </a:r>
            <a:r>
              <a:rPr lang="en-US" altLang="zh-CN"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'templates/'</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设置所有模板文件存放的目录</a:t>
            </a:r>
          </a:p>
          <a:p>
            <a:pPr lvl="0" eaLnBrk="0" fontAlgn="auto" hangingPunct="0">
              <a:lnSpc>
                <a:spcPct val="130000"/>
              </a:lnSpc>
            </a:pPr>
            <a:r>
              <a:rPr lang="zh-CN" altLang="en-US" sz="14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setCompileDir</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ROOT.</a:t>
            </a:r>
            <a:r>
              <a:rPr lang="en-US" altLang="zh-CN"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'templates_c/'</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设置所有编译过的模板文件存放的目录</a:t>
            </a:r>
          </a:p>
          <a:p>
            <a:pPr lvl="0" eaLnBrk="0" fontAlgn="auto" hangingPunct="0">
              <a:lnSpc>
                <a:spcPct val="130000"/>
              </a:lnSpc>
            </a:pP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setPluginsDir</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ROOT.</a:t>
            </a:r>
            <a:r>
              <a:rPr lang="en-US" altLang="zh-CN"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'plugins/'</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设置为模板扩充插件存放的目录</a:t>
            </a:r>
          </a:p>
          <a:p>
            <a:pPr lvl="0" eaLnBrk="0" fontAlgn="auto" hangingPunct="0">
              <a:lnSpc>
                <a:spcPct val="130000"/>
              </a:lnSpc>
            </a:pP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setCacheDir</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ROOT.</a:t>
            </a:r>
            <a:r>
              <a:rPr lang="en-US" altLang="zh-CN"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'cache/'</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设置缓存文件存放的目录</a:t>
            </a:r>
          </a:p>
          <a:p>
            <a:pPr lvl="0" eaLnBrk="0" fontAlgn="auto" hangingPunct="0">
              <a:lnSpc>
                <a:spcPct val="130000"/>
              </a:lnSpc>
            </a:pP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setConfigDir</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ROOT.</a:t>
            </a:r>
            <a:r>
              <a:rPr lang="en-US" altLang="zh-CN"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'configs'</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设置模板配置文件存放的目录</a:t>
            </a:r>
          </a:p>
          <a:p>
            <a:pPr lvl="0" eaLnBrk="0" fontAlgn="auto" hangingPunct="0">
              <a:lnSpc>
                <a:spcPct val="130000"/>
              </a:lnSpc>
            </a:pP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caching </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false</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设置</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Smarty</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缓存开关功能</a:t>
            </a:r>
          </a:p>
          <a:p>
            <a:pPr lvl="0" eaLnBrk="0" fontAlgn="auto" hangingPunct="0">
              <a:lnSpc>
                <a:spcPct val="130000"/>
              </a:lnSpc>
            </a:pP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cache_lifetime </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FF8000"/>
                </a:solidFill>
                <a:latin typeface="微软雅黑" panose="020B0503020204020204" pitchFamily="34" charset="-122"/>
                <a:ea typeface="微软雅黑" panose="020B0503020204020204" pitchFamily="34" charset="-122"/>
                <a:sym typeface="Arial" panose="020B0604020202020204" pitchFamily="34" charset="0"/>
              </a:rPr>
              <a:t>60</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FF8000"/>
                </a:solidFill>
                <a:latin typeface="微软雅黑" panose="020B0503020204020204" pitchFamily="34" charset="-122"/>
                <a:ea typeface="微软雅黑" panose="020B0503020204020204" pitchFamily="34" charset="-122"/>
                <a:sym typeface="Arial" panose="020B0604020202020204" pitchFamily="34" charset="0"/>
              </a:rPr>
              <a:t>60</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FF8000"/>
                </a:solidFill>
                <a:latin typeface="微软雅黑" panose="020B0503020204020204" pitchFamily="34" charset="-122"/>
                <a:ea typeface="微软雅黑" panose="020B0503020204020204" pitchFamily="34" charset="-122"/>
                <a:sym typeface="Arial" panose="020B0604020202020204" pitchFamily="34" charset="0"/>
              </a:rPr>
              <a:t>24</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设置模板缓存有效时间段的长度为</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天</a:t>
            </a:r>
          </a:p>
          <a:p>
            <a:pPr lvl="0" eaLnBrk="0" fontAlgn="auto" hangingPunct="0">
              <a:lnSpc>
                <a:spcPct val="130000"/>
              </a:lnSpc>
            </a:pP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left_delimiter </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设置模板语言中的左结束符</a:t>
            </a:r>
          </a:p>
          <a:p>
            <a:pPr lvl="0" eaLnBrk="0" fontAlgn="auto" hangingPunct="0">
              <a:lnSpc>
                <a:spcPct val="130000"/>
              </a:lnSpc>
            </a:pP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right_delimiter </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80808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设置模板语言中的右结束符</a:t>
            </a:r>
          </a:p>
          <a:p>
            <a:pPr lvl="0" eaLnBrk="0" fontAlgn="auto" hangingPunct="0">
              <a:lnSpc>
                <a:spcPct val="130000"/>
              </a:lnSpc>
            </a:pP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0080"/>
                </a:solidFill>
                <a:latin typeface="微软雅黑" panose="020B0503020204020204" pitchFamily="34" charset="-122"/>
                <a:ea typeface="微软雅黑" panose="020B0503020204020204" pitchFamily="34" charset="-122"/>
                <a:sym typeface="Arial" panose="020B0604020202020204" pitchFamily="34" charset="0"/>
              </a:rPr>
              <a:t>$smarty</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-&gt;</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auto</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_literal </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false</a:t>
            </a:r>
            <a:r>
              <a:rPr lang="en-US" altLang="zh-CN" sz="1400" dirty="0">
                <a:solidFill>
                  <a:srgbClr val="8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008000"/>
                </a:solidFill>
                <a:latin typeface="微软雅黑" panose="020B0503020204020204" pitchFamily="34" charset="-122"/>
                <a:ea typeface="微软雅黑" panose="020B0503020204020204" pitchFamily="34" charset="-122"/>
                <a:sym typeface="Arial" panose="020B0604020202020204" pitchFamily="34" charset="0"/>
              </a:rPr>
              <a:t>设置分隔符允许出现空格</a:t>
            </a:r>
          </a:p>
        </p:txBody>
      </p:sp>
      <p:sp>
        <p:nvSpPr>
          <p:cNvPr id="2" name="内容占位符 1"/>
          <p:cNvSpPr>
            <a:spLocks noGrp="1"/>
          </p:cNvSpPr>
          <p:nvPr>
            <p:ph sz="quarter" idx="13"/>
          </p:nvPr>
        </p:nvSpPr>
        <p:spPr>
          <a:xfrm>
            <a:off x="431800" y="357293"/>
            <a:ext cx="11221720" cy="756073"/>
          </a:xfrm>
        </p:spPr>
        <p:txBody>
          <a:bodyPr>
            <a:normAutofit/>
          </a:bodyPr>
          <a:lstStyle/>
          <a:p>
            <a:r>
              <a:rPr lang="en-US" altLang="zh-CN" sz="266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4.</a:t>
            </a:r>
            <a:r>
              <a:rPr sz="266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 初始化Smarty类库的默认设置</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623993" y="1317414"/>
            <a:ext cx="11221720" cy="756073"/>
          </a:xfrm>
          <a:prstGeom prst="rect">
            <a:avLst/>
          </a:prstGeom>
        </p:spPr>
        <p:txBody>
          <a:bodyPr>
            <a:normAutofit/>
          </a:bodyPr>
          <a:lstStyle/>
          <a:p>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、在项目的主目录下创建一个</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demo.php</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文件</a:t>
            </a:r>
          </a:p>
        </p:txBody>
      </p:sp>
      <p:sp>
        <p:nvSpPr>
          <p:cNvPr id="3" name="标题 2"/>
          <p:cNvSpPr>
            <a:spLocks noGrp="1"/>
          </p:cNvSpPr>
          <p:nvPr>
            <p:ph type="title"/>
          </p:nvPr>
        </p:nvSpPr>
        <p:spPr/>
        <p:txBody>
          <a:bodyPr/>
          <a:lstStyle/>
          <a:p>
            <a:r>
              <a:rPr lang="en-US" altLang="zh-CN"/>
              <a:t>3.3 </a:t>
            </a:r>
            <a:r>
              <a:rPr lang="zh-CN" altLang="en-US" dirty="0">
                <a:solidFill>
                  <a:srgbClr val="0070C0"/>
                </a:solidFill>
                <a:latin typeface="微软雅黑" panose="020B0503020204020204" pitchFamily="34" charset="-122"/>
                <a:ea typeface="微软雅黑" panose="020B0503020204020204" pitchFamily="34" charset="-122"/>
                <a:sym typeface="黑体" panose="02010609060101010101" pitchFamily="49" charset="-122"/>
              </a:rPr>
              <a:t>第一个</a:t>
            </a:r>
            <a:r>
              <a:rPr lang="en-US" altLang="zh-CN" dirty="0">
                <a:solidFill>
                  <a:srgbClr val="0070C0"/>
                </a:solidFill>
                <a:latin typeface="微软雅黑" panose="020B0503020204020204" pitchFamily="34" charset="-122"/>
                <a:ea typeface="微软雅黑" panose="020B0503020204020204" pitchFamily="34" charset="-122"/>
                <a:sym typeface="黑体" panose="02010609060101010101" pitchFamily="49" charset="-122"/>
              </a:rPr>
              <a:t>Smarty</a:t>
            </a:r>
            <a:r>
              <a:rPr lang="zh-CN" altLang="en-US" dirty="0">
                <a:solidFill>
                  <a:srgbClr val="0070C0"/>
                </a:solidFill>
                <a:latin typeface="微软雅黑" panose="020B0503020204020204" pitchFamily="34" charset="-122"/>
                <a:ea typeface="微软雅黑" panose="020B0503020204020204" pitchFamily="34" charset="-122"/>
                <a:sym typeface="黑体" panose="02010609060101010101" pitchFamily="49" charset="-122"/>
              </a:rPr>
              <a:t>的简单示例</a:t>
            </a:r>
          </a:p>
        </p:txBody>
      </p:sp>
      <p:sp>
        <p:nvSpPr>
          <p:cNvPr id="4" name="灯片编号占位符 3"/>
          <p:cNvSpPr>
            <a:spLocks noGrp="1"/>
          </p:cNvSpPr>
          <p:nvPr>
            <p:ph type="sldNum" sz="quarter" idx="4294967295"/>
          </p:nvPr>
        </p:nvSpPr>
        <p:spPr>
          <a:xfrm>
            <a:off x="8737600" y="6356352"/>
            <a:ext cx="2844800" cy="365125"/>
          </a:xfrm>
          <a:prstGeom prst="rect">
            <a:avLst/>
          </a:prstGeom>
        </p:spPr>
        <p:txBody>
          <a:bodyPr/>
          <a:lstStyle/>
          <a:p>
            <a:fld id="{0C913308-F349-4B6D-A68A-DD1791B4A57B}" type="slidenum">
              <a:rPr lang="zh-CN" altLang="en-US" smtClean="0"/>
              <a:t>8</a:t>
            </a:fld>
            <a:endParaRPr lang="zh-CN" altLang="en-US"/>
          </a:p>
        </p:txBody>
      </p:sp>
      <p:sp>
        <p:nvSpPr>
          <p:cNvPr id="5" name="文本框 4"/>
          <p:cNvSpPr txBox="1"/>
          <p:nvPr/>
        </p:nvSpPr>
        <p:spPr>
          <a:xfrm>
            <a:off x="911014" y="2084494"/>
            <a:ext cx="9872980" cy="2434705"/>
          </a:xfrm>
          <a:prstGeom prst="rect">
            <a:avLst/>
          </a:prstGeom>
          <a:noFill/>
        </p:spPr>
        <p:txBody>
          <a:bodyPr wrap="square" rtlCol="0">
            <a:spAutoFit/>
          </a:bodyPr>
          <a:lstStyle/>
          <a:p>
            <a:pPr lvl="0" eaLnBrk="0" fontAlgn="auto" hangingPunct="0">
              <a:lnSpc>
                <a:spcPct val="120000"/>
              </a:lnSpc>
            </a:pPr>
            <a:r>
              <a:rPr lang="en-US" altLang="zh-CN" sz="1600" dirty="0">
                <a:solidFill>
                  <a:srgbClr val="008000"/>
                </a:solidFill>
                <a:latin typeface="Arial" panose="020B0604020202020204" pitchFamily="34" charset="0"/>
                <a:ea typeface="宋体" panose="02010600030101010101" pitchFamily="2" charset="-122"/>
                <a:sym typeface="Arial" panose="020B0604020202020204" pitchFamily="34" charset="0"/>
              </a:rPr>
              <a:t>  /* </a:t>
            </a:r>
            <a:r>
              <a:rPr lang="zh-CN" altLang="en-US" sz="1600" dirty="0">
                <a:solidFill>
                  <a:srgbClr val="008000"/>
                </a:solidFill>
                <a:latin typeface="Arial" panose="020B0604020202020204" pitchFamily="34" charset="0"/>
                <a:ea typeface="宋体" panose="02010600030101010101" pitchFamily="2" charset="-122"/>
                <a:sym typeface="Arial" panose="020B0604020202020204" pitchFamily="34" charset="0"/>
              </a:rPr>
              <a:t>第一步：加载自定义的</a:t>
            </a:r>
            <a:r>
              <a:rPr lang="en-US" altLang="zh-CN" sz="1600" dirty="0">
                <a:solidFill>
                  <a:srgbClr val="008000"/>
                </a:solidFill>
                <a:latin typeface="Arial" panose="020B0604020202020204" pitchFamily="34" charset="0"/>
                <a:ea typeface="宋体" panose="02010600030101010101" pitchFamily="2" charset="-122"/>
                <a:sym typeface="Arial" panose="020B0604020202020204" pitchFamily="34" charset="0"/>
              </a:rPr>
              <a:t>Smarty</a:t>
            </a:r>
            <a:r>
              <a:rPr lang="zh-CN" altLang="en-US" sz="1600" dirty="0">
                <a:solidFill>
                  <a:srgbClr val="008000"/>
                </a:solidFill>
                <a:latin typeface="Arial" panose="020B0604020202020204" pitchFamily="34" charset="0"/>
                <a:ea typeface="宋体" panose="02010600030101010101" pitchFamily="2" charset="-122"/>
                <a:sym typeface="Arial" panose="020B0604020202020204" pitchFamily="34" charset="0"/>
              </a:rPr>
              <a:t>初使化文件 *</a:t>
            </a:r>
            <a:r>
              <a:rPr lang="en-US" altLang="zh-CN" sz="1600" dirty="0">
                <a:solidFill>
                  <a:srgbClr val="008000"/>
                </a:solidFill>
                <a:latin typeface="Arial" panose="020B0604020202020204" pitchFamily="34" charset="0"/>
                <a:ea typeface="宋体" panose="02010600030101010101" pitchFamily="2" charset="-122"/>
                <a:sym typeface="Arial" panose="020B0604020202020204" pitchFamily="34" charset="0"/>
              </a:rPr>
              <a:t>/</a:t>
            </a:r>
            <a:endPar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endParaRPr>
          </a:p>
          <a:p>
            <a:pPr lvl="0" eaLnBrk="0" fontAlgn="auto" hangingPunct="0">
              <a:lnSpc>
                <a:spcPct val="120000"/>
              </a:lnSpc>
            </a:pPr>
            <a:r>
              <a:rPr lang="en-US" altLang="zh-CN" sz="1600" b="1"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zh-CN" sz="1600" b="1" dirty="0">
                <a:solidFill>
                  <a:srgbClr val="0000FF"/>
                </a:solidFill>
                <a:latin typeface="Arial" panose="020B0604020202020204" pitchFamily="34" charset="0"/>
                <a:ea typeface="宋体" panose="02010600030101010101" pitchFamily="2" charset="-122"/>
                <a:sym typeface="Arial" panose="020B0604020202020204" pitchFamily="34" charset="0"/>
              </a:rPr>
              <a:t>require</a:t>
            </a:r>
            <a:r>
              <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zh-CN" sz="1600" dirty="0">
                <a:solidFill>
                  <a:srgbClr val="808080"/>
                </a:solidFill>
                <a:latin typeface="Arial" panose="020B0604020202020204" pitchFamily="34" charset="0"/>
                <a:ea typeface="宋体" panose="02010600030101010101" pitchFamily="2" charset="-122"/>
                <a:sym typeface="Arial" panose="020B0604020202020204" pitchFamily="34" charset="0"/>
              </a:rPr>
              <a:t>"init.inc.php"</a:t>
            </a:r>
            <a:r>
              <a:rPr lang="en-US" altLang="zh-CN" sz="1600"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rPr>
              <a:t> </a:t>
            </a:r>
            <a:endParaRPr lang="zh-CN" altLang="en-US" sz="1600" dirty="0">
              <a:solidFill>
                <a:srgbClr val="000000"/>
              </a:solidFill>
              <a:latin typeface="Arial" panose="020B0604020202020204" pitchFamily="34" charset="0"/>
              <a:ea typeface="宋体" panose="02010600030101010101" pitchFamily="2" charset="-122"/>
              <a:sym typeface="Arial" panose="020B0604020202020204" pitchFamily="34" charset="0"/>
            </a:endParaRPr>
          </a:p>
          <a:p>
            <a:pPr lvl="0" eaLnBrk="0" fontAlgn="auto" hangingPunct="0">
              <a:lnSpc>
                <a:spcPct val="120000"/>
              </a:lnSpc>
            </a:pPr>
            <a:r>
              <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zh-CN" sz="1600" dirty="0">
                <a:solidFill>
                  <a:srgbClr val="008000"/>
                </a:solidFill>
                <a:latin typeface="Arial" panose="020B0604020202020204" pitchFamily="34" charset="0"/>
                <a:ea typeface="宋体" panose="02010600030101010101" pitchFamily="2" charset="-122"/>
                <a:sym typeface="Arial" panose="020B0604020202020204" pitchFamily="34" charset="0"/>
              </a:rPr>
              <a:t>/* </a:t>
            </a:r>
            <a:r>
              <a:rPr lang="zh-CN" altLang="en-US" sz="1600" dirty="0">
                <a:solidFill>
                  <a:srgbClr val="008000"/>
                </a:solidFill>
                <a:latin typeface="Arial" panose="020B0604020202020204" pitchFamily="34" charset="0"/>
                <a:ea typeface="宋体" panose="02010600030101010101" pitchFamily="2" charset="-122"/>
                <a:sym typeface="Arial" panose="020B0604020202020204" pitchFamily="34" charset="0"/>
              </a:rPr>
              <a:t>第二步：用</a:t>
            </a:r>
            <a:r>
              <a:rPr lang="en-US" altLang="zh-CN" sz="1600" dirty="0">
                <a:solidFill>
                  <a:srgbClr val="008000"/>
                </a:solidFill>
                <a:latin typeface="Arial" panose="020B0604020202020204" pitchFamily="34" charset="0"/>
                <a:ea typeface="宋体" panose="02010600030101010101" pitchFamily="2" charset="-122"/>
                <a:sym typeface="Arial" panose="020B0604020202020204" pitchFamily="34" charset="0"/>
              </a:rPr>
              <a:t>assign()</a:t>
            </a:r>
            <a:r>
              <a:rPr lang="zh-CN" altLang="en-US" sz="1600" dirty="0">
                <a:solidFill>
                  <a:srgbClr val="008000"/>
                </a:solidFill>
                <a:latin typeface="Arial" panose="020B0604020202020204" pitchFamily="34" charset="0"/>
                <a:ea typeface="宋体" panose="02010600030101010101" pitchFamily="2" charset="-122"/>
                <a:sym typeface="Arial" panose="020B0604020202020204" pitchFamily="34" charset="0"/>
              </a:rPr>
              <a:t>方法将变量置入模板里 *</a:t>
            </a:r>
            <a:r>
              <a:rPr lang="en-US" altLang="zh-CN" sz="1600" dirty="0">
                <a:solidFill>
                  <a:srgbClr val="008000"/>
                </a:solidFill>
                <a:latin typeface="Arial" panose="020B0604020202020204" pitchFamily="34" charset="0"/>
                <a:ea typeface="宋体" panose="02010600030101010101" pitchFamily="2" charset="-122"/>
                <a:sym typeface="Arial" panose="020B0604020202020204" pitchFamily="34" charset="0"/>
              </a:rPr>
              <a:t>/</a:t>
            </a:r>
            <a:endPar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endParaRPr>
          </a:p>
          <a:p>
            <a:pPr lvl="0" eaLnBrk="0" fontAlgn="auto" hangingPunct="0">
              <a:lnSpc>
                <a:spcPct val="120000"/>
              </a:lnSpc>
            </a:pPr>
            <a:r>
              <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zh-CN" sz="1600" dirty="0">
                <a:solidFill>
                  <a:srgbClr val="000080"/>
                </a:solidFill>
                <a:latin typeface="Arial" panose="020B0604020202020204" pitchFamily="34" charset="0"/>
                <a:ea typeface="宋体" panose="02010600030101010101" pitchFamily="2" charset="-122"/>
                <a:sym typeface="Arial" panose="020B0604020202020204" pitchFamily="34" charset="0"/>
              </a:rPr>
              <a:t>$smarty</a:t>
            </a:r>
            <a:r>
              <a:rPr lang="en-US" altLang="zh-CN" sz="1600" dirty="0">
                <a:solidFill>
                  <a:srgbClr val="8000FF"/>
                </a:solidFill>
                <a:latin typeface="Arial" panose="020B0604020202020204" pitchFamily="34" charset="0"/>
                <a:ea typeface="宋体" panose="02010600030101010101" pitchFamily="2" charset="-122"/>
                <a:sym typeface="Arial" panose="020B0604020202020204" pitchFamily="34" charset="0"/>
              </a:rPr>
              <a:t>-&gt;</a:t>
            </a:r>
            <a:r>
              <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rPr>
              <a:t>assign</a:t>
            </a:r>
            <a:r>
              <a:rPr lang="en-US" altLang="zh-CN" sz="1600"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zh-CN" sz="1600" dirty="0">
                <a:solidFill>
                  <a:srgbClr val="808080"/>
                </a:solidFill>
                <a:latin typeface="Arial" panose="020B0604020202020204" pitchFamily="34" charset="0"/>
                <a:ea typeface="宋体" panose="02010600030101010101" pitchFamily="2" charset="-122"/>
                <a:sym typeface="Arial" panose="020B0604020202020204" pitchFamily="34" charset="0"/>
              </a:rPr>
              <a:t>"title"</a:t>
            </a:r>
            <a:r>
              <a:rPr lang="en-US" altLang="zh-CN" sz="1600"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zh-CN" sz="1600" dirty="0">
                <a:solidFill>
                  <a:srgbClr val="808080"/>
                </a:solidFill>
                <a:latin typeface="Arial" panose="020B0604020202020204" pitchFamily="34" charset="0"/>
                <a:ea typeface="宋体" panose="02010600030101010101" pitchFamily="2" charset="-122"/>
                <a:sym typeface="Arial" panose="020B0604020202020204" pitchFamily="34" charset="0"/>
              </a:rPr>
              <a:t>"</a:t>
            </a:r>
            <a:r>
              <a:rPr lang="zh-CN" altLang="en-US" sz="1600" dirty="0">
                <a:solidFill>
                  <a:srgbClr val="808080"/>
                </a:solidFill>
                <a:latin typeface="Arial" panose="020B0604020202020204" pitchFamily="34" charset="0"/>
                <a:ea typeface="宋体" panose="02010600030101010101" pitchFamily="2" charset="-122"/>
                <a:sym typeface="Arial" panose="020B0604020202020204" pitchFamily="34" charset="0"/>
              </a:rPr>
              <a:t>测试用的网页标题</a:t>
            </a:r>
            <a:r>
              <a:rPr lang="en-US" altLang="zh-CN" sz="1600" dirty="0">
                <a:solidFill>
                  <a:srgbClr val="808080"/>
                </a:solidFill>
                <a:latin typeface="Arial" panose="020B0604020202020204" pitchFamily="34" charset="0"/>
                <a:ea typeface="宋体" panose="02010600030101010101" pitchFamily="2" charset="-122"/>
                <a:sym typeface="Arial" panose="020B0604020202020204" pitchFamily="34" charset="0"/>
              </a:rPr>
              <a:t>"</a:t>
            </a:r>
            <a:r>
              <a:rPr lang="en-US" altLang="zh-CN" sz="1600" dirty="0">
                <a:solidFill>
                  <a:srgbClr val="8000FF"/>
                </a:solidFill>
                <a:latin typeface="Arial" panose="020B0604020202020204" pitchFamily="34" charset="0"/>
                <a:ea typeface="宋体" panose="02010600030101010101" pitchFamily="2" charset="-122"/>
                <a:sym typeface="Arial" panose="020B0604020202020204" pitchFamily="34" charset="0"/>
              </a:rPr>
              <a:t>);</a:t>
            </a:r>
            <a:endPar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endParaRPr>
          </a:p>
          <a:p>
            <a:pPr lvl="0" eaLnBrk="0" fontAlgn="auto" hangingPunct="0">
              <a:lnSpc>
                <a:spcPct val="120000"/>
              </a:lnSpc>
            </a:pPr>
            <a:r>
              <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zh-CN" sz="1600" dirty="0">
                <a:solidFill>
                  <a:srgbClr val="008000"/>
                </a:solidFill>
                <a:latin typeface="Arial" panose="020B0604020202020204" pitchFamily="34" charset="0"/>
                <a:ea typeface="宋体" panose="02010600030101010101" pitchFamily="2" charset="-122"/>
                <a:sym typeface="Arial" panose="020B0604020202020204" pitchFamily="34" charset="0"/>
              </a:rPr>
              <a:t>/* </a:t>
            </a:r>
            <a:r>
              <a:rPr lang="zh-CN" altLang="en-US" sz="1600" dirty="0">
                <a:solidFill>
                  <a:srgbClr val="008000"/>
                </a:solidFill>
                <a:latin typeface="Arial" panose="020B0604020202020204" pitchFamily="34" charset="0"/>
                <a:ea typeface="宋体" panose="02010600030101010101" pitchFamily="2" charset="-122"/>
                <a:sym typeface="Arial" panose="020B0604020202020204" pitchFamily="34" charset="0"/>
              </a:rPr>
              <a:t>也属于第二步，分配其他变量置入模板里</a:t>
            </a:r>
            <a:r>
              <a:rPr lang="en-US" altLang="zh-CN" sz="1600" dirty="0">
                <a:solidFill>
                  <a:srgbClr val="008000"/>
                </a:solidFill>
                <a:latin typeface="Arial" panose="020B0604020202020204" pitchFamily="34" charset="0"/>
                <a:ea typeface="宋体" panose="02010600030101010101" pitchFamily="2" charset="-122"/>
                <a:sym typeface="Arial" panose="020B0604020202020204" pitchFamily="34" charset="0"/>
              </a:rPr>
              <a:t>,</a:t>
            </a:r>
            <a:r>
              <a:rPr lang="zh-CN" altLang="en-US" sz="1600" dirty="0">
                <a:solidFill>
                  <a:srgbClr val="008000"/>
                </a:solidFill>
                <a:latin typeface="Arial" panose="020B0604020202020204" pitchFamily="34" charset="0"/>
                <a:ea typeface="宋体" panose="02010600030101010101" pitchFamily="2" charset="-122"/>
                <a:sym typeface="Arial" panose="020B0604020202020204" pitchFamily="34" charset="0"/>
              </a:rPr>
              <a:t>可以是任何类型的变量 *</a:t>
            </a:r>
            <a:r>
              <a:rPr lang="en-US" altLang="zh-CN" sz="1600" dirty="0">
                <a:solidFill>
                  <a:srgbClr val="008000"/>
                </a:solidFill>
                <a:latin typeface="Arial" panose="020B0604020202020204" pitchFamily="34" charset="0"/>
                <a:ea typeface="宋体" panose="02010600030101010101" pitchFamily="2" charset="-122"/>
                <a:sym typeface="Arial" panose="020B0604020202020204" pitchFamily="34" charset="0"/>
              </a:rPr>
              <a:t>/</a:t>
            </a:r>
            <a:endPar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endParaRPr>
          </a:p>
          <a:p>
            <a:pPr lvl="0" eaLnBrk="0" fontAlgn="auto" hangingPunct="0">
              <a:lnSpc>
                <a:spcPct val="120000"/>
              </a:lnSpc>
            </a:pPr>
            <a:r>
              <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zh-CN" sz="1600" dirty="0">
                <a:solidFill>
                  <a:srgbClr val="000080"/>
                </a:solidFill>
                <a:latin typeface="Arial" panose="020B0604020202020204" pitchFamily="34" charset="0"/>
                <a:ea typeface="宋体" panose="02010600030101010101" pitchFamily="2" charset="-122"/>
                <a:sym typeface="Arial" panose="020B0604020202020204" pitchFamily="34" charset="0"/>
              </a:rPr>
              <a:t>$smarty</a:t>
            </a:r>
            <a:r>
              <a:rPr lang="en-US" altLang="zh-CN" sz="1600" dirty="0">
                <a:solidFill>
                  <a:srgbClr val="8000FF"/>
                </a:solidFill>
                <a:latin typeface="Arial" panose="020B0604020202020204" pitchFamily="34" charset="0"/>
                <a:ea typeface="宋体" panose="02010600030101010101" pitchFamily="2" charset="-122"/>
                <a:sym typeface="Arial" panose="020B0604020202020204" pitchFamily="34" charset="0"/>
              </a:rPr>
              <a:t>-&gt;</a:t>
            </a:r>
            <a:r>
              <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rPr>
              <a:t>assign</a:t>
            </a:r>
            <a:r>
              <a:rPr lang="en-US" altLang="zh-CN" sz="1600"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zh-CN" sz="1600" dirty="0">
                <a:solidFill>
                  <a:srgbClr val="808080"/>
                </a:solidFill>
                <a:latin typeface="Arial" panose="020B0604020202020204" pitchFamily="34" charset="0"/>
                <a:ea typeface="宋体" panose="02010600030101010101" pitchFamily="2" charset="-122"/>
                <a:sym typeface="Arial" panose="020B0604020202020204" pitchFamily="34" charset="0"/>
              </a:rPr>
              <a:t>"content"</a:t>
            </a:r>
            <a:r>
              <a:rPr lang="en-US" altLang="zh-CN" sz="1600"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zh-CN" sz="1600" dirty="0">
                <a:solidFill>
                  <a:srgbClr val="808080"/>
                </a:solidFill>
                <a:latin typeface="Arial" panose="020B0604020202020204" pitchFamily="34" charset="0"/>
                <a:ea typeface="宋体" panose="02010600030101010101" pitchFamily="2" charset="-122"/>
                <a:sym typeface="Arial" panose="020B0604020202020204" pitchFamily="34" charset="0"/>
              </a:rPr>
              <a:t>"</a:t>
            </a:r>
            <a:r>
              <a:rPr lang="zh-CN" altLang="en-US" sz="1600" dirty="0">
                <a:solidFill>
                  <a:srgbClr val="808080"/>
                </a:solidFill>
                <a:latin typeface="Arial" panose="020B0604020202020204" pitchFamily="34" charset="0"/>
                <a:ea typeface="宋体" panose="02010600030101010101" pitchFamily="2" charset="-122"/>
                <a:sym typeface="Arial" panose="020B0604020202020204" pitchFamily="34" charset="0"/>
              </a:rPr>
              <a:t>测试用的网页内容</a:t>
            </a:r>
            <a:r>
              <a:rPr lang="en-US" altLang="zh-CN" sz="1600" dirty="0">
                <a:solidFill>
                  <a:srgbClr val="808080"/>
                </a:solidFill>
                <a:latin typeface="Arial" panose="020B0604020202020204" pitchFamily="34" charset="0"/>
                <a:ea typeface="宋体" panose="02010600030101010101" pitchFamily="2" charset="-122"/>
                <a:sym typeface="Arial" panose="020B0604020202020204" pitchFamily="34" charset="0"/>
              </a:rPr>
              <a:t>"</a:t>
            </a:r>
            <a:r>
              <a:rPr lang="en-US" altLang="zh-CN" sz="1600" dirty="0">
                <a:solidFill>
                  <a:srgbClr val="8000FF"/>
                </a:solidFill>
                <a:latin typeface="Arial" panose="020B0604020202020204" pitchFamily="34" charset="0"/>
                <a:ea typeface="宋体" panose="02010600030101010101" pitchFamily="2" charset="-122"/>
                <a:sym typeface="Arial" panose="020B0604020202020204" pitchFamily="34" charset="0"/>
              </a:rPr>
              <a:t>);</a:t>
            </a:r>
            <a:endPar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endParaRPr>
          </a:p>
          <a:p>
            <a:pPr lvl="0" eaLnBrk="0" fontAlgn="auto" hangingPunct="0">
              <a:lnSpc>
                <a:spcPct val="120000"/>
              </a:lnSpc>
            </a:pPr>
            <a:r>
              <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zh-CN" sz="1600" dirty="0">
                <a:solidFill>
                  <a:srgbClr val="008000"/>
                </a:solidFill>
                <a:latin typeface="Arial" panose="020B0604020202020204" pitchFamily="34" charset="0"/>
                <a:ea typeface="宋体" panose="02010600030101010101" pitchFamily="2" charset="-122"/>
                <a:sym typeface="Arial" panose="020B0604020202020204" pitchFamily="34" charset="0"/>
              </a:rPr>
              <a:t>/* </a:t>
            </a:r>
            <a:r>
              <a:rPr lang="zh-CN" altLang="en-US" sz="1600" dirty="0">
                <a:solidFill>
                  <a:srgbClr val="008000"/>
                </a:solidFill>
                <a:latin typeface="Arial" panose="020B0604020202020204" pitchFamily="34" charset="0"/>
                <a:ea typeface="宋体" panose="02010600030101010101" pitchFamily="2" charset="-122"/>
                <a:sym typeface="Arial" panose="020B0604020202020204" pitchFamily="34" charset="0"/>
              </a:rPr>
              <a:t>利用</a:t>
            </a:r>
            <a:r>
              <a:rPr lang="en-US" altLang="zh-CN" sz="1600" dirty="0">
                <a:solidFill>
                  <a:srgbClr val="008000"/>
                </a:solidFill>
                <a:latin typeface="Arial" panose="020B0604020202020204" pitchFamily="34" charset="0"/>
                <a:ea typeface="宋体" panose="02010600030101010101" pitchFamily="2" charset="-122"/>
                <a:sym typeface="Arial" panose="020B0604020202020204" pitchFamily="34" charset="0"/>
              </a:rPr>
              <a:t>Smarty</a:t>
            </a:r>
            <a:r>
              <a:rPr lang="zh-CN" altLang="en-US" sz="1600" dirty="0">
                <a:solidFill>
                  <a:srgbClr val="008000"/>
                </a:solidFill>
                <a:latin typeface="Arial" panose="020B0604020202020204" pitchFamily="34" charset="0"/>
                <a:ea typeface="宋体" panose="02010600030101010101" pitchFamily="2" charset="-122"/>
                <a:sym typeface="Arial" panose="020B0604020202020204" pitchFamily="34" charset="0"/>
              </a:rPr>
              <a:t>对象中的</a:t>
            </a:r>
            <a:r>
              <a:rPr lang="en-US" altLang="zh-CN" sz="1600" dirty="0">
                <a:solidFill>
                  <a:srgbClr val="008000"/>
                </a:solidFill>
                <a:latin typeface="Arial" panose="020B0604020202020204" pitchFamily="34" charset="0"/>
                <a:ea typeface="宋体" panose="02010600030101010101" pitchFamily="2" charset="-122"/>
                <a:sym typeface="Arial" panose="020B0604020202020204" pitchFamily="34" charset="0"/>
              </a:rPr>
              <a:t>display()</a:t>
            </a:r>
            <a:r>
              <a:rPr lang="zh-CN" altLang="en-US" sz="1600" dirty="0">
                <a:solidFill>
                  <a:srgbClr val="008000"/>
                </a:solidFill>
                <a:latin typeface="Arial" panose="020B0604020202020204" pitchFamily="34" charset="0"/>
                <a:ea typeface="宋体" panose="02010600030101010101" pitchFamily="2" charset="-122"/>
                <a:sym typeface="Arial" panose="020B0604020202020204" pitchFamily="34" charset="0"/>
              </a:rPr>
              <a:t>方法将网页输出 *</a:t>
            </a:r>
            <a:r>
              <a:rPr lang="en-US" altLang="zh-CN" sz="1600" dirty="0">
                <a:solidFill>
                  <a:srgbClr val="008000"/>
                </a:solidFill>
                <a:latin typeface="Arial" panose="020B0604020202020204" pitchFamily="34" charset="0"/>
                <a:ea typeface="宋体" panose="02010600030101010101" pitchFamily="2" charset="-122"/>
                <a:sym typeface="Arial" panose="020B0604020202020204" pitchFamily="34" charset="0"/>
              </a:rPr>
              <a:t>/</a:t>
            </a:r>
            <a:endPar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endParaRPr>
          </a:p>
          <a:p>
            <a:pPr lvl="0" eaLnBrk="0" fontAlgn="auto" hangingPunct="0">
              <a:lnSpc>
                <a:spcPct val="120000"/>
              </a:lnSpc>
            </a:pPr>
            <a:r>
              <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zh-CN" sz="1600" dirty="0">
                <a:solidFill>
                  <a:srgbClr val="000080"/>
                </a:solidFill>
                <a:latin typeface="Arial" panose="020B0604020202020204" pitchFamily="34" charset="0"/>
                <a:ea typeface="宋体" panose="02010600030101010101" pitchFamily="2" charset="-122"/>
                <a:sym typeface="Arial" panose="020B0604020202020204" pitchFamily="34" charset="0"/>
              </a:rPr>
              <a:t>$smarty</a:t>
            </a:r>
            <a:r>
              <a:rPr lang="en-US" altLang="zh-CN" sz="1600" dirty="0">
                <a:solidFill>
                  <a:srgbClr val="8000FF"/>
                </a:solidFill>
                <a:latin typeface="Arial" panose="020B0604020202020204" pitchFamily="34" charset="0"/>
                <a:ea typeface="宋体" panose="02010600030101010101" pitchFamily="2" charset="-122"/>
                <a:sym typeface="Arial" panose="020B0604020202020204" pitchFamily="34" charset="0"/>
              </a:rPr>
              <a:t>-&gt;</a:t>
            </a:r>
            <a:r>
              <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rPr>
              <a:t>display</a:t>
            </a:r>
            <a:r>
              <a:rPr lang="en-US" altLang="zh-CN" sz="1600"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zh-CN" sz="1600" dirty="0">
                <a:solidFill>
                  <a:srgbClr val="808080"/>
                </a:solidFill>
                <a:latin typeface="Arial" panose="020B0604020202020204" pitchFamily="34" charset="0"/>
                <a:ea typeface="宋体" panose="02010600030101010101" pitchFamily="2" charset="-122"/>
                <a:sym typeface="Arial" panose="020B0604020202020204" pitchFamily="34" charset="0"/>
              </a:rPr>
              <a:t>"test.html"</a:t>
            </a:r>
            <a:r>
              <a:rPr lang="en-US" altLang="zh-CN" sz="1600" dirty="0">
                <a:solidFill>
                  <a:srgbClr val="8000FF"/>
                </a:solidFill>
                <a:latin typeface="Arial" panose="020B0604020202020204" pitchFamily="34" charset="0"/>
                <a:ea typeface="宋体" panose="02010600030101010101" pitchFamily="2" charset="-122"/>
                <a:sym typeface="Arial" panose="020B0604020202020204" pitchFamily="34" charset="0"/>
              </a:rPr>
              <a:t>);</a:t>
            </a:r>
            <a:r>
              <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rPr>
              <a:t> </a:t>
            </a:r>
            <a:endParaRPr lang="zh-CN" alt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35280" y="1028700"/>
            <a:ext cx="9790853" cy="960967"/>
          </a:xfrm>
        </p:spPr>
        <p:txBody>
          <a:bodyPr>
            <a:normAutofit fontScale="95000"/>
          </a:bodyPr>
          <a:lstStyle/>
          <a:p>
            <a:pPr>
              <a:lnSpc>
                <a:spcPct val="110000"/>
              </a:lnSpc>
            </a:pP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在</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templates</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目录中创建一个名为“</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1.html”</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的模板文件</a:t>
            </a:r>
          </a:p>
        </p:txBody>
      </p:sp>
      <p:sp>
        <p:nvSpPr>
          <p:cNvPr id="4" name="灯片编号占位符 3"/>
          <p:cNvSpPr>
            <a:spLocks noGrp="1"/>
          </p:cNvSpPr>
          <p:nvPr>
            <p:ph type="sldNum" sz="quarter" idx="12"/>
          </p:nvPr>
        </p:nvSpPr>
        <p:spPr/>
        <p:txBody>
          <a:bodyPr/>
          <a:lstStyle/>
          <a:p>
            <a:fld id="{0C913308-F349-4B6D-A68A-DD1791B4A57B}" type="slidenum">
              <a:rPr lang="zh-CN" altLang="en-US" sz="2485" smtClean="0"/>
              <a:t>9</a:t>
            </a:fld>
            <a:endParaRPr lang="zh-CN" altLang="en-US" sz="2485"/>
          </a:p>
        </p:txBody>
      </p:sp>
      <p:sp>
        <p:nvSpPr>
          <p:cNvPr id="5" name="文本框 4"/>
          <p:cNvSpPr txBox="1"/>
          <p:nvPr/>
        </p:nvSpPr>
        <p:spPr>
          <a:xfrm>
            <a:off x="719667" y="1988820"/>
            <a:ext cx="11051540" cy="2308324"/>
          </a:xfrm>
          <a:prstGeom prst="rect">
            <a:avLst/>
          </a:prstGeom>
          <a:noFill/>
        </p:spPr>
        <p:txBody>
          <a:bodyPr wrap="square" rtlCol="0">
            <a:spAutoFit/>
          </a:bodyPr>
          <a:lstStyle/>
          <a:p>
            <a:pPr lvl="0" eaLnBrk="0" fontAlgn="auto" hangingPunct="0">
              <a:lnSpc>
                <a:spcPct val="100000"/>
              </a:lnSpc>
            </a:pPr>
            <a:r>
              <a:rPr lang="en-US" altLang="zh-CN" sz="1600" dirty="0">
                <a:solidFill>
                  <a:srgbClr val="0000FF"/>
                </a:solidFill>
                <a:latin typeface="Arial" panose="020B0604020202020204" pitchFamily="34" charset="0"/>
                <a:ea typeface="宋体" panose="02010600030101010101" pitchFamily="2" charset="-122"/>
                <a:sym typeface="Arial" panose="020B0604020202020204" pitchFamily="34" charset="0"/>
              </a:rPr>
              <a:t>&lt;html&gt;</a:t>
            </a:r>
            <a:endParaRPr lang="en-US" altLang="zh-CN" sz="1600" b="1" dirty="0">
              <a:solidFill>
                <a:srgbClr val="000000"/>
              </a:solidFill>
              <a:latin typeface="Arial" panose="020B0604020202020204" pitchFamily="34" charset="0"/>
              <a:ea typeface="宋体" panose="02010600030101010101" pitchFamily="2" charset="-122"/>
              <a:sym typeface="Arial" panose="020B0604020202020204" pitchFamily="34" charset="0"/>
            </a:endParaRPr>
          </a:p>
          <a:p>
            <a:pPr lvl="0" eaLnBrk="0" fontAlgn="auto" hangingPunct="0">
              <a:lnSpc>
                <a:spcPct val="100000"/>
              </a:lnSpc>
            </a:pPr>
            <a:r>
              <a:rPr lang="en-US" altLang="zh-CN" sz="1600" b="1"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zh-CN" sz="1600" dirty="0">
                <a:solidFill>
                  <a:srgbClr val="0000FF"/>
                </a:solidFill>
                <a:latin typeface="Arial" panose="020B0604020202020204" pitchFamily="34" charset="0"/>
                <a:ea typeface="宋体" panose="02010600030101010101" pitchFamily="2" charset="-122"/>
                <a:sym typeface="Arial" panose="020B0604020202020204" pitchFamily="34" charset="0"/>
              </a:rPr>
              <a:t>&lt;head&gt;</a:t>
            </a:r>
            <a:endParaRPr lang="en-US" altLang="zh-CN" sz="1600" b="1" dirty="0">
              <a:solidFill>
                <a:srgbClr val="000000"/>
              </a:solidFill>
              <a:latin typeface="Arial" panose="020B0604020202020204" pitchFamily="34" charset="0"/>
              <a:ea typeface="宋体" panose="02010600030101010101" pitchFamily="2" charset="-122"/>
              <a:sym typeface="Arial" panose="020B0604020202020204" pitchFamily="34" charset="0"/>
            </a:endParaRPr>
          </a:p>
          <a:p>
            <a:pPr lvl="0" eaLnBrk="0" fontAlgn="auto" hangingPunct="0">
              <a:lnSpc>
                <a:spcPct val="100000"/>
              </a:lnSpc>
            </a:pPr>
            <a:r>
              <a:rPr lang="en-US" altLang="zh-CN" sz="1600" b="1"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zh-CN" sz="1600" dirty="0">
                <a:solidFill>
                  <a:srgbClr val="0000FF"/>
                </a:solidFill>
                <a:latin typeface="Arial" panose="020B0604020202020204" pitchFamily="34" charset="0"/>
                <a:ea typeface="宋体" panose="02010600030101010101" pitchFamily="2" charset="-122"/>
                <a:sym typeface="Arial" panose="020B0604020202020204" pitchFamily="34" charset="0"/>
              </a:rPr>
              <a:t>&lt;meta</a:t>
            </a:r>
            <a:r>
              <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zh-CN" sz="1600" dirty="0">
                <a:solidFill>
                  <a:srgbClr val="FF0000"/>
                </a:solidFill>
                <a:latin typeface="Arial" panose="020B0604020202020204" pitchFamily="34" charset="0"/>
                <a:ea typeface="宋体" panose="02010600030101010101" pitchFamily="2" charset="-122"/>
                <a:sym typeface="Arial" panose="020B0604020202020204" pitchFamily="34" charset="0"/>
              </a:rPr>
              <a:t>http-equiv</a:t>
            </a:r>
            <a:r>
              <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rPr>
              <a:t>=</a:t>
            </a:r>
            <a:r>
              <a:rPr lang="en-US" altLang="zh-CN" sz="1600" b="1" dirty="0">
                <a:solidFill>
                  <a:srgbClr val="8000FF"/>
                </a:solidFill>
                <a:latin typeface="Arial" panose="020B0604020202020204" pitchFamily="34" charset="0"/>
                <a:ea typeface="宋体" panose="02010600030101010101" pitchFamily="2" charset="-122"/>
                <a:sym typeface="Arial" panose="020B0604020202020204" pitchFamily="34" charset="0"/>
              </a:rPr>
              <a:t>"Content-type"</a:t>
            </a:r>
            <a:r>
              <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zh-CN" sz="1600" dirty="0">
                <a:solidFill>
                  <a:srgbClr val="FF0000"/>
                </a:solidFill>
                <a:latin typeface="Arial" panose="020B0604020202020204" pitchFamily="34" charset="0"/>
                <a:ea typeface="宋体" panose="02010600030101010101" pitchFamily="2" charset="-122"/>
                <a:sym typeface="Arial" panose="020B0604020202020204" pitchFamily="34" charset="0"/>
              </a:rPr>
              <a:t>content</a:t>
            </a:r>
            <a:r>
              <a:rPr lang="en-US" altLang="zh-CN" sz="1600" dirty="0">
                <a:solidFill>
                  <a:srgbClr val="000000"/>
                </a:solidFill>
                <a:latin typeface="Arial" panose="020B0604020202020204" pitchFamily="34" charset="0"/>
                <a:ea typeface="宋体" panose="02010600030101010101" pitchFamily="2" charset="-122"/>
                <a:sym typeface="Arial" panose="020B0604020202020204" pitchFamily="34" charset="0"/>
              </a:rPr>
              <a:t>=</a:t>
            </a:r>
            <a:r>
              <a:rPr lang="en-US" altLang="zh-CN" sz="1600" b="1" dirty="0">
                <a:solidFill>
                  <a:srgbClr val="8000FF"/>
                </a:solidFill>
                <a:latin typeface="Arial" panose="020B0604020202020204" pitchFamily="34" charset="0"/>
                <a:ea typeface="宋体" panose="02010600030101010101" pitchFamily="2" charset="-122"/>
                <a:sym typeface="Arial" panose="020B0604020202020204" pitchFamily="34" charset="0"/>
              </a:rPr>
              <a:t>"text/html; charset=utf-8"</a:t>
            </a:r>
            <a:r>
              <a:rPr lang="en-US" altLang="zh-CN" sz="1600" dirty="0">
                <a:solidFill>
                  <a:srgbClr val="0000FF"/>
                </a:solidFill>
                <a:latin typeface="Arial" panose="020B0604020202020204" pitchFamily="34" charset="0"/>
                <a:ea typeface="宋体" panose="02010600030101010101" pitchFamily="2" charset="-122"/>
                <a:sym typeface="Arial" panose="020B0604020202020204" pitchFamily="34" charset="0"/>
              </a:rPr>
              <a:t>&gt;</a:t>
            </a:r>
            <a:endParaRPr lang="en-US" altLang="zh-CN" sz="1600" b="1" dirty="0">
              <a:solidFill>
                <a:srgbClr val="000000"/>
              </a:solidFill>
              <a:latin typeface="Arial" panose="020B0604020202020204" pitchFamily="34" charset="0"/>
              <a:ea typeface="宋体" panose="02010600030101010101" pitchFamily="2" charset="-122"/>
              <a:sym typeface="Arial" panose="020B0604020202020204" pitchFamily="34" charset="0"/>
            </a:endParaRPr>
          </a:p>
          <a:p>
            <a:pPr lvl="0" eaLnBrk="0" fontAlgn="auto" hangingPunct="0">
              <a:lnSpc>
                <a:spcPct val="100000"/>
              </a:lnSpc>
            </a:pPr>
            <a:r>
              <a:rPr lang="en-US" altLang="zh-CN" sz="1600" b="1"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zh-CN" sz="1600" dirty="0">
                <a:solidFill>
                  <a:srgbClr val="0000FF"/>
                </a:solidFill>
                <a:latin typeface="Arial" panose="020B0604020202020204" pitchFamily="34" charset="0"/>
                <a:ea typeface="宋体" panose="02010600030101010101" pitchFamily="2" charset="-122"/>
                <a:sym typeface="Arial" panose="020B0604020202020204" pitchFamily="34" charset="0"/>
              </a:rPr>
              <a:t>&lt;title&gt;</a:t>
            </a:r>
            <a:r>
              <a:rPr lang="en-US" altLang="zh-CN" sz="1600" b="1" dirty="0">
                <a:solidFill>
                  <a:srgbClr val="000000"/>
                </a:solidFill>
                <a:latin typeface="Arial" panose="020B0604020202020204" pitchFamily="34" charset="0"/>
                <a:ea typeface="宋体" panose="02010600030101010101" pitchFamily="2" charset="-122"/>
                <a:sym typeface="Arial" panose="020B0604020202020204" pitchFamily="34" charset="0"/>
              </a:rPr>
              <a:t> {$title} </a:t>
            </a:r>
            <a:r>
              <a:rPr lang="en-US" altLang="zh-CN" sz="1600" dirty="0">
                <a:solidFill>
                  <a:srgbClr val="0000FF"/>
                </a:solidFill>
                <a:latin typeface="Arial" panose="020B0604020202020204" pitchFamily="34" charset="0"/>
                <a:ea typeface="宋体" panose="02010600030101010101" pitchFamily="2" charset="-122"/>
                <a:sym typeface="Arial" panose="020B0604020202020204" pitchFamily="34" charset="0"/>
              </a:rPr>
              <a:t>&lt;/title&gt;</a:t>
            </a:r>
            <a:endParaRPr lang="en-US" altLang="zh-CN" sz="1600" b="1" dirty="0">
              <a:solidFill>
                <a:srgbClr val="000000"/>
              </a:solidFill>
              <a:latin typeface="Arial" panose="020B0604020202020204" pitchFamily="34" charset="0"/>
              <a:ea typeface="宋体" panose="02010600030101010101" pitchFamily="2" charset="-122"/>
              <a:sym typeface="Arial" panose="020B0604020202020204" pitchFamily="34" charset="0"/>
            </a:endParaRPr>
          </a:p>
          <a:p>
            <a:pPr lvl="0" eaLnBrk="0" fontAlgn="auto" hangingPunct="0">
              <a:lnSpc>
                <a:spcPct val="100000"/>
              </a:lnSpc>
            </a:pPr>
            <a:r>
              <a:rPr lang="en-US" altLang="zh-CN" sz="1600" b="1"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zh-CN" sz="1600" dirty="0">
                <a:solidFill>
                  <a:srgbClr val="0000FF"/>
                </a:solidFill>
                <a:latin typeface="Arial" panose="020B0604020202020204" pitchFamily="34" charset="0"/>
                <a:ea typeface="宋体" panose="02010600030101010101" pitchFamily="2" charset="-122"/>
                <a:sym typeface="Arial" panose="020B0604020202020204" pitchFamily="34" charset="0"/>
              </a:rPr>
              <a:t>&lt;/head&gt;</a:t>
            </a:r>
            <a:endParaRPr lang="en-US" altLang="zh-CN" sz="1600" b="1" dirty="0">
              <a:solidFill>
                <a:srgbClr val="000000"/>
              </a:solidFill>
              <a:latin typeface="Arial" panose="020B0604020202020204" pitchFamily="34" charset="0"/>
              <a:ea typeface="宋体" panose="02010600030101010101" pitchFamily="2" charset="-122"/>
              <a:sym typeface="Arial" panose="020B0604020202020204" pitchFamily="34" charset="0"/>
            </a:endParaRPr>
          </a:p>
          <a:p>
            <a:pPr lvl="0" eaLnBrk="0" fontAlgn="auto" hangingPunct="0">
              <a:lnSpc>
                <a:spcPct val="100000"/>
              </a:lnSpc>
            </a:pPr>
            <a:r>
              <a:rPr lang="en-US" altLang="zh-CN" sz="1600" b="1"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zh-CN" sz="1600" dirty="0">
                <a:solidFill>
                  <a:srgbClr val="0000FF"/>
                </a:solidFill>
                <a:latin typeface="Arial" panose="020B0604020202020204" pitchFamily="34" charset="0"/>
                <a:ea typeface="宋体" panose="02010600030101010101" pitchFamily="2" charset="-122"/>
                <a:sym typeface="Arial" panose="020B0604020202020204" pitchFamily="34" charset="0"/>
              </a:rPr>
              <a:t>&lt;body&gt;</a:t>
            </a:r>
            <a:endParaRPr lang="en-US" altLang="zh-CN" sz="1600" b="1" dirty="0">
              <a:solidFill>
                <a:srgbClr val="000000"/>
              </a:solidFill>
              <a:latin typeface="Arial" panose="020B0604020202020204" pitchFamily="34" charset="0"/>
              <a:ea typeface="宋体" panose="02010600030101010101" pitchFamily="2" charset="-122"/>
              <a:sym typeface="Arial" panose="020B0604020202020204" pitchFamily="34" charset="0"/>
            </a:endParaRPr>
          </a:p>
          <a:p>
            <a:pPr lvl="0" eaLnBrk="0" fontAlgn="auto" hangingPunct="0">
              <a:lnSpc>
                <a:spcPct val="100000"/>
              </a:lnSpc>
            </a:pPr>
            <a:r>
              <a:rPr lang="en-US" altLang="zh-CN" sz="1600" b="1" dirty="0">
                <a:solidFill>
                  <a:srgbClr val="000000"/>
                </a:solidFill>
                <a:latin typeface="Arial" panose="020B0604020202020204" pitchFamily="34" charset="0"/>
                <a:ea typeface="宋体" panose="02010600030101010101" pitchFamily="2" charset="-122"/>
                <a:sym typeface="Arial" panose="020B0604020202020204" pitchFamily="34" charset="0"/>
              </a:rPr>
              <a:t>         {$content}</a:t>
            </a:r>
            <a:endParaRPr lang="zh-CN" altLang="en-US" sz="1600" b="1" dirty="0">
              <a:solidFill>
                <a:srgbClr val="000000"/>
              </a:solidFill>
              <a:latin typeface="Arial" panose="020B0604020202020204" pitchFamily="34" charset="0"/>
              <a:ea typeface="宋体" panose="02010600030101010101" pitchFamily="2" charset="-122"/>
              <a:sym typeface="Arial" panose="020B0604020202020204" pitchFamily="34" charset="0"/>
            </a:endParaRPr>
          </a:p>
          <a:p>
            <a:pPr lvl="0" eaLnBrk="0" fontAlgn="auto" hangingPunct="0">
              <a:lnSpc>
                <a:spcPct val="100000"/>
              </a:lnSpc>
            </a:pPr>
            <a:r>
              <a:rPr lang="en-US" altLang="zh-CN" sz="1600" b="1" dirty="0">
                <a:solidFill>
                  <a:srgbClr val="000000"/>
                </a:solidFill>
                <a:latin typeface="Arial" panose="020B0604020202020204" pitchFamily="34" charset="0"/>
                <a:ea typeface="宋体" panose="02010600030101010101" pitchFamily="2" charset="-122"/>
                <a:sym typeface="Arial" panose="020B0604020202020204" pitchFamily="34" charset="0"/>
              </a:rPr>
              <a:t>   </a:t>
            </a:r>
            <a:r>
              <a:rPr lang="en-US" altLang="zh-CN" sz="1600" dirty="0">
                <a:solidFill>
                  <a:srgbClr val="0000FF"/>
                </a:solidFill>
                <a:latin typeface="Arial" panose="020B0604020202020204" pitchFamily="34" charset="0"/>
                <a:ea typeface="宋体" panose="02010600030101010101" pitchFamily="2" charset="-122"/>
                <a:sym typeface="Arial" panose="020B0604020202020204" pitchFamily="34" charset="0"/>
              </a:rPr>
              <a:t>&lt;/body&gt;</a:t>
            </a:r>
            <a:endParaRPr lang="en-US" altLang="zh-CN" sz="1600" b="1" dirty="0">
              <a:solidFill>
                <a:srgbClr val="000000"/>
              </a:solidFill>
              <a:latin typeface="Arial" panose="020B0604020202020204" pitchFamily="34" charset="0"/>
              <a:ea typeface="宋体" panose="02010600030101010101" pitchFamily="2" charset="-122"/>
              <a:sym typeface="Arial" panose="020B0604020202020204" pitchFamily="34" charset="0"/>
            </a:endParaRPr>
          </a:p>
          <a:p>
            <a:pPr lvl="0" eaLnBrk="0" fontAlgn="auto" hangingPunct="0">
              <a:lnSpc>
                <a:spcPct val="100000"/>
              </a:lnSpc>
            </a:pPr>
            <a:r>
              <a:rPr lang="en-US" altLang="zh-CN" sz="1600" dirty="0">
                <a:solidFill>
                  <a:srgbClr val="0000FF"/>
                </a:solidFill>
                <a:latin typeface="Arial" panose="020B0604020202020204" pitchFamily="34" charset="0"/>
                <a:ea typeface="宋体" panose="02010600030101010101" pitchFamily="2" charset="-122"/>
                <a:sym typeface="Arial" panose="020B0604020202020204" pitchFamily="34" charset="0"/>
              </a:rPr>
              <a:t>&lt;/html&gt;</a:t>
            </a:r>
            <a:endParaRPr lang="zh-CN" altLang="en-US" sz="1600" dirty="0"/>
          </a:p>
        </p:txBody>
      </p:sp>
    </p:spTree>
  </p:cSld>
  <p:clrMapOvr>
    <a:masterClrMapping/>
  </p:clrMapOvr>
</p:sld>
</file>

<file path=ppt/theme/theme1.xml><?xml version="1.0" encoding="utf-8"?>
<a:theme xmlns:a="http://schemas.openxmlformats.org/drawingml/2006/main" name="云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云和</Template>
  <TotalTime>96</TotalTime>
  <Words>4722</Words>
  <Application>Microsoft Office PowerPoint</Application>
  <PresentationFormat>宽屏</PresentationFormat>
  <Paragraphs>486</Paragraphs>
  <Slides>35</Slides>
  <Notes>14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35</vt:i4>
      </vt:variant>
    </vt:vector>
  </HeadingPairs>
  <TitlesOfParts>
    <vt:vector size="46" baseType="lpstr">
      <vt:lpstr>Heiti SC Light</vt:lpstr>
      <vt:lpstr>黑体</vt:lpstr>
      <vt:lpstr>宋体</vt:lpstr>
      <vt:lpstr>微软雅黑</vt:lpstr>
      <vt:lpstr>Arial</vt:lpstr>
      <vt:lpstr>Calibri</vt:lpstr>
      <vt:lpstr>Franklin Gothic Book</vt:lpstr>
      <vt:lpstr>Impact</vt:lpstr>
      <vt:lpstr>Wingdings</vt:lpstr>
      <vt:lpstr>云和</vt:lpstr>
      <vt:lpstr>Office 主题</vt:lpstr>
      <vt:lpstr>PowerPoint 演示文稿</vt:lpstr>
      <vt:lpstr>1 什么是模板引擎</vt:lpstr>
      <vt:lpstr>2 Smarty模板引擎</vt:lpstr>
      <vt:lpstr>3.1 Smarty引擎优点</vt:lpstr>
      <vt:lpstr>3.2 安装Smarty及初始化配置</vt:lpstr>
      <vt:lpstr>PowerPoint 演示文稿</vt:lpstr>
      <vt:lpstr>PowerPoint 演示文稿</vt:lpstr>
      <vt:lpstr>3.3 第一个Smarty的简单示例</vt:lpstr>
      <vt:lpstr>PowerPoint 演示文稿</vt:lpstr>
      <vt:lpstr>PowerPoint 演示文稿</vt:lpstr>
      <vt:lpstr>PowerPoint 演示文稿</vt:lpstr>
      <vt:lpstr>PHP程序员常用和Smarty相关操作</vt:lpstr>
      <vt:lpstr>PowerPoint 演示文稿</vt:lpstr>
      <vt:lpstr>5.  模板设计时美工的常用操作</vt:lpstr>
      <vt:lpstr>5.1模板中的注释</vt:lpstr>
      <vt:lpstr>5.2 模板中的变量应用</vt:lpstr>
      <vt:lpstr>5.3忽略Smarty解析</vt:lpstr>
      <vt:lpstr>5.4 在模板中使用保留变量</vt:lpstr>
      <vt:lpstr>6.1 变量调解器函数的使用</vt:lpstr>
      <vt:lpstr>6.2 Smarty默认提供的变量调解器</vt:lpstr>
      <vt:lpstr>PowerPoint 演示文稿</vt:lpstr>
      <vt:lpstr>6.3 自定义变量调解器</vt:lpstr>
      <vt:lpstr>PowerPoint 演示文稿</vt:lpstr>
      <vt:lpstr>模板中的函数应用</vt:lpstr>
      <vt:lpstr>模板中的函数应用</vt:lpstr>
      <vt:lpstr>7. 1 如何在模板中使用自定义的函数</vt:lpstr>
      <vt:lpstr>7.2. 如何在模板中使用自定义的函数</vt:lpstr>
      <vt:lpstr>8.1 流程控制</vt:lpstr>
      <vt:lpstr>8.2 if条件语句</vt:lpstr>
      <vt:lpstr>PowerPoint 演示文稿</vt:lpstr>
      <vt:lpstr>8.3 for循环语句</vt:lpstr>
      <vt:lpstr>8.4 while循环语句</vt:lpstr>
      <vt:lpstr>8.5数组遍历</vt:lpstr>
      <vt:lpstr>8.6 foreach</vt:lpstr>
      <vt:lpstr>8.7 section循环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128</cp:revision>
  <dcterms:created xsi:type="dcterms:W3CDTF">2016-09-06T02:25:00Z</dcterms:created>
  <dcterms:modified xsi:type="dcterms:W3CDTF">2019-09-25T03:23:59Z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