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511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2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2">
          <p15:clr>
            <a:srgbClr val="A4A3A4"/>
          </p15:clr>
        </p15:guide>
        <p15:guide id="2" pos="28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2">
          <p15:clr>
            <a:srgbClr val="A4A3A4"/>
          </p15:clr>
        </p15:guide>
        <p15:guide id="2" pos="211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B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2" autoAdjust="0"/>
    <p:restoredTop sz="91161" autoAdjust="0"/>
  </p:normalViewPr>
  <p:slideViewPr>
    <p:cSldViewPr>
      <p:cViewPr varScale="1">
        <p:scale>
          <a:sx n="153" d="100"/>
          <a:sy n="153" d="100"/>
        </p:scale>
        <p:origin x="594" y="132"/>
      </p:cViewPr>
      <p:guideLst>
        <p:guide orient="horz" pos="1672"/>
        <p:guide pos="28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972"/>
        <p:guide pos="21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405380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2565174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899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06975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687684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6975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687684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0236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594416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99275" y="4843464"/>
            <a:ext cx="2133600" cy="273844"/>
          </a:xfrm>
        </p:spPr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73660" y="4767580"/>
            <a:ext cx="6709410" cy="762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8503920" y="4767580"/>
            <a:ext cx="587375" cy="762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70" y="4331335"/>
            <a:ext cx="1720850" cy="62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391" y="56068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172661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172661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037786" y="1745628"/>
            <a:ext cx="2468880" cy="1070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483" y="200922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6509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09939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2682" y="2420184"/>
            <a:ext cx="4326441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Smarty(</a:t>
            </a:r>
            <a:r>
              <a:rPr lang="zh-CN" altLang="en-US" sz="6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6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02936" y="850265"/>
            <a:ext cx="2981325" cy="1454785"/>
            <a:chOff x="5908792" y="644194"/>
            <a:chExt cx="2306655" cy="1454785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47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4900" y="857238"/>
              <a:ext cx="595947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850" y="771525"/>
            <a:ext cx="8134985" cy="2864485"/>
          </a:xfrm>
        </p:spPr>
        <p:txBody>
          <a:bodyPr>
            <a:normAutofit/>
          </a:bodyPr>
          <a:lstStyle/>
          <a:p>
            <a:pPr>
              <a:lnSpc>
                <a:spcPct val="158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x-non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中控制缓存</a:t>
            </a:r>
            <a:endParaRPr lang="en-US" altLang="x-none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8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每个模板多个缓存</a:t>
            </a:r>
          </a:p>
          <a:p>
            <a:pPr>
              <a:lnSpc>
                <a:spcPct val="158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为缓存实例消除处理开销</a:t>
            </a:r>
          </a:p>
          <a:p>
            <a:pPr>
              <a:lnSpc>
                <a:spcPct val="158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清除缓存</a:t>
            </a:r>
          </a:p>
          <a:p>
            <a:pPr>
              <a:lnSpc>
                <a:spcPct val="158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关闭局部缓存</a:t>
            </a:r>
            <a:endParaRPr lang="en-US" altLang="x-none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en-US" altLang="x-none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的缓存控制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605" y="627380"/>
            <a:ext cx="7179945" cy="16040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建立缓存</a:t>
            </a: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如果需要使用缓存，首先要做的就是让缓存可用，这就是设置</a:t>
            </a:r>
            <a:r>
              <a:rPr lang="en-US" altLang="x-none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对象中的缓存属性。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/>
              <a:t>2</a:t>
            </a:r>
            <a:r>
              <a:rPr lang="en-GB" altLang="zh-CN"/>
              <a:t>.</a:t>
            </a:r>
            <a:r>
              <a:rPr lang="en-US" altLang="en-GB">
                <a:solidFill>
                  <a:srgbClr val="0070C0"/>
                </a:solidFill>
              </a:rPr>
              <a:t>1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x-none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中控制缓存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5604" name="Rectangle 1"/>
          <p:cNvSpPr/>
          <p:nvPr/>
        </p:nvSpPr>
        <p:spPr>
          <a:xfrm>
            <a:off x="712153" y="2231073"/>
            <a:ext cx="7000875" cy="204724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eaLnBrk="0" hangingPunct="0">
              <a:lnSpc>
                <a:spcPts val="2200"/>
              </a:lnSpc>
            </a:pPr>
            <a:r>
              <a:rPr lang="en-US" altLang="x-none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&lt;?php</a:t>
            </a:r>
            <a:endParaRPr lang="en-US" altLang="x-none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200"/>
              </a:lnSpc>
            </a:pP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include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"libs/Smarty.class.php"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200"/>
              </a:lnSpc>
            </a:pP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6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Smarty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200"/>
              </a:lnSpc>
            </a:pP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</a:p>
          <a:p>
            <a:pPr lvl="0" eaLnBrk="0" hangingPunct="0">
              <a:lnSpc>
                <a:spcPts val="2200"/>
              </a:lnSpc>
            </a:pP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6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caching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true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启用缓存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2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6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setCacheDir(</a:t>
            </a:r>
            <a:r>
              <a:rPr lang="en-US" altLang="x-none" sz="16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"./cache"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指定缓存文件保存的目录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2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6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display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6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'index.tpl'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也会把输出保存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850" y="411480"/>
            <a:ext cx="7334885" cy="130365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x-non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处理缓存的生命周期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如果被缓存的页面永远都不更新，就会失去动态数据更新的效果。我们可以通过指定一个更新时间，让缓存的页面在指定的时间内更新一次。</a:t>
            </a:r>
          </a:p>
          <a:p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6627" name="Rectangle 2"/>
          <p:cNvSpPr/>
          <p:nvPr/>
        </p:nvSpPr>
        <p:spPr>
          <a:xfrm>
            <a:off x="563563" y="1629728"/>
            <a:ext cx="7989887" cy="2862262"/>
          </a:xfrm>
          <a:prstGeom prst="rect">
            <a:avLst/>
          </a:prstGeom>
          <a:solidFill>
            <a:srgbClr val="F2F2F2">
              <a:alpha val="35000"/>
            </a:srgbClr>
          </a:solidFill>
          <a:ln w="9525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eaLnBrk="0" hangingPunct="0">
              <a:lnSpc>
                <a:spcPts val="2700"/>
              </a:lnSpc>
            </a:pPr>
            <a:r>
              <a:rPr lang="en-US" altLang="x-none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&lt;?php</a:t>
            </a:r>
            <a:endParaRPr lang="en-US" altLang="x-none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700"/>
              </a:lnSpc>
            </a:pP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include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"libs/Smarty.class.php"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700"/>
              </a:lnSpc>
            </a:pP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6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Smarty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700"/>
              </a:lnSpc>
            </a:pP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</a:p>
          <a:p>
            <a:pPr lvl="0" eaLnBrk="0" hangingPunct="0">
              <a:lnSpc>
                <a:spcPts val="2700"/>
              </a:lnSpc>
            </a:pP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6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caching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	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启用缓存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在获取模板之前设置缓存生存时间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7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6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setCacheDir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6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"./cache"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指定缓存文件保存的目录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7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6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cache_lifetime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60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16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60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16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24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16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7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设置缓存时间为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周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7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6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display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6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'index.tpl'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也会把输出保存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>
                <a:sym typeface="+mn-ea"/>
              </a:rPr>
              <a:t>2</a:t>
            </a:r>
            <a:r>
              <a:rPr lang="en-GB" altLang="zh-CN">
                <a:sym typeface="+mn-ea"/>
              </a:rPr>
              <a:t>.</a:t>
            </a:r>
            <a:r>
              <a:rPr lang="en-US" altLang="en-GB">
                <a:sym typeface="+mn-ea"/>
              </a:rPr>
              <a:t>2 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每个模板多个缓存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850" y="771525"/>
            <a:ext cx="7625715" cy="497205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同一个模板生成的多个实例都需要被缓存</a:t>
            </a:r>
          </a:p>
        </p:txBody>
      </p:sp>
      <p:sp>
        <p:nvSpPr>
          <p:cNvPr id="27652" name="Rectangle 1"/>
          <p:cNvSpPr/>
          <p:nvPr/>
        </p:nvSpPr>
        <p:spPr>
          <a:xfrm>
            <a:off x="323850" y="1340803"/>
            <a:ext cx="7715250" cy="307848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&lt;?php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include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"libs/Smarty.class.php"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Smarty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caching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           	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启用缓存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setCacheDir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"./cache"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	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指定缓存文件保存的目录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cache_lifetime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60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14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60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14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24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14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7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	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设置缓存时间为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周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/*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$news = $db -&gt; getNews($_GET["newid"]);                   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通过表单获取的新闻标题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$smarty-&gt;assign('newsid', $news-&gt;getNewTitle());        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向模板中分配新闻标题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$smarty-&gt;assign('newsdt', $news-&gt;getNewDataTime());//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向模板中分配新闻时间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$smarty-&gt;assign('newsContent', $news-&gt;getNewContent());   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向模板中分配新闻主体内容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*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display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'index.tpl'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$_SERVER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</a:t>
            </a:r>
            <a:r>
              <a:rPr lang="en-US" altLang="x-none" sz="1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'REQUEST_URI'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]);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将新闻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ID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作为第二个参数提供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850" y="987425"/>
            <a:ext cx="8058150" cy="3246120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所谓的处理开销，是指在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脚本中动态获取数据和处理操作等的开销，如果启用了模板，缓存就要消除这些处理开销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如果同一个模板有多个缓存实例，每个实例都要消除访问数据库和操作处理的开销，可以在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isCached( 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方法中通过第二个可选参数指定缓存号</a:t>
            </a:r>
          </a:p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isCached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display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两个方法是用参数是相同的，都是对同一模板中的特定实例进行操作。</a:t>
            </a:r>
            <a:endParaRPr lang="zh-CN" alt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2</a:t>
            </a:r>
            <a:r>
              <a:rPr lang="en-GB" altLang="zh-CN"/>
              <a:t>.</a:t>
            </a:r>
            <a:r>
              <a:rPr lang="en-US" altLang="en-GB"/>
              <a:t>3</a:t>
            </a:r>
            <a:r>
              <a:rPr lang="en-GB" altLang="zh-CN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为缓存实例消除处理开销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9698" name="Rectangle 1"/>
          <p:cNvSpPr/>
          <p:nvPr/>
        </p:nvSpPr>
        <p:spPr>
          <a:xfrm>
            <a:off x="107950" y="627539"/>
            <a:ext cx="7792085" cy="393192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&lt;?php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include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"libs/Smarty.class.php"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Smarty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caching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         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启用缓存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setCacheDir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"./cache"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指定缓存文件保存的目录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cache_lifetime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60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14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60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14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24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1400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7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设置缓存时间为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周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判断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news.tpl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的某个实例是否被缓存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if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(!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isCached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'news.tpl'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$_SERVER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</a:t>
            </a:r>
            <a:r>
              <a:rPr lang="en-US" altLang="x-none" sz="1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"REQUEST_URI"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]))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/*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$news = $db -&gt; getNews($_GET["newid"]);                           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通过表单获取的新闻标题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$smarty-&gt;assign('newsid', $news-&gt;getNewTitle());                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向模板中分配新闻标题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$smarty-&gt;assign('newsdt', $news-&gt;getNewDataTime());       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向模板中分配新闻时间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$smarty-&gt;assign('newsContent', $news-&gt;getNewContent());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向模板中分配新闻主体内容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*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display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'index.tpl'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$_SERVER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</a:t>
            </a:r>
            <a:r>
              <a:rPr lang="en-US" altLang="x-none" sz="1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'REQUEST_URI'</a:t>
            </a:r>
            <a:r>
              <a:rPr lang="en-US" altLang="x-none" sz="1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]);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将新闻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ID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作为第二个参数提供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850" y="915670"/>
            <a:ext cx="8148320" cy="2214245"/>
          </a:xfrm>
        </p:spPr>
        <p:txBody>
          <a:bodyPr>
            <a:normAutofit fontScale="75000" lnSpcReduction="10000"/>
          </a:bodyPr>
          <a:lstStyle/>
          <a:p>
            <a:pPr lvl="0">
              <a:lnSpc>
                <a:spcPts val="32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页面在缓存时间内输出结果是不变的，我们需要更新内容的同时也更新缓存，缓存的更新过程就是先清除缓存，再重新创建一次缓存文件。</a:t>
            </a:r>
          </a:p>
          <a:p>
            <a:pPr lvl="0">
              <a:lnSpc>
                <a:spcPts val="32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对象中的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clearAllCache()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方法来清除所有缓存，或用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clearCache()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方法来清除单个缓存文件。使用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clearCache()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方法不仅清除指定模板的缓存，如果这个模板有多个缓存，你也可以使用第二个参数指定要清除具体缓存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对应的缓存文件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清除缓存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1748" name="矩形 3"/>
          <p:cNvSpPr/>
          <p:nvPr/>
        </p:nvSpPr>
        <p:spPr>
          <a:xfrm>
            <a:off x="395605" y="3291840"/>
            <a:ext cx="8358188" cy="1425575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hangingPunct="0">
              <a:lnSpc>
                <a:spcPts val="2600"/>
              </a:lnSpc>
            </a:pPr>
            <a:r>
              <a:rPr lang="en-US" altLang="x-none" sz="16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clearAllCache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 );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			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清除所有的缓存文件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x-none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600"/>
              </a:lnSpc>
            </a:pPr>
            <a:r>
              <a:rPr lang="en-US" altLang="x-none" sz="16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clearCache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6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“index.tpl”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		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清除某一模板的缓存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x-none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600"/>
              </a:lnSpc>
            </a:pPr>
            <a:r>
              <a:rPr lang="en-US" altLang="x-none" sz="16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clearCache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(</a:t>
            </a:r>
            <a:r>
              <a:rPr lang="en-US" altLang="x-none" sz="16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“index.tpl”,”CACHEID”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 </a:t>
            </a:r>
            <a:endParaRPr lang="zh-CN" altLang="en-US" sz="1600" dirty="0">
              <a:solidFill>
                <a:srgbClr val="8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600"/>
              </a:lnSpc>
            </a:pP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	              //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清除某一模板的多个缓存中指定一个缓存号的一个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605" y="987425"/>
            <a:ext cx="8218170" cy="3319145"/>
          </a:xfrm>
        </p:spPr>
        <p:txBody>
          <a:bodyPr>
            <a:normAutofit fontScale="875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中提供了一个新的内置标签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{nocache}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是一个快函数。在模板中将所有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不需要缓存的区域放置在</a:t>
            </a:r>
            <a:r>
              <a:rPr lang="en-US" altLang="x-non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{nocache}…{/nocache}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之间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，即关闭了缓存。另外，也要在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脚本中，将动态分配给这个关闭缓存区域的动态内容，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写在</a:t>
            </a:r>
            <a:r>
              <a:rPr lang="en-US" altLang="x-non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isCache()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判断之外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。以后只要在模板定义中，对于不需要缓存的部分，例如，实时比分、广告、时间等，使用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{nocache}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{/nocache}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关闭缓存的内容即可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2.5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关闭局部缓存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251460" y="987425"/>
            <a:ext cx="775906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模板继承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的缓存控制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251460" y="195263"/>
            <a:ext cx="7200900" cy="639762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>
                <a:solidFill>
                  <a:srgbClr val="0070C0"/>
                </a:solidFill>
              </a:rPr>
              <a:t>1.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altLang="x-none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模板继承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675" y="781050"/>
            <a:ext cx="8228965" cy="358140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继承带来了模板面向对象概念（</a:t>
            </a: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oop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），它允许你定义一个或多个基模板供子模板继承。继承意味着子模板可覆盖所有或部份父模板中命名相同的块区域。 </a:t>
            </a:r>
          </a:p>
          <a:p>
            <a:pPr marL="742950" lvl="1" indent="-285750" fontAlgn="auto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继承树大小没有规定，只要你愿意你想搞多大都可以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但需要注意所有文件都必须在运行时检查修改设置，更多的继承意味着更大的开销。 </a:t>
            </a:r>
          </a:p>
          <a:p>
            <a:pPr marL="742950" lvl="1" indent="-285750" fontAlgn="auto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子模板通过</a:t>
            </a:r>
            <a:r>
              <a:rPr lang="en-US" altLang="x-none" sz="14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{extends}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标签定义继承父模板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，该定义应写在子模板的第一行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</a:p>
          <a:p>
            <a:pPr marL="742950" lvl="1" indent="-285750" fontAlgn="auto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子模板不能定义任何内容，除了需要覆盖父模板的</a:t>
            </a: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{block}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标签块，所有在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{block}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标签外的内容将被自动移除。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{extends}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函数实现模板继承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marR="0" lvl="0" indent="-285750" algn="l" rtl="0" eaLnBrk="1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在子模板中覆盖父模板中的部分内容区域</a:t>
            </a:r>
          </a:p>
          <a:p>
            <a:pPr marL="285750" marR="0" lvl="0" indent="-285750" algn="l" rtl="0" eaLnBrk="1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合并子模板和父模板的</a:t>
            </a: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{block}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标签内容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x-none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{extends}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函数实现模板继承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8435" name="矩形 3"/>
          <p:cNvSpPr/>
          <p:nvPr/>
        </p:nvSpPr>
        <p:spPr>
          <a:xfrm>
            <a:off x="395288" y="699770"/>
            <a:ext cx="7715250" cy="201168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父模板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(parent.tpl)--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作为模板顶层的基模板</a:t>
            </a:r>
            <a:endParaRPr lang="en-US" altLang="x-none" sz="1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Default Page Title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</a:t>
            </a:r>
            <a:b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&lt;body&gt;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主体内容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&lt;/body&gt;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436" name="矩形 4"/>
          <p:cNvSpPr/>
          <p:nvPr/>
        </p:nvSpPr>
        <p:spPr>
          <a:xfrm>
            <a:off x="395288" y="2715895"/>
            <a:ext cx="7715250" cy="57912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子模板</a:t>
            </a:r>
            <a:r>
              <a:rPr lang="en-US" altLang="x-none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(child.tpl)--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</a:t>
            </a:r>
            <a:r>
              <a:rPr lang="en-US" altLang="x-none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{extends}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继承</a:t>
            </a:r>
            <a:r>
              <a:rPr lang="en-US" altLang="x-none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parent.tpl，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全部继承过来和父模板中内容一致 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6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file="</a:t>
            </a:r>
            <a:r>
              <a:rPr lang="en-US" altLang="x-none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</a:p>
        </p:txBody>
      </p:sp>
      <p:sp>
        <p:nvSpPr>
          <p:cNvPr id="18437" name="矩形 5"/>
          <p:cNvSpPr/>
          <p:nvPr/>
        </p:nvSpPr>
        <p:spPr>
          <a:xfrm>
            <a:off x="395288" y="3291840"/>
            <a:ext cx="7715250" cy="57912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孙子模板</a:t>
            </a:r>
            <a:r>
              <a:rPr lang="en-US" altLang="x-none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(grandchild.tpl)—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又多一层继承，输出本模板内容和前面两个的内容一致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6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file=“</a:t>
            </a:r>
            <a:r>
              <a:rPr lang="en-US" altLang="x-none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child.tpl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</a:p>
        </p:txBody>
      </p:sp>
      <p:sp>
        <p:nvSpPr>
          <p:cNvPr id="18438" name="矩形 6"/>
          <p:cNvSpPr/>
          <p:nvPr/>
        </p:nvSpPr>
        <p:spPr>
          <a:xfrm>
            <a:off x="395605" y="3867785"/>
            <a:ext cx="7697470" cy="82296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6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上面的在</a:t>
            </a:r>
            <a:r>
              <a:rPr lang="en-US" altLang="x-none" sz="16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php</a:t>
            </a:r>
            <a:r>
              <a:rPr lang="zh-CN" altLang="en-US" sz="16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中也可以这么写</a:t>
            </a:r>
            <a:r>
              <a:rPr lang="en-US" altLang="x-none" sz="16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x-none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</a:t>
            </a:r>
            <a:r>
              <a:rPr lang="en-US" altLang="x-none" sz="16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smarty-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&gt;display(‘</a:t>
            </a:r>
            <a:r>
              <a:rPr lang="en-US" altLang="x-none" sz="160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extends:</a:t>
            </a:r>
            <a:r>
              <a:rPr lang="en-US" altLang="x-none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|</a:t>
            </a:r>
            <a:r>
              <a:rPr lang="en-US" altLang="x-none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child.tpl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|</a:t>
            </a:r>
            <a:r>
              <a:rPr lang="en-US" altLang="x-none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grandchild.tpl </a:t>
            </a:r>
            <a:r>
              <a:rPr lang="en-US" altLang="x-none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’);  </a:t>
            </a:r>
          </a:p>
          <a:p>
            <a:pPr lvl="0" eaLnBrk="0" fontAlgn="auto" hangingPunct="0">
              <a:lnSpc>
                <a:spcPct val="100000"/>
              </a:lnSpc>
            </a:pPr>
            <a:endParaRPr lang="en-US" altLang="x-none" sz="1600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在子模板中覆盖父模板中的部分内容区域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9459" name="矩形 3"/>
          <p:cNvSpPr/>
          <p:nvPr/>
        </p:nvSpPr>
        <p:spPr>
          <a:xfrm>
            <a:off x="323215" y="699453"/>
            <a:ext cx="7715250" cy="201168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父模板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(parent.tpl)--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作为模板顶层的基模板，使用两次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在父模板中声明了</a:t>
            </a:r>
            <a:endParaRPr lang="en-US" altLang="x-none" sz="1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						                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两组源区域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 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 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name=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 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Default Title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{/block}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</a:t>
            </a:r>
            <a:b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&lt;body&gt;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 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name=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content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 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Default Content 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{/block}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&lt;/body&gt;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9460" name="矩形 4"/>
          <p:cNvSpPr/>
          <p:nvPr/>
        </p:nvSpPr>
        <p:spPr>
          <a:xfrm>
            <a:off x="323215" y="2777490"/>
            <a:ext cx="7715250" cy="137160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子模板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(child.tpl)--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使用相同的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区域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将父模板中对应的内容覆盖 </a:t>
            </a:r>
            <a:endParaRPr lang="en-US" altLang="x-none" sz="1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file="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 </a:t>
            </a:r>
            <a:r>
              <a:rPr lang="zh-CN" altLang="en-US" sz="1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在子模板重写父模板中同名区域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name=“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	</a:t>
            </a:r>
            <a:endParaRPr lang="en-US" altLang="x-none" sz="1400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Page Title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矩形 5"/>
          <p:cNvSpPr/>
          <p:nvPr/>
        </p:nvSpPr>
        <p:spPr>
          <a:xfrm>
            <a:off x="3131820" y="3507740"/>
            <a:ext cx="4929188" cy="1371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    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输出结果</a:t>
            </a:r>
            <a:endParaRPr lang="en-US" altLang="x-none" sz="1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 </a:t>
            </a:r>
            <a:r>
              <a:rPr lang="en-US" altLang="x-none" sz="1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Page Title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 </a:t>
            </a:r>
            <a:r>
              <a:rPr lang="en-US" altLang="x-none" sz="1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</a:t>
            </a:r>
            <a:r>
              <a:rPr lang="zh-CN" altLang="en-US" sz="1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被子模板替换覆盖</a:t>
            </a:r>
            <a:b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&lt;body&gt;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Default Content        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没有被覆盖，输出原值</a:t>
            </a:r>
            <a:endParaRPr lang="en-US" altLang="x-none" sz="1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&lt;/body&gt;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1.3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合并子模板和父模板的</a:t>
            </a:r>
            <a:r>
              <a:rPr lang="en-US" altLang="x-none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{block}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标签内容</a:t>
            </a:r>
          </a:p>
        </p:txBody>
      </p:sp>
      <p:sp>
        <p:nvSpPr>
          <p:cNvPr id="20483" name="矩形 3"/>
          <p:cNvSpPr/>
          <p:nvPr/>
        </p:nvSpPr>
        <p:spPr>
          <a:xfrm>
            <a:off x="538798" y="699453"/>
            <a:ext cx="7715250" cy="158496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1. </a:t>
            </a:r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append </a:t>
            </a:r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追加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标签选项标记</a:t>
            </a:r>
            <a:endParaRPr lang="en-US" altLang="x-none" sz="1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父模板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(parent.tpl)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作为模板顶层的基模板，使用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在父模板中声明一组源区域</a:t>
            </a:r>
            <a:endParaRPr lang="en-US" altLang="x-none" sz="1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						               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 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 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name=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 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 -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{/block}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</a:t>
            </a:r>
            <a:b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484" name="矩形 4"/>
          <p:cNvSpPr/>
          <p:nvPr/>
        </p:nvSpPr>
        <p:spPr>
          <a:xfrm>
            <a:off x="489268" y="2284730"/>
            <a:ext cx="7715250" cy="115824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子模板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(child.tpl)  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使用相同的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区域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通过</a:t>
            </a:r>
            <a:r>
              <a:rPr lang="en-US" altLang="x-none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append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添加到父模板原内容的后面</a:t>
            </a:r>
            <a:endParaRPr lang="en-US" altLang="x-none" sz="1400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file="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name=“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 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append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	</a:t>
            </a:r>
            <a:endParaRPr lang="en-US" altLang="x-none" sz="1400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Page Title</a:t>
            </a:r>
            <a:endParaRPr lang="zh-CN" altLang="en-US" sz="1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矩形 5"/>
          <p:cNvSpPr/>
          <p:nvPr/>
        </p:nvSpPr>
        <p:spPr>
          <a:xfrm>
            <a:off x="539115" y="3435985"/>
            <a:ext cx="7707630" cy="1371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加载输出</a:t>
            </a:r>
            <a:r>
              <a:rPr lang="en-US" altLang="x-none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child.tpl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模板的结果如下所示</a:t>
            </a:r>
            <a:endParaRPr lang="en-US" altLang="x-none" sz="1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</a:t>
            </a:r>
            <a:endParaRPr lang="zh-CN" altLang="en-US" sz="1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&lt;head&gt;</a:t>
            </a:r>
            <a:endParaRPr lang="en-US" altLang="x-none" sz="1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 </a:t>
            </a:r>
            <a:r>
              <a:rPr lang="en-US" altLang="x-none" sz="1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 - Page Title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     </a:t>
            </a:r>
            <a:r>
              <a:rPr lang="en-US" altLang="x-none" sz="1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</a:t>
            </a:r>
            <a:r>
              <a:rPr lang="zh-CN" altLang="en-US" sz="1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内容合并</a:t>
            </a:r>
            <a:b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zh-CN" altLang="en-US" sz="1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3"/>
          <p:cNvSpPr/>
          <p:nvPr/>
        </p:nvSpPr>
        <p:spPr>
          <a:xfrm>
            <a:off x="251143" y="626745"/>
            <a:ext cx="7786687" cy="158496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2. </a:t>
            </a:r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prepend </a:t>
            </a:r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追加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标签选项标记</a:t>
            </a:r>
            <a:endParaRPr lang="en-US" altLang="x-none" sz="1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父模板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(parent.tpl)-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作为模板顶层的基模板，使用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在父模板中声明一组源区域</a:t>
            </a:r>
            <a:endParaRPr lang="en-US" altLang="x-none" sz="1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						               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 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 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name=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 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is my title 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{/block}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</a:t>
            </a:r>
            <a:b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1507" name="矩形 4"/>
          <p:cNvSpPr/>
          <p:nvPr/>
        </p:nvSpPr>
        <p:spPr>
          <a:xfrm>
            <a:off x="356235" y="2204720"/>
            <a:ext cx="7777480" cy="116840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子模板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(child.tpl)  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使用相同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区域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通过</a:t>
            </a:r>
            <a:r>
              <a:rPr lang="en-US" altLang="x-none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prepend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添加到父模板原内容的前面</a:t>
            </a:r>
            <a:endParaRPr lang="en-US" altLang="x-none" sz="1400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file="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name=“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 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prepend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	</a:t>
            </a:r>
            <a:endParaRPr lang="en-US" altLang="x-none" sz="1400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Page Title</a:t>
            </a:r>
            <a:endParaRPr lang="zh-CN" altLang="en-US" sz="1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矩形 5"/>
          <p:cNvSpPr/>
          <p:nvPr/>
        </p:nvSpPr>
        <p:spPr>
          <a:xfrm>
            <a:off x="251460" y="3362960"/>
            <a:ext cx="7775575" cy="1371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加载输出</a:t>
            </a:r>
            <a:r>
              <a:rPr lang="en-US" altLang="x-none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child.tpl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模板的结果如下所示</a:t>
            </a:r>
            <a:endParaRPr lang="en-US" altLang="x-none" sz="1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</a:t>
            </a:r>
            <a:endParaRPr lang="zh-CN" altLang="en-US" sz="1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&lt;head&gt;</a:t>
            </a:r>
            <a:endParaRPr lang="en-US" altLang="x-none" sz="1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 </a:t>
            </a:r>
            <a:r>
              <a:rPr lang="en-US" altLang="x-none" sz="1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Page Title is my title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     </a:t>
            </a:r>
            <a:r>
              <a:rPr lang="en-US" altLang="x-none" sz="1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</a:t>
            </a:r>
            <a:r>
              <a:rPr lang="zh-CN" altLang="en-US" sz="1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内容合并</a:t>
            </a:r>
            <a:b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zh-CN" altLang="en-US" sz="1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3"/>
          <p:cNvSpPr/>
          <p:nvPr/>
        </p:nvSpPr>
        <p:spPr>
          <a:xfrm>
            <a:off x="179070" y="771525"/>
            <a:ext cx="8358188" cy="158496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3. </a:t>
            </a:r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{$smarty.block.child}</a:t>
            </a:r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保留变量作为占位符</a:t>
            </a:r>
            <a:endParaRPr lang="en-US" altLang="x-none" sz="1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父模板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(parent.tpl)-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作为模板顶层的基模板，使用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在父模板中声明一组源区域</a:t>
            </a:r>
            <a:endParaRPr lang="en-US" altLang="x-none" sz="1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						               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 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name=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 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The 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{$smarty.block.child} 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was inserted here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{/block}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</a:t>
            </a:r>
            <a:b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531" name="矩形 4"/>
          <p:cNvSpPr/>
          <p:nvPr/>
        </p:nvSpPr>
        <p:spPr>
          <a:xfrm>
            <a:off x="179070" y="2355215"/>
            <a:ext cx="8358188" cy="115824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子模板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(child.tpl)  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使用相同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区域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与父模板中同名区域合并</a:t>
            </a:r>
            <a:endParaRPr lang="en-US" altLang="x-none" sz="1400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file="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name=“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	</a:t>
            </a:r>
            <a:endParaRPr lang="en-US" altLang="x-none" sz="1400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Child Title</a:t>
            </a:r>
            <a:endParaRPr lang="zh-CN" altLang="en-US" sz="1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矩形 5"/>
          <p:cNvSpPr/>
          <p:nvPr/>
        </p:nvSpPr>
        <p:spPr>
          <a:xfrm>
            <a:off x="179070" y="3507740"/>
            <a:ext cx="8347075" cy="1371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加载输出</a:t>
            </a:r>
            <a:r>
              <a:rPr lang="en-US" altLang="x-none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child.tpl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模板的结果如下所示</a:t>
            </a:r>
            <a:endParaRPr lang="en-US" altLang="x-none" sz="1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</a:t>
            </a:r>
            <a:endParaRPr lang="zh-CN" altLang="en-US" sz="1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&lt;head&gt;</a:t>
            </a:r>
            <a:endParaRPr lang="en-US" altLang="x-none" sz="1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The 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 Title 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was inserted here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 </a:t>
            </a:r>
            <a:r>
              <a:rPr lang="en-US" altLang="x-none" sz="1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</a:t>
            </a:r>
            <a:r>
              <a:rPr lang="zh-CN" altLang="en-US" sz="1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内容替换</a:t>
            </a:r>
            <a:b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zh-CN" altLang="en-US" sz="1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"/>
          <p:cNvSpPr/>
          <p:nvPr/>
        </p:nvSpPr>
        <p:spPr>
          <a:xfrm>
            <a:off x="270510" y="438785"/>
            <a:ext cx="7839075" cy="158496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4. </a:t>
            </a:r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{$smarty.block.parent}</a:t>
            </a:r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保留变量作为占位符</a:t>
            </a:r>
            <a:endParaRPr lang="en-US" altLang="x-none" sz="1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父模板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(parent.tpl)-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作为模板顶层的基模板，使用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在父模板中声明一组源区域</a:t>
            </a:r>
            <a:endParaRPr lang="en-US" altLang="x-none" sz="1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						               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 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name=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 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 Title</a:t>
            </a:r>
            <a:r>
              <a:rPr lang="en-US" altLang="x-none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{/block}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</a:t>
            </a:r>
            <a:b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3555" name="矩形 4"/>
          <p:cNvSpPr/>
          <p:nvPr/>
        </p:nvSpPr>
        <p:spPr>
          <a:xfrm>
            <a:off x="270510" y="2023745"/>
            <a:ext cx="7838440" cy="115824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子模板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(child.tpl)  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使用相同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区域</a:t>
            </a:r>
            <a:r>
              <a:rPr lang="en-US" altLang="x-none" sz="1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与父模板中同名区域合并</a:t>
            </a:r>
            <a:endParaRPr lang="en-US" altLang="x-none" sz="1400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file="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name=“</a:t>
            </a:r>
            <a:r>
              <a:rPr lang="en-US" altLang="x-none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	</a:t>
            </a:r>
            <a:endParaRPr lang="en-US" altLang="x-none" sz="1400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You will see now – {$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smarty.block.parent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 --here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矩形 5"/>
          <p:cNvSpPr/>
          <p:nvPr/>
        </p:nvSpPr>
        <p:spPr>
          <a:xfrm>
            <a:off x="280035" y="3181985"/>
            <a:ext cx="7829550" cy="1371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加载输出</a:t>
            </a:r>
            <a:r>
              <a:rPr lang="en-US" altLang="x-none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child.tpl</a:t>
            </a:r>
            <a:r>
              <a:rPr lang="zh-CN" altLang="en-US" sz="14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模板的结果如下所示</a:t>
            </a:r>
            <a:endParaRPr lang="en-US" altLang="x-none" sz="1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</a:t>
            </a:r>
            <a:endParaRPr lang="zh-CN" altLang="en-US" sz="1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&lt;head&gt;</a:t>
            </a:r>
            <a:endParaRPr lang="en-US" altLang="x-none" sz="1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You will see now –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 Title </a:t>
            </a: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--here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   </a:t>
            </a:r>
            <a:r>
              <a:rPr lang="en-US" altLang="x-none" sz="1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</a:t>
            </a:r>
            <a:r>
              <a:rPr lang="zh-CN" altLang="en-US" sz="1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内容替换</a:t>
            </a:r>
            <a:b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zh-CN" altLang="en-US" sz="1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Microsoft Office PowerPoint</Application>
  <PresentationFormat>全屏显示(16:9)</PresentationFormat>
  <Paragraphs>200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Heiti SC Light</vt:lpstr>
      <vt:lpstr>微软雅黑</vt:lpstr>
      <vt:lpstr>Arial</vt:lpstr>
      <vt:lpstr>Calibri</vt:lpstr>
      <vt:lpstr>Impact</vt:lpstr>
      <vt:lpstr>Wingdings</vt:lpstr>
      <vt:lpstr>Office 主题</vt:lpstr>
      <vt:lpstr>云和</vt:lpstr>
      <vt:lpstr>PowerPoint 演示文稿</vt:lpstr>
      <vt:lpstr>PowerPoint 演示文稿</vt:lpstr>
      <vt:lpstr>1. Smarty模板继承</vt:lpstr>
      <vt:lpstr>1.1 使用{extends}函数实现模板继承</vt:lpstr>
      <vt:lpstr>1.2 在子模板中覆盖父模板中的部分内容区域</vt:lpstr>
      <vt:lpstr>1.3 合并子模板和父模板的{block}标签内容</vt:lpstr>
      <vt:lpstr>PowerPoint 演示文稿</vt:lpstr>
      <vt:lpstr>PowerPoint 演示文稿</vt:lpstr>
      <vt:lpstr>PowerPoint 演示文稿</vt:lpstr>
      <vt:lpstr>2. Smarty的缓存控制</vt:lpstr>
      <vt:lpstr>2.1 在Smarty中控制缓存</vt:lpstr>
      <vt:lpstr>PowerPoint 演示文稿</vt:lpstr>
      <vt:lpstr>2.2  每个模板多个缓存</vt:lpstr>
      <vt:lpstr>2.3 为缓存实例消除处理开销</vt:lpstr>
      <vt:lpstr>PowerPoint 演示文稿</vt:lpstr>
      <vt:lpstr>2.4 清除缓存</vt:lpstr>
      <vt:lpstr>2.5 关闭局部缓存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hui hui</cp:lastModifiedBy>
  <cp:revision>502</cp:revision>
  <dcterms:created xsi:type="dcterms:W3CDTF">2015-08-22T06:07:00Z</dcterms:created>
  <dcterms:modified xsi:type="dcterms:W3CDTF">2019-09-24T11:31:57Z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