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11" r:id="rId2"/>
    <p:sldId id="383" r:id="rId3"/>
    <p:sldId id="384" r:id="rId4"/>
    <p:sldId id="385" r:id="rId5"/>
    <p:sldId id="412" r:id="rId6"/>
    <p:sldId id="408" r:id="rId7"/>
    <p:sldId id="409" r:id="rId8"/>
    <p:sldId id="410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9">
          <p15:clr>
            <a:srgbClr val="A4A3A4"/>
          </p15:clr>
        </p15:guide>
        <p15:guide id="2" pos="27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5"/>
    <a:srgbClr val="00B0F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2" autoAdjust="0"/>
    <p:restoredTop sz="91161" autoAdjust="0"/>
  </p:normalViewPr>
  <p:slideViewPr>
    <p:cSldViewPr>
      <p:cViewPr varScale="1">
        <p:scale>
          <a:sx n="137" d="100"/>
          <a:sy n="137" d="100"/>
        </p:scale>
        <p:origin x="1044" y="96"/>
      </p:cViewPr>
      <p:guideLst>
        <p:guide orient="horz" pos="1649"/>
        <p:guide pos="27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94" y="-96"/>
      </p:cViewPr>
      <p:guideLst>
        <p:guide orient="horz" pos="293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76644-501D-4902-A541-CA2499216D79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7F623-7662-4658-BF35-2533AFF055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10099-EE9B-495C-A4CF-41B950C173A5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8AEC5-2607-47EA-9DBC-CA4CCE4656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异常和错误的说法在不同的语言有不同的说法。在PHP中任何自身的错误或者是非正常的代码都会当做错误对待，并不会以异常的形式抛出，但是也有一些情况会当做异常和错误同时抛出</a:t>
            </a:r>
          </a:p>
          <a:p>
            <a:r>
              <a:rPr lang="zh-CN" altLang="en-US" dirty="0"/>
              <a:t>异常处理经常被当做程序的控制流程使用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676F-A7F1-492B-92CB-DFB1FD7AEC8E}" type="datetime1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924E-519B-483C-8700-29C44E7FB5A2}" type="datetime1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388-15B0-4527-981F-976B939196EC}" type="datetime1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99275" y="4843464"/>
            <a:ext cx="2133600" cy="273844"/>
          </a:xfrm>
        </p:spPr>
        <p:txBody>
          <a:bodyPr/>
          <a:lstStyle>
            <a:lvl1pPr>
              <a:defRPr sz="14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6840760" cy="720725"/>
          </a:xfrm>
        </p:spPr>
        <p:txBody>
          <a:bodyPr/>
          <a:lstStyle>
            <a:lvl1pPr>
              <a:buClr>
                <a:srgbClr val="00B0F0"/>
              </a:buClr>
              <a:buFont typeface="Wingdings" panose="05000000000000000000" pitchFamily="2" charset="2"/>
              <a:buChar char="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pitchFamily="2" charset="2"/>
              <a:buChar char="ü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buFont typeface="Wingdings" panose="05000000000000000000" pitchFamily="2" charset="2"/>
              <a:buChar char="ü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buFont typeface="Wingdings" panose="05000000000000000000" pitchFamily="2" charset="2"/>
              <a:buChar char="ü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55762" y="11875"/>
            <a:ext cx="8229600" cy="85725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73660" y="4767580"/>
            <a:ext cx="6709410" cy="762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8503920" y="4767580"/>
            <a:ext cx="587375" cy="762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4472C4">
                  <a:lumMod val="75000"/>
                </a:srgb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070" y="4331335"/>
            <a:ext cx="1720850" cy="62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483" y="2009220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8BF9-F002-4BA6-B546-A8C287E73D19}" type="datetime1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995" y="120396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06DB-48F7-408A-ACBA-3675DF5EBF91}" type="datetime1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21C0-41CA-4DA7-97DA-583048EACCCA}" type="datetime1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0A8-875F-45CC-B1C1-99A37B154F8B}" type="datetime1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C8F4-590E-488A-B3AB-573D3B6E3927}" type="datetime1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C6B-40E2-4DBA-9E10-05CA80A28A09}" type="datetime1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D20-AAE8-4BBE-B96E-FADED0ED7D61}" type="datetime1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F66C-1030-4DC6-A42C-C9FF0C067F87}" type="datetime1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5657" y="2420184"/>
            <a:ext cx="3230880" cy="1070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sz="6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702936" y="850265"/>
            <a:ext cx="2981325" cy="1454785"/>
            <a:chOff x="5908792" y="644194"/>
            <a:chExt cx="2306655" cy="1454785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478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02870" tIns="51435" rIns="102870" bIns="51435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800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8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24900" y="857238"/>
              <a:ext cx="595947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366682" y="2952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539750" y="843915"/>
            <a:ext cx="775906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异常处理的实现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194" name="标题 2"/>
          <p:cNvSpPr>
            <a:spLocks noGrp="1"/>
          </p:cNvSpPr>
          <p:nvPr>
            <p:ph type="title"/>
          </p:nvPr>
        </p:nvSpPr>
        <p:spPr>
          <a:xfrm>
            <a:off x="251460" y="195263"/>
            <a:ext cx="7200900" cy="639762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/>
              <a:t>1. </a:t>
            </a:r>
            <a:r>
              <a:rPr lang="zh-CN" altLang="en-US" dirty="0"/>
              <a:t>异常处理</a:t>
            </a:r>
            <a:r>
              <a:rPr lang="zh-CN" altLang="en-US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概述</a:t>
            </a:r>
            <a:endParaRPr lang="zh-CN" alt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320" y="782955"/>
            <a:ext cx="8295640" cy="2154436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异常</a:t>
            </a:r>
          </a:p>
          <a:p>
            <a:pPr marL="742950" lvl="1" indent="-285750" fontAlgn="auto">
              <a:lnSpc>
                <a:spcPct val="13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PHP错误：是属于php程序自身的问题，一般是由非法的语法，环境问题导致的，使得编译器无法通过检查，甚至无法运行的情况。</a:t>
            </a:r>
          </a:p>
          <a:p>
            <a:pPr marL="742950" lvl="1" indent="-285750" fontAlgn="auto">
              <a:lnSpc>
                <a:spcPct val="13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PHP异常：一般是业务逻辑上出现的不合预期、与正常流程不同的状况，不是语法错误。</a:t>
            </a:r>
          </a:p>
          <a:p>
            <a:pPr marL="742950" lvl="1" indent="-285750" fontAlgn="auto">
              <a:lnSpc>
                <a:spcPct val="13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异常处理是一种可扩展、易维护的错误处理统一机制，并提供了一种新的面向对象的错误处理方式，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用于在指定异常发生时改变脚本的正常流程</a:t>
            </a:r>
            <a:r>
              <a:rPr lang="zh-CN" altLang="en-US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。和编写程序的流程控制相似。</a:t>
            </a:r>
          </a:p>
          <a:p>
            <a:pPr marR="0" lvl="0" indent="-4572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异常处理的实现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9625" y="3133725"/>
            <a:ext cx="6198870" cy="1624965"/>
          </a:xfrm>
          <a:prstGeom prst="rect">
            <a:avLst/>
          </a:prstGeom>
          <a:gradFill rotWithShape="1">
            <a:gsLst>
              <a:gs pos="0">
                <a:srgbClr val="B3C1DA">
                  <a:tint val="50000"/>
                  <a:satMod val="300000"/>
                </a:srgbClr>
              </a:gs>
              <a:gs pos="35000">
                <a:srgbClr val="B3C1DA">
                  <a:tint val="37000"/>
                  <a:satMod val="300000"/>
                </a:srgbClr>
              </a:gs>
              <a:gs pos="100000">
                <a:srgbClr val="B3C1D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3C1D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try{  		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所有需要进行异常处理的代码都必须放入这个代码块内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...		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在这里可以使用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throw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抛出一个异常对象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}catch（异常对象参数）{	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使用该代码块捕获一个异常，并进行处理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...		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//在这里做异常处理。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也可以再次抛出异常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} [catch（，，）{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.. .. ..		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}]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219" name="TextBox 24"/>
          <p:cNvSpPr>
            <a:spLocks noGrp="1"/>
          </p:cNvSpPr>
          <p:nvPr>
            <p:ph idx="1"/>
          </p:nvPr>
        </p:nvSpPr>
        <p:spPr>
          <a:xfrm>
            <a:off x="442595" y="384810"/>
            <a:ext cx="7974330" cy="4208145"/>
          </a:xfrm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60000"/>
              </a:lnSpc>
              <a:buClr>
                <a:srgbClr val="00B0F0"/>
              </a:buClr>
              <a:buSzPct val="95000"/>
              <a:buFont typeface="Wingdings" panose="05000000000000000000" charset="0"/>
              <a:buChar char="v"/>
            </a:pP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工作原理</a:t>
            </a:r>
          </a:p>
          <a:p>
            <a:pPr lvl="1">
              <a:lnSpc>
                <a:spcPct val="16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22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试着去执行try中代码，如果没有问题则跳过catch执行</a:t>
            </a:r>
            <a:r>
              <a:rPr lang="en-US" altLang="zh-CN" sz="122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catch</a:t>
            </a:r>
            <a:r>
              <a:rPr lang="zh-CN" altLang="en-US" sz="122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之后的代码</a:t>
            </a:r>
          </a:p>
          <a:p>
            <a:pPr lvl="1">
              <a:lnSpc>
                <a:spcPct val="16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zh-CN" sz="122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Exception </a:t>
            </a:r>
            <a:r>
              <a:rPr lang="zh-CN" altLang="en-US" sz="122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是系统的类</a:t>
            </a:r>
          </a:p>
          <a:p>
            <a:pPr lvl="1">
              <a:lnSpc>
                <a:spcPct val="16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22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若try中代码有异常，则需要手动抛出一个异常对象给了catch中的参数，try中抛出异常之后的代码不再执行，直接跳到catch中，</a:t>
            </a:r>
            <a:r>
              <a:rPr lang="en-US" altLang="zh-CN" sz="122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catch</a:t>
            </a:r>
            <a:r>
              <a:rPr lang="zh-CN" altLang="en-US" sz="122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中执行完成以后，再继续执行</a:t>
            </a:r>
            <a:r>
              <a:rPr lang="en-US" altLang="zh-CN" sz="122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catch</a:t>
            </a:r>
            <a:r>
              <a:rPr lang="zh-CN" altLang="en-US" sz="122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之后的代码</a:t>
            </a:r>
          </a:p>
          <a:p>
            <a:pPr lvl="0">
              <a:lnSpc>
                <a:spcPct val="16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细节：</a:t>
            </a:r>
          </a:p>
          <a:p>
            <a:pPr lvl="1">
              <a:lnSpc>
                <a:spcPct val="16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22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在catch中可以提示错误信息，但是最重要的是</a:t>
            </a:r>
            <a:r>
              <a:rPr lang="zh-CN" altLang="en-US" sz="1225" dirty="0">
                <a:solidFill>
                  <a:srgbClr val="FF0000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解决异常</a:t>
            </a:r>
            <a:r>
              <a:rPr lang="zh-CN" altLang="en-US" sz="122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，实在解决不了的时候再提示错误</a:t>
            </a:r>
          </a:p>
          <a:p>
            <a:pPr lvl="1">
              <a:lnSpc>
                <a:spcPct val="16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22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Catch中也可以再嵌套try…catch</a:t>
            </a:r>
          </a:p>
          <a:p>
            <a:pPr lvl="1">
              <a:lnSpc>
                <a:spcPct val="16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22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每个</a:t>
            </a:r>
            <a:r>
              <a:rPr lang="en-US" altLang="zh-CN" sz="122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try</a:t>
            </a:r>
            <a:r>
              <a:rPr lang="zh-CN" altLang="en-US" sz="122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至少要有一个与之对应的</a:t>
            </a:r>
            <a:r>
              <a:rPr lang="en-US" altLang="zh-CN" sz="122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catch,</a:t>
            </a:r>
            <a:r>
              <a:rPr lang="zh-CN" altLang="en-US" sz="122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不能出现单独的</a:t>
            </a:r>
            <a:r>
              <a:rPr lang="en-US" altLang="zh-CN" sz="122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catch</a:t>
            </a:r>
            <a:r>
              <a:rPr lang="zh-CN" altLang="en-US" sz="122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。另外</a:t>
            </a:r>
            <a:r>
              <a:rPr lang="en-US" altLang="zh-CN" sz="122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try</a:t>
            </a:r>
            <a:r>
              <a:rPr lang="zh-CN" altLang="en-US" sz="122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22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catch </a:t>
            </a:r>
            <a:r>
              <a:rPr lang="zh-CN" altLang="en-US" sz="122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之间也不能有任何的代码出现。</a:t>
            </a:r>
          </a:p>
          <a:p>
            <a:pPr lvl="1">
              <a:lnSpc>
                <a:spcPct val="16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zh-CN" sz="122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throw </a:t>
            </a:r>
            <a:r>
              <a:rPr lang="zh-CN" altLang="en-US" sz="122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关键字将触发一次处理机制，是个语言结构不是函数，但必须给它传递一个</a:t>
            </a:r>
            <a:r>
              <a:rPr lang="zh-CN" altLang="en-US" sz="1225" dirty="0">
                <a:solidFill>
                  <a:srgbClr val="FF0000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对象</a:t>
            </a:r>
            <a:r>
              <a:rPr lang="zh-CN" altLang="en-US" sz="1225" dirty="0">
                <a:solidFill>
                  <a:schemeClr val="bg2">
                    <a:lumMod val="10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作为值</a:t>
            </a:r>
          </a:p>
          <a:p>
            <a:pPr lvl="0">
              <a:lnSpc>
                <a:spcPct val="16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endParaRPr lang="zh-CN" altLang="en-US" sz="1575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0090" y="1045845"/>
            <a:ext cx="6101080" cy="2720340"/>
          </a:xfrm>
          <a:prstGeom prst="rect">
            <a:avLst/>
          </a:prstGeom>
          <a:gradFill rotWithShape="1">
            <a:gsLst>
              <a:gs pos="0">
                <a:srgbClr val="B3C1DA">
                  <a:tint val="50000"/>
                  <a:satMod val="300000"/>
                </a:srgbClr>
              </a:gs>
              <a:gs pos="35000">
                <a:srgbClr val="B3C1DA">
                  <a:tint val="37000"/>
                  <a:satMod val="300000"/>
                </a:srgbClr>
              </a:gs>
              <a:gs pos="100000">
                <a:srgbClr val="B3C1D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3C1D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&lt;?php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try {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$error = 'Always throw this error';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</a:t>
            </a:r>
            <a:r>
              <a:rPr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throw 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new Exception($error);   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//创建一个异常对象，通过throw语句抛出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echo 'Never executed';         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//从这里开始，try代码块内的代码将不会再被执行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} catch (</a:t>
            </a:r>
            <a:r>
              <a:rPr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Exception $e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{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echo 'Caught exception:'.$e-&gt;getMessage()."\n";  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//输出捕获的异常消息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}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echo 'Hello World';       //程序没有崩溃继续向下执行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77775" y="143823"/>
            <a:ext cx="8258175" cy="642938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Autofit/>
          </a:bodyPr>
          <a:lstStyle/>
          <a:p>
            <a:pPr algn="l" defTabSz="1370965"/>
            <a:r>
              <a:rPr lang="zh-CN" altLang="zh-CN" sz="2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一个简单异常处理实例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3705" y="823595"/>
            <a:ext cx="6215380" cy="3815715"/>
          </a:xfrm>
          <a:prstGeom prst="rect">
            <a:avLst/>
          </a:prstGeom>
          <a:gradFill rotWithShape="1">
            <a:gsLst>
              <a:gs pos="0">
                <a:srgbClr val="B3C1DA">
                  <a:tint val="50000"/>
                  <a:satMod val="300000"/>
                </a:srgbClr>
              </a:gs>
              <a:gs pos="35000">
                <a:srgbClr val="B3C1DA">
                  <a:tint val="37000"/>
                  <a:satMod val="300000"/>
                </a:srgbClr>
              </a:gs>
              <a:gs pos="100000">
                <a:srgbClr val="B3C1D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3C1D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&lt;?php</a:t>
            </a:r>
            <a:b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class Exception{</a:t>
            </a:r>
            <a:b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    protected $message = 'Unknown exception';   // 异常信息</a:t>
            </a:r>
            <a:b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    protected $code = 0;                  // 用户自定义异常代码</a:t>
            </a:r>
            <a:b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    protected $file;                      // 发生异常的文件名</a:t>
            </a:r>
            <a:b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    protected $line;                      // 发生异常的代码行号</a:t>
            </a:r>
            <a:b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    </a:t>
            </a:r>
            <a:r>
              <a:rPr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function __construct($message = null, $code = 0);   </a:t>
            </a:r>
            <a:r>
              <a:rPr 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构造方法</a:t>
            </a:r>
            <a:br>
              <a:rPr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    final function getMessage();          // 返回异常信息</a:t>
            </a:r>
            <a:b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    final function getCode();             // 返回异常代码</a:t>
            </a:r>
            <a:b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    final function getFile();             // 返回发生异常的文件名</a:t>
            </a:r>
            <a:b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    final function getLine();             // 返回发生异常的代码行号</a:t>
            </a:r>
            <a:b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    final function getTrace();            // backtrace() 数组</a:t>
            </a:r>
            <a:b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    final function getTraceAsString();  // 已格成化成字符串的 getTrace() 信息</a:t>
            </a:r>
            <a:b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b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    /* 可重载的方法 */</a:t>
            </a:r>
            <a:b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   </a:t>
            </a:r>
            <a:r>
              <a:rPr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 function __toString();    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            // 可输出的字符串</a:t>
            </a:r>
            <a:b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</a:p>
        </p:txBody>
      </p:sp>
      <p:sp>
        <p:nvSpPr>
          <p:cNvPr id="8194" name="标题 2"/>
          <p:cNvSpPr>
            <a:spLocks noGrp="1"/>
          </p:cNvSpPr>
          <p:nvPr>
            <p:ph type="title"/>
          </p:nvPr>
        </p:nvSpPr>
        <p:spPr>
          <a:xfrm>
            <a:off x="251460" y="195263"/>
            <a:ext cx="7200900" cy="639762"/>
          </a:xfrm>
        </p:spPr>
        <p:txBody>
          <a:bodyPr vert="horz" wrap="square" lIns="91440" tIns="45720" rIns="91440" bIns="45720" anchor="ctr"/>
          <a:lstStyle/>
          <a:p>
            <a:r>
              <a:t>系统自带异常处理</a:t>
            </a:r>
            <a:r>
              <a:rPr lang="zh-CN"/>
              <a:t>类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8610" y="668020"/>
            <a:ext cx="6309995" cy="4034790"/>
          </a:xfrm>
          <a:prstGeom prst="rect">
            <a:avLst/>
          </a:prstGeom>
          <a:gradFill rotWithShape="1">
            <a:gsLst>
              <a:gs pos="0">
                <a:srgbClr val="B3C1DA">
                  <a:tint val="50000"/>
                  <a:satMod val="300000"/>
                </a:srgbClr>
              </a:gs>
              <a:gs pos="35000">
                <a:srgbClr val="B3C1DA">
                  <a:tint val="37000"/>
                  <a:satMod val="300000"/>
                </a:srgbClr>
              </a:gs>
              <a:gs pos="100000">
                <a:srgbClr val="B3C1D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3C1D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&lt;?php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/* 自定义的一个异常处理类，但必须是扩展内异常处理类的子类 */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class MyException extends </a:t>
            </a:r>
            <a:r>
              <a:rPr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Exception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// 重定义构造器使第一个参数 message 变为必须被指定的属性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public function __construct($message, $code=0){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//可以在这里定义一些自己的代码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//建议同时调用 parent::construct()来检查所有的变量是否已被赋值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parent::__construct($message, $code);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}	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public function __toString() {        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//重写父类方法，自定义字符串输出的样式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return __CLASS__.":[".$this-&gt;code."]:".$this-&gt;message."&lt;br&gt;";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}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public function customFunction() {    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//为这个异常自定义一个处理方法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echo "按自定义的方法处理出现的这个类型的异常&lt;br&gt;";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}</a:t>
            </a:r>
          </a:p>
          <a:p>
            <a:pPr marL="0" lvl="0"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</a:p>
        </p:txBody>
      </p:sp>
      <p:sp>
        <p:nvSpPr>
          <p:cNvPr id="8194" name="标题 2"/>
          <p:cNvSpPr>
            <a:spLocks noGrp="1"/>
          </p:cNvSpPr>
          <p:nvPr>
            <p:ph type="title"/>
          </p:nvPr>
        </p:nvSpPr>
        <p:spPr>
          <a:xfrm>
            <a:off x="64135" y="28258"/>
            <a:ext cx="7200900" cy="639762"/>
          </a:xfrm>
        </p:spPr>
        <p:txBody>
          <a:bodyPr vert="horz" wrap="square" lIns="91440" tIns="45720" rIns="91440" bIns="45720" anchor="ctr"/>
          <a:lstStyle/>
          <a:p>
            <a:r>
              <a:rPr sz="2400"/>
              <a:t>自定义异常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76085" y="1105535"/>
            <a:ext cx="1903095" cy="1201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自定义和内置的异常处理类在使用税没有太大的区别，只不过在自定义的异常处理类中，可以调用为具体的异常专门编写的处理方法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194" name="标题 2"/>
          <p:cNvSpPr>
            <a:spLocks noGrp="1"/>
          </p:cNvSpPr>
          <p:nvPr>
            <p:ph type="title"/>
          </p:nvPr>
        </p:nvSpPr>
        <p:spPr>
          <a:xfrm>
            <a:off x="95250" y="28893"/>
            <a:ext cx="7200900" cy="639762"/>
          </a:xfrm>
        </p:spPr>
        <p:txBody>
          <a:bodyPr vert="horz" wrap="square" lIns="91440" tIns="45720" rIns="91440" bIns="45720" anchor="ctr"/>
          <a:lstStyle/>
          <a:p>
            <a:r>
              <a:rPr sz="2400"/>
              <a:t>捕获多个异常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3090" y="668655"/>
            <a:ext cx="7700010" cy="83991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在try代码之后，必须至少给出一个catch代码块，也可以将多个catch代码块与一个try代码块关联使用。那么使用多个catch就可以捕获不同的类所产生的异常。如果有多个</a:t>
            </a: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catch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代码块，传递给每一个</a:t>
            </a: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catch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代码块的对象必须具有不同的类型，这样</a:t>
            </a: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PHP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可以找到需要进入哪一个</a:t>
            </a: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catch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代码块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。注意顺序。</a:t>
            </a:r>
            <a:endParaRPr kumimoji="0" lang="zh-CN" altLang="en-US" sz="12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Office PowerPoint</Application>
  <PresentationFormat>全屏显示(16:9)</PresentationFormat>
  <Paragraphs>76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Franklin Gothic Medium</vt:lpstr>
      <vt:lpstr>Impact</vt:lpstr>
      <vt:lpstr>Wingdings</vt:lpstr>
      <vt:lpstr>Office 主题</vt:lpstr>
      <vt:lpstr>PowerPoint 演示文稿</vt:lpstr>
      <vt:lpstr>PowerPoint 演示文稿</vt:lpstr>
      <vt:lpstr>1. 异常处理概述</vt:lpstr>
      <vt:lpstr>PowerPoint 演示文稿</vt:lpstr>
      <vt:lpstr>一个简单异常处理实例</vt:lpstr>
      <vt:lpstr>系统自带异常处理类</vt:lpstr>
      <vt:lpstr>自定义异常</vt:lpstr>
      <vt:lpstr>捕获多个异常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hui hui</cp:lastModifiedBy>
  <cp:revision>507</cp:revision>
  <dcterms:created xsi:type="dcterms:W3CDTF">2015-08-22T06:07:00Z</dcterms:created>
  <dcterms:modified xsi:type="dcterms:W3CDTF">2019-09-03T14:47:11Z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