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3" r:id="rId3"/>
  </p:sldMasterIdLst>
  <p:notesMasterIdLst>
    <p:notesMasterId r:id="rId31"/>
  </p:notesMasterIdLst>
  <p:handoutMasterIdLst>
    <p:handoutMasterId r:id="rId32"/>
  </p:handoutMasterIdLst>
  <p:sldIdLst>
    <p:sldId id="380" r:id="rId4"/>
    <p:sldId id="316" r:id="rId5"/>
    <p:sldId id="366" r:id="rId6"/>
    <p:sldId id="275" r:id="rId7"/>
    <p:sldId id="354" r:id="rId8"/>
    <p:sldId id="395" r:id="rId9"/>
    <p:sldId id="396" r:id="rId10"/>
    <p:sldId id="356" r:id="rId11"/>
    <p:sldId id="358" r:id="rId12"/>
    <p:sldId id="359" r:id="rId13"/>
    <p:sldId id="367" r:id="rId14"/>
    <p:sldId id="363" r:id="rId15"/>
    <p:sldId id="360" r:id="rId16"/>
    <p:sldId id="364" r:id="rId17"/>
    <p:sldId id="398" r:id="rId18"/>
    <p:sldId id="426" r:id="rId19"/>
    <p:sldId id="427" r:id="rId20"/>
    <p:sldId id="417" r:id="rId21"/>
    <p:sldId id="437" r:id="rId22"/>
    <p:sldId id="438" r:id="rId23"/>
    <p:sldId id="439" r:id="rId24"/>
    <p:sldId id="441" r:id="rId25"/>
    <p:sldId id="412" r:id="rId26"/>
    <p:sldId id="402" r:id="rId27"/>
    <p:sldId id="403" r:id="rId28"/>
    <p:sldId id="404" r:id="rId29"/>
    <p:sldId id="389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91161" autoAdjust="0"/>
  </p:normalViewPr>
  <p:slideViewPr>
    <p:cSldViewPr>
      <p:cViewPr varScale="1">
        <p:scale>
          <a:sx n="137" d="100"/>
          <a:sy n="137" d="100"/>
        </p:scale>
        <p:origin x="1044" y="114"/>
      </p:cViewPr>
      <p:guideLst>
        <p:guide orient="horz" pos="17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情况下，SELECT查询结果将留在MySQL服务器上，等待fetch()方法把记录逐条取回到PHP程序中，赋给使用bind_result()方法绑定的PHP变量上。如果需要对所有记录而不只是一小部分进行处理，可以调用mysqli_stmt对象中的store_result()方法，把所有结果一次全部传回到PHP程序中。这样做不仅更有效率，而且能减轻服务器的负担。store_result()方法是可选的，除了读取数据不改变任何东西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注意：这里如果采用的是第二种方法连接的数据库，没法返回错误信息。因为连接不上没有对象，所以没法报错。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ELECT语句和其他的SQL查询命令不同，它需要处理查询结果。SQL语句的执行也需要使用mysqli_stmt对象中的execute()方法，但与mysqli对象中的query()方法不同，execute()方法的返回值并不是一个mysqli_result对象。mysqli_stmt对象提供了一种更为精巧的办法来处理SELECT语句查询结果：在使用execute()方法执行SQL语句完成查询之后，使用mysqli_stmt对象中的bind_result()方法，把查询结果的各个数据列绑定到一些PHP变量上；然后使用mysqli_stmt对象中的fetch()方法把下一条结果记录读取到这些变量里。如果成功地读入下一条记录fetch()方法返回TRUE，否则返回FALSE，或者已经读完所有的结果记录返回FALSE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52" y="275878"/>
            <a:ext cx="1152128" cy="69638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037786" y="1745628"/>
            <a:ext cx="246888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037786" y="1745628"/>
            <a:ext cx="246888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9875" y="2548772"/>
            <a:ext cx="3882156" cy="1070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</a:t>
            </a:r>
            <a:endParaRPr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4785"/>
            <a:chOff x="5908792" y="644194"/>
            <a:chExt cx="2306655" cy="145478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47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0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73380" y="1054735"/>
            <a:ext cx="8141970" cy="2713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$mysqli-&gt;query($sql);</a:t>
            </a:r>
          </a:p>
          <a:p>
            <a:pPr marL="629285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描述:执行SQL查询(查询指所有SQL命令的统称)</a:t>
            </a:r>
          </a:p>
          <a:p>
            <a:pPr marL="629285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如果SQL为select、show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查询语句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，正确执行时将</a:t>
            </a:r>
            <a:r>
              <a:rPr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返回资源</a:t>
            </a:r>
            <a:r>
              <a:rPr 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结果集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(mysqli_result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,错误执行将返回false;</a:t>
            </a:r>
          </a:p>
          <a:p>
            <a:pPr marL="629285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如果SQL为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操作语句时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，正确执行将</a:t>
            </a:r>
            <a:r>
              <a:rPr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返回true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,错误执行将返回false。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803275" y="1143635"/>
            <a:ext cx="7712075" cy="3180080"/>
          </a:xfrm>
        </p:spPr>
        <p:txBody>
          <a:bodyPr>
            <a:normAutofit/>
          </a:bodyPr>
          <a:lstStyle/>
          <a:p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$mysqli-&gt;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errno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得到上一步操作产生的错误号</a:t>
            </a:r>
          </a:p>
          <a:p>
            <a:pPr marL="457200" lvl="1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$mysqli-&gt;error</a:t>
            </a:r>
          </a:p>
          <a:p>
            <a:pPr lvl="1"/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得到上一步操作产生的错误信息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错误号和错误信息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8650" y="1054735"/>
            <a:ext cx="7712075" cy="3180080"/>
          </a:xfrm>
        </p:spPr>
        <p:txBody>
          <a:bodyPr>
            <a:normAutofit/>
          </a:bodyPr>
          <a:lstStyle/>
          <a:p>
            <a:pPr marL="343535" indent="-342900">
              <a:buFont typeface="Wingdings" panose="05000000000000000000" charset="0"/>
              <a:buChar char="Ø"/>
            </a:pP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$mysqli-&gt;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affected_rows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返回受影响记录的行数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查询和非查询语句都可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语句有问题</a:t>
            </a:r>
          </a:p>
          <a:p>
            <a:pPr lvl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代表没有受影响记录</a:t>
            </a:r>
          </a:p>
          <a:p>
            <a:pPr marL="457200" lvl="1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535" indent="-342900">
              <a:buFont typeface="Wingdings" panose="05000000000000000000" charset="0"/>
              <a:buChar char="Ø"/>
            </a:pP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$mysqli-&gt;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insert_id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在插入记录时，返回最后插入记录的主键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处理非查询语句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8650" y="805180"/>
            <a:ext cx="8282305" cy="365569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num_rows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描述:返回结果集包含的记录数目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fetch_row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描述:从结果集抽取一行作为索引数组返回,如果没有更多的行，则返回false</a:t>
            </a:r>
          </a:p>
          <a:p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fetch_assoc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描述:从结果集抽取一行作为关联数组返回,如果没有更多的行，则返回false</a:t>
            </a:r>
          </a:p>
          <a:p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fetch_array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MYSQLI_BOTH| MYSQLI_ASSOC |MYSQLI_NUM 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描述:从结果集抽取一行作为索引数组/关联数组/两者兼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有返回,如果没有更多的行，则返回false</a:t>
            </a:r>
          </a:p>
          <a:p>
            <a:pPr lvl="0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fetch_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all(MYSQLI_NUM | MYSQLI_ASSOC | MYSQLI_BOTH)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描述:获取结果集中所有记录，默认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返回的是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MYSQLI_NUM</a:t>
            </a:r>
          </a:p>
          <a:p>
            <a:pPr lvl="1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72301"/>
            <a:ext cx="7886700" cy="994172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2.5.1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处理资源结果集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80120" y="4549140"/>
            <a:ext cx="556895" cy="25463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784225" y="1195705"/>
            <a:ext cx="7575550" cy="3033395"/>
          </a:xfrm>
        </p:spPr>
        <p:txBody>
          <a:bodyPr>
            <a:norm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free_result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描述:释放结果集</a:t>
            </a: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$mysqli-&gt;close();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描述:关闭连接</a:t>
            </a:r>
          </a:p>
          <a:p>
            <a:pPr marL="457200" lvl="1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2.6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释放结果集资源，关闭数据库连接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8150" y="176213"/>
            <a:ext cx="8267700" cy="5250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mysqli_stmt预处理类（推荐你使用的类）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38150" y="864235"/>
            <a:ext cx="7467600" cy="341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和mysqli和mysqli_result相比优点：</a:t>
            </a:r>
            <a:endParaRPr lang="zh-CN" altLang="zh-CN" sz="1500" dirty="0"/>
          </a:p>
          <a:p>
            <a:pPr marL="473075" lvl="1" indent="-238760" algn="l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mysqli和mysqli_result类完成的功能，都可以使用mysqli_stmt完成</a:t>
            </a:r>
          </a:p>
          <a:p>
            <a:pPr marL="473075" lvl="1" indent="-238760" algn="l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效率上：高， 就是如果执行多次相同的语句，只有语句数据不同， 因为将一条语句在服务器端准备好，然后将不同的值传给服务器，再让这条语句执行编译一次，使用多次</a:t>
            </a:r>
          </a:p>
          <a:p>
            <a:pPr marL="473075" lvl="1" indent="-238760" algn="l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安全上：SQL注入（? 占位） ，后期传的值不会当成SQL语句</a:t>
            </a:r>
          </a:p>
          <a:p>
            <a:pPr marL="234315" lvl="1" algn="l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</a:pPr>
            <a:endParaRPr lang="zh-CN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4315" lvl="1" algn="l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</a:pPr>
            <a:r>
              <a:rPr lang="zh-CN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效率高，安全，这是我们使用mysqli_stmt的原因，所以推荐你使用它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</p:nvPr>
        </p:nvGraphicFramePr>
        <p:xfrm>
          <a:off x="584835" y="802005"/>
          <a:ext cx="7975600" cy="359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prepare()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无论是绑定参数还是绑定结果，都需要使用该方法准备要执行的预处理语句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bind_param()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该方法把预处理语句各有关参数绑定到一些PHP变量上，注意参数的先后顺序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execute()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执行准备好的预处理语句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bind_result()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预处理语句执行查询之后，利用该方法将变量绑定到所获取的字段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fetch()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获取预处理语句结果的每条记录，并将相应的字段赋给绑定结果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。返回布尔值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data_seek()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在预处理语句中移动内部结果的指针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，没有返回值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result_metadata()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从预处理中返回的结果集仅包含元数据</a:t>
                      </a:r>
                      <a:r>
                        <a:rPr lang="zh-CN" altLang="en-US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不含任何行结果。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free_result()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回收由该对象指定的语句占用的内存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一旦预处理语句使用结果之后，它所占用的资源可以通过该方法回收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store_result()</a:t>
                      </a:r>
                    </a:p>
                  </a:txBody>
                  <a:tcPr marL="0" marR="0" marT="95250" marB="9525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从预处理语句中获取结果集</a:t>
                      </a:r>
                    </a:p>
                  </a:txBody>
                  <a:tcPr marL="0" marR="0" marT="95250" marB="952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6510" y="-87156"/>
            <a:ext cx="7886700" cy="994172"/>
          </a:xfrm>
        </p:spPr>
        <p:txBody>
          <a:bodyPr/>
          <a:lstStyle/>
          <a:p>
            <a:r>
              <a:rPr lang="zh-CN" altLang="en-US"/>
              <a:t> mysqli_stmt预处理类的成员方法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9065" y="461994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</p:nvPr>
        </p:nvGraphicFramePr>
        <p:xfrm>
          <a:off x="584835" y="802005"/>
          <a:ext cx="7830185" cy="330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$affected_rows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返回该对象指定的最后一条语句所影响的记录数。注意，该方法只与插入、修改和删除三种查询句有关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$errno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返回该对象指定最近所执行语句的错误代码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$error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返回该对象指定最近所执行语句的错误描述字符串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$param_count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返回给定的预处理语句中需要绑定的参数个数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$sqlstate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从先前的预处理语句中返回SQL状态错误代码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$num_rows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返回stmt对象指定的SELECT语句获取的记录数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6510" y="-87156"/>
            <a:ext cx="7886700" cy="994172"/>
          </a:xfrm>
        </p:spPr>
        <p:txBody>
          <a:bodyPr/>
          <a:lstStyle/>
          <a:p>
            <a:r>
              <a:rPr lang="zh-CN" altLang="en-US"/>
              <a:t> mysqli_stmt预处理类的成员属性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9065" y="461994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316230"/>
            <a:ext cx="6911340" cy="435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7705" y="478473"/>
            <a:ext cx="8267700" cy="5250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1)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获取预处理语句对象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87705" y="1103630"/>
            <a:ext cx="7467600" cy="341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：使用mysqli对象中的prepare()方法准备要执行的SQL语句，获得一个mysqli_stmt对象。但要将准备的SQL语句中，各有关参数替换为占位符号，通常使用问号（?）作为占位符号。 </a:t>
            </a: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：mysqli对象中的stmt_init()方法获取一个mysqli_stmt对象。但获取mysqli_stmt对象之后，还要通过该对象中的prepare()方法去准备一个要执行的SQL语句</a:t>
            </a: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3455" y="2153285"/>
            <a:ext cx="5865495" cy="30670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$stmt=$mysqli-&gt;prepare(“insert into tableName values(?,?,?)”);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3455" y="3892550"/>
            <a:ext cx="5865495" cy="52197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$stmt=$mysqli-&gt;stmt_init();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$stmt-&gt;prepare(“insert into tableName values(?,?,?)”);</a:t>
            </a:r>
          </a:p>
        </p:txBody>
      </p:sp>
      <p:sp>
        <p:nvSpPr>
          <p:cNvPr id="3" name="标题 1"/>
          <p:cNvSpPr>
            <a:spLocks noGrp="1" noChangeArrowheads="1"/>
          </p:cNvSpPr>
          <p:nvPr/>
        </p:nvSpPr>
        <p:spPr bwMode="auto">
          <a:xfrm>
            <a:off x="250825" y="30163"/>
            <a:ext cx="8267700" cy="5250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5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mysqli_stmt的处理过程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298815" y="4716145"/>
            <a:ext cx="258445" cy="27368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9750" y="843915"/>
            <a:ext cx="77590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MySQLi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操作数据库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79425" y="687070"/>
            <a:ext cx="7737475" cy="4123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166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2)</a:t>
            </a:r>
            <a:r>
              <a:rPr lang="en-US" altLang="zh-CN" sz="166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绑定参数</a:t>
            </a:r>
            <a:endParaRPr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110000"/>
              </a:lnSpc>
              <a:buFont typeface="Wingdings" panose="05000000000000000000" charset="0"/>
              <a:buChar char=""/>
            </a:pPr>
            <a:r>
              <a:rPr sz="138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在bind_param()方法中，第一个参数是必需的，表示该方法中其后多个可选参数变量的数据类型。每个参数的数据类型必须用相应的字符明确给出，表示绑定变量的数据类型字符 </a:t>
            </a:r>
            <a:r>
              <a:rPr lang="zh-CN" altLang="en-US" sz="138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 algn="l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1380" dirty="0">
                <a:sym typeface="+mn-ea"/>
              </a:rPr>
              <a:t>类型有</a:t>
            </a:r>
            <a:r>
              <a:rPr lang="en-US" altLang="zh-CN" sz="1380" dirty="0" err="1">
                <a:sym typeface="+mn-ea"/>
              </a:rPr>
              <a:t>i</a:t>
            </a:r>
            <a:r>
              <a:rPr lang="en-US" altLang="zh-CN" sz="1380" dirty="0">
                <a:sym typeface="+mn-ea"/>
              </a:rPr>
              <a:t>-</a:t>
            </a:r>
            <a:r>
              <a:rPr lang="zh-CN" altLang="en-US" sz="1380" dirty="0">
                <a:sym typeface="+mn-ea"/>
              </a:rPr>
              <a:t>整型</a:t>
            </a:r>
            <a:r>
              <a:rPr lang="en-US" altLang="zh-CN" sz="1380" dirty="0">
                <a:sym typeface="+mn-ea"/>
              </a:rPr>
              <a:t>,d-</a:t>
            </a:r>
            <a:r>
              <a:rPr lang="zh-CN" altLang="en-US" sz="1380" dirty="0">
                <a:sym typeface="+mn-ea"/>
              </a:rPr>
              <a:t>浮点型</a:t>
            </a:r>
            <a:r>
              <a:rPr lang="en-US" altLang="zh-CN" sz="1380" dirty="0">
                <a:sym typeface="+mn-ea"/>
              </a:rPr>
              <a:t>,s-</a:t>
            </a:r>
            <a:r>
              <a:rPr lang="zh-CN" altLang="en-US" sz="1380" dirty="0">
                <a:sym typeface="+mn-ea"/>
              </a:rPr>
              <a:t>字符串</a:t>
            </a:r>
            <a:r>
              <a:rPr lang="en-US" altLang="zh-CN" sz="1380" dirty="0">
                <a:sym typeface="+mn-ea"/>
              </a:rPr>
              <a:t>,b-</a:t>
            </a:r>
            <a:r>
              <a:rPr lang="zh-CN" altLang="en-US" sz="1380" dirty="0">
                <a:sym typeface="+mn-ea"/>
              </a:rPr>
              <a:t>二进制</a:t>
            </a:r>
          </a:p>
          <a:p>
            <a:pPr marL="742950" lvl="1" indent="-285750" algn="l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1660" dirty="0">
                <a:solidFill>
                  <a:srgbClr val="FF0000"/>
                </a:solidFill>
                <a:sym typeface="+mn-ea"/>
              </a:rPr>
              <a:t>$stmt-&gt;bind_param(‘类型’,分别对应？的变量名);</a:t>
            </a:r>
          </a:p>
          <a:p>
            <a:pPr marL="1200150" lvl="2" indent="-285750" algn="l">
              <a:lnSpc>
                <a:spcPct val="110000"/>
              </a:lnSpc>
              <a:buFont typeface="Wingdings" panose="05000000000000000000" charset="0"/>
              <a:buChar char=""/>
            </a:pPr>
            <a:endParaRPr lang="zh-CN" altLang="en-US" sz="12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3)</a:t>
            </a:r>
            <a:r>
              <a:rPr lang="en-US" altLang="zh-CN" sz="166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给绑定变量赋值</a:t>
            </a:r>
            <a:endParaRPr lang="en-US" altLang="zh-CN" sz="16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4)</a:t>
            </a:r>
            <a:r>
              <a:rPr lang="en-US" altLang="zh-CN" sz="166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执行准备好的sql语句,成功时返回</a:t>
            </a:r>
            <a:r>
              <a:rPr lang="en-US" altLang="zh-CN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TRUE ， </a:t>
            </a:r>
            <a:r>
              <a:rPr lang="en-US" altLang="zh-CN" sz="166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或者在失败时返回</a:t>
            </a:r>
            <a:r>
              <a:rPr lang="en-US" altLang="zh-CN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FALSE 。 </a:t>
            </a: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zh-CN" altLang="en-US" sz="1660" dirty="0">
                <a:sym typeface="+mn-ea"/>
              </a:rPr>
              <a:t>	</a:t>
            </a:r>
            <a:r>
              <a:rPr lang="zh-CN" altLang="en-US" sz="1660" dirty="0">
                <a:solidFill>
                  <a:srgbClr val="FF0000"/>
                </a:solidFill>
                <a:sym typeface="+mn-ea"/>
              </a:rPr>
              <a:t>$stmt-&gt;execute(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void</a:t>
            </a:r>
            <a:r>
              <a:rPr lang="zh-CN" altLang="en-US" sz="1660" dirty="0">
                <a:solidFill>
                  <a:srgbClr val="FF0000"/>
                </a:solidFill>
                <a:sym typeface="+mn-ea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zh-CN" altLang="en-US" sz="1660" dirty="0">
                <a:sym typeface="+mn-ea"/>
              </a:rPr>
              <a:t>	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 noChangeArrowheads="1"/>
          </p:cNvSpPr>
          <p:nvPr/>
        </p:nvSpPr>
        <p:spPr bwMode="auto">
          <a:xfrm>
            <a:off x="250825" y="30163"/>
            <a:ext cx="8267700" cy="5250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5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mysqli_stmt的处理过程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4227934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Exam;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bind_param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name,$price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37515" y="687070"/>
            <a:ext cx="7467600" cy="341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l">
              <a:lnSpc>
                <a:spcPct val="110000"/>
              </a:lnSpc>
              <a:buFont typeface="Wingdings" panose="05000000000000000000" charset="0"/>
            </a:pPr>
            <a:endParaRPr lang="zh-CN" altLang="en-US" sz="1660" dirty="0">
              <a:sym typeface="+mn-ea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 noChangeArrowheads="1"/>
          </p:cNvSpPr>
          <p:nvPr/>
        </p:nvSpPr>
        <p:spPr bwMode="auto">
          <a:xfrm>
            <a:off x="250825" y="30163"/>
            <a:ext cx="8267700" cy="5250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5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mysqli_stmt的处理过程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/>
        </p:nvSpPr>
        <p:spPr bwMode="auto">
          <a:xfrm>
            <a:off x="479425" y="687070"/>
            <a:ext cx="7737475" cy="412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5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35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166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5.1)</a:t>
            </a:r>
            <a:r>
              <a:rPr lang="zh-CN" altLang="en-US" sz="166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处理操作</a:t>
            </a:r>
            <a:r>
              <a:rPr lang="en-US" altLang="zh-CN" sz="166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r>
              <a:rPr lang="zh-CN" altLang="en-US" sz="166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语句</a:t>
            </a:r>
            <a:endParaRPr lang="zh-CN" altLang="en-US" sz="166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	$</a:t>
            </a:r>
            <a:r>
              <a:rPr lang="en-US" altLang="zh-CN" sz="1660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-&gt;</a:t>
            </a:r>
            <a:r>
              <a:rPr lang="en-US" altLang="zh-CN" sz="1660" dirty="0" err="1">
                <a:solidFill>
                  <a:srgbClr val="FF0000"/>
                </a:solidFill>
                <a:sym typeface="+mn-ea"/>
              </a:rPr>
              <a:t>insert_id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;//</a:t>
            </a:r>
            <a:r>
              <a:rPr lang="zh-CN" altLang="en-US" sz="1660" dirty="0">
                <a:sym typeface="+mn-ea"/>
              </a:rPr>
              <a:t>最后一次插入的</a:t>
            </a:r>
            <a:r>
              <a:rPr lang="en-US" altLang="zh-CN" sz="1660" dirty="0">
                <a:sym typeface="+mn-ea"/>
              </a:rPr>
              <a:t>ID</a:t>
            </a:r>
            <a:r>
              <a:rPr lang="zh-CN" altLang="en-US" sz="1660" dirty="0">
                <a:solidFill>
                  <a:srgbClr val="FF0000"/>
                </a:solidFill>
              </a:rPr>
              <a:t> </a:t>
            </a:r>
            <a:r>
              <a:rPr lang="zh-CN" altLang="en-US" sz="1660" dirty="0">
                <a:sym typeface="+mn-ea"/>
              </a:rPr>
              <a:t>	</a:t>
            </a:r>
          </a:p>
          <a:p>
            <a:pPr algn="l">
              <a:lnSpc>
                <a:spcPct val="110000"/>
              </a:lnSpc>
            </a:pPr>
            <a:r>
              <a:rPr lang="en-US" altLang="zh-CN" sz="1660" dirty="0">
                <a:sym typeface="+mn-ea"/>
              </a:rPr>
              <a:t>	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sz="1660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-&gt;</a:t>
            </a:r>
            <a:r>
              <a:rPr lang="en-US" altLang="zh-CN" sz="1660" dirty="0" err="1">
                <a:solidFill>
                  <a:srgbClr val="FF0000"/>
                </a:solidFill>
                <a:sym typeface="+mn-ea"/>
              </a:rPr>
              <a:t>affected_rows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;//</a:t>
            </a:r>
            <a:r>
              <a:rPr lang="zh-CN" altLang="en-US" sz="1660" dirty="0">
                <a:sym typeface="+mn-ea"/>
              </a:rPr>
              <a:t>最后一次操作影响的行数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166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5.2)</a:t>
            </a:r>
            <a:r>
              <a:rPr sz="166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使用预处理语句处理SELECT查询结果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	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10000"/>
              </a:lnSpc>
            </a:pP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sz="1380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-&gt;</a:t>
            </a:r>
            <a:r>
              <a:rPr lang="en-US" altLang="zh-CN" sz="1380" dirty="0" err="1">
                <a:solidFill>
                  <a:srgbClr val="FF0000"/>
                </a:solidFill>
                <a:sym typeface="+mn-ea"/>
              </a:rPr>
              <a:t>bind_result</a:t>
            </a: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1380" dirty="0">
                <a:solidFill>
                  <a:srgbClr val="FF0000"/>
                </a:solidFill>
                <a:sym typeface="+mn-ea"/>
              </a:rPr>
              <a:t>分别对应结果集中的列所设置的变量</a:t>
            </a: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);</a:t>
            </a:r>
            <a:endParaRPr lang="zh-CN" altLang="en-US" sz="1380" dirty="0"/>
          </a:p>
          <a:p>
            <a:pPr lvl="1" algn="l">
              <a:lnSpc>
                <a:spcPct val="110000"/>
              </a:lnSpc>
            </a:pP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while($</a:t>
            </a:r>
            <a:r>
              <a:rPr lang="en-US" altLang="zh-CN" sz="1380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-&gt;fetch()){ </a:t>
            </a:r>
            <a:r>
              <a:rPr lang="zh-CN" altLang="en-US" sz="1380" dirty="0">
                <a:solidFill>
                  <a:srgbClr val="FF0000"/>
                </a:solidFill>
                <a:sym typeface="+mn-ea"/>
              </a:rPr>
              <a:t>绑定的变量</a:t>
            </a: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 }</a:t>
            </a:r>
          </a:p>
          <a:p>
            <a:pPr lvl="1" algn="l">
              <a:lnSpc>
                <a:spcPct val="110000"/>
              </a:lnSpc>
            </a:pPr>
            <a:r>
              <a:rPr lang="en-US" altLang="zh-CN" sz="1380" dirty="0">
                <a:solidFill>
                  <a:srgbClr val="FF0000"/>
                </a:solidFill>
                <a:sym typeface="+mn-ea"/>
              </a:rPr>
              <a:t>//bool mysqli_stmt::fetch ( void )</a:t>
            </a:r>
          </a:p>
          <a:p>
            <a:pPr algn="l">
              <a:lnSpc>
                <a:spcPct val="110000"/>
              </a:lnSpc>
            </a:pPr>
            <a:r>
              <a:rPr sz="166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6)释放预处理结果</a:t>
            </a:r>
            <a:endParaRPr lang="zh-CN" altLang="en-US" sz="1660" dirty="0"/>
          </a:p>
          <a:p>
            <a:pPr algn="l">
              <a:lnSpc>
                <a:spcPct val="110000"/>
              </a:lnSpc>
            </a:pPr>
            <a:r>
              <a:rPr lang="zh-CN" altLang="en-US" sz="1660" dirty="0">
                <a:sym typeface="+mn-ea"/>
              </a:rPr>
              <a:t>	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sz="1660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-&gt;close();</a:t>
            </a:r>
            <a:endParaRPr lang="zh-CN" altLang="en-US" sz="166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</a:pPr>
            <a:r>
              <a:rPr sz="166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7)关闭mysqli</a:t>
            </a:r>
            <a:endParaRPr lang="zh-CN" altLang="en-US" sz="1660" dirty="0"/>
          </a:p>
          <a:p>
            <a:pPr algn="l">
              <a:lnSpc>
                <a:spcPct val="110000"/>
              </a:lnSpc>
            </a:pPr>
            <a:r>
              <a:rPr lang="zh-CN" altLang="en-US" sz="1660" dirty="0">
                <a:sym typeface="+mn-ea"/>
              </a:rPr>
              <a:t>	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sz="1660" dirty="0" err="1">
                <a:solidFill>
                  <a:srgbClr val="FF0000"/>
                </a:solidFill>
                <a:sym typeface="+mn-ea"/>
              </a:rPr>
              <a:t>mysqli</a:t>
            </a:r>
            <a:r>
              <a:rPr lang="en-US" altLang="zh-CN" sz="1660" dirty="0">
                <a:solidFill>
                  <a:srgbClr val="FF0000"/>
                </a:solidFill>
                <a:sym typeface="+mn-ea"/>
              </a:rPr>
              <a:t>-&gt;close();</a:t>
            </a:r>
            <a:endParaRPr lang="zh-CN" altLang="zh-CN" sz="166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</a:pPr>
            <a:endParaRPr sz="1660"/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79425" y="687070"/>
            <a:ext cx="7737475" cy="4123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1)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获取受影响行数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 $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store_result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();//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一次性将结果全部取出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num_rows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结果条数（先运行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store_result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）处理查询结果方式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$resObj=$stmt-&gt;get_result();//获取结果集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1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$arr=$resObj-&gt;fetch_all(MYSQL_ASSOC);//取出所有记录</a:t>
            </a:r>
          </a:p>
          <a:p>
            <a:pPr lvl="1" algn="l">
              <a:lnSpc>
                <a:spcPct val="110000"/>
              </a:lnSpc>
            </a:pPr>
            <a:endParaRPr lang="zh-CN" altLang="en-US" sz="11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指针移动到n(先运行store_result)</a:t>
            </a:r>
          </a:p>
          <a:p>
            <a:pPr algn="l">
              <a:lnSpc>
                <a:spcPct val="110000"/>
              </a:lnSpc>
            </a:pP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$stmt-&gt;data_seek(n);</a:t>
            </a:r>
          </a:p>
          <a:p>
            <a:pPr algn="l">
              <a:lnSpc>
                <a:spcPct val="110000"/>
              </a:lnSpc>
            </a:pP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$stmt-&gt;fetch()</a:t>
            </a:r>
          </a:p>
          <a:p>
            <a:pPr algn="l">
              <a:lnSpc>
                <a:spcPct val="11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400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 noChangeArrowheads="1"/>
          </p:cNvSpPr>
          <p:nvPr/>
        </p:nvSpPr>
        <p:spPr bwMode="auto">
          <a:xfrm>
            <a:off x="250825" y="30163"/>
            <a:ext cx="8267700" cy="5250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5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使用预处理语句处理SELECT查询结果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	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8150" y="176213"/>
            <a:ext cx="8267700" cy="5250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使用mysqli执行多条语句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47700" y="788164"/>
            <a:ext cx="8058150" cy="37954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 lnSpcReduction="10000"/>
          </a:bodyPr>
          <a:lstStyle/>
          <a:p>
            <a:pPr marL="285750" indent="-285750" algn="l">
              <a:lnSpc>
                <a:spcPct val="110000"/>
              </a:lnSpc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sz="1500" dirty="0"/>
              <a:t>bool </a:t>
            </a:r>
            <a:r>
              <a:rPr lang="zh-CN" altLang="en-US" sz="1500" b="1" dirty="0"/>
              <a:t>mysqli::multi_query</a:t>
            </a:r>
            <a:r>
              <a:rPr lang="zh-CN" altLang="en-US" sz="1500" dirty="0"/>
              <a:t> ( string $</a:t>
            </a:r>
            <a:r>
              <a:rPr lang="en-US" altLang="zh-CN" sz="1500" dirty="0"/>
              <a:t>sql</a:t>
            </a:r>
            <a:r>
              <a:rPr lang="zh-CN" altLang="en-US" sz="1500" dirty="0"/>
              <a:t>)</a:t>
            </a:r>
          </a:p>
          <a:p>
            <a:pPr algn="l">
              <a:lnSpc>
                <a:spcPct val="110000"/>
              </a:lnSpc>
            </a:pPr>
            <a:r>
              <a:rPr lang="zh-CN" altLang="zh-CN" sz="1500" dirty="0">
                <a:solidFill>
                  <a:schemeClr val="tx2"/>
                </a:solidFill>
              </a:rPr>
              <a:t>参数：</a:t>
            </a:r>
            <a:r>
              <a:rPr lang="en-US" altLang="zh-CN" sz="1500" dirty="0">
                <a:solidFill>
                  <a:schemeClr val="tx2"/>
                </a:solidFill>
              </a:rPr>
              <a:t>$sql=”</a:t>
            </a:r>
            <a:r>
              <a:rPr lang="zh-CN" altLang="en-US" sz="1500" dirty="0">
                <a:solidFill>
                  <a:schemeClr val="tx2"/>
                </a:solidFill>
              </a:rPr>
              <a:t>语句</a:t>
            </a:r>
            <a:r>
              <a:rPr lang="en-US" altLang="zh-CN" sz="1500" dirty="0">
                <a:solidFill>
                  <a:schemeClr val="tx2"/>
                </a:solidFill>
              </a:rPr>
              <a:t>1;</a:t>
            </a:r>
            <a:r>
              <a:rPr lang="zh-CN" altLang="en-US" sz="1500" dirty="0">
                <a:solidFill>
                  <a:schemeClr val="tx2"/>
                </a:solidFill>
              </a:rPr>
              <a:t>语句</a:t>
            </a:r>
            <a:r>
              <a:rPr lang="en-US" altLang="zh-CN" sz="1500" dirty="0">
                <a:solidFill>
                  <a:schemeClr val="tx2"/>
                </a:solidFill>
              </a:rPr>
              <a:t>2;</a:t>
            </a:r>
            <a:r>
              <a:rPr lang="zh-CN" altLang="en-US" sz="1500" dirty="0">
                <a:solidFill>
                  <a:schemeClr val="tx2"/>
                </a:solidFill>
              </a:rPr>
              <a:t>语句</a:t>
            </a:r>
            <a:r>
              <a:rPr lang="en-US" altLang="zh-CN" sz="1500" dirty="0">
                <a:solidFill>
                  <a:schemeClr val="tx2"/>
                </a:solidFill>
              </a:rPr>
              <a:t>3”</a:t>
            </a:r>
            <a:r>
              <a:rPr lang="zh-CN" altLang="en-US" sz="1500" dirty="0">
                <a:solidFill>
                  <a:schemeClr val="tx2"/>
                </a:solidFill>
              </a:rPr>
              <a:t>，</a:t>
            </a:r>
            <a:r>
              <a:rPr lang="en-US" altLang="zh-CN" sz="1500" dirty="0">
                <a:solidFill>
                  <a:schemeClr val="tx2"/>
                </a:solidFill>
              </a:rPr>
              <a:t>多条SQL语句用";"隔开</a:t>
            </a:r>
          </a:p>
          <a:p>
            <a:pPr algn="l">
              <a:lnSpc>
                <a:spcPct val="110000"/>
              </a:lnSpc>
            </a:pPr>
            <a:r>
              <a:rPr lang="zh-CN" altLang="en-US" sz="1500" dirty="0">
                <a:solidFill>
                  <a:schemeClr val="tx2"/>
                </a:solidFill>
              </a:rPr>
              <a:t>返回值：根据语句</a:t>
            </a:r>
            <a:r>
              <a:rPr lang="en-US" altLang="zh-CN" sz="1500" dirty="0">
                <a:solidFill>
                  <a:schemeClr val="tx2"/>
                </a:solidFill>
              </a:rPr>
              <a:t>1</a:t>
            </a:r>
            <a:r>
              <a:rPr lang="zh-CN" altLang="en-US" sz="1500" dirty="0">
                <a:solidFill>
                  <a:schemeClr val="tx2"/>
                </a:solidFill>
              </a:rPr>
              <a:t>的执行成功返回</a:t>
            </a:r>
            <a:r>
              <a:rPr lang="en-US" altLang="zh-CN" sz="1500" dirty="0">
                <a:solidFill>
                  <a:schemeClr val="tx2"/>
                </a:solidFill>
              </a:rPr>
              <a:t>true</a:t>
            </a:r>
            <a:r>
              <a:rPr lang="zh-CN" altLang="en-US" sz="1500" dirty="0">
                <a:solidFill>
                  <a:schemeClr val="tx2"/>
                </a:solidFill>
              </a:rPr>
              <a:t>失败返回</a:t>
            </a:r>
            <a:r>
              <a:rPr lang="en-US" altLang="zh-CN" sz="1500" dirty="0">
                <a:solidFill>
                  <a:schemeClr val="tx2"/>
                </a:solidFill>
              </a:rPr>
              <a:t>false</a:t>
            </a:r>
          </a:p>
          <a:p>
            <a:pPr algn="l">
              <a:lnSpc>
                <a:spcPct val="110000"/>
              </a:lnSpc>
            </a:pPr>
            <a:r>
              <a:rPr lang="zh-CN" altLang="en-US" sz="1500" dirty="0">
                <a:solidFill>
                  <a:schemeClr val="tx2"/>
                </a:solidFill>
              </a:rPr>
              <a:t>具体说明：</a:t>
            </a:r>
          </a:p>
          <a:p>
            <a:pPr marL="285750" indent="-285750" algn="l">
              <a:lnSpc>
                <a:spcPct val="110000"/>
              </a:lnSpc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en-US" altLang="zh-CN" sz="1500" dirty="0">
                <a:solidFill>
                  <a:schemeClr val="tx2"/>
                </a:solidFill>
              </a:rPr>
              <a:t>$</a:t>
            </a:r>
            <a:r>
              <a:rPr lang="zh-CN" altLang="en-US" sz="1500" dirty="0">
                <a:solidFill>
                  <a:schemeClr val="tx2"/>
                </a:solidFill>
              </a:rPr>
              <a:t>multi_query()逐条执行SQL语句,当其中有一条语句执行失败，后面的语句不会继续执行；</a:t>
            </a:r>
          </a:p>
          <a:p>
            <a:pPr marL="285750" indent="-285750" algn="l">
              <a:lnSpc>
                <a:spcPct val="110000"/>
              </a:lnSpc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2"/>
                </a:solidFill>
              </a:rPr>
              <a:t>如果第一条语句执行成功，无论后面有几条语句执行失败，返回值都为true；当第一条语句执行失败,后面的语句不会执行,返回值为false;</a:t>
            </a:r>
          </a:p>
          <a:p>
            <a:pPr marL="285750" indent="-285750" algn="l">
              <a:lnSpc>
                <a:spcPct val="110000"/>
              </a:lnSpc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2"/>
                </a:solidFill>
              </a:rPr>
              <a:t>如果是查询操作，可以执行多个查询语句，并将所有结果集存储在mysqli对象中</a:t>
            </a:r>
          </a:p>
          <a:p>
            <a:pPr marL="285750" indent="-285750" algn="l">
              <a:lnSpc>
                <a:spcPct val="110000"/>
              </a:lnSpc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2"/>
                </a:solidFill>
              </a:rPr>
              <a:t>使用use_result()或stor</a:t>
            </a:r>
            <a:r>
              <a:rPr lang="en-US" altLang="zh-CN" sz="1500" dirty="0">
                <a:solidFill>
                  <a:schemeClr val="tx2"/>
                </a:solidFill>
              </a:rPr>
              <a:t>e</a:t>
            </a:r>
            <a:r>
              <a:rPr lang="zh-CN" altLang="en-US" sz="1500" dirty="0">
                <a:solidFill>
                  <a:schemeClr val="tx2"/>
                </a:solidFill>
              </a:rPr>
              <a:t>_result()获得multi_query()查询后的一个结果集(结果集指针当前指向的结果集,从第一条开始)；</a:t>
            </a:r>
          </a:p>
          <a:p>
            <a:pPr marL="285750" indent="-285750" algn="l">
              <a:lnSpc>
                <a:spcPct val="110000"/>
              </a:lnSpc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2"/>
                </a:solidFill>
              </a:rPr>
              <a:t>more_result</a:t>
            </a:r>
            <a:r>
              <a:rPr lang="en-US" altLang="zh-CN" sz="1500" dirty="0">
                <a:solidFill>
                  <a:schemeClr val="tx2"/>
                </a:solidFill>
              </a:rPr>
              <a:t>s</a:t>
            </a:r>
            <a:r>
              <a:rPr lang="zh-CN" altLang="en-US" sz="1500" dirty="0">
                <a:solidFill>
                  <a:schemeClr val="tx2"/>
                </a:solidFill>
              </a:rPr>
              <a:t>()检测是否还有更多的结果集，有返回真；</a:t>
            </a:r>
          </a:p>
          <a:p>
            <a:pPr marL="285750" indent="-285750" algn="l">
              <a:lnSpc>
                <a:spcPct val="110000"/>
              </a:lnSpc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2"/>
                </a:solidFill>
              </a:rPr>
              <a:t>next_result()将结果集指针移动指向下一条结果集，移动成功返回真；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3694" y="85935"/>
            <a:ext cx="6172200" cy="7310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使用mysqli执行多条语句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" y="1184910"/>
            <a:ext cx="5865495" cy="28797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$sql ="select id,goodsname,price from yhshop_goods;";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$sql .=" select * from yhshop_admin;";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$res=$mysqli-&gt;multi_query($sql);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if($res){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do{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if($mysqli_result=$mysqli-&gt;store_result()){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$row[]=$mysqli_result-&gt;fetch_all(MYSQLI_ASSOC);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  }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}while($mysqli-&gt;more_results()&amp;&amp;$mysqli-&gt;next_result());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print_r($row);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}else{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echo $mysqli-&gt;error; 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3868" y="0"/>
            <a:ext cx="6172200" cy="8453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使用mysqli完成事务处理</a:t>
            </a: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868" y="1169195"/>
            <a:ext cx="8079581" cy="3137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500" dirty="0">
                <a:latin typeface="宋体" panose="02010600030101010101" pitchFamily="2" charset="-122"/>
                <a:sym typeface="宋体" panose="02010600030101010101" pitchFamily="2" charset="-122"/>
              </a:rPr>
              <a:t>事务处理 （多个SQL要完成的任务看为是一个事务）一件事（有任何一个环节出错，都整个事务撤消， 如果都成功才去提交）</a:t>
            </a:r>
          </a:p>
          <a:p>
            <a:pPr algn="l">
              <a:lnSpc>
                <a:spcPct val="80000"/>
              </a:lnSpc>
            </a:pPr>
            <a:r>
              <a:rPr lang="zh-CN" altLang="en-US" sz="1500" dirty="0">
                <a:latin typeface="宋体" panose="02010600030101010101" pitchFamily="2" charset="-122"/>
                <a:sym typeface="宋体" panose="02010600030101010101" pitchFamily="2" charset="-122"/>
              </a:rPr>
              <a:t>目前只有</a:t>
            </a:r>
            <a:r>
              <a:rPr lang="zh-CN" altLang="en-US" sz="15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InnoDB</a:t>
            </a:r>
            <a:r>
              <a:rPr lang="zh-CN" altLang="en-US" sz="1500" dirty="0"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500" dirty="0">
                <a:latin typeface="宋体" panose="02010600030101010101" pitchFamily="2" charset="-122"/>
                <a:sym typeface="宋体" panose="02010600030101010101" pitchFamily="2" charset="-122"/>
              </a:rPr>
              <a:t>BDB</a:t>
            </a:r>
            <a:r>
              <a:rPr lang="zh-CN" altLang="en-US" sz="1500" dirty="0">
                <a:latin typeface="宋体" panose="02010600030101010101" pitchFamily="2" charset="-122"/>
                <a:sym typeface="宋体" panose="02010600030101010101" pitchFamily="2" charset="-122"/>
              </a:rPr>
              <a:t>支持事务</a:t>
            </a:r>
          </a:p>
          <a:p>
            <a:pPr algn="l">
              <a:lnSpc>
                <a:spcPct val="80000"/>
              </a:lnSpc>
            </a:pPr>
            <a:r>
              <a:rPr lang="zh-CN" altLang="en-US" sz="1500" dirty="0">
                <a:latin typeface="宋体" panose="02010600030101010101" pitchFamily="2" charset="-122"/>
                <a:sym typeface="宋体" panose="02010600030101010101" pitchFamily="2" charset="-122"/>
              </a:rPr>
              <a:t>默认表都是自动提交的(autocommit)</a:t>
            </a:r>
          </a:p>
          <a:p>
            <a:pPr algn="l">
              <a:lnSpc>
                <a:spcPct val="80000"/>
              </a:lnSpc>
            </a:pPr>
            <a:r>
              <a:rPr lang="zh-CN" altLang="en-US" sz="1500" dirty="0">
                <a:latin typeface="宋体" panose="02010600030101010101" pitchFamily="2" charset="-122"/>
                <a:sym typeface="宋体" panose="02010600030101010101" pitchFamily="2" charset="-122"/>
              </a:rPr>
              <a:t>	步骤</a:t>
            </a:r>
          </a:p>
          <a:p>
            <a:pPr marL="1371600" lvl="2" indent="-457200" algn="l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关闭自动提交 	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autocommit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=0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1371600" lvl="2" indent="-457200" algn="l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开启事务	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start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transaction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1371600" lvl="2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执行</a:t>
            </a:r>
          </a:p>
          <a:p>
            <a:pPr marL="1371600" lvl="2" indent="-457200" algn="l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commit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/rollback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3868" y="0"/>
            <a:ext cx="6172200" cy="8453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使用mysqli完成事务处理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006" y="1030298"/>
            <a:ext cx="6501808" cy="3137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1. MySQLi</a:t>
            </a:r>
            <a:r>
              <a:rPr lang="zh-CN" altLang="en-US" dirty="0"/>
              <a:t>优势及简介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" y="935990"/>
            <a:ext cx="8365490" cy="343598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扩展</a:t>
            </a:r>
          </a:p>
          <a:p>
            <a:pPr marL="800100" marR="0" lvl="1" indent="-3429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php的MySQLi扩展又称为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增强扩展。</a:t>
            </a:r>
            <a:r>
              <a: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从PHP5.0开始可以使用MySQLi, 是一个面向对象的技术（新加功能都会以对象形式添加）i:表示improve(改进)</a:t>
            </a:r>
          </a:p>
          <a:p>
            <a:pPr marL="9525" marR="0" lvl="1" indent="44831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MySQLi扩展相对于MySQL扩展的优势</a:t>
            </a:r>
          </a:p>
          <a:p>
            <a:pPr marL="742950" marR="0" lvl="1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MySQLi使用面向对象技术，但也支持过程化的使用方式</a:t>
            </a:r>
          </a:p>
          <a:p>
            <a:pPr marL="742950" marR="0" lvl="1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功能增加了，支持事物，支持预处理语句等一些高级操作</a:t>
            </a:r>
          </a:p>
          <a:p>
            <a:pPr marL="742950" marR="0" lvl="1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Mysqli扩展支持mysql数据库发布的新特性，即使再发布新的功能，也能很好支持。</a:t>
            </a:r>
          </a:p>
          <a:p>
            <a:pPr marL="742950" marR="0" lvl="1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效率更高，更稳定，更</a:t>
            </a:r>
            <a:r>
              <a:rPr lang="zh-CN" altLang="en-US" sz="1600" dirty="0">
                <a:sym typeface="+mn-ea"/>
              </a:rPr>
              <a:t>安全性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620" y="20866"/>
            <a:ext cx="7886700" cy="994172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Arial" panose="020B0604020202020204" pitchFamily="34" charset="0"/>
              </a:rPr>
              <a:t>开启</a:t>
            </a:r>
            <a:r>
              <a:rPr lang="en-US" altLang="zh-CN" dirty="0">
                <a:sym typeface="Arial" panose="020B0604020202020204" pitchFamily="34" charset="0"/>
              </a:rPr>
              <a:t>MySQLi</a:t>
            </a:r>
            <a:r>
              <a:rPr lang="zh-CN" altLang="en-US" dirty="0">
                <a:sym typeface="Arial" panose="020B0604020202020204" pitchFamily="34" charset="0"/>
              </a:rPr>
              <a:t>扩展</a:t>
            </a:r>
          </a:p>
        </p:txBody>
      </p:sp>
      <p:sp>
        <p:nvSpPr>
          <p:cNvPr id="9219" name="TextBox 24"/>
          <p:cNvSpPr>
            <a:spLocks noGrp="1"/>
          </p:cNvSpPr>
          <p:nvPr>
            <p:ph idx="4294967295"/>
          </p:nvPr>
        </p:nvSpPr>
        <p:spPr>
          <a:xfrm>
            <a:off x="187325" y="843280"/>
            <a:ext cx="7960995" cy="3877985"/>
          </a:xfr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，需要加载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库。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请确定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php.ini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扩展是否开启</a:t>
            </a:r>
            <a:endParaRPr kumimoji="1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en-GB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Phpinfo</a:t>
            </a:r>
            <a:r>
              <a:rPr kumimoji="1" lang="en-US" altLang="en-GB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en-GB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kumimoji="1" lang="en-US" altLang="en-GB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en-GB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</a:t>
            </a:r>
            <a:r>
              <a:rPr kumimoji="1" lang="en-US" altLang="en-GB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 </a:t>
            </a:r>
            <a:r>
              <a:rPr kumimoji="1" lang="en-US" altLang="en-GB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endParaRPr kumimoji="1" lang="en-US" altLang="en-GB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kumimoji="1" lang="en-US" altLang="en-GB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</a:t>
            </a:r>
            <a:r>
              <a:rPr kumimoji="1" lang="en-GB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GB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extension_loaded('mysqli');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GB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检测函数是否存在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function_exists('mysqli_connect')</a:t>
            </a: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得到当前已经开启的扩展：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get_loaded_extensions()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返回一个数组包含所有新开启的扩展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x-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QLi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扩展面向对象数据库的使用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709295" y="894715"/>
            <a:ext cx="8296275" cy="3872865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MySQLi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类库操作数据库步骤如下：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数据库服务器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选择数据库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设置字符集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准备并执行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处理结果集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释放结果集资源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关闭数据库连接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0530" y="946785"/>
            <a:ext cx="7768590" cy="2920365"/>
          </a:xfrm>
        </p:spPr>
        <p:txBody>
          <a:bodyPr>
            <a:normAutofit/>
          </a:bodyPr>
          <a:lstStyle/>
          <a:p>
            <a:pPr marL="0" lv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r>
              <a:rPr lang="en-US" altLang="x-none" sz="14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mysqli		和连接有关的类</a:t>
            </a:r>
          </a:p>
          <a:p>
            <a:pPr marL="635" lv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None/>
            </a:pPr>
            <a:r>
              <a:rPr lang="en-US" altLang="x-none" sz="14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 mysqli_result	对数据库的查询所返回的结果集。 </a:t>
            </a:r>
            <a:br>
              <a:rPr lang="en-US" altLang="x-none" sz="14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x-none" sz="14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以上两个类就可以完成 mysql扩展功能</a:t>
            </a:r>
          </a:p>
          <a:p>
            <a:pPr marL="635" lv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None/>
            </a:pPr>
            <a:r>
              <a:rPr lang="en-US" altLang="x-none" sz="14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 mysqli_stmt 	预处理类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2420" y="39916"/>
            <a:ext cx="7886700" cy="994172"/>
          </a:xfrm>
        </p:spPr>
        <p:txBody>
          <a:bodyPr/>
          <a:lstStyle/>
          <a:p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mysqli扩展中给我提供了三个类：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919720" cy="317119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 dirty="0"/>
              <a:t>方法一：</a:t>
            </a:r>
          </a:p>
          <a:p>
            <a:pPr marL="0" indent="0">
              <a:buNone/>
            </a:pPr>
            <a:r>
              <a:rPr lang="zh-CN" altLang="en-US" sz="1800" b="1" dirty="0"/>
              <a:t>    $mysqli=new mysqli("127.0.0.1:3306","root",</a:t>
            </a:r>
            <a:r>
              <a:rPr lang="en-US" altLang="zh-CN" sz="1800" b="1" dirty="0"/>
              <a:t>”root”</a:t>
            </a:r>
            <a:r>
              <a:rPr lang="zh-CN" altLang="en-US" sz="1800" b="1" dirty="0"/>
              <a:t>,“</a:t>
            </a:r>
            <a:r>
              <a:rPr lang="en-US" altLang="zh-CN" sz="1800" b="1" dirty="0"/>
              <a:t>shop</a:t>
            </a:r>
            <a:r>
              <a:rPr lang="zh-CN" altLang="en-US" sz="1800" b="1" dirty="0"/>
              <a:t>");</a:t>
            </a: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 dirty="0"/>
              <a:t>方法二：</a:t>
            </a:r>
          </a:p>
          <a:p>
            <a:pPr marL="0" indent="0">
              <a:buNone/>
            </a:pPr>
            <a:r>
              <a:rPr lang="zh-CN" altLang="en-US" sz="1800" b="1" dirty="0"/>
              <a:t>    $mysqli=new mysqli();</a:t>
            </a:r>
          </a:p>
          <a:p>
            <a:pPr marL="0" indent="0">
              <a:buNone/>
            </a:pPr>
            <a:r>
              <a:rPr lang="zh-CN" altLang="en-US" sz="1800" b="1" dirty="0"/>
              <a:t>    $mysqli-&gt;connect("127.0.0.1:3306","root","123456");</a:t>
            </a:r>
          </a:p>
          <a:p>
            <a:pPr marL="0" indent="0">
              <a:buNone/>
            </a:pPr>
            <a:r>
              <a:rPr lang="zh-CN" altLang="en-US" sz="1800" b="1" dirty="0"/>
              <a:t>    $mysqli-&gt;select_db("eshop");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155762" y="118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3.1 </a:t>
            </a:r>
            <a:r>
              <a:rPr lang="zh-CN" altLang="en-US"/>
              <a:t>连接</a:t>
            </a:r>
            <a:r>
              <a:rPr lang="en-US" altLang="zh-CN"/>
              <a:t>MySQL</a:t>
            </a:r>
            <a:r>
              <a:rPr lang="zh-CN" altLang="en-US"/>
              <a:t>，并选择数据库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8650" y="436245"/>
            <a:ext cx="7768590" cy="2920365"/>
          </a:xfrm>
        </p:spPr>
        <p:txBody>
          <a:bodyPr>
            <a:normAutofit/>
          </a:bodyPr>
          <a:lstStyle/>
          <a:p>
            <a:pPr marL="0" lv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$mysqli-&gt;connect_errno;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返回连接产生的错误号</a:t>
            </a:r>
            <a:endParaRPr lang="zh-CN" altLang="en-US" sz="1665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如果未发生任何错误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值为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$mysqli-&gt;connect_error;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返回连接产生的错误信息</a:t>
            </a: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判断是否连接成功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795" y="3653155"/>
            <a:ext cx="5975350" cy="9169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if($mysqli-&gt;connect_errno){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die($mysqli-&gt;connect_error);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727710" y="988060"/>
            <a:ext cx="8416290" cy="3095625"/>
          </a:xfrm>
        </p:spPr>
        <p:txBody>
          <a:bodyPr>
            <a:normAutofit/>
          </a:bodyPr>
          <a:lstStyle/>
          <a:p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$mysqli-&gt;set_charset("utf8");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描述:设置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数据库编码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设置编码格式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580"/>
            <a:ext cx="2133600" cy="27368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1849</Words>
  <Application>Microsoft Office PowerPoint</Application>
  <PresentationFormat>全屏显示(16:9)</PresentationFormat>
  <Paragraphs>250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Franklin Gothic Book</vt:lpstr>
      <vt:lpstr>Heiti SC Light</vt:lpstr>
      <vt:lpstr>黑体</vt:lpstr>
      <vt:lpstr>隶书</vt:lpstr>
      <vt:lpstr>宋体</vt:lpstr>
      <vt:lpstr>微软雅黑</vt:lpstr>
      <vt:lpstr>Arial</vt:lpstr>
      <vt:lpstr>Calibri</vt:lpstr>
      <vt:lpstr>Franklin Gothic Medium</vt:lpstr>
      <vt:lpstr>Impact</vt:lpstr>
      <vt:lpstr>Wingdings</vt:lpstr>
      <vt:lpstr>Office 主题</vt:lpstr>
      <vt:lpstr>云和</vt:lpstr>
      <vt:lpstr>1_云和</vt:lpstr>
      <vt:lpstr>PowerPoint 演示文稿</vt:lpstr>
      <vt:lpstr>PowerPoint 演示文稿</vt:lpstr>
      <vt:lpstr>1. MySQLi优势及简介</vt:lpstr>
      <vt:lpstr>2. 开启MySQLi扩展</vt:lpstr>
      <vt:lpstr>3 MySQLi扩展面向对象数据库的使用</vt:lpstr>
      <vt:lpstr>mysqli扩展中给我提供了三个类：</vt:lpstr>
      <vt:lpstr>PowerPoint 演示文稿</vt:lpstr>
      <vt:lpstr>3.2 判断是否连接成功</vt:lpstr>
      <vt:lpstr>3.3 设置编码格式</vt:lpstr>
      <vt:lpstr>3.4 执行SQL语句</vt:lpstr>
      <vt:lpstr>错误号和错误信息</vt:lpstr>
      <vt:lpstr>处理非查询语句</vt:lpstr>
      <vt:lpstr>2.5.1 处理资源结果集</vt:lpstr>
      <vt:lpstr>2.6 释放结果集资源，关闭数据库连接</vt:lpstr>
      <vt:lpstr>2.7 mysqli_stmt预处理类（推荐你使用的类）</vt:lpstr>
      <vt:lpstr> mysqli_stmt预处理类的成员方法</vt:lpstr>
      <vt:lpstr> mysqli_stmt预处理类的成员属性</vt:lpstr>
      <vt:lpstr>PowerPoint 演示文稿</vt:lpstr>
      <vt:lpstr>1)获取预处理语句对象</vt:lpstr>
      <vt:lpstr>PowerPoint 演示文稿</vt:lpstr>
      <vt:lpstr>PowerPoint 演示文稿</vt:lpstr>
      <vt:lpstr>PowerPoint 演示文稿</vt:lpstr>
      <vt:lpstr>使用mysqli执行多条语句</vt:lpstr>
      <vt:lpstr>使用mysqli执行多条语句</vt:lpstr>
      <vt:lpstr>使用mysqli完成事务处理</vt:lpstr>
      <vt:lpstr>使用mysqli完成事务处理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hui hui</cp:lastModifiedBy>
  <cp:revision>843</cp:revision>
  <dcterms:created xsi:type="dcterms:W3CDTF">2015-08-22T06:07:00Z</dcterms:created>
  <dcterms:modified xsi:type="dcterms:W3CDTF">2019-09-04T13:11:28Z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