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</p:sldMasterIdLst>
  <p:notesMasterIdLst>
    <p:notesMasterId r:id="rId37"/>
  </p:notesMasterIdLst>
  <p:handoutMasterIdLst>
    <p:handoutMasterId r:id="rId38"/>
  </p:handoutMasterIdLst>
  <p:sldIdLst>
    <p:sldId id="424" r:id="rId3"/>
    <p:sldId id="316" r:id="rId4"/>
    <p:sldId id="267" r:id="rId5"/>
    <p:sldId id="275" r:id="rId6"/>
    <p:sldId id="354" r:id="rId7"/>
    <p:sldId id="355" r:id="rId8"/>
    <p:sldId id="531" r:id="rId9"/>
    <p:sldId id="450" r:id="rId10"/>
    <p:sldId id="451" r:id="rId11"/>
    <p:sldId id="468" r:id="rId12"/>
    <p:sldId id="490" r:id="rId13"/>
    <p:sldId id="469" r:id="rId14"/>
    <p:sldId id="470" r:id="rId15"/>
    <p:sldId id="358" r:id="rId16"/>
    <p:sldId id="359" r:id="rId17"/>
    <p:sldId id="363" r:id="rId18"/>
    <p:sldId id="461" r:id="rId19"/>
    <p:sldId id="462" r:id="rId20"/>
    <p:sldId id="360" r:id="rId21"/>
    <p:sldId id="514" r:id="rId22"/>
    <p:sldId id="517" r:id="rId23"/>
    <p:sldId id="518" r:id="rId24"/>
    <p:sldId id="515" r:id="rId25"/>
    <p:sldId id="511" r:id="rId26"/>
    <p:sldId id="516" r:id="rId27"/>
    <p:sldId id="513" r:id="rId28"/>
    <p:sldId id="519" r:id="rId29"/>
    <p:sldId id="388" r:id="rId30"/>
    <p:sldId id="391" r:id="rId31"/>
    <p:sldId id="367" r:id="rId32"/>
    <p:sldId id="489" r:id="rId33"/>
    <p:sldId id="370" r:id="rId34"/>
    <p:sldId id="393" r:id="rId35"/>
    <p:sldId id="425" r:id="rId3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35"/>
    <a:srgbClr val="00B0F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2" autoAdjust="0"/>
    <p:restoredTop sz="91161" autoAdjust="0"/>
  </p:normalViewPr>
  <p:slideViewPr>
    <p:cSldViewPr>
      <p:cViewPr varScale="1">
        <p:scale>
          <a:sx n="110" d="100"/>
          <a:sy n="110" d="100"/>
        </p:scale>
        <p:origin x="984" y="90"/>
      </p:cViewPr>
      <p:guideLst>
        <p:guide orient="horz" pos="17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94" y="-96"/>
      </p:cViewPr>
      <p:guideLst>
        <p:guide orient="horz" pos="312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76644-501D-4902-A541-CA2499216D79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7F623-7662-4658-BF35-2533AFF055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10099-EE9B-495C-A4CF-41B950C173A5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8AEC5-2607-47EA-9DBC-CA4CCE4656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mysql&gt; create table demo(id int not null auto_increment primary key,name char(15</a:t>
            </a:r>
          </a:p>
          <a:p>
            <a:r>
              <a:rPr lang="zh-CN" altLang="en-US"/>
              <a:t>),money double)engine=innoDB;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tdClass在PHP5才开始被流行。而stdClass也是zend的一个保留类。stdClass类是PHP的一个内部保留类，初始时没有成员变量也没成员方法，所有的魔术方法都被设置为NULL.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PDO</a:t>
            </a:r>
            <a:r>
              <a:rPr lang="zh-CN" altLang="en-US">
                <a:sym typeface="+mn-ea"/>
              </a:rPr>
              <a:t>中有两种使用占位符的语法：命名参数和问号参数。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PDO</a:t>
            </a:r>
            <a:r>
              <a:rPr lang="zh-CN" altLang="en-US">
                <a:sym typeface="+mn-ea"/>
              </a:rPr>
              <a:t>中有两种使用占位符的语法：命名参数和问号参数。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作用：设定绑定列值到变量上，这样每次使用</a:t>
            </a:r>
            <a:r>
              <a:rPr lang="en-US" altLang="zh-CN"/>
              <a:t>fetch</a:t>
            </a:r>
            <a:r>
              <a:rPr lang="zh-CN" altLang="en-US"/>
              <a:t>（）方法获取各行记录是，会自动的将相应的列值赋给该变量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676F-A7F1-492B-92CB-DFB1FD7AEC8E}" type="datetime1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924E-519B-483C-8700-29C44E7FB5A2}" type="datetime1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2388-15B0-4527-981F-976B939196EC}" type="datetime1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405380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2565174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133126"/>
            <a:ext cx="3886200" cy="3263504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133126"/>
            <a:ext cx="3886200" cy="3263504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8994"/>
            <a:ext cx="7886700" cy="994172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069750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687684"/>
            <a:ext cx="3868340" cy="2763441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069750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687684"/>
            <a:ext cx="3887391" cy="2763441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60236"/>
            <a:ext cx="7886700" cy="994172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594416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467544" y="987574"/>
            <a:ext cx="6840760" cy="720725"/>
          </a:xfrm>
        </p:spPr>
        <p:txBody>
          <a:bodyPr/>
          <a:lstStyle>
            <a:lvl1pPr>
              <a:buClr>
                <a:srgbClr val="00B0F0"/>
              </a:buClr>
              <a:buFont typeface="Wingdings" panose="05000000000000000000" pitchFamily="2" charset="2"/>
              <a:buChar char="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pitchFamily="2" charset="2"/>
              <a:buChar char="ü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buFont typeface="Wingdings" panose="05000000000000000000" pitchFamily="2" charset="2"/>
              <a:buChar char="ü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buFont typeface="Wingdings" panose="05000000000000000000" pitchFamily="2" charset="2"/>
              <a:buChar char="ü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buFont typeface="Wingdings" panose="05000000000000000000" pitchFamily="2" charset="2"/>
              <a:buChar char="ü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55762" y="11875"/>
            <a:ext cx="8229600" cy="85725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76200" y="4501515"/>
            <a:ext cx="8814435" cy="474345"/>
            <a:chOff x="94" y="9421"/>
            <a:chExt cx="19014" cy="1190"/>
          </a:xfrm>
        </p:grpSpPr>
        <p:pic>
          <p:nvPicPr>
            <p:cNvPr id="15" name="图片 1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43" y="9421"/>
              <a:ext cx="3262" cy="1191"/>
            </a:xfrm>
            <a:prstGeom prst="rect">
              <a:avLst/>
            </a:prstGeom>
          </p:spPr>
        </p:pic>
        <p:sp>
          <p:nvSpPr>
            <p:cNvPr id="16" name="矩形 15"/>
            <p:cNvSpPr/>
            <p:nvPr userDrawn="1"/>
          </p:nvSpPr>
          <p:spPr>
            <a:xfrm>
              <a:off x="94" y="10186"/>
              <a:ext cx="14168" cy="113"/>
            </a:xfrm>
            <a:prstGeom prst="rect">
              <a:avLst/>
            </a:prstGeom>
            <a:solidFill>
              <a:srgbClr val="4472C4">
                <a:lumMod val="75000"/>
              </a:srgbClr>
            </a:solidFill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style>
            <a:lnRef idx="2">
              <a:srgbClr val="5B9BD5">
                <a:shade val="50000"/>
              </a:srgbClr>
            </a:lnRef>
            <a:fillRef idx="1">
              <a:srgbClr val="5B9BD5"/>
            </a:fillRef>
            <a:effectRef idx="0">
              <a:srgbClr val="5B9BD5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4472C4">
                    <a:lumMod val="75000"/>
                  </a:srgbClr>
                </a:solidFill>
              </a:endParaRPr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17974" y="10186"/>
              <a:ext cx="1134" cy="113"/>
            </a:xfrm>
            <a:prstGeom prst="rect">
              <a:avLst/>
            </a:prstGeom>
            <a:solidFill>
              <a:srgbClr val="4472C4">
                <a:lumMod val="75000"/>
              </a:srgbClr>
            </a:solidFill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style>
            <a:lnRef idx="2">
              <a:srgbClr val="5B9BD5">
                <a:shade val="50000"/>
              </a:srgbClr>
            </a:lnRef>
            <a:fillRef idx="1">
              <a:srgbClr val="5B9BD5"/>
            </a:fillRef>
            <a:effectRef idx="0">
              <a:srgbClr val="5B9BD5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4472C4">
                    <a:lumMod val="75000"/>
                  </a:srgbClr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887391" y="56068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172661"/>
            <a:ext cx="1971675" cy="4358879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172661"/>
            <a:ext cx="5800725" cy="4358879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037786" y="1745628"/>
            <a:ext cx="2468880" cy="1070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8BF9-F002-4BA6-B546-A8C287E73D19}" type="datetime1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7995" y="120396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06DB-48F7-408A-ACBA-3675DF5EBF91}" type="datetime1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21C0-41CA-4DA7-97DA-583048EACCCA}" type="datetime1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0A8-875F-45CC-B1C1-99A37B154F8B}" type="datetime1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C8F4-590E-488A-B3AB-573D3B6E3927}" type="datetime1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DC6B-40E2-4DBA-9E10-05CA80A28A09}" type="datetime1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CD20-AAE8-4BBE-B96E-FADED0ED7D61}" type="datetime1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F66C-1030-4DC6-A42C-C9FF0C067F87}" type="datetime1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6509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09939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99" y="4486590"/>
            <a:ext cx="1553669" cy="56704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4971" y="4851270"/>
            <a:ext cx="6747300" cy="5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560320" y="4851270"/>
            <a:ext cx="540000" cy="5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/>
        <a:buChar char="•"/>
        <a:defRPr sz="21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5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75657" y="2420184"/>
            <a:ext cx="1910715" cy="1070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PDO</a:t>
            </a:r>
            <a:endParaRPr sz="6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702936" y="850265"/>
            <a:ext cx="2981325" cy="1454785"/>
            <a:chOff x="5908792" y="644194"/>
            <a:chExt cx="2306655" cy="1454785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478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02870" tIns="51435" rIns="102870" bIns="51435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800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8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24900" y="857238"/>
              <a:ext cx="595947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0624" y="316476"/>
            <a:ext cx="6172200" cy="428625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0000"/>
          </a:bodyPr>
          <a:lstStyle/>
          <a:p>
            <a:r>
              <a:rPr lang="en-US" altLang="zh-CN">
                <a:sym typeface="微软雅黑" panose="020B0503020204020204" pitchFamily="34" charset="-122"/>
              </a:rPr>
              <a:t>PDO</a:t>
            </a:r>
            <a:r>
              <a:rPr lang="zh-CN" altLang="en-US">
                <a:sym typeface="微软雅黑" panose="020B0503020204020204" pitchFamily="34" charset="-122"/>
              </a:rPr>
              <a:t>与连接有关的选项</a:t>
            </a:r>
            <a:endParaRPr lang="zh-CN" altLang="en-US"/>
          </a:p>
        </p:txBody>
      </p:sp>
      <p:sp>
        <p:nvSpPr>
          <p:cNvPr id="10243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600710" y="922655"/>
            <a:ext cx="8140065" cy="379349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PDO::ATTR_ERRMODE   //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错误的处理模式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algn="l" fontAlgn="auto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PDO::ERRMODE_SILENT     0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algn="l" fontAlgn="auto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PDO::ERRMODE_WARNING    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algn="l" fontAlgn="auto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PDO::ERRMODE_EXCEPTION  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PDO::ATTR_AUTOCOMMIT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algn="l" fontAlgn="auto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  //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关闭自动提交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algn="l" fontAlgn="auto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 //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开启自动提交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PDO::ATTR_DEFAULT_FETCH_MODE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algn="l" fontAlgn="auto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PDO::FETCH_ASSOC    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algn="l" fontAlgn="auto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PDO::FETCH_NUM      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algn="l" fontAlgn="auto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PDO::FETCH_BOTH     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algn="l" fontAlgn="auto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PDO::FETCH_OBJ      5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27660" y="434340"/>
            <a:ext cx="7412990" cy="3955415"/>
          </a:xfrm>
        </p:spPr>
        <p:txBody>
          <a:bodyPr>
            <a:normAutofit fontScale="67500" lnSpcReduction="10000"/>
          </a:bodyPr>
          <a:lstStyle/>
          <a:p>
            <a:pPr marL="0" lvl="0" indent="0" eaLnBrk="0" hangingPunct="0">
              <a:lnSpc>
                <a:spcPct val="120000"/>
              </a:lnSpc>
              <a:spcBef>
                <a:spcPct val="20000"/>
              </a:spcBef>
              <a:buClr>
                <a:srgbClr val="00B0F0"/>
              </a:buClr>
              <a:buSzPct val="100000"/>
              <a:buFont typeface="Wingdings" panose="05000000000000000000" charset="0"/>
              <a:buNone/>
            </a:pPr>
            <a:endParaRPr lang="en-US" altLang="x-none" b="1" dirty="0">
              <a:solidFill>
                <a:srgbClr val="FF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0" hangingPunct="0">
              <a:lnSpc>
                <a:spcPct val="190000"/>
              </a:lnSpc>
              <a:spcBef>
                <a:spcPct val="20000"/>
              </a:spcBef>
              <a:buClr>
                <a:srgbClr val="00B0F0"/>
              </a:buClr>
              <a:buSzPct val="100000"/>
              <a:buFont typeface="Wingdings" panose="05000000000000000000" charset="0"/>
              <a:buChar char="v"/>
            </a:pPr>
            <a:r>
              <a:rPr lang="en-US" altLang="x-none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PDO</a:t>
            </a:r>
            <a:r>
              <a:rPr lang="zh-CN" altLang="en-US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类中的成员方法</a:t>
            </a:r>
            <a:r>
              <a:rPr lang="en-US" altLang="x-none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getAttribute(); 获取一个"数据库连接对象"属性。</a:t>
            </a:r>
          </a:p>
          <a:p>
            <a:pPr lvl="0" eaLnBrk="0" hangingPunct="0">
              <a:lnSpc>
                <a:spcPct val="190000"/>
              </a:lnSpc>
              <a:spcBef>
                <a:spcPct val="20000"/>
              </a:spcBef>
              <a:buClr>
                <a:srgbClr val="00B0F0"/>
              </a:buClr>
              <a:buSzPct val="100000"/>
              <a:buFont typeface="Wingdings" panose="05000000000000000000" charset="0"/>
              <a:buChar char="v"/>
            </a:pPr>
            <a:r>
              <a:rPr lang="en-US" altLang="x-none" dirty="0">
                <a:uFillTx/>
                <a:sym typeface="Arial" panose="020B0604020202020204" pitchFamily="34" charset="0"/>
              </a:rPr>
              <a:t>PDO</a:t>
            </a:r>
            <a:r>
              <a:rPr lang="zh-CN" altLang="en-US" dirty="0">
                <a:uFillTx/>
                <a:sym typeface="Arial" panose="020B0604020202020204" pitchFamily="34" charset="0"/>
              </a:rPr>
              <a:t>类中的成员方法</a:t>
            </a:r>
            <a:r>
              <a:rPr lang="en-US" altLang="x-none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setAttribute(); 设置一个"数据库连接对象"属性。</a:t>
            </a:r>
          </a:p>
          <a:p>
            <a:pPr lvl="0" eaLnBrk="0" hangingPunct="0">
              <a:lnSpc>
                <a:spcPct val="190000"/>
              </a:lnSpc>
              <a:spcBef>
                <a:spcPct val="20000"/>
              </a:spcBef>
              <a:buClr>
                <a:srgbClr val="00B0F0"/>
              </a:buClr>
              <a:buSzPct val="100000"/>
              <a:buFont typeface="Wingdings" panose="05000000000000000000" charset="0"/>
              <a:buChar char="v"/>
            </a:pPr>
            <a:r>
              <a:rPr lang="en-US" altLang="x-none" b="1" dirty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PDO::ATTR_ERRMODE：错误</a:t>
            </a:r>
            <a:r>
              <a:rPr lang="zh-CN" altLang="en-US" b="1" dirty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模式</a:t>
            </a:r>
          </a:p>
          <a:p>
            <a:pPr lvl="1" eaLnBrk="0" hangingPunct="0">
              <a:lnSpc>
                <a:spcPct val="190000"/>
              </a:lnSpc>
              <a:spcBef>
                <a:spcPct val="20000"/>
              </a:spcBef>
              <a:buClr>
                <a:srgbClr val="00B0F0"/>
              </a:buClr>
              <a:buSzPct val="100000"/>
              <a:buFont typeface="Wingdings" panose="05000000000000000000" charset="0"/>
              <a:buChar char="ü"/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PDO::ERRMODE_SILENT：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sym typeface="Arial" panose="020B0604020202020204" pitchFamily="34" charset="0"/>
              </a:rPr>
              <a:t>静默模式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sym typeface="Arial" panose="020B0604020202020204" pitchFamily="34" charset="0"/>
              </a:rPr>
              <a:t>(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默认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).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仅设置错误代码，不提示</a:t>
            </a:r>
          </a:p>
          <a:p>
            <a:pPr lvl="1" eaLnBrk="0" hangingPunct="0">
              <a:lnSpc>
                <a:spcPct val="190000"/>
              </a:lnSpc>
              <a:spcBef>
                <a:spcPct val="20000"/>
              </a:spcBef>
              <a:buClr>
                <a:srgbClr val="00B0F0"/>
              </a:buClr>
              <a:buSzPct val="100000"/>
              <a:buFont typeface="Wingdings" panose="05000000000000000000" charset="0"/>
              <a:buChar char="ü"/>
            </a:pPr>
            <a:r>
              <a:rPr sz="18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PDO::ERRMODE_WARNING: 警告模式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sz="18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引发 E_WARNING 错误</a:t>
            </a:r>
          </a:p>
          <a:p>
            <a:pPr lvl="1" eaLnBrk="0" hangingPunct="0">
              <a:lnSpc>
                <a:spcPct val="190000"/>
              </a:lnSpc>
              <a:spcBef>
                <a:spcPct val="20000"/>
              </a:spcBef>
              <a:buClr>
                <a:srgbClr val="00B0F0"/>
              </a:buClr>
              <a:buSzPct val="100000"/>
              <a:buFont typeface="Wingdings" panose="05000000000000000000" charset="0"/>
              <a:buChar char="ü"/>
            </a:pPr>
            <a:r>
              <a:rPr sz="18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PDO::ERRMODE_EXCEPTION: 异常模式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sz="18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抛出 exceptions 异常</a:t>
            </a:r>
          </a:p>
          <a:p>
            <a:pPr lvl="0" eaLnBrk="0" hangingPunct="0">
              <a:lnSpc>
                <a:spcPct val="190000"/>
              </a:lnSpc>
              <a:spcBef>
                <a:spcPct val="20000"/>
              </a:spcBef>
              <a:buClr>
                <a:srgbClr val="00B0F0"/>
              </a:buClr>
              <a:buSzPct val="100000"/>
              <a:buFont typeface="Wingdings" panose="05000000000000000000" charset="0"/>
              <a:buChar char="v"/>
            </a:pPr>
            <a:r>
              <a:rPr lang="en-US" altLang="zh-CN" b="1" dirty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设置错误模式</a:t>
            </a:r>
          </a:p>
          <a:p>
            <a:pPr lvl="1" eaLnBrk="0" hangingPunct="0">
              <a:lnSpc>
                <a:spcPct val="190000"/>
              </a:lnSpc>
              <a:spcBef>
                <a:spcPct val="20000"/>
              </a:spcBef>
              <a:buClr>
                <a:srgbClr val="00B0F0"/>
              </a:buClr>
              <a:buSzPct val="100000"/>
              <a:buFont typeface="Wingdings" panose="05000000000000000000" charset="0"/>
              <a:buChar char="ü"/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$pdo-&gt;setAttribute(PDO::ATTR_ERRMODE,PDO::ERRMODE_EXCEPTION)</a:t>
            </a: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Clr>
                <a:srgbClr val="00B0F0"/>
              </a:buClr>
              <a:buSzPct val="100000"/>
              <a:buFont typeface="Wingdings" panose="05000000000000000000" charset="0"/>
              <a:buChar char="ü"/>
            </a:pP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None/>
            </a:pPr>
            <a:endParaRPr lang="en-US" altLang="x-none" sz="2400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460" y="267970"/>
            <a:ext cx="8229600" cy="617855"/>
          </a:xfrm>
        </p:spPr>
        <p:txBody>
          <a:bodyPr/>
          <a:lstStyle/>
          <a:p>
            <a:r>
              <a:rPr lang="zh-CN" altLang="en-US" sz="2400"/>
              <a:t>设置数据库链接属性</a:t>
            </a:r>
            <a:endParaRPr lang="en-US" altLang="zh-CN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852170" y="508635"/>
            <a:ext cx="7788275" cy="2237105"/>
          </a:xfrm>
          <a:prstGeom prst="rect">
            <a:avLst/>
          </a:prstGeom>
        </p:spPr>
        <p:txBody>
          <a:bodyPr>
            <a:normAutofit fontScale="77500" lnSpcReduction="10000"/>
          </a:bodyPr>
          <a:lstStyle/>
          <a:p>
            <a:pPr marL="0" indent="0" eaLnBrk="0" hangingPunct="0">
              <a:lnSpc>
                <a:spcPct val="120000"/>
              </a:lnSpc>
              <a:spcBef>
                <a:spcPct val="20000"/>
              </a:spcBef>
              <a:buClr>
                <a:srgbClr val="00B0F0"/>
              </a:buClr>
              <a:buSzPct val="100000"/>
              <a:buNone/>
            </a:pPr>
            <a:endParaRPr lang="en-US" altLang="x-none" b="1" dirty="0">
              <a:solidFill>
                <a:srgbClr val="FF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0" hangingPunct="0">
              <a:lnSpc>
                <a:spcPct val="120000"/>
              </a:lnSpc>
              <a:spcBef>
                <a:spcPct val="20000"/>
              </a:spcBef>
              <a:buClr>
                <a:srgbClr val="00B0F0"/>
              </a:buClr>
              <a:buSzPct val="100000"/>
              <a:buFont typeface="Wingdings" panose="05000000000000000000" charset="0"/>
              <a:buChar char="v"/>
            </a:pPr>
            <a:r>
              <a:rPr lang="en-US" altLang="x-none" b="1" dirty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PDO::ATTR_ERRMODE：错误</a:t>
            </a:r>
            <a:r>
              <a:rPr lang="zh-CN" altLang="en-US" b="1" dirty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模式</a:t>
            </a: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Clr>
                <a:srgbClr val="00B0F0"/>
              </a:buClr>
              <a:buSzPct val="100000"/>
              <a:buFont typeface="Wingdings" panose="05000000000000000000" charset="0"/>
              <a:buChar char="ü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PDO::ERRMODE_SILENT： 仅设置错误代码，不提示（默认）</a:t>
            </a: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Clr>
                <a:srgbClr val="00B0F0"/>
              </a:buClr>
              <a:buSzPct val="100000"/>
              <a:buFont typeface="Wingdings" panose="05000000000000000000" charset="0"/>
              <a:buChar char="ü"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PDO::ERRMODE_WARNING: 引发 E_WARNING 错误</a:t>
            </a: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Clr>
                <a:srgbClr val="00B0F0"/>
              </a:buClr>
              <a:buSzPct val="100000"/>
              <a:buFont typeface="Wingdings" panose="05000000000000000000" charset="0"/>
              <a:buChar char="ü"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PDO::ERRMODE_EXCEPTION: 抛出 exceptions 异常</a:t>
            </a:r>
          </a:p>
          <a:p>
            <a:pPr lvl="0" eaLnBrk="0" hangingPunct="0">
              <a:lnSpc>
                <a:spcPct val="120000"/>
              </a:lnSpc>
              <a:spcBef>
                <a:spcPct val="20000"/>
              </a:spcBef>
              <a:buClr>
                <a:srgbClr val="00B0F0"/>
              </a:buClr>
              <a:buSzPct val="100000"/>
              <a:buFont typeface="Wingdings" panose="05000000000000000000" charset="0"/>
              <a:buChar char="v"/>
            </a:pPr>
            <a:r>
              <a:rPr lang="en-US" altLang="zh-CN" b="1" dirty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设置错误模式</a:t>
            </a: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Clr>
                <a:srgbClr val="00B0F0"/>
              </a:buClr>
              <a:buSzPct val="100000"/>
              <a:buFont typeface="Wingdings" panose="05000000000000000000" charset="0"/>
              <a:buChar char="ü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$pdo-&gt;setAttribute(PDO::ATTR_ERRMODE,PDO::ERRMODE_EXCEPTION)</a:t>
            </a: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Clr>
                <a:srgbClr val="00B0F0"/>
              </a:buClr>
              <a:buSzPct val="100000"/>
              <a:buFont typeface="Wingdings" panose="05000000000000000000" charset="0"/>
              <a:buChar char="ü"/>
            </a:pP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990600" lvl="1" indent="-381000" eaLnBrk="0" hangingPunct="0">
              <a:lnSpc>
                <a:spcPct val="120000"/>
              </a:lnSpc>
              <a:spcBef>
                <a:spcPct val="20000"/>
              </a:spcBef>
              <a:buSzPct val="100000"/>
              <a:buNone/>
            </a:pPr>
            <a:endParaRPr lang="en-US" altLang="x-none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26510"/>
            <a:ext cx="7886700" cy="607337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设置</a:t>
            </a:r>
            <a:r>
              <a:rPr lang="zh-CN" altLang="en-US" dirty="0">
                <a:sym typeface="+mn-ea"/>
              </a:rPr>
              <a:t>使用异常</a:t>
            </a:r>
            <a:r>
              <a:rPr lang="zh-CN" altLang="en-US" dirty="0"/>
              <a:t>的错误模式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z="900" smtClean="0"/>
              <a:t>12</a:t>
            </a:fld>
            <a:endParaRPr lang="zh-CN" altLang="en-US" sz="900"/>
          </a:p>
        </p:txBody>
      </p:sp>
      <p:sp>
        <p:nvSpPr>
          <p:cNvPr id="6" name="文本框 5"/>
          <p:cNvSpPr txBox="1"/>
          <p:nvPr/>
        </p:nvSpPr>
        <p:spPr>
          <a:xfrm>
            <a:off x="1164590" y="2812415"/>
            <a:ext cx="5975350" cy="14655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zh-CN" altLang="en-US"/>
              <a:t>try {</a:t>
            </a:r>
          </a:p>
          <a:p>
            <a:r>
              <a:rPr lang="zh-CN" altLang="en-US"/>
              <a:t>    $pdo-&gt;exec("delete from test");</a:t>
            </a:r>
          </a:p>
          <a:p>
            <a:r>
              <a:rPr lang="zh-CN" altLang="en-US"/>
              <a:t>}catch (PDOException $e) {</a:t>
            </a:r>
          </a:p>
          <a:p>
            <a:r>
              <a:rPr lang="zh-CN" altLang="en-US"/>
              <a:t>    echo  $e-&gt;getMessage();</a:t>
            </a:r>
          </a:p>
          <a:p>
            <a:r>
              <a:rPr lang="zh-CN" altLang="en-US"/>
              <a:t>};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矩形 4"/>
          <p:cNvSpPr>
            <a:spLocks noChangeArrowheads="1"/>
          </p:cNvSpPr>
          <p:nvPr/>
        </p:nvSpPr>
        <p:spPr bwMode="auto">
          <a:xfrm>
            <a:off x="442913" y="531885"/>
            <a:ext cx="8077632" cy="3931920"/>
          </a:xfrm>
          <a:prstGeom prst="rect">
            <a:avLst/>
          </a:prstGeom>
          <a:solidFill>
            <a:srgbClr val="FCFAFA"/>
          </a:solidFill>
          <a:ln w="9525" cmpd="sng">
            <a:solidFill>
              <a:schemeClr val="tx1"/>
            </a:solidFill>
            <a:prstDash val="sysDash"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1200">
                <a:solidFill>
                  <a:srgbClr val="000080"/>
                </a:solidFill>
                <a:sym typeface="Arial" panose="020B0604020202020204" pitchFamily="34" charset="0"/>
              </a:rPr>
              <a:t>$</a:t>
            </a:r>
            <a:r>
              <a:rPr lang="en-US" altLang="zh-CN" sz="1200" dirty="0" err="1">
                <a:solidFill>
                  <a:srgbClr val="000080"/>
                </a:solidFill>
                <a:sym typeface="Arial" panose="020B0604020202020204" pitchFamily="34" charset="0"/>
              </a:rPr>
              <a:t>pdo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sym typeface="Arial" panose="020B0604020202020204" pitchFamily="34" charset="0"/>
              </a:rPr>
              <a:t>setAttribute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(</a:t>
            </a:r>
            <a:r>
              <a:rPr lang="en-US" altLang="zh-CN" sz="1200" dirty="0">
                <a:solidFill>
                  <a:srgbClr val="000000"/>
                </a:solidFill>
                <a:sym typeface="Arial" panose="020B0604020202020204" pitchFamily="34" charset="0"/>
              </a:rPr>
              <a:t>PDO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::</a:t>
            </a:r>
            <a:r>
              <a:rPr lang="en-US" altLang="zh-CN" sz="1200" dirty="0">
                <a:solidFill>
                  <a:srgbClr val="000000"/>
                </a:solidFill>
                <a:sym typeface="Arial" panose="020B0604020202020204" pitchFamily="34" charset="0"/>
              </a:rPr>
              <a:t>ATTR_ERRMODE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,</a:t>
            </a:r>
            <a:r>
              <a:rPr lang="en-US" altLang="zh-CN" sz="1200" dirty="0">
                <a:solidFill>
                  <a:srgbClr val="000000"/>
                </a:solidFill>
                <a:sym typeface="Arial" panose="020B0604020202020204" pitchFamily="34" charset="0"/>
              </a:rPr>
              <a:t> PDO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::</a:t>
            </a:r>
            <a:r>
              <a:rPr lang="en-US" altLang="zh-CN" sz="1200" dirty="0">
                <a:solidFill>
                  <a:srgbClr val="000000"/>
                </a:solidFill>
                <a:sym typeface="Arial" panose="020B0604020202020204" pitchFamily="34" charset="0"/>
              </a:rPr>
              <a:t>ERRMODE_EXCEPTION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);</a:t>
            </a:r>
            <a:endParaRPr lang="zh-CN" altLang="en-US" sz="1200" dirty="0">
              <a:solidFill>
                <a:srgbClr val="8000FF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200" dirty="0">
                <a:solidFill>
                  <a:srgbClr val="008000"/>
                </a:solidFill>
                <a:sym typeface="Arial" panose="020B0604020202020204" pitchFamily="34" charset="0"/>
              </a:rPr>
              <a:t>//$</a:t>
            </a:r>
            <a:r>
              <a:rPr lang="en-US" altLang="zh-CN" sz="1200" dirty="0" err="1">
                <a:solidFill>
                  <a:srgbClr val="008000"/>
                </a:solidFill>
                <a:sym typeface="Arial" panose="020B0604020202020204" pitchFamily="34" charset="0"/>
              </a:rPr>
              <a:t>pdo</a:t>
            </a:r>
            <a:r>
              <a:rPr lang="en-US" altLang="zh-CN" sz="1200" dirty="0">
                <a:solidFill>
                  <a:srgbClr val="008000"/>
                </a:solidFill>
                <a:sym typeface="Arial" panose="020B0604020202020204" pitchFamily="34" charset="0"/>
              </a:rPr>
              <a:t>-&gt;</a:t>
            </a:r>
            <a:r>
              <a:rPr lang="en-US" altLang="zh-CN" sz="1200" dirty="0" err="1">
                <a:solidFill>
                  <a:srgbClr val="008000"/>
                </a:solidFill>
                <a:sym typeface="Arial" panose="020B0604020202020204" pitchFamily="34" charset="0"/>
              </a:rPr>
              <a:t>setAttribute</a:t>
            </a:r>
            <a:r>
              <a:rPr lang="en-US" altLang="zh-CN" sz="1200" dirty="0">
                <a:solidFill>
                  <a:srgbClr val="008000"/>
                </a:solidFill>
                <a:sym typeface="Arial" panose="020B0604020202020204" pitchFamily="34" charset="0"/>
              </a:rPr>
              <a:t>(3,2);</a:t>
            </a:r>
            <a:r>
              <a:rPr lang="en-US" altLang="zh-CN" sz="1200" dirty="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zh-CN" altLang="en-US" sz="12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200" dirty="0">
                <a:solidFill>
                  <a:srgbClr val="000080"/>
                </a:solidFill>
                <a:sym typeface="Arial" panose="020B0604020202020204" pitchFamily="34" charset="0"/>
              </a:rPr>
              <a:t>$</a:t>
            </a:r>
            <a:r>
              <a:rPr lang="en-US" altLang="zh-CN" sz="1200" dirty="0" err="1">
                <a:solidFill>
                  <a:srgbClr val="000080"/>
                </a:solidFill>
                <a:sym typeface="Arial" panose="020B0604020202020204" pitchFamily="34" charset="0"/>
              </a:rPr>
              <a:t>pdo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sym typeface="Arial" panose="020B0604020202020204" pitchFamily="34" charset="0"/>
              </a:rPr>
              <a:t>setAttribute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(</a:t>
            </a:r>
            <a:r>
              <a:rPr lang="en-US" altLang="zh-CN" sz="1200" dirty="0">
                <a:solidFill>
                  <a:srgbClr val="000000"/>
                </a:solidFill>
                <a:sym typeface="Arial" panose="020B0604020202020204" pitchFamily="34" charset="0"/>
              </a:rPr>
              <a:t>PDO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::</a:t>
            </a:r>
            <a:r>
              <a:rPr lang="en-US" altLang="zh-CN" sz="1200" dirty="0">
                <a:solidFill>
                  <a:srgbClr val="000000"/>
                </a:solidFill>
                <a:sym typeface="Arial" panose="020B0604020202020204" pitchFamily="34" charset="0"/>
              </a:rPr>
              <a:t>ATTR_AUTOCOMMIT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,</a:t>
            </a:r>
            <a:r>
              <a:rPr lang="en-US" altLang="zh-CN" sz="1200" dirty="0">
                <a:solidFill>
                  <a:srgbClr val="FF8000"/>
                </a:solidFill>
                <a:sym typeface="Arial" panose="020B0604020202020204" pitchFamily="34" charset="0"/>
              </a:rPr>
              <a:t>0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);</a:t>
            </a:r>
            <a:r>
              <a:rPr lang="en-US" altLang="zh-CN" sz="1200" dirty="0">
                <a:solidFill>
                  <a:srgbClr val="008000"/>
                </a:solidFill>
                <a:sym typeface="Arial" panose="020B0604020202020204" pitchFamily="34" charset="0"/>
              </a:rPr>
              <a:t>//$</a:t>
            </a:r>
            <a:r>
              <a:rPr lang="en-US" altLang="zh-CN" sz="1200" dirty="0" err="1">
                <a:solidFill>
                  <a:srgbClr val="008000"/>
                </a:solidFill>
                <a:sym typeface="Arial" panose="020B0604020202020204" pitchFamily="34" charset="0"/>
              </a:rPr>
              <a:t>pdo</a:t>
            </a:r>
            <a:r>
              <a:rPr lang="en-US" altLang="zh-CN" sz="1200" dirty="0">
                <a:solidFill>
                  <a:srgbClr val="008000"/>
                </a:solidFill>
                <a:sym typeface="Arial" panose="020B0604020202020204" pitchFamily="34" charset="0"/>
              </a:rPr>
              <a:t>-&gt;</a:t>
            </a:r>
            <a:r>
              <a:rPr lang="en-US" altLang="zh-CN" sz="1200" dirty="0" err="1">
                <a:solidFill>
                  <a:srgbClr val="008000"/>
                </a:solidFill>
                <a:sym typeface="Arial" panose="020B0604020202020204" pitchFamily="34" charset="0"/>
              </a:rPr>
              <a:t>setAttribute</a:t>
            </a:r>
            <a:r>
              <a:rPr lang="en-US" altLang="zh-CN" sz="1200" dirty="0">
                <a:solidFill>
                  <a:srgbClr val="008000"/>
                </a:solidFill>
                <a:sym typeface="Arial" panose="020B0604020202020204" pitchFamily="34" charset="0"/>
              </a:rPr>
              <a:t>(0,0);</a:t>
            </a:r>
            <a:r>
              <a:rPr lang="en-US" altLang="zh-CN" sz="1200" dirty="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zh-CN" altLang="en-US" sz="12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200" dirty="0">
                <a:solidFill>
                  <a:srgbClr val="000080"/>
                </a:solidFill>
                <a:sym typeface="Arial" panose="020B0604020202020204" pitchFamily="34" charset="0"/>
              </a:rPr>
              <a:t>$</a:t>
            </a:r>
            <a:r>
              <a:rPr lang="en-US" altLang="zh-CN" sz="1200" dirty="0" err="1">
                <a:solidFill>
                  <a:srgbClr val="000080"/>
                </a:solidFill>
                <a:sym typeface="Arial" panose="020B0604020202020204" pitchFamily="34" charset="0"/>
              </a:rPr>
              <a:t>pdo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sym typeface="Arial" panose="020B0604020202020204" pitchFamily="34" charset="0"/>
              </a:rPr>
              <a:t>setAttribute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(</a:t>
            </a:r>
            <a:r>
              <a:rPr lang="en-US" altLang="zh-CN" sz="1200" dirty="0">
                <a:solidFill>
                  <a:srgbClr val="000000"/>
                </a:solidFill>
                <a:sym typeface="Arial" panose="020B0604020202020204" pitchFamily="34" charset="0"/>
              </a:rPr>
              <a:t>PDO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::</a:t>
            </a:r>
            <a:r>
              <a:rPr lang="en-US" altLang="zh-CN" sz="1200" dirty="0">
                <a:solidFill>
                  <a:srgbClr val="000000"/>
                </a:solidFill>
                <a:sym typeface="Arial" panose="020B0604020202020204" pitchFamily="34" charset="0"/>
              </a:rPr>
              <a:t>ATTR_DEFAULT_FETCH_MODE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,</a:t>
            </a:r>
            <a:r>
              <a:rPr lang="en-US" altLang="zh-CN" sz="1200" dirty="0">
                <a:solidFill>
                  <a:srgbClr val="000000"/>
                </a:solidFill>
                <a:sym typeface="Arial" panose="020B0604020202020204" pitchFamily="34" charset="0"/>
              </a:rPr>
              <a:t> PDO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::</a:t>
            </a:r>
            <a:r>
              <a:rPr lang="en-US" altLang="zh-CN" sz="1200" dirty="0">
                <a:solidFill>
                  <a:srgbClr val="000000"/>
                </a:solidFill>
                <a:sym typeface="Arial" panose="020B0604020202020204" pitchFamily="34" charset="0"/>
              </a:rPr>
              <a:t>FETCH_ASSOC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);</a:t>
            </a:r>
            <a:endParaRPr lang="zh-CN" altLang="en-US" sz="1200" dirty="0">
              <a:solidFill>
                <a:srgbClr val="8000FF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200" dirty="0">
                <a:solidFill>
                  <a:srgbClr val="008000"/>
                </a:solidFill>
                <a:sym typeface="Arial" panose="020B0604020202020204" pitchFamily="34" charset="0"/>
              </a:rPr>
              <a:t>//$</a:t>
            </a:r>
            <a:r>
              <a:rPr lang="en-US" altLang="zh-CN" sz="1200" dirty="0" err="1">
                <a:solidFill>
                  <a:srgbClr val="008000"/>
                </a:solidFill>
                <a:sym typeface="Arial" panose="020B0604020202020204" pitchFamily="34" charset="0"/>
              </a:rPr>
              <a:t>pdo</a:t>
            </a:r>
            <a:r>
              <a:rPr lang="en-US" altLang="zh-CN" sz="1200" dirty="0">
                <a:solidFill>
                  <a:srgbClr val="008000"/>
                </a:solidFill>
                <a:sym typeface="Arial" panose="020B0604020202020204" pitchFamily="34" charset="0"/>
              </a:rPr>
              <a:t>-&gt;</a:t>
            </a:r>
            <a:r>
              <a:rPr lang="en-US" altLang="zh-CN" sz="1200" dirty="0" err="1">
                <a:solidFill>
                  <a:srgbClr val="008000"/>
                </a:solidFill>
                <a:sym typeface="Arial" panose="020B0604020202020204" pitchFamily="34" charset="0"/>
              </a:rPr>
              <a:t>setAttribute</a:t>
            </a:r>
            <a:r>
              <a:rPr lang="en-US" altLang="zh-CN" sz="1200" dirty="0">
                <a:solidFill>
                  <a:srgbClr val="008000"/>
                </a:solidFill>
                <a:sym typeface="Arial" panose="020B0604020202020204" pitchFamily="34" charset="0"/>
              </a:rPr>
              <a:t>(19,2);</a:t>
            </a:r>
            <a:r>
              <a:rPr lang="en-US" altLang="zh-CN" sz="1200" dirty="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zh-CN" altLang="en-US" sz="1200" b="1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200" b="1" dirty="0">
                <a:solidFill>
                  <a:srgbClr val="0000FF"/>
                </a:solidFill>
                <a:sym typeface="Arial" panose="020B0604020202020204" pitchFamily="34" charset="0"/>
              </a:rPr>
              <a:t>echo</a:t>
            </a:r>
            <a:r>
              <a:rPr lang="en-US" altLang="zh-CN" sz="1200" dirty="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sym typeface="Arial" panose="020B0604020202020204" pitchFamily="34" charset="0"/>
              </a:rPr>
              <a:t>"\</a:t>
            </a:r>
            <a:r>
              <a:rPr lang="en-US" altLang="zh-CN" sz="1200" dirty="0" err="1">
                <a:solidFill>
                  <a:srgbClr val="808080"/>
                </a:solidFill>
                <a:sym typeface="Arial" panose="020B0604020202020204" pitchFamily="34" charset="0"/>
              </a:rPr>
              <a:t>nPDO</a:t>
            </a:r>
            <a:r>
              <a:rPr lang="zh-CN" altLang="en-US" sz="1200" dirty="0">
                <a:solidFill>
                  <a:srgbClr val="808080"/>
                </a:solidFill>
                <a:sym typeface="Arial" panose="020B0604020202020204" pitchFamily="34" charset="0"/>
              </a:rPr>
              <a:t>是否关闭自动提交功能：</a:t>
            </a:r>
            <a:r>
              <a:rPr lang="en-US" altLang="zh-CN" sz="1200" dirty="0">
                <a:solidFill>
                  <a:srgbClr val="808080"/>
                </a:solidFill>
                <a:sym typeface="Arial" panose="020B0604020202020204" pitchFamily="34" charset="0"/>
              </a:rPr>
              <a:t>"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80"/>
                </a:solidFill>
                <a:sym typeface="Arial" panose="020B0604020202020204" pitchFamily="34" charset="0"/>
              </a:rPr>
              <a:t>$</a:t>
            </a:r>
            <a:r>
              <a:rPr lang="en-US" altLang="zh-CN" sz="1200" dirty="0" err="1">
                <a:solidFill>
                  <a:srgbClr val="000080"/>
                </a:solidFill>
                <a:sym typeface="Arial" panose="020B0604020202020204" pitchFamily="34" charset="0"/>
              </a:rPr>
              <a:t>pdo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sym typeface="Arial" panose="020B0604020202020204" pitchFamily="34" charset="0"/>
              </a:rPr>
              <a:t>getAttribute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(</a:t>
            </a:r>
            <a:r>
              <a:rPr lang="en-US" altLang="zh-CN" sz="1200" dirty="0">
                <a:solidFill>
                  <a:srgbClr val="000000"/>
                </a:solidFill>
                <a:sym typeface="Arial" panose="020B0604020202020204" pitchFamily="34" charset="0"/>
              </a:rPr>
              <a:t>PDO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::</a:t>
            </a:r>
            <a:r>
              <a:rPr lang="en-US" altLang="zh-CN" sz="1200" dirty="0">
                <a:solidFill>
                  <a:srgbClr val="000000"/>
                </a:solidFill>
                <a:sym typeface="Arial" panose="020B0604020202020204" pitchFamily="34" charset="0"/>
              </a:rPr>
              <a:t>ATTR_AUTOCOMMIT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);</a:t>
            </a:r>
            <a:endParaRPr lang="zh-CN" altLang="en-US" sz="1200" dirty="0">
              <a:solidFill>
                <a:srgbClr val="8000FF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200" b="1" dirty="0">
                <a:solidFill>
                  <a:srgbClr val="0000FF"/>
                </a:solidFill>
                <a:sym typeface="Arial" panose="020B0604020202020204" pitchFamily="34" charset="0"/>
              </a:rPr>
              <a:t>echo</a:t>
            </a:r>
            <a:r>
              <a:rPr lang="en-US" altLang="zh-CN" sz="1200" dirty="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sym typeface="Arial" panose="020B0604020202020204" pitchFamily="34" charset="0"/>
              </a:rPr>
              <a:t>"\n</a:t>
            </a:r>
            <a:r>
              <a:rPr lang="zh-CN" altLang="en-US" sz="1200" dirty="0">
                <a:solidFill>
                  <a:srgbClr val="808080"/>
                </a:solidFill>
                <a:sym typeface="Arial" panose="020B0604020202020204" pitchFamily="34" charset="0"/>
              </a:rPr>
              <a:t>当前</a:t>
            </a:r>
            <a:r>
              <a:rPr lang="en-US" altLang="zh-CN" sz="1200" dirty="0">
                <a:solidFill>
                  <a:srgbClr val="808080"/>
                </a:solidFill>
                <a:sym typeface="Arial" panose="020B0604020202020204" pitchFamily="34" charset="0"/>
              </a:rPr>
              <a:t>PDO</a:t>
            </a:r>
            <a:r>
              <a:rPr lang="zh-CN" altLang="en-US" sz="1200" dirty="0">
                <a:solidFill>
                  <a:srgbClr val="808080"/>
                </a:solidFill>
                <a:sym typeface="Arial" panose="020B0604020202020204" pitchFamily="34" charset="0"/>
              </a:rPr>
              <a:t>的错误处理的模式：</a:t>
            </a:r>
            <a:r>
              <a:rPr lang="en-US" altLang="zh-CN" sz="1200" dirty="0">
                <a:solidFill>
                  <a:srgbClr val="808080"/>
                </a:solidFill>
                <a:sym typeface="Arial" panose="020B0604020202020204" pitchFamily="34" charset="0"/>
              </a:rPr>
              <a:t>"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80"/>
                </a:solidFill>
                <a:sym typeface="Arial" panose="020B0604020202020204" pitchFamily="34" charset="0"/>
              </a:rPr>
              <a:t>$</a:t>
            </a:r>
            <a:r>
              <a:rPr lang="en-US" altLang="zh-CN" sz="1200" dirty="0" err="1">
                <a:solidFill>
                  <a:srgbClr val="000080"/>
                </a:solidFill>
                <a:sym typeface="Arial" panose="020B0604020202020204" pitchFamily="34" charset="0"/>
              </a:rPr>
              <a:t>pdo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sym typeface="Arial" panose="020B0604020202020204" pitchFamily="34" charset="0"/>
              </a:rPr>
              <a:t>getAttribute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(</a:t>
            </a:r>
            <a:r>
              <a:rPr lang="en-US" altLang="zh-CN" sz="1200" dirty="0">
                <a:solidFill>
                  <a:srgbClr val="000000"/>
                </a:solidFill>
                <a:sym typeface="Arial" panose="020B0604020202020204" pitchFamily="34" charset="0"/>
              </a:rPr>
              <a:t>PDO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::</a:t>
            </a:r>
            <a:r>
              <a:rPr lang="en-US" altLang="zh-CN" sz="1200" dirty="0">
                <a:solidFill>
                  <a:srgbClr val="000000"/>
                </a:solidFill>
                <a:sym typeface="Arial" panose="020B0604020202020204" pitchFamily="34" charset="0"/>
              </a:rPr>
              <a:t>ATTR_ERRMODE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);</a:t>
            </a:r>
            <a:r>
              <a:rPr lang="en-US" altLang="zh-CN" sz="1200" dirty="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zh-CN" altLang="en-US" sz="12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200" b="1" dirty="0">
                <a:solidFill>
                  <a:srgbClr val="0000FF"/>
                </a:solidFill>
                <a:sym typeface="Arial" panose="020B0604020202020204" pitchFamily="34" charset="0"/>
              </a:rPr>
              <a:t>echo</a:t>
            </a:r>
            <a:r>
              <a:rPr lang="en-US" altLang="zh-CN" sz="1200" dirty="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sym typeface="Arial" panose="020B0604020202020204" pitchFamily="34" charset="0"/>
              </a:rPr>
              <a:t>"\n</a:t>
            </a:r>
            <a:r>
              <a:rPr lang="zh-CN" altLang="en-US" sz="1200" dirty="0">
                <a:solidFill>
                  <a:srgbClr val="808080"/>
                </a:solidFill>
                <a:sym typeface="Arial" panose="020B0604020202020204" pitchFamily="34" charset="0"/>
              </a:rPr>
              <a:t>表字段字符的大小写转换： </a:t>
            </a:r>
            <a:r>
              <a:rPr lang="en-US" altLang="zh-CN" sz="1200" dirty="0">
                <a:solidFill>
                  <a:srgbClr val="808080"/>
                </a:solidFill>
                <a:sym typeface="Arial" panose="020B0604020202020204" pitchFamily="34" charset="0"/>
              </a:rPr>
              <a:t>"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80"/>
                </a:solidFill>
                <a:sym typeface="Arial" panose="020B0604020202020204" pitchFamily="34" charset="0"/>
              </a:rPr>
              <a:t>$</a:t>
            </a:r>
            <a:r>
              <a:rPr lang="en-US" altLang="zh-CN" sz="1200" dirty="0" err="1">
                <a:solidFill>
                  <a:srgbClr val="000080"/>
                </a:solidFill>
                <a:sym typeface="Arial" panose="020B0604020202020204" pitchFamily="34" charset="0"/>
              </a:rPr>
              <a:t>pdo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sym typeface="Arial" panose="020B0604020202020204" pitchFamily="34" charset="0"/>
              </a:rPr>
              <a:t>getAttribute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(</a:t>
            </a:r>
            <a:r>
              <a:rPr lang="en-US" altLang="zh-CN" sz="1200" dirty="0">
                <a:solidFill>
                  <a:srgbClr val="000000"/>
                </a:solidFill>
                <a:sym typeface="Arial" panose="020B0604020202020204" pitchFamily="34" charset="0"/>
              </a:rPr>
              <a:t>PDO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::</a:t>
            </a:r>
            <a:r>
              <a:rPr lang="en-US" altLang="zh-CN" sz="1200" dirty="0">
                <a:solidFill>
                  <a:srgbClr val="000000"/>
                </a:solidFill>
                <a:sym typeface="Arial" panose="020B0604020202020204" pitchFamily="34" charset="0"/>
              </a:rPr>
              <a:t>ATTR_CASE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);</a:t>
            </a:r>
            <a:r>
              <a:rPr lang="en-US" altLang="zh-CN" sz="1200" dirty="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zh-CN" altLang="en-US" sz="12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200" b="1" dirty="0">
                <a:solidFill>
                  <a:srgbClr val="0000FF"/>
                </a:solidFill>
                <a:sym typeface="Arial" panose="020B0604020202020204" pitchFamily="34" charset="0"/>
              </a:rPr>
              <a:t>echo</a:t>
            </a:r>
            <a:r>
              <a:rPr lang="en-US" altLang="zh-CN" sz="1200" dirty="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sym typeface="Arial" panose="020B0604020202020204" pitchFamily="34" charset="0"/>
              </a:rPr>
              <a:t>"\n</a:t>
            </a:r>
            <a:r>
              <a:rPr lang="zh-CN" altLang="en-US" sz="1200" dirty="0">
                <a:solidFill>
                  <a:srgbClr val="808080"/>
                </a:solidFill>
                <a:sym typeface="Arial" panose="020B0604020202020204" pitchFamily="34" charset="0"/>
              </a:rPr>
              <a:t>与连接状态相关特有信息： </a:t>
            </a:r>
            <a:r>
              <a:rPr lang="en-US" altLang="zh-CN" sz="1200" dirty="0">
                <a:solidFill>
                  <a:srgbClr val="808080"/>
                </a:solidFill>
                <a:sym typeface="Arial" panose="020B0604020202020204" pitchFamily="34" charset="0"/>
              </a:rPr>
              <a:t>"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80"/>
                </a:solidFill>
                <a:sym typeface="Arial" panose="020B0604020202020204" pitchFamily="34" charset="0"/>
              </a:rPr>
              <a:t>$</a:t>
            </a:r>
            <a:r>
              <a:rPr lang="en-US" altLang="zh-CN" sz="1200" dirty="0" err="1">
                <a:solidFill>
                  <a:srgbClr val="000080"/>
                </a:solidFill>
                <a:sym typeface="Arial" panose="020B0604020202020204" pitchFamily="34" charset="0"/>
              </a:rPr>
              <a:t>pdo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sym typeface="Arial" panose="020B0604020202020204" pitchFamily="34" charset="0"/>
              </a:rPr>
              <a:t>getAttribute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(</a:t>
            </a:r>
            <a:r>
              <a:rPr lang="en-US" altLang="zh-CN" sz="1200" dirty="0">
                <a:solidFill>
                  <a:srgbClr val="000000"/>
                </a:solidFill>
                <a:sym typeface="Arial" panose="020B0604020202020204" pitchFamily="34" charset="0"/>
              </a:rPr>
              <a:t>PDO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::</a:t>
            </a:r>
            <a:r>
              <a:rPr lang="en-US" altLang="zh-CN" sz="1200" dirty="0">
                <a:solidFill>
                  <a:srgbClr val="000000"/>
                </a:solidFill>
                <a:sym typeface="Arial" panose="020B0604020202020204" pitchFamily="34" charset="0"/>
              </a:rPr>
              <a:t>ATTR_CONNECTION_STATUS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);</a:t>
            </a:r>
            <a:r>
              <a:rPr lang="en-US" altLang="zh-CN" sz="1200" dirty="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zh-CN" altLang="en-US" sz="12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200" b="1" dirty="0">
                <a:solidFill>
                  <a:srgbClr val="0000FF"/>
                </a:solidFill>
                <a:sym typeface="Arial" panose="020B0604020202020204" pitchFamily="34" charset="0"/>
              </a:rPr>
              <a:t>echo</a:t>
            </a:r>
            <a:r>
              <a:rPr lang="en-US" altLang="zh-CN" sz="1200" dirty="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sym typeface="Arial" panose="020B0604020202020204" pitchFamily="34" charset="0"/>
              </a:rPr>
              <a:t>"\n</a:t>
            </a:r>
            <a:r>
              <a:rPr lang="zh-CN" altLang="en-US" sz="1200" dirty="0">
                <a:solidFill>
                  <a:srgbClr val="808080"/>
                </a:solidFill>
                <a:sym typeface="Arial" panose="020B0604020202020204" pitchFamily="34" charset="0"/>
              </a:rPr>
              <a:t>空字符串转换为</a:t>
            </a:r>
            <a:r>
              <a:rPr lang="en-US" altLang="zh-CN" sz="1200" dirty="0">
                <a:solidFill>
                  <a:srgbClr val="808080"/>
                </a:solidFill>
                <a:sym typeface="Arial" panose="020B0604020202020204" pitchFamily="34" charset="0"/>
              </a:rPr>
              <a:t>SQL</a:t>
            </a:r>
            <a:r>
              <a:rPr lang="zh-CN" altLang="en-US" sz="1200" dirty="0">
                <a:solidFill>
                  <a:srgbClr val="808080"/>
                </a:solidFill>
                <a:sym typeface="Arial" panose="020B0604020202020204" pitchFamily="34" charset="0"/>
              </a:rPr>
              <a:t>的</a:t>
            </a:r>
            <a:r>
              <a:rPr lang="en-US" altLang="zh-CN" sz="1200" dirty="0">
                <a:solidFill>
                  <a:srgbClr val="808080"/>
                </a:solidFill>
                <a:sym typeface="Arial" panose="020B0604020202020204" pitchFamily="34" charset="0"/>
              </a:rPr>
              <a:t>null："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.</a:t>
            </a:r>
            <a:r>
              <a:rPr lang="en-US" altLang="zh-CN" sz="1200" dirty="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80"/>
                </a:solidFill>
                <a:sym typeface="Arial" panose="020B0604020202020204" pitchFamily="34" charset="0"/>
              </a:rPr>
              <a:t>$</a:t>
            </a:r>
            <a:r>
              <a:rPr lang="en-US" altLang="zh-CN" sz="1200" dirty="0" err="1">
                <a:solidFill>
                  <a:srgbClr val="000080"/>
                </a:solidFill>
                <a:sym typeface="Arial" panose="020B0604020202020204" pitchFamily="34" charset="0"/>
              </a:rPr>
              <a:t>pdo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sym typeface="Arial" panose="020B0604020202020204" pitchFamily="34" charset="0"/>
              </a:rPr>
              <a:t>getAttribute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(</a:t>
            </a:r>
            <a:r>
              <a:rPr lang="en-US" altLang="zh-CN" sz="1200" dirty="0">
                <a:solidFill>
                  <a:srgbClr val="000000"/>
                </a:solidFill>
                <a:sym typeface="Arial" panose="020B0604020202020204" pitchFamily="34" charset="0"/>
              </a:rPr>
              <a:t>PDO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::</a:t>
            </a:r>
            <a:r>
              <a:rPr lang="en-US" altLang="zh-CN" sz="1200" dirty="0">
                <a:solidFill>
                  <a:srgbClr val="000000"/>
                </a:solidFill>
                <a:sym typeface="Arial" panose="020B0604020202020204" pitchFamily="34" charset="0"/>
              </a:rPr>
              <a:t>ATTR_ORACLE_NULLS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);</a:t>
            </a:r>
            <a:r>
              <a:rPr lang="en-US" altLang="zh-CN" sz="1200" dirty="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zh-CN" altLang="en-US" sz="12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200" b="1" dirty="0">
                <a:solidFill>
                  <a:srgbClr val="0000FF"/>
                </a:solidFill>
                <a:sym typeface="Arial" panose="020B0604020202020204" pitchFamily="34" charset="0"/>
              </a:rPr>
              <a:t>echo</a:t>
            </a:r>
            <a:r>
              <a:rPr lang="en-US" altLang="zh-CN" sz="1200" dirty="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sym typeface="Arial" panose="020B0604020202020204" pitchFamily="34" charset="0"/>
              </a:rPr>
              <a:t>"\n</a:t>
            </a:r>
            <a:r>
              <a:rPr lang="zh-CN" altLang="en-US" sz="1200" dirty="0">
                <a:solidFill>
                  <a:srgbClr val="808080"/>
                </a:solidFill>
                <a:sym typeface="Arial" panose="020B0604020202020204" pitchFamily="34" charset="0"/>
              </a:rPr>
              <a:t>应用程序提前获取数据大小：</a:t>
            </a:r>
            <a:r>
              <a:rPr lang="en-US" altLang="zh-CN" sz="1200" dirty="0">
                <a:solidFill>
                  <a:srgbClr val="808080"/>
                </a:solidFill>
                <a:sym typeface="Arial" panose="020B0604020202020204" pitchFamily="34" charset="0"/>
              </a:rPr>
              <a:t>"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.</a:t>
            </a:r>
            <a:r>
              <a:rPr lang="en-US" altLang="zh-CN" sz="1200" dirty="0">
                <a:solidFill>
                  <a:srgbClr val="000080"/>
                </a:solidFill>
                <a:sym typeface="Arial" panose="020B0604020202020204" pitchFamily="34" charset="0"/>
              </a:rPr>
              <a:t>$</a:t>
            </a:r>
            <a:r>
              <a:rPr lang="en-US" altLang="zh-CN" sz="1200" dirty="0" err="1">
                <a:solidFill>
                  <a:srgbClr val="000080"/>
                </a:solidFill>
                <a:sym typeface="Arial" panose="020B0604020202020204" pitchFamily="34" charset="0"/>
              </a:rPr>
              <a:t>pdo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sym typeface="Arial" panose="020B0604020202020204" pitchFamily="34" charset="0"/>
              </a:rPr>
              <a:t>getAttribute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(</a:t>
            </a:r>
            <a:r>
              <a:rPr lang="en-US" altLang="zh-CN" sz="1200" dirty="0">
                <a:solidFill>
                  <a:srgbClr val="000000"/>
                </a:solidFill>
                <a:sym typeface="Arial" panose="020B0604020202020204" pitchFamily="34" charset="0"/>
              </a:rPr>
              <a:t>PDO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::</a:t>
            </a:r>
            <a:r>
              <a:rPr lang="en-US" altLang="zh-CN" sz="1200" dirty="0">
                <a:solidFill>
                  <a:srgbClr val="000000"/>
                </a:solidFill>
                <a:sym typeface="Arial" panose="020B0604020202020204" pitchFamily="34" charset="0"/>
              </a:rPr>
              <a:t>ATTR_PERSISTENT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);</a:t>
            </a:r>
            <a:r>
              <a:rPr lang="en-US" altLang="zh-CN" sz="1200" dirty="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zh-CN" altLang="en-US" sz="12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200" b="1" dirty="0">
                <a:solidFill>
                  <a:srgbClr val="0000FF"/>
                </a:solidFill>
                <a:sym typeface="Arial" panose="020B0604020202020204" pitchFamily="34" charset="0"/>
              </a:rPr>
              <a:t>echo</a:t>
            </a:r>
            <a:r>
              <a:rPr lang="en-US" altLang="zh-CN" sz="1200" dirty="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sym typeface="Arial" panose="020B0604020202020204" pitchFamily="34" charset="0"/>
              </a:rPr>
              <a:t>"\n</a:t>
            </a:r>
            <a:r>
              <a:rPr lang="zh-CN" altLang="en-US" sz="1200" dirty="0">
                <a:solidFill>
                  <a:srgbClr val="808080"/>
                </a:solidFill>
                <a:sym typeface="Arial" panose="020B0604020202020204" pitchFamily="34" charset="0"/>
              </a:rPr>
              <a:t>与数据库特有的服务器信息：</a:t>
            </a:r>
            <a:r>
              <a:rPr lang="en-US" altLang="zh-CN" sz="1200" dirty="0">
                <a:solidFill>
                  <a:srgbClr val="808080"/>
                </a:solidFill>
                <a:sym typeface="Arial" panose="020B0604020202020204" pitchFamily="34" charset="0"/>
              </a:rPr>
              <a:t>"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.</a:t>
            </a:r>
            <a:r>
              <a:rPr lang="en-US" altLang="zh-CN" sz="1200" dirty="0">
                <a:solidFill>
                  <a:srgbClr val="000080"/>
                </a:solidFill>
                <a:sym typeface="Arial" panose="020B0604020202020204" pitchFamily="34" charset="0"/>
              </a:rPr>
              <a:t>$</a:t>
            </a:r>
            <a:r>
              <a:rPr lang="en-US" altLang="zh-CN" sz="1200" dirty="0" err="1">
                <a:solidFill>
                  <a:srgbClr val="000080"/>
                </a:solidFill>
                <a:sym typeface="Arial" panose="020B0604020202020204" pitchFamily="34" charset="0"/>
              </a:rPr>
              <a:t>pdo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sym typeface="Arial" panose="020B0604020202020204" pitchFamily="34" charset="0"/>
              </a:rPr>
              <a:t>getAttribute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(</a:t>
            </a:r>
            <a:r>
              <a:rPr lang="en-US" altLang="zh-CN" sz="1200" dirty="0">
                <a:solidFill>
                  <a:srgbClr val="000000"/>
                </a:solidFill>
                <a:sym typeface="Arial" panose="020B0604020202020204" pitchFamily="34" charset="0"/>
              </a:rPr>
              <a:t>PDO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::</a:t>
            </a:r>
            <a:r>
              <a:rPr lang="en-US" altLang="zh-CN" sz="1200" dirty="0">
                <a:solidFill>
                  <a:srgbClr val="000000"/>
                </a:solidFill>
                <a:sym typeface="Arial" panose="020B0604020202020204" pitchFamily="34" charset="0"/>
              </a:rPr>
              <a:t>ATTR_SERVER_INFO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);</a:t>
            </a:r>
            <a:r>
              <a:rPr lang="en-US" altLang="zh-CN" sz="1200" dirty="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zh-CN" altLang="en-US" sz="12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200" b="1" dirty="0">
                <a:solidFill>
                  <a:srgbClr val="0000FF"/>
                </a:solidFill>
                <a:sym typeface="Arial" panose="020B0604020202020204" pitchFamily="34" charset="0"/>
              </a:rPr>
              <a:t>echo</a:t>
            </a:r>
            <a:r>
              <a:rPr lang="en-US" altLang="zh-CN" sz="1200" dirty="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sym typeface="Arial" panose="020B0604020202020204" pitchFamily="34" charset="0"/>
              </a:rPr>
              <a:t>"\n</a:t>
            </a:r>
            <a:r>
              <a:rPr lang="zh-CN" altLang="en-US" sz="1200" dirty="0">
                <a:solidFill>
                  <a:srgbClr val="808080"/>
                </a:solidFill>
                <a:sym typeface="Arial" panose="020B0604020202020204" pitchFamily="34" charset="0"/>
              </a:rPr>
              <a:t>数据库服务器版本号信息：</a:t>
            </a:r>
            <a:r>
              <a:rPr lang="en-US" altLang="zh-CN" sz="1200" dirty="0">
                <a:solidFill>
                  <a:srgbClr val="808080"/>
                </a:solidFill>
                <a:sym typeface="Arial" panose="020B0604020202020204" pitchFamily="34" charset="0"/>
              </a:rPr>
              <a:t>"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80"/>
                </a:solidFill>
                <a:sym typeface="Arial" panose="020B0604020202020204" pitchFamily="34" charset="0"/>
              </a:rPr>
              <a:t>$</a:t>
            </a:r>
            <a:r>
              <a:rPr lang="en-US" altLang="zh-CN" sz="1200" dirty="0" err="1">
                <a:solidFill>
                  <a:srgbClr val="000080"/>
                </a:solidFill>
                <a:sym typeface="Arial" panose="020B0604020202020204" pitchFamily="34" charset="0"/>
              </a:rPr>
              <a:t>pdo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sym typeface="Arial" panose="020B0604020202020204" pitchFamily="34" charset="0"/>
              </a:rPr>
              <a:t>getAttribute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(</a:t>
            </a:r>
            <a:r>
              <a:rPr lang="en-US" altLang="zh-CN" sz="1200" dirty="0">
                <a:solidFill>
                  <a:srgbClr val="000000"/>
                </a:solidFill>
                <a:sym typeface="Arial" panose="020B0604020202020204" pitchFamily="34" charset="0"/>
              </a:rPr>
              <a:t>PDO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::</a:t>
            </a:r>
            <a:r>
              <a:rPr lang="en-US" altLang="zh-CN" sz="1200" dirty="0">
                <a:solidFill>
                  <a:srgbClr val="000000"/>
                </a:solidFill>
                <a:sym typeface="Arial" panose="020B0604020202020204" pitchFamily="34" charset="0"/>
              </a:rPr>
              <a:t>ATTR_SERVER_VERSION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);</a:t>
            </a:r>
            <a:endParaRPr lang="zh-CN" altLang="en-US" sz="1200" dirty="0">
              <a:solidFill>
                <a:srgbClr val="8000FF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200" b="1" dirty="0">
                <a:solidFill>
                  <a:srgbClr val="0000FF"/>
                </a:solidFill>
                <a:sym typeface="Arial" panose="020B0604020202020204" pitchFamily="34" charset="0"/>
              </a:rPr>
              <a:t>echo</a:t>
            </a:r>
            <a:r>
              <a:rPr lang="en-US" altLang="zh-CN" sz="1200" dirty="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sym typeface="Arial" panose="020B0604020202020204" pitchFamily="34" charset="0"/>
              </a:rPr>
              <a:t>"\n</a:t>
            </a:r>
            <a:r>
              <a:rPr lang="zh-CN" altLang="en-US" sz="1200" dirty="0">
                <a:solidFill>
                  <a:srgbClr val="808080"/>
                </a:solidFill>
                <a:sym typeface="Arial" panose="020B0604020202020204" pitchFamily="34" charset="0"/>
              </a:rPr>
              <a:t>数据库客户端版本号信息：</a:t>
            </a:r>
            <a:r>
              <a:rPr lang="en-US" altLang="zh-CN" sz="1200" dirty="0">
                <a:solidFill>
                  <a:srgbClr val="808080"/>
                </a:solidFill>
                <a:sym typeface="Arial" panose="020B0604020202020204" pitchFamily="34" charset="0"/>
              </a:rPr>
              <a:t>"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80"/>
                </a:solidFill>
                <a:sym typeface="Arial" panose="020B0604020202020204" pitchFamily="34" charset="0"/>
              </a:rPr>
              <a:t>$</a:t>
            </a:r>
            <a:r>
              <a:rPr lang="en-US" altLang="zh-CN" sz="1200" dirty="0" err="1">
                <a:solidFill>
                  <a:srgbClr val="000080"/>
                </a:solidFill>
                <a:sym typeface="Arial" panose="020B0604020202020204" pitchFamily="34" charset="0"/>
              </a:rPr>
              <a:t>pdo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sym typeface="Arial" panose="020B0604020202020204" pitchFamily="34" charset="0"/>
              </a:rPr>
              <a:t>getAttribute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(</a:t>
            </a:r>
            <a:r>
              <a:rPr lang="en-US" altLang="zh-CN" sz="1200" dirty="0">
                <a:solidFill>
                  <a:srgbClr val="000000"/>
                </a:solidFill>
                <a:sym typeface="Arial" panose="020B0604020202020204" pitchFamily="34" charset="0"/>
              </a:rPr>
              <a:t>PDO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::</a:t>
            </a:r>
            <a:r>
              <a:rPr lang="en-US" altLang="zh-CN" sz="1200" dirty="0">
                <a:solidFill>
                  <a:srgbClr val="000000"/>
                </a:solidFill>
                <a:sym typeface="Arial" panose="020B0604020202020204" pitchFamily="34" charset="0"/>
              </a:rPr>
              <a:t>ATTR_CLIENT_VERSION</a:t>
            </a:r>
            <a:r>
              <a:rPr lang="en-US" altLang="zh-CN" sz="1200" dirty="0">
                <a:solidFill>
                  <a:srgbClr val="8000FF"/>
                </a:solidFill>
                <a:sym typeface="Arial" panose="020B0604020202020204" pitchFamily="34" charset="0"/>
              </a:rPr>
              <a:t>);</a:t>
            </a:r>
            <a:r>
              <a:rPr lang="en-US" altLang="zh-CN" sz="1200" dirty="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995" y="988060"/>
            <a:ext cx="8416290" cy="3095625"/>
          </a:xfrm>
        </p:spPr>
        <p:txBody>
          <a:bodyPr>
            <a:normAutofit/>
          </a:bodyPr>
          <a:lstStyle/>
          <a:p>
            <a:r>
              <a:rPr b="1">
                <a:solidFill>
                  <a:srgbClr val="FF0000"/>
                </a:solidFill>
              </a:rPr>
              <a:t>$</a:t>
            </a:r>
            <a:r>
              <a:rPr lang="en-US" b="1">
                <a:solidFill>
                  <a:srgbClr val="FF0000"/>
                </a:solidFill>
              </a:rPr>
              <a:t>pdo-&gt;exec('set names utf8')</a:t>
            </a:r>
            <a:r>
              <a:rPr b="1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或 </a:t>
            </a:r>
            <a:r>
              <a:rPr b="1">
                <a:solidFill>
                  <a:srgbClr val="FF0000"/>
                </a:solidFill>
                <a:sym typeface="+mn-ea"/>
              </a:rPr>
              <a:t>$</a:t>
            </a:r>
            <a:r>
              <a:rPr lang="en-US" b="1">
                <a:solidFill>
                  <a:srgbClr val="FF0000"/>
                </a:solidFill>
                <a:sym typeface="+mn-ea"/>
              </a:rPr>
              <a:t>pdo-&gt;query('set names utf8')</a:t>
            </a:r>
            <a:r>
              <a:rPr b="1">
                <a:solidFill>
                  <a:srgbClr val="FF0000"/>
                </a:solidFill>
                <a:sym typeface="+mn-ea"/>
              </a:rPr>
              <a:t>;</a:t>
            </a:r>
            <a:endParaRPr lang="en-US" b="1">
              <a:solidFill>
                <a:srgbClr val="FF0000"/>
              </a:solidFill>
            </a:endParaRPr>
          </a:p>
          <a:p>
            <a:endParaRPr lang="zh-CN" altLang="en-US"/>
          </a:p>
          <a:p>
            <a:pPr lvl="1"/>
            <a:r>
              <a:rPr lang="zh-CN" altLang="en-US"/>
              <a:t>描述:设置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sym typeface="Arial" panose="020B0604020202020204" pitchFamily="34" charset="0"/>
              </a:rPr>
              <a:t>数据库编码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 </a:t>
            </a:r>
            <a:r>
              <a:rPr lang="zh-CN" altLang="en-US"/>
              <a:t>设置编码格式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95605" y="411480"/>
            <a:ext cx="8152130" cy="33629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sz="2000" b="1">
                <a:solidFill>
                  <a:srgbClr val="FF0000"/>
                </a:solidFill>
                <a:effectLst/>
                <a:sym typeface="+mn-ea"/>
              </a:rPr>
              <a:t>$</a:t>
            </a:r>
            <a:r>
              <a:rPr lang="en-US" sz="2000" b="1">
                <a:solidFill>
                  <a:srgbClr val="FF0000"/>
                </a:solidFill>
                <a:effectLst/>
                <a:sym typeface="+mn-ea"/>
              </a:rPr>
              <a:t>pdo-&gt;query($sql)</a:t>
            </a:r>
            <a:endParaRPr sz="1665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sz="1600">
                <a:sym typeface="+mn-ea"/>
              </a:rPr>
              <a:t>执行SQL为select、show</a:t>
            </a:r>
            <a:r>
              <a:rPr lang="zh-CN" sz="1600">
                <a:sym typeface="+mn-ea"/>
              </a:rPr>
              <a:t>等</a:t>
            </a:r>
            <a:r>
              <a:rPr lang="zh-CN" sz="1600" b="1">
                <a:solidFill>
                  <a:srgbClr val="FF0000"/>
                </a:solidFill>
                <a:sym typeface="+mn-ea"/>
              </a:rPr>
              <a:t>查询语句</a:t>
            </a:r>
            <a:r>
              <a:rPr sz="1600">
                <a:sym typeface="+mn-ea"/>
              </a:rPr>
              <a:t>，正确执行时将</a:t>
            </a:r>
            <a:r>
              <a:rPr sz="1600" b="1">
                <a:solidFill>
                  <a:srgbClr val="FF0000"/>
                </a:solidFill>
                <a:sym typeface="+mn-ea"/>
              </a:rPr>
              <a:t>返回资源</a:t>
            </a:r>
            <a:r>
              <a:rPr lang="zh-CN" sz="1600" b="1">
                <a:solidFill>
                  <a:srgbClr val="FF0000"/>
                </a:solidFill>
                <a:sym typeface="+mn-ea"/>
              </a:rPr>
              <a:t>结果集对象</a:t>
            </a:r>
            <a:r>
              <a:rPr lang="en-US" altLang="zh-CN" sz="1600" b="1">
                <a:solidFill>
                  <a:srgbClr val="FF0000"/>
                </a:solidFill>
                <a:sym typeface="+mn-ea"/>
              </a:rPr>
              <a:t>PDOStatement</a:t>
            </a:r>
            <a:r>
              <a:rPr sz="1600">
                <a:sym typeface="+mn-ea"/>
              </a:rPr>
              <a:t>,错误执行将返回false;</a:t>
            </a:r>
            <a:r>
              <a:rPr lang="zh-CN" sz="1600">
                <a:sym typeface="+mn-ea"/>
              </a:rPr>
              <a:t>如果</a:t>
            </a:r>
            <a:r>
              <a:rPr sz="1600">
                <a:sym typeface="+mn-ea"/>
              </a:rPr>
              <a:t>想获取数据行总数，可以使用pdostament对象中的rowCount()方法获取，</a:t>
            </a:r>
          </a:p>
          <a:p>
            <a:pPr lvl="0">
              <a:lnSpc>
                <a:spcPct val="150000"/>
              </a:lnSpc>
            </a:pPr>
            <a:r>
              <a:rPr sz="1920" b="1">
                <a:solidFill>
                  <a:srgbClr val="FF0000"/>
                </a:solidFill>
                <a:sym typeface="+mn-ea"/>
              </a:rPr>
              <a:t>$</a:t>
            </a:r>
            <a:r>
              <a:rPr lang="en-US" sz="1920" b="1">
                <a:solidFill>
                  <a:srgbClr val="FF0000"/>
                </a:solidFill>
                <a:sym typeface="+mn-ea"/>
              </a:rPr>
              <a:t>pdo-&gt;exec($sql)</a:t>
            </a:r>
            <a:endParaRPr lang="en-US" sz="1920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sz="1600">
                <a:sym typeface="+mn-ea"/>
              </a:rPr>
              <a:t>执行SQL为</a:t>
            </a:r>
            <a:r>
              <a:rPr lang="en-US" sz="1600">
                <a:sym typeface="+mn-ea"/>
              </a:rPr>
              <a:t>insert</a:t>
            </a:r>
            <a:r>
              <a:rPr sz="1600">
                <a:sym typeface="+mn-ea"/>
              </a:rPr>
              <a:t>、</a:t>
            </a:r>
            <a:r>
              <a:rPr lang="en-US" sz="1600">
                <a:sym typeface="+mn-ea"/>
              </a:rPr>
              <a:t>update</a:t>
            </a:r>
            <a:r>
              <a:rPr lang="zh-CN" altLang="en-US" sz="1600">
                <a:sym typeface="+mn-ea"/>
              </a:rPr>
              <a:t>、</a:t>
            </a:r>
            <a:r>
              <a:rPr lang="en-US" altLang="zh-CN" sz="1600">
                <a:sym typeface="+mn-ea"/>
              </a:rPr>
              <a:t>delete</a:t>
            </a:r>
            <a:r>
              <a:rPr lang="zh-CN" sz="1600">
                <a:sym typeface="+mn-ea"/>
              </a:rPr>
              <a:t>等</a:t>
            </a:r>
            <a:r>
              <a:rPr lang="zh-CN" sz="1600" b="1">
                <a:solidFill>
                  <a:srgbClr val="FF0000"/>
                </a:solidFill>
                <a:sym typeface="+mn-ea"/>
              </a:rPr>
              <a:t>操作语句</a:t>
            </a:r>
            <a:r>
              <a:rPr sz="1600">
                <a:sym typeface="+mn-ea"/>
              </a:rPr>
              <a:t>，正确执行将</a:t>
            </a:r>
            <a:r>
              <a:rPr sz="1600" b="1">
                <a:solidFill>
                  <a:srgbClr val="FF0000"/>
                </a:solidFill>
                <a:sym typeface="+mn-ea"/>
              </a:rPr>
              <a:t>返回</a:t>
            </a:r>
            <a:r>
              <a:rPr lang="zh-CN" sz="1600" b="1">
                <a:solidFill>
                  <a:srgbClr val="FF0000"/>
                </a:solidFill>
                <a:sym typeface="+mn-ea"/>
              </a:rPr>
              <a:t>受影响行数</a:t>
            </a:r>
            <a:r>
              <a:rPr sz="1600">
                <a:sym typeface="+mn-ea"/>
              </a:rPr>
              <a:t>,错误执行将返回false。</a:t>
            </a:r>
          </a:p>
          <a:p>
            <a:pPr marL="914400" lvl="2" indent="0">
              <a:lnSpc>
                <a:spcPct val="130000"/>
              </a:lnSpc>
              <a:buNone/>
            </a:pPr>
            <a:endParaRPr lang="zh-CN" altLang="en-US" sz="1600">
              <a:sym typeface="+mn-ea"/>
            </a:endParaRPr>
          </a:p>
          <a:p>
            <a:pPr marL="0" indent="0">
              <a:buNone/>
            </a:pPr>
            <a:endParaRPr lang="zh-CN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892" y="-190"/>
            <a:ext cx="8229600" cy="857250"/>
          </a:xfrm>
        </p:spPr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执行</a:t>
            </a:r>
            <a:r>
              <a:rPr lang="en-US"/>
              <a:t>SQL</a:t>
            </a:r>
            <a:r>
              <a:rPr lang="zh-CN" altLang="en-US"/>
              <a:t>语句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705485"/>
            <a:ext cx="7712075" cy="2280920"/>
          </a:xfrm>
        </p:spPr>
        <p:txBody>
          <a:bodyPr>
            <a:normAutofit/>
          </a:bodyPr>
          <a:lstStyle/>
          <a:p>
            <a:endParaRPr lang="zh-CN" altLang="en-US" sz="2000"/>
          </a:p>
          <a:p>
            <a:pPr marL="457200" lvl="1" indent="0">
              <a:buNone/>
            </a:pPr>
            <a:endParaRPr lang="zh-CN" altLang="en-US" sz="2000"/>
          </a:p>
          <a:p>
            <a:r>
              <a:rPr b="1">
                <a:solidFill>
                  <a:srgbClr val="FF0000"/>
                </a:solidFill>
                <a:sym typeface="+mn-ea"/>
              </a:rPr>
              <a:t>$</a:t>
            </a:r>
            <a:r>
              <a:rPr lang="en-US" b="1">
                <a:solidFill>
                  <a:srgbClr val="FF0000"/>
                </a:solidFill>
                <a:sym typeface="+mn-ea"/>
              </a:rPr>
              <a:t>pdo</a:t>
            </a:r>
            <a:r>
              <a:rPr b="1">
                <a:solidFill>
                  <a:srgbClr val="FF0000"/>
                </a:solidFill>
                <a:sym typeface="+mn-ea"/>
              </a:rPr>
              <a:t>-&gt;</a:t>
            </a:r>
            <a:r>
              <a:rPr lang="en-US" altLang="zh-CN" b="1">
                <a:solidFill>
                  <a:srgbClr val="FF0000"/>
                </a:solidFill>
              </a:rPr>
              <a:t>lastinsertid()</a:t>
            </a:r>
            <a:endParaRPr lang="zh-CN" altLang="en-US" b="1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在插入记录时，返回最后插入记录的主键</a:t>
            </a:r>
            <a:r>
              <a:rPr lang="en-US" altLang="zh-CN"/>
              <a:t>id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处理非查询语句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PDOStatement</a:t>
            </a:r>
            <a:r>
              <a:rPr lang="zh-CN" altLang="en-US">
                <a:sym typeface="+mn-ea"/>
              </a:rPr>
              <a:t>对象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89065" y="4619944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1035050"/>
            <a:ext cx="7917815" cy="3073400"/>
          </a:xfrm>
        </p:spPr>
        <p:txBody>
          <a:bodyPr>
            <a:normAutofit fontScale="87500" lnSpcReduction="20000"/>
          </a:bodyPr>
          <a:lstStyle/>
          <a:p>
            <a:pPr>
              <a:lnSpc>
                <a:spcPct val="160000"/>
              </a:lnSpc>
            </a:pPr>
            <a:r>
              <a:t>PDOStatement对象</a:t>
            </a:r>
            <a:r>
              <a:rPr lang="zh-CN"/>
              <a:t>不是通过</a:t>
            </a:r>
            <a:r>
              <a:rPr lang="en-US" altLang="zh-CN"/>
              <a:t>new</a:t>
            </a:r>
            <a:r>
              <a:rPr lang="zh-CN" altLang="en-US"/>
              <a:t>关键字实例化出来的，而是通过执行</a:t>
            </a:r>
            <a:r>
              <a:rPr lang="en-US" altLang="zh-CN"/>
              <a:t>PDO</a:t>
            </a:r>
            <a:r>
              <a:rPr lang="zh-CN" altLang="en-US"/>
              <a:t>对象中</a:t>
            </a:r>
            <a:r>
              <a:rPr lang="en-US" altLang="zh-CN"/>
              <a:t>prepare()</a:t>
            </a:r>
            <a:r>
              <a:rPr lang="zh-CN" altLang="en-US"/>
              <a:t>方法，在数据库服务器中准备好一个预处理的</a:t>
            </a:r>
            <a:r>
              <a:rPr lang="en-US" altLang="zh-CN"/>
              <a:t>SQL</a:t>
            </a:r>
            <a:r>
              <a:rPr lang="zh-CN" altLang="en-US"/>
              <a:t>语句后直接返回的。</a:t>
            </a:r>
          </a:p>
          <a:p>
            <a:pPr>
              <a:lnSpc>
                <a:spcPct val="160000"/>
              </a:lnSpc>
            </a:pPr>
            <a:r>
              <a:rPr lang="zh-CN" altLang="en-US"/>
              <a:t>如果通过</a:t>
            </a:r>
            <a:r>
              <a:rPr lang="en-US" altLang="zh-CN"/>
              <a:t>PDO</a:t>
            </a:r>
            <a:r>
              <a:rPr lang="zh-CN" altLang="en-US"/>
              <a:t>对象的</a:t>
            </a:r>
            <a:r>
              <a:rPr lang="en-US" altLang="zh-CN"/>
              <a:t>query()</a:t>
            </a:r>
            <a:r>
              <a:rPr lang="zh-CN" altLang="en-US"/>
              <a:t>方法返回的</a:t>
            </a:r>
            <a:r>
              <a:rPr lang="en-US" altLang="zh-CN">
                <a:sym typeface="+mn-ea"/>
              </a:rPr>
              <a:t>PDOStatement </a:t>
            </a:r>
            <a:r>
              <a:rPr lang="zh-CN" altLang="en-US">
                <a:sym typeface="+mn-ea"/>
              </a:rPr>
              <a:t>对象只代表是一个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结果集对象</a:t>
            </a:r>
            <a:r>
              <a:rPr lang="zh-CN" altLang="en-US">
                <a:sym typeface="+mn-ea"/>
              </a:rPr>
              <a:t>。而通过</a:t>
            </a:r>
            <a:r>
              <a:rPr lang="en-US" altLang="zh-CN">
                <a:sym typeface="+mn-ea"/>
              </a:rPr>
              <a:t>prepare()</a:t>
            </a:r>
            <a:r>
              <a:rPr lang="zh-CN" altLang="en-US">
                <a:sym typeface="+mn-ea"/>
              </a:rPr>
              <a:t>方法产生的</a:t>
            </a:r>
            <a:r>
              <a:rPr lang="en-US" altLang="zh-CN">
                <a:sym typeface="+mn-ea"/>
              </a:rPr>
              <a:t>PDOStatement</a:t>
            </a:r>
            <a:r>
              <a:rPr lang="zh-CN" altLang="en-US">
                <a:sym typeface="+mn-ea"/>
              </a:rPr>
              <a:t>对象则为一个查询对象，能定义和执行参数化的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命令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sz="quarter" idx="13"/>
          </p:nvPr>
        </p:nvGraphicFramePr>
        <p:xfrm>
          <a:off x="673100" y="869315"/>
          <a:ext cx="7178675" cy="3795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1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rowCount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返回上一个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语句影响的行数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columnCount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返回结果集中的列数</a:t>
                      </a:r>
                      <a:endParaRPr 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fetch()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从结果集中获取一行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fetchAll()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返回一个包含结果集中所有行的数组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setFetchMode()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设置需要结果集合的类型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fetchColumn()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返回结果集中下一行某个列的值,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默认取第一列的值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580"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fetchObject()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获取下一行记录并返回它作为一个对象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215"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execute()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执行一条预处理语句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bindParam() 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将参数绑定到相应的查询占位符上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bindValue()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将一值绑定到对应的一个参数中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bindColumn()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用来匹配列名和一个指定的变量名，这样每次获取各行记录时，会自动将相应的值赋给变量。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PDOStatement</a:t>
            </a:r>
            <a:r>
              <a:rPr lang="zh-CN" altLang="en-US"/>
              <a:t>对象中的成员方法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89065" y="4619944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95605" y="771525"/>
            <a:ext cx="8150860" cy="382968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>
                <a:solidFill>
                  <a:srgbClr val="FF0000"/>
                </a:solidFill>
                <a:sym typeface="+mn-ea"/>
              </a:rPr>
              <a:t>$</a:t>
            </a:r>
            <a:r>
              <a:rPr lang="en-US" sz="1800" b="1">
                <a:solidFill>
                  <a:srgbClr val="FF0000"/>
                </a:solidFill>
                <a:sym typeface="+mn-ea"/>
              </a:rPr>
              <a:t>statement-&gt;setFetchMode</a:t>
            </a:r>
            <a:r>
              <a:rPr lang="en-US" sz="1600" b="1">
                <a:solidFill>
                  <a:srgbClr val="FF0000"/>
                </a:solidFill>
                <a:sym typeface="+mn-ea"/>
              </a:rPr>
              <a:t>(</a:t>
            </a:r>
            <a:r>
              <a:rPr lang="en-US" altLang="zh-CN" sz="1600" b="1">
                <a:solidFill>
                  <a:srgbClr val="FF0000"/>
                </a:solidFill>
                <a:sym typeface="+mn-ea"/>
              </a:rPr>
              <a:t>PDO::FETCH_NUM | PDO::FETCH_ASSOC | PDO::FETCH_BOTH</a:t>
            </a:r>
            <a:r>
              <a:rPr lang="en-US" sz="1600" b="1">
                <a:solidFill>
                  <a:srgbClr val="FF0000"/>
                </a:solidFill>
                <a:sym typeface="+mn-ea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 sz="1600">
                <a:sym typeface="+mn-ea"/>
              </a:rPr>
              <a:t>描述:设置结果集中抽取数组的格式</a:t>
            </a:r>
            <a:endParaRPr lang="zh-CN" altLang="en-US" sz="16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FF0000"/>
                </a:solidFill>
                <a:sym typeface="+mn-ea"/>
              </a:rPr>
              <a:t>$</a:t>
            </a:r>
            <a:r>
              <a:rPr lang="en-US" sz="1600" b="1">
                <a:solidFill>
                  <a:srgbClr val="FF0000"/>
                </a:solidFill>
                <a:sym typeface="+mn-ea"/>
              </a:rPr>
              <a:t>statement-&gt;fetch(</a:t>
            </a:r>
            <a:r>
              <a:rPr lang="en-US" altLang="zh-CN" sz="1600" b="1">
                <a:solidFill>
                  <a:srgbClr val="FF0000"/>
                </a:solidFill>
                <a:sym typeface="+mn-ea"/>
              </a:rPr>
              <a:t>PDO::FETCH_NUM | PDO::FETCH_ASSOC | PDO::FETCH_BOTH</a:t>
            </a:r>
            <a:r>
              <a:rPr lang="en-US" sz="1600" b="1">
                <a:solidFill>
                  <a:srgbClr val="FF0000"/>
                </a:solidFill>
                <a:sym typeface="+mn-ea"/>
              </a:rPr>
              <a:t>)</a:t>
            </a:r>
            <a:endParaRPr lang="en-US" altLang="zh-CN" sz="1600" b="1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600"/>
              <a:t>描述:从结果集抽取一行作为数组返回,如果没有更多的行，则返回false</a:t>
            </a: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zh-CN" sz="1600" b="1">
                <a:solidFill>
                  <a:srgbClr val="FF0000"/>
                </a:solidFill>
                <a:sym typeface="+mn-ea"/>
              </a:rPr>
              <a:t>$</a:t>
            </a:r>
            <a:r>
              <a:rPr lang="en-US" sz="1600" b="1">
                <a:solidFill>
                  <a:srgbClr val="FF0000"/>
                </a:solidFill>
                <a:sym typeface="+mn-ea"/>
              </a:rPr>
              <a:t>statement-&gt;fetchALL</a:t>
            </a:r>
            <a:r>
              <a:rPr lang="en-US" altLang="zh-CN" sz="1600" b="1">
                <a:solidFill>
                  <a:srgbClr val="FF0000"/>
                </a:solidFill>
                <a:sym typeface="+mn-ea"/>
              </a:rPr>
              <a:t>(PDO::FETCH_NUM | PDO::FETCH_ASSOC | PDO::FETCH_BOTH)</a:t>
            </a:r>
            <a:endParaRPr lang="zh-CN" altLang="en-US" sz="1600" b="1">
              <a:solidFill>
                <a:srgbClr val="FF0000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>
                <a:sym typeface="+mn-ea"/>
              </a:rPr>
              <a:t>描述:从结果集抽取所有记录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5575" y="12700"/>
            <a:ext cx="8229600" cy="695325"/>
          </a:xfrm>
        </p:spPr>
        <p:txBody>
          <a:bodyPr/>
          <a:lstStyle/>
          <a:p>
            <a:r>
              <a:rPr lang="en-US" altLang="zh-CN">
                <a:sym typeface="+mn-ea"/>
              </a:rPr>
              <a:t>3.4 </a:t>
            </a:r>
            <a:r>
              <a:rPr lang="zh-CN" altLang="en-US">
                <a:sym typeface="+mn-ea"/>
              </a:rPr>
              <a:t>处理资源结果集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标题 1"/>
          <p:cNvSpPr txBox="1"/>
          <p:nvPr/>
        </p:nvSpPr>
        <p:spPr bwMode="auto">
          <a:xfrm>
            <a:off x="326677" y="249538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本章重点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692150" y="919480"/>
            <a:ext cx="7759065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pdo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的作用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pdo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的安装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php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PDO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操作数据库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pdo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预处理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pdo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事务处理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kumimoji="1" lang="zh-CN" altLang="en-US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79705" y="915670"/>
            <a:ext cx="7294245" cy="384810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rgbClr val="FF0000"/>
                </a:solidFill>
              </a:rPr>
              <a:t>预处理好处</a:t>
            </a:r>
          </a:p>
          <a:p>
            <a:pPr lvl="1">
              <a:lnSpc>
                <a:spcPct val="120000"/>
              </a:lnSpc>
            </a:pPr>
            <a:r>
              <a:rPr lang="zh-CN" altLang="en-US" sz="1600"/>
              <a:t>仅需解析一次，但可以用相同或不同的参数执行多次</a:t>
            </a:r>
          </a:p>
          <a:p>
            <a:pPr lvl="1">
              <a:lnSpc>
                <a:spcPct val="120000"/>
              </a:lnSpc>
            </a:pPr>
            <a:r>
              <a:rPr lang="zh-CN" altLang="en-US" sz="1600"/>
              <a:t>可以确保不会发生SQL 注入，提高安全性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FF0000"/>
                </a:solidFill>
              </a:rPr>
              <a:t>$pdo-&gt;prepare($sql)</a:t>
            </a:r>
          </a:p>
          <a:p>
            <a:pPr lvl="1">
              <a:lnSpc>
                <a:spcPct val="120000"/>
              </a:lnSpc>
            </a:pPr>
            <a:r>
              <a:rPr lang="zh-CN" altLang="en-US" sz="1600"/>
              <a:t>准备要执行的</a:t>
            </a:r>
            <a:r>
              <a:rPr lang="en-US" altLang="zh-CN" sz="1600"/>
              <a:t>sql</a:t>
            </a:r>
            <a:r>
              <a:rPr lang="zh-CN" altLang="en-US" sz="1600"/>
              <a:t>语句，方法的返回结果</a:t>
            </a:r>
            <a:r>
              <a:rPr lang="zh-CN" altLang="en-US" sz="1600" dirty="0">
                <a:sym typeface="微软雅黑" panose="020B0503020204020204" pitchFamily="34" charset="-122"/>
              </a:rPr>
              <a:t>即为预处理对象</a:t>
            </a:r>
            <a:endParaRPr lang="zh-CN" altLang="en-US" sz="1600"/>
          </a:p>
          <a:p>
            <a:pPr lvl="1">
              <a:lnSpc>
                <a:spcPct val="120000"/>
              </a:lnSpc>
            </a:pPr>
            <a:r>
              <a:rPr lang="en-US" altLang="zh-CN" sz="1600"/>
              <a:t>在PDO中参数式的SQL语句有两种(预处理sql)：</a:t>
            </a:r>
          </a:p>
          <a:p>
            <a:pPr lvl="2">
              <a:lnSpc>
                <a:spcPct val="120000"/>
              </a:lnSpc>
              <a:buFont typeface="Wingdings" panose="05000000000000000000" charset="0"/>
              <a:buChar char="n"/>
            </a:pPr>
            <a:r>
              <a:rPr lang="en-US" altLang="zh-CN" sz="1440"/>
              <a:t>  1.insert into stu(pws,name) value(?,?); //?号式(适合参数少的)	</a:t>
            </a:r>
          </a:p>
          <a:p>
            <a:pPr lvl="2">
              <a:lnSpc>
                <a:spcPct val="120000"/>
              </a:lnSpc>
              <a:buFont typeface="Wingdings" panose="05000000000000000000" charset="0"/>
              <a:buChar char="n"/>
            </a:pPr>
            <a:r>
              <a:rPr lang="en-US" altLang="zh-CN" sz="1440"/>
              <a:t>  2.insert into stu(pws,name) value(:pws,:name);//别名式(适合参数多的)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FF0000"/>
                </a:solidFill>
                <a:sym typeface="+mn-ea"/>
              </a:rPr>
              <a:t>$statement</a:t>
            </a:r>
            <a:r>
              <a:rPr lang="en-US" altLang="zh-CN" sz="2000" b="1">
                <a:solidFill>
                  <a:srgbClr val="FF0000"/>
                </a:solidFill>
              </a:rPr>
              <a:t>-&gt;execute($array);</a:t>
            </a:r>
          </a:p>
          <a:p>
            <a:pPr lvl="1">
              <a:lnSpc>
                <a:spcPct val="120000"/>
              </a:lnSpc>
            </a:pPr>
            <a:r>
              <a:rPr lang="zh-CN" altLang="en-US" sz="1600"/>
              <a:t>执行准备好的</a:t>
            </a:r>
            <a:r>
              <a:rPr lang="en-US" altLang="zh-CN" sz="1600"/>
              <a:t>sql</a:t>
            </a:r>
            <a:r>
              <a:rPr lang="zh-CN" altLang="en-US" sz="1600"/>
              <a:t>语句，并给</a:t>
            </a:r>
            <a:r>
              <a:rPr lang="en-US" altLang="zh-CN" sz="1600"/>
              <a:t>sql</a:t>
            </a:r>
            <a:r>
              <a:rPr lang="zh-CN" altLang="en-US" sz="1600"/>
              <a:t>传值</a:t>
            </a:r>
          </a:p>
          <a:p>
            <a:pPr lvl="2">
              <a:lnSpc>
                <a:spcPct val="120000"/>
              </a:lnSpc>
              <a:buFont typeface="Wingdings" panose="05000000000000000000" charset="0"/>
              <a:buChar char="n"/>
            </a:pPr>
            <a:r>
              <a:rPr lang="zh-CN" altLang="en-US" sz="1440">
                <a:solidFill>
                  <a:schemeClr val="tx1"/>
                </a:solidFill>
              </a:rPr>
              <a:t>$sta</a:t>
            </a:r>
            <a:r>
              <a:rPr lang="en-US" altLang="zh-CN" sz="1440">
                <a:solidFill>
                  <a:schemeClr val="tx1"/>
                </a:solidFill>
              </a:rPr>
              <a:t>t</a:t>
            </a:r>
            <a:r>
              <a:rPr lang="zh-CN" altLang="en-US" sz="1440">
                <a:solidFill>
                  <a:schemeClr val="tx1"/>
                </a:solidFill>
              </a:rPr>
              <a:t>ement&gt;execute(arrray(</a:t>
            </a:r>
            <a:r>
              <a:rPr lang="en-US" altLang="zh-CN" sz="1440">
                <a:solidFill>
                  <a:schemeClr val="tx1"/>
                </a:solidFill>
              </a:rPr>
              <a:t>'</a:t>
            </a:r>
            <a:r>
              <a:rPr lang="zh-CN" altLang="en-US" sz="1440">
                <a:solidFill>
                  <a:schemeClr val="tx1"/>
                </a:solidFill>
              </a:rPr>
              <a:t>12','zs'));</a:t>
            </a:r>
          </a:p>
          <a:p>
            <a:pPr lvl="2">
              <a:lnSpc>
                <a:spcPct val="120000"/>
              </a:lnSpc>
              <a:buFont typeface="Wingdings" panose="05000000000000000000" charset="0"/>
              <a:buChar char="n"/>
            </a:pPr>
            <a:r>
              <a:rPr lang="en-US" altLang="zh-CN" sz="1440">
                <a:solidFill>
                  <a:schemeClr val="tx1"/>
                </a:solidFill>
                <a:sym typeface="+mn-ea"/>
              </a:rPr>
              <a:t>$statement&gt;execute(arrray('pws'=&gt;'12','name'=&gt;'zs'));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 pdo</a:t>
            </a:r>
            <a:r>
              <a:rPr lang="zh-CN" altLang="en-US"/>
              <a:t>预处理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79705" y="915670"/>
            <a:ext cx="7294245" cy="384810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rgbClr val="FF0000"/>
                </a:solidFill>
              </a:rPr>
              <a:t>预处理好处</a:t>
            </a:r>
          </a:p>
          <a:p>
            <a:pPr lvl="1">
              <a:lnSpc>
                <a:spcPct val="120000"/>
              </a:lnSpc>
            </a:pPr>
            <a:r>
              <a:rPr lang="zh-CN" altLang="en-US" sz="1600"/>
              <a:t>仅需解析一次，但可以用相同或不同的参数执行多次</a:t>
            </a:r>
          </a:p>
          <a:p>
            <a:pPr lvl="1">
              <a:lnSpc>
                <a:spcPct val="120000"/>
              </a:lnSpc>
            </a:pPr>
            <a:r>
              <a:rPr lang="zh-CN" altLang="en-US" sz="1600"/>
              <a:t>可以确保不会发生SQL 注入，提高安全性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FF0000"/>
                </a:solidFill>
              </a:rPr>
              <a:t>$pdo-&gt;prepare($sql)</a:t>
            </a:r>
          </a:p>
          <a:p>
            <a:pPr lvl="1">
              <a:lnSpc>
                <a:spcPct val="120000"/>
              </a:lnSpc>
            </a:pPr>
            <a:r>
              <a:rPr lang="zh-CN" altLang="en-US" sz="1600"/>
              <a:t>准备要执行的</a:t>
            </a:r>
            <a:r>
              <a:rPr lang="en-US" altLang="zh-CN" sz="1600"/>
              <a:t>sql</a:t>
            </a:r>
            <a:r>
              <a:rPr lang="zh-CN" altLang="en-US" sz="1600"/>
              <a:t>语句，方法的成功返回结果</a:t>
            </a:r>
            <a:r>
              <a:rPr lang="zh-CN" altLang="en-US" sz="1600" dirty="0">
                <a:sym typeface="微软雅黑" panose="020B0503020204020204" pitchFamily="34" charset="-122"/>
              </a:rPr>
              <a:t>即为预处理对象</a:t>
            </a:r>
            <a:r>
              <a:rPr lang="en-US" altLang="zh-CN" sz="1600" dirty="0">
                <a:sym typeface="微软雅黑" panose="020B0503020204020204" pitchFamily="34" charset="-122"/>
              </a:rPr>
              <a:t>,</a:t>
            </a:r>
            <a:r>
              <a:rPr lang="zh-CN" altLang="zh-CN" sz="1600" dirty="0">
                <a:sym typeface="微软雅黑" panose="020B0503020204020204" pitchFamily="34" charset="-122"/>
              </a:rPr>
              <a:t>失败返回</a:t>
            </a:r>
            <a:r>
              <a:rPr lang="en-US" altLang="zh-CN" sz="1600" dirty="0">
                <a:sym typeface="微软雅黑" panose="020B0503020204020204" pitchFamily="34" charset="-122"/>
              </a:rPr>
              <a:t>false</a:t>
            </a:r>
            <a:endParaRPr lang="zh-CN" altLang="en-US" sz="1600"/>
          </a:p>
          <a:p>
            <a:pPr lvl="1">
              <a:lnSpc>
                <a:spcPct val="120000"/>
              </a:lnSpc>
            </a:pPr>
            <a:r>
              <a:rPr lang="en-US" altLang="zh-CN" sz="1600"/>
              <a:t>在PDO中参数式的SQL语句有两种(预处理sql)：</a:t>
            </a:r>
          </a:p>
          <a:p>
            <a:pPr lvl="2">
              <a:lnSpc>
                <a:spcPct val="120000"/>
              </a:lnSpc>
              <a:buFont typeface="Wingdings" panose="05000000000000000000" charset="0"/>
              <a:buChar char="n"/>
            </a:pPr>
            <a:r>
              <a:rPr lang="en-US" altLang="zh-CN" sz="1440"/>
              <a:t>  1.insert into stu(pws,name) value(?,?); //?号式(适合参数少的)	</a:t>
            </a:r>
          </a:p>
          <a:p>
            <a:pPr lvl="2">
              <a:lnSpc>
                <a:spcPct val="120000"/>
              </a:lnSpc>
              <a:buFont typeface="Wingdings" panose="05000000000000000000" charset="0"/>
              <a:buChar char="n"/>
            </a:pPr>
            <a:r>
              <a:rPr lang="en-US" altLang="zh-CN" sz="1440"/>
              <a:t>  2.insert into stu(pws,name) value(:pws,:name);//别名式(适合参数多的)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FF0000"/>
                </a:solidFill>
                <a:sym typeface="+mn-ea"/>
              </a:rPr>
              <a:t>bool  $statement</a:t>
            </a:r>
            <a:r>
              <a:rPr lang="en-US" altLang="zh-CN" sz="2000" b="1">
                <a:solidFill>
                  <a:srgbClr val="FF0000"/>
                </a:solidFill>
              </a:rPr>
              <a:t>-&gt;execute($array);</a:t>
            </a:r>
          </a:p>
          <a:p>
            <a:pPr lvl="1">
              <a:lnSpc>
                <a:spcPct val="120000"/>
              </a:lnSpc>
            </a:pPr>
            <a:r>
              <a:rPr lang="zh-CN" altLang="en-US" sz="1600"/>
              <a:t>执行准备好的</a:t>
            </a:r>
            <a:r>
              <a:rPr lang="en-US" altLang="zh-CN" sz="1600"/>
              <a:t>sql</a:t>
            </a:r>
            <a:r>
              <a:rPr lang="zh-CN" altLang="en-US" sz="1600"/>
              <a:t>语句，并给</a:t>
            </a:r>
            <a:r>
              <a:rPr lang="en-US" altLang="zh-CN" sz="1600"/>
              <a:t>sql</a:t>
            </a:r>
            <a:r>
              <a:rPr lang="zh-CN" altLang="en-US" sz="1600"/>
              <a:t>传值</a:t>
            </a:r>
          </a:p>
          <a:p>
            <a:pPr lvl="2">
              <a:lnSpc>
                <a:spcPct val="120000"/>
              </a:lnSpc>
              <a:buFont typeface="Wingdings" panose="05000000000000000000" charset="0"/>
              <a:buChar char="n"/>
            </a:pPr>
            <a:r>
              <a:rPr lang="zh-CN" altLang="en-US" sz="1440">
                <a:solidFill>
                  <a:schemeClr val="tx1"/>
                </a:solidFill>
              </a:rPr>
              <a:t>$sta</a:t>
            </a:r>
            <a:r>
              <a:rPr lang="en-US" altLang="zh-CN" sz="1440">
                <a:solidFill>
                  <a:schemeClr val="tx1"/>
                </a:solidFill>
              </a:rPr>
              <a:t>t</a:t>
            </a:r>
            <a:r>
              <a:rPr lang="zh-CN" altLang="en-US" sz="1440">
                <a:solidFill>
                  <a:schemeClr val="tx1"/>
                </a:solidFill>
              </a:rPr>
              <a:t>ement&gt;execute(arrray(</a:t>
            </a:r>
            <a:r>
              <a:rPr lang="en-US" altLang="zh-CN" sz="1440">
                <a:solidFill>
                  <a:schemeClr val="tx1"/>
                </a:solidFill>
              </a:rPr>
              <a:t>'</a:t>
            </a:r>
            <a:r>
              <a:rPr lang="zh-CN" altLang="en-US" sz="1440">
                <a:solidFill>
                  <a:schemeClr val="tx1"/>
                </a:solidFill>
              </a:rPr>
              <a:t>12','zs'));</a:t>
            </a:r>
          </a:p>
          <a:p>
            <a:pPr lvl="2">
              <a:lnSpc>
                <a:spcPct val="120000"/>
              </a:lnSpc>
              <a:buFont typeface="Wingdings" panose="05000000000000000000" charset="0"/>
              <a:buChar char="n"/>
            </a:pPr>
            <a:r>
              <a:rPr lang="en-US" altLang="zh-CN" sz="1440">
                <a:solidFill>
                  <a:schemeClr val="tx1"/>
                </a:solidFill>
                <a:sym typeface="+mn-ea"/>
              </a:rPr>
              <a:t>$statement&gt;execute(arrray(pws=&gt;'12','name'=&gt;'zs'));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 pdo</a:t>
            </a:r>
            <a:r>
              <a:rPr lang="zh-CN" altLang="en-US"/>
              <a:t>预处理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bindParam()</a:t>
            </a:r>
            <a:r>
              <a:rPr lang="zh-CN" altLang="en-US"/>
              <a:t>方法绑定参数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311900" y="4735830"/>
            <a:ext cx="2133600" cy="23050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987425"/>
            <a:ext cx="7978140" cy="374840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/>
              <a:t>bindParam() 将参数绑定到相应的查询占位符上</a:t>
            </a:r>
          </a:p>
          <a:p>
            <a:pPr lvl="1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zh-CN" altLang="en-US" sz="1500"/>
              <a:t>格式：bool PDOStatement::bindParam ( mixed $parameter , mixed &amp;$variable [, int $data_type [, int $length [, mixed $driver_options ]]] ) </a:t>
            </a:r>
          </a:p>
          <a:p>
            <a:pPr lvl="1" eaLnBrk="0" hangingPunct="0">
              <a:lnSpc>
                <a:spcPts val="2400"/>
              </a:lnSpc>
              <a:buFont typeface="Wingdings" panose="05000000000000000000" charset="0"/>
              <a:buChar char="ü"/>
            </a:pPr>
            <a:r>
              <a:rPr lang="zh-CN" altLang="en-US" sz="1500"/>
              <a:t>参数</a:t>
            </a:r>
            <a:r>
              <a:rPr lang="en-US" altLang="zh-CN" sz="1500"/>
              <a:t>1</a:t>
            </a:r>
            <a:r>
              <a:rPr lang="zh-CN" altLang="en-US" sz="1500"/>
              <a:t>：参数标示符。对于使用命名占位符预处理语句，应该是类似：</a:t>
            </a:r>
            <a:r>
              <a:rPr lang="en-US" altLang="zh-CN" sz="1500"/>
              <a:t>name</a:t>
            </a:r>
            <a:r>
              <a:rPr lang="zh-CN" altLang="en-US" sz="1500"/>
              <a:t>形式的</a:t>
            </a:r>
            <a:r>
              <a:rPr lang="zh-CN" altLang="en-US" sz="1500">
                <a:solidFill>
                  <a:srgbClr val="FF0000"/>
                </a:solidFill>
              </a:rPr>
              <a:t>参数名</a:t>
            </a:r>
            <a:r>
              <a:rPr lang="zh-CN" altLang="en-US" sz="1500"/>
              <a:t>；对于使用问号占位符的预处理语句，应该是以</a:t>
            </a:r>
            <a:r>
              <a:rPr lang="en-US" altLang="zh-CN" sz="1500"/>
              <a:t>1</a:t>
            </a:r>
            <a:r>
              <a:rPr lang="zh-CN" altLang="en-US" sz="1500"/>
              <a:t>开始</a:t>
            </a:r>
            <a:r>
              <a:rPr lang="zh-CN" altLang="en-US" sz="1500">
                <a:solidFill>
                  <a:srgbClr val="FF0000"/>
                </a:solidFill>
              </a:rPr>
              <a:t>索引</a:t>
            </a:r>
            <a:r>
              <a:rPr lang="zh-CN" altLang="en-US" sz="1500"/>
              <a:t>的参数位置</a:t>
            </a:r>
            <a:endParaRPr lang="zh-CN" altLang="en-US" sz="1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eaLnBrk="0" hangingPunct="0">
              <a:lnSpc>
                <a:spcPts val="2400"/>
              </a:lnSpc>
              <a:buFont typeface="Wingdings" panose="05000000000000000000" charset="0"/>
              <a:buChar char="ü"/>
            </a:pPr>
            <a:r>
              <a:rPr lang="zh-CN" altLang="en-US" sz="1500" dirty="0">
                <a:solidFill>
                  <a:schemeClr val="tx1"/>
                </a:solidFill>
                <a:sym typeface="微软雅黑" panose="020B0503020204020204" pitchFamily="34" charset="-122"/>
              </a:rPr>
              <a:t>参数</a:t>
            </a:r>
            <a:r>
              <a:rPr lang="en-US" altLang="zh-CN" sz="1500" dirty="0">
                <a:solidFill>
                  <a:schemeClr val="tx1"/>
                </a:solidFill>
                <a:sym typeface="微软雅黑" panose="020B0503020204020204" pitchFamily="34" charset="-122"/>
              </a:rPr>
              <a:t>2</a:t>
            </a:r>
            <a:r>
              <a:rPr lang="zh-CN" altLang="en-US" sz="1500" dirty="0">
                <a:solidFill>
                  <a:schemeClr val="tx1"/>
                </a:solidFill>
                <a:sym typeface="微软雅黑" panose="020B0503020204020204" pitchFamily="34" charset="-122"/>
              </a:rPr>
              <a:t>：</a:t>
            </a:r>
            <a:r>
              <a:rPr lang="en-US" altLang="x-none" sz="1500" dirty="0">
                <a:solidFill>
                  <a:schemeClr val="tx1"/>
                </a:solidFill>
                <a:sym typeface="微软雅黑" panose="020B0503020204020204" pitchFamily="34" charset="-122"/>
              </a:rPr>
              <a:t>&amp;$variable:</a:t>
            </a:r>
            <a:r>
              <a:rPr lang="zh-CN" altLang="en-US" sz="1500" dirty="0">
                <a:solidFill>
                  <a:schemeClr val="tx1"/>
                </a:solidFill>
                <a:sym typeface="微软雅黑" panose="020B0503020204020204" pitchFamily="34" charset="-122"/>
              </a:rPr>
              <a:t>参数的值，需要按引用传递也就是必须放一个变量</a:t>
            </a:r>
            <a:endParaRPr lang="zh-CN" altLang="en-US" sz="1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eaLnBrk="0" hangingPunct="0">
              <a:lnSpc>
                <a:spcPts val="2400"/>
              </a:lnSpc>
              <a:buFont typeface="Wingdings" panose="05000000000000000000" charset="0"/>
              <a:buChar char="ü"/>
            </a:pPr>
            <a:r>
              <a:rPr lang="zh-CN" altLang="en-US" sz="1500" dirty="0">
                <a:solidFill>
                  <a:schemeClr val="tx1"/>
                </a:solidFill>
                <a:sym typeface="微软雅黑" panose="020B0503020204020204" pitchFamily="34" charset="-122"/>
              </a:rPr>
              <a:t>参数</a:t>
            </a:r>
            <a:r>
              <a:rPr lang="en-US" altLang="zh-CN" sz="1500" dirty="0">
                <a:solidFill>
                  <a:schemeClr val="tx1"/>
                </a:solidFill>
                <a:sym typeface="微软雅黑" panose="020B0503020204020204" pitchFamily="34" charset="-122"/>
              </a:rPr>
              <a:t>3</a:t>
            </a:r>
            <a:r>
              <a:rPr lang="zh-CN" altLang="en-US" sz="1500" dirty="0">
                <a:solidFill>
                  <a:schemeClr val="tx1"/>
                </a:solidFill>
                <a:sym typeface="微软雅黑" panose="020B0503020204020204" pitchFamily="34" charset="-122"/>
              </a:rPr>
              <a:t>：</a:t>
            </a:r>
            <a:r>
              <a:rPr lang="en-US" altLang="x-none" sz="1500" dirty="0">
                <a:solidFill>
                  <a:schemeClr val="tx1"/>
                </a:solidFill>
                <a:sym typeface="微软雅黑" panose="020B0503020204020204" pitchFamily="34" charset="-122"/>
              </a:rPr>
              <a:t>$data_type:</a:t>
            </a:r>
            <a:r>
              <a:rPr lang="zh-CN" altLang="en-US" sz="1500" dirty="0">
                <a:solidFill>
                  <a:schemeClr val="tx1"/>
                </a:solidFill>
                <a:sym typeface="微软雅黑" panose="020B0503020204020204" pitchFamily="34" charset="-122"/>
              </a:rPr>
              <a:t>指定参数的类型 ，如PDO::PARAM_INT，PDO::PARAM_STR </a:t>
            </a:r>
          </a:p>
          <a:p>
            <a:pPr lvl="1" eaLnBrk="0" hangingPunct="0">
              <a:lnSpc>
                <a:spcPts val="2400"/>
              </a:lnSpc>
              <a:buFont typeface="Wingdings" panose="05000000000000000000" charset="0"/>
              <a:buChar char="ü"/>
            </a:pPr>
            <a:r>
              <a:rPr lang="zh-CN" altLang="en-US" sz="1500" dirty="0">
                <a:solidFill>
                  <a:schemeClr val="bg2">
                    <a:lumMod val="75000"/>
                  </a:schemeClr>
                </a:solidFill>
                <a:sym typeface="微软雅黑" panose="020B0503020204020204" pitchFamily="34" charset="-122"/>
              </a:rPr>
              <a:t>参数4：$length：指定数据类型的长度 </a:t>
            </a:r>
          </a:p>
          <a:p>
            <a:pPr lvl="1" eaLnBrk="0" hangingPunct="0">
              <a:lnSpc>
                <a:spcPts val="2400"/>
              </a:lnSpc>
              <a:buFont typeface="Wingdings" panose="05000000000000000000" charset="0"/>
              <a:buChar char="ü"/>
            </a:pPr>
            <a:r>
              <a:rPr lang="zh-CN" altLang="en-US" sz="1500" dirty="0">
                <a:solidFill>
                  <a:schemeClr val="bg2">
                    <a:lumMod val="75000"/>
                  </a:schemeClr>
                </a:solidFill>
                <a:sym typeface="微软雅黑" panose="020B0503020204020204" pitchFamily="34" charset="-122"/>
              </a:rPr>
              <a:t>参数</a:t>
            </a:r>
            <a:r>
              <a:rPr lang="en-US" altLang="zh-CN" sz="1500" dirty="0">
                <a:solidFill>
                  <a:schemeClr val="bg2">
                    <a:lumMod val="75000"/>
                  </a:schemeClr>
                </a:solidFill>
                <a:sym typeface="微软雅黑" panose="020B0503020204020204" pitchFamily="34" charset="-122"/>
              </a:rPr>
              <a:t>5</a:t>
            </a:r>
            <a:r>
              <a:rPr lang="zh-CN" altLang="en-US" sz="1500" dirty="0">
                <a:solidFill>
                  <a:schemeClr val="bg2">
                    <a:lumMod val="75000"/>
                  </a:schemeClr>
                </a:solidFill>
                <a:sym typeface="微软雅黑" panose="020B0503020204020204" pitchFamily="34" charset="-122"/>
              </a:rPr>
              <a:t>： $driver_options：驱动选项。</a:t>
            </a:r>
            <a:r>
              <a:rPr lang="en-US" altLang="x-none" sz="1500" dirty="0">
                <a:solidFill>
                  <a:schemeClr val="tx1"/>
                </a:solidFill>
                <a:sym typeface="微软雅黑" panose="020B0503020204020204" pitchFamily="34" charset="-122"/>
              </a:rPr>
              <a:t>	</a:t>
            </a:r>
            <a:endParaRPr lang="zh-CN" altLang="en-US" sz="1800"/>
          </a:p>
          <a:p>
            <a:pPr>
              <a:lnSpc>
                <a:spcPct val="130000"/>
              </a:lnSpc>
            </a:pPr>
            <a:endParaRPr lang="zh-CN" altLang="en-US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3"/>
          <p:cNvSpPr>
            <a:spLocks noChangeArrowheads="1"/>
          </p:cNvSpPr>
          <p:nvPr/>
        </p:nvSpPr>
        <p:spPr bwMode="auto">
          <a:xfrm>
            <a:off x="317500" y="88900"/>
            <a:ext cx="7922895" cy="4592320"/>
          </a:xfrm>
          <a:prstGeom prst="rect">
            <a:avLst/>
          </a:prstGeom>
          <a:noFill/>
          <a:ln w="9525" cmpd="sng">
            <a:solidFill>
              <a:schemeClr val="tx1"/>
            </a:solidFill>
            <a:prstDash val="sysDash"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altLang="zh-CN" sz="1200">
                <a:solidFill>
                  <a:srgbClr val="000080"/>
                </a:solidFill>
                <a:sym typeface="Arial" panose="020B0604020202020204" pitchFamily="34" charset="0"/>
              </a:rPr>
              <a:t>$query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=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>
                <a:solidFill>
                  <a:srgbClr val="808080"/>
                </a:solidFill>
                <a:sym typeface="Arial" panose="020B0604020202020204" pitchFamily="34" charset="0"/>
              </a:rPr>
              <a:t>"INSERT INTO contactInfo (name, address, phone) VALUES (?, ?, ?)"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;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200">
                <a:solidFill>
                  <a:srgbClr val="000080"/>
                </a:solidFill>
                <a:sym typeface="Arial" panose="020B0604020202020204" pitchFamily="34" charset="0"/>
              </a:rPr>
              <a:t>$stmt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=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>
                <a:solidFill>
                  <a:srgbClr val="000080"/>
                </a:solidFill>
                <a:sym typeface="Arial" panose="020B0604020202020204" pitchFamily="34" charset="0"/>
              </a:rPr>
              <a:t>$dbh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-&gt;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prepare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(</a:t>
            </a:r>
            <a:r>
              <a:rPr lang="en-US" altLang="zh-CN" sz="1200">
                <a:solidFill>
                  <a:srgbClr val="000080"/>
                </a:solidFill>
                <a:sym typeface="Arial" panose="020B0604020202020204" pitchFamily="34" charset="0"/>
              </a:rPr>
              <a:t>$query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);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>
                <a:solidFill>
                  <a:srgbClr val="008000"/>
                </a:solidFill>
                <a:sym typeface="Arial" panose="020B0604020202020204" pitchFamily="34" charset="0"/>
              </a:rPr>
              <a:t>//</a:t>
            </a:r>
            <a:r>
              <a:rPr lang="zh-CN" altLang="en-US" sz="1200">
                <a:solidFill>
                  <a:srgbClr val="008000"/>
                </a:solidFill>
                <a:sym typeface="Arial" panose="020B0604020202020204" pitchFamily="34" charset="0"/>
              </a:rPr>
              <a:t>调用</a:t>
            </a:r>
            <a:r>
              <a:rPr lang="en-US" altLang="zh-CN" sz="1200">
                <a:solidFill>
                  <a:srgbClr val="008000"/>
                </a:solidFill>
                <a:sym typeface="Arial" panose="020B0604020202020204" pitchFamily="34" charset="0"/>
              </a:rPr>
              <a:t>PDO</a:t>
            </a:r>
            <a:r>
              <a:rPr lang="zh-CN" altLang="en-US" sz="1200">
                <a:solidFill>
                  <a:srgbClr val="008000"/>
                </a:solidFill>
                <a:sym typeface="Arial" panose="020B0604020202020204" pitchFamily="34" charset="0"/>
              </a:rPr>
              <a:t>对象中的</a:t>
            </a:r>
            <a:r>
              <a:rPr lang="en-US" altLang="zh-CN" sz="1200">
                <a:solidFill>
                  <a:srgbClr val="008000"/>
                </a:solidFill>
                <a:sym typeface="Arial" panose="020B0604020202020204" pitchFamily="34" charset="0"/>
              </a:rPr>
              <a:t>prepare()</a:t>
            </a:r>
            <a:r>
              <a:rPr lang="zh-CN" altLang="en-US" sz="1200">
                <a:solidFill>
                  <a:srgbClr val="008000"/>
                </a:solidFill>
                <a:sym typeface="Arial" panose="020B0604020202020204" pitchFamily="34" charset="0"/>
              </a:rPr>
              <a:t>方法准备查询</a:t>
            </a:r>
            <a:r>
              <a:rPr lang="zh-CN" altLang="en-US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1200">
                <a:solidFill>
                  <a:srgbClr val="008000"/>
                </a:solidFill>
                <a:sym typeface="Arial" panose="020B0604020202020204" pitchFamily="34" charset="0"/>
              </a:rPr>
              <a:t> //</a:t>
            </a:r>
            <a:r>
              <a:rPr lang="zh-CN" altLang="en-US" sz="1200">
                <a:solidFill>
                  <a:srgbClr val="008000"/>
                </a:solidFill>
                <a:sym typeface="Arial" panose="020B0604020202020204" pitchFamily="34" charset="0"/>
              </a:rPr>
              <a:t>参数需要对应占位符号</a:t>
            </a:r>
            <a:r>
              <a:rPr lang="en-US" altLang="zh-CN" sz="1200">
                <a:solidFill>
                  <a:srgbClr val="008000"/>
                </a:solidFill>
                <a:sym typeface="Arial" panose="020B0604020202020204" pitchFamily="34" charset="0"/>
              </a:rPr>
              <a:t>(?)</a:t>
            </a:r>
            <a:r>
              <a:rPr lang="zh-CN" altLang="en-US" sz="1200">
                <a:solidFill>
                  <a:srgbClr val="008000"/>
                </a:solidFill>
                <a:sym typeface="Arial" panose="020B0604020202020204" pitchFamily="34" charset="0"/>
              </a:rPr>
              <a:t>的顺序</a:t>
            </a:r>
            <a:r>
              <a:rPr lang="zh-CN" altLang="en-US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en-US" altLang="zh-CN" sz="120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200">
                <a:solidFill>
                  <a:srgbClr val="000080"/>
                </a:solidFill>
                <a:sym typeface="Arial" panose="020B0604020202020204" pitchFamily="34" charset="0"/>
              </a:rPr>
              <a:t>$stmt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-&gt;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bindParam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(</a:t>
            </a:r>
            <a:r>
              <a:rPr lang="en-US" altLang="zh-CN" sz="1200">
                <a:solidFill>
                  <a:srgbClr val="FF8000"/>
                </a:solidFill>
                <a:sym typeface="Arial" panose="020B0604020202020204" pitchFamily="34" charset="0"/>
              </a:rPr>
              <a:t>1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,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>
                <a:solidFill>
                  <a:srgbClr val="000080"/>
                </a:solidFill>
                <a:sym typeface="Arial" panose="020B0604020202020204" pitchFamily="34" charset="0"/>
              </a:rPr>
              <a:t>$name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,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PDO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::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PARAM_STR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);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　 	</a:t>
            </a:r>
            <a:r>
              <a:rPr lang="en-US" altLang="zh-CN" sz="1200">
                <a:solidFill>
                  <a:srgbClr val="008000"/>
                </a:solidFill>
                <a:sym typeface="Arial" panose="020B0604020202020204" pitchFamily="34" charset="0"/>
              </a:rPr>
              <a:t>//</a:t>
            </a:r>
            <a:r>
              <a:rPr lang="zh-CN" altLang="en-US" sz="1200">
                <a:solidFill>
                  <a:srgbClr val="008000"/>
                </a:solidFill>
                <a:sym typeface="Arial" panose="020B0604020202020204" pitchFamily="34" charset="0"/>
              </a:rPr>
              <a:t>将变量</a:t>
            </a:r>
            <a:r>
              <a:rPr lang="en-US" altLang="zh-CN" sz="1200">
                <a:solidFill>
                  <a:srgbClr val="008000"/>
                </a:solidFill>
                <a:sym typeface="Arial" panose="020B0604020202020204" pitchFamily="34" charset="0"/>
              </a:rPr>
              <a:t>$name</a:t>
            </a:r>
            <a:r>
              <a:rPr lang="zh-CN" altLang="en-US" sz="1200">
                <a:solidFill>
                  <a:srgbClr val="008000"/>
                </a:solidFill>
                <a:sym typeface="Arial" panose="020B0604020202020204" pitchFamily="34" charset="0"/>
              </a:rPr>
              <a:t>绑定到查询中的第一个问号参数中</a:t>
            </a:r>
            <a:r>
              <a:rPr lang="zh-CN" altLang="en-US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en-US" altLang="zh-CN" sz="120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200">
                <a:solidFill>
                  <a:srgbClr val="000080"/>
                </a:solidFill>
                <a:sym typeface="Arial" panose="020B0604020202020204" pitchFamily="34" charset="0"/>
              </a:rPr>
              <a:t>$stmt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-&gt;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bindParam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(</a:t>
            </a:r>
            <a:r>
              <a:rPr lang="en-US" altLang="zh-CN" sz="1200">
                <a:solidFill>
                  <a:srgbClr val="FF8000"/>
                </a:solidFill>
                <a:sym typeface="Arial" panose="020B0604020202020204" pitchFamily="34" charset="0"/>
              </a:rPr>
              <a:t>2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,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>
                <a:solidFill>
                  <a:srgbClr val="000080"/>
                </a:solidFill>
                <a:sym typeface="Arial" panose="020B0604020202020204" pitchFamily="34" charset="0"/>
              </a:rPr>
              <a:t>$address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);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　		 </a:t>
            </a:r>
            <a:r>
              <a:rPr lang="en-US" altLang="zh-CN" sz="1200">
                <a:solidFill>
                  <a:srgbClr val="008000"/>
                </a:solidFill>
                <a:sym typeface="Arial" panose="020B0604020202020204" pitchFamily="34" charset="0"/>
              </a:rPr>
              <a:t>//</a:t>
            </a:r>
            <a:r>
              <a:rPr lang="zh-CN" altLang="en-US" sz="1200">
                <a:solidFill>
                  <a:srgbClr val="008000"/>
                </a:solidFill>
                <a:sym typeface="Arial" panose="020B0604020202020204" pitchFamily="34" charset="0"/>
              </a:rPr>
              <a:t>将变量</a:t>
            </a:r>
            <a:r>
              <a:rPr lang="en-US" altLang="zh-CN" sz="1200">
                <a:solidFill>
                  <a:srgbClr val="008000"/>
                </a:solidFill>
                <a:sym typeface="Arial" panose="020B0604020202020204" pitchFamily="34" charset="0"/>
              </a:rPr>
              <a:t>$address</a:t>
            </a:r>
            <a:r>
              <a:rPr lang="zh-CN" altLang="en-US" sz="1200">
                <a:solidFill>
                  <a:srgbClr val="008000"/>
                </a:solidFill>
                <a:sym typeface="Arial" panose="020B0604020202020204" pitchFamily="34" charset="0"/>
              </a:rPr>
              <a:t>绑定到查询的第二个问号参数中</a:t>
            </a:r>
            <a:r>
              <a:rPr lang="zh-CN" altLang="en-US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en-US" altLang="zh-CN" sz="120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200">
                <a:solidFill>
                  <a:srgbClr val="000080"/>
                </a:solidFill>
                <a:sym typeface="Arial" panose="020B0604020202020204" pitchFamily="34" charset="0"/>
              </a:rPr>
              <a:t>$stmt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-&gt;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bindParam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(</a:t>
            </a:r>
            <a:r>
              <a:rPr lang="en-US" altLang="zh-CN" sz="1200">
                <a:solidFill>
                  <a:srgbClr val="FF8000"/>
                </a:solidFill>
                <a:sym typeface="Arial" panose="020B0604020202020204" pitchFamily="34" charset="0"/>
              </a:rPr>
              <a:t>3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,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>
                <a:solidFill>
                  <a:srgbClr val="000080"/>
                </a:solidFill>
                <a:sym typeface="Arial" panose="020B0604020202020204" pitchFamily="34" charset="0"/>
              </a:rPr>
              <a:t>$phone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);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		</a:t>
            </a:r>
            <a:r>
              <a:rPr lang="en-US" altLang="zh-CN" sz="1200">
                <a:solidFill>
                  <a:srgbClr val="008000"/>
                </a:solidFill>
                <a:sym typeface="Arial" panose="020B0604020202020204" pitchFamily="34" charset="0"/>
              </a:rPr>
              <a:t>//</a:t>
            </a:r>
            <a:r>
              <a:rPr lang="zh-CN" altLang="en-US" sz="1200">
                <a:solidFill>
                  <a:srgbClr val="008000"/>
                </a:solidFill>
                <a:sym typeface="Arial" panose="020B0604020202020204" pitchFamily="34" charset="0"/>
              </a:rPr>
              <a:t>将变量</a:t>
            </a:r>
            <a:r>
              <a:rPr lang="en-US" altLang="zh-CN" sz="1200">
                <a:solidFill>
                  <a:srgbClr val="008000"/>
                </a:solidFill>
                <a:sym typeface="Arial" panose="020B0604020202020204" pitchFamily="34" charset="0"/>
              </a:rPr>
              <a:t>$phone</a:t>
            </a:r>
            <a:r>
              <a:rPr lang="zh-CN" altLang="en-US" sz="1200">
                <a:solidFill>
                  <a:srgbClr val="008000"/>
                </a:solidFill>
                <a:sym typeface="Arial" panose="020B0604020202020204" pitchFamily="34" charset="0"/>
              </a:rPr>
              <a:t>绑定到查询的第三个问号参数中</a:t>
            </a:r>
            <a:r>
              <a:rPr lang="zh-CN" altLang="en-US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en-US" altLang="zh-CN" sz="120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sz="120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200">
                <a:solidFill>
                  <a:srgbClr val="000080"/>
                </a:solidFill>
                <a:sym typeface="Arial" panose="020B0604020202020204" pitchFamily="34" charset="0"/>
              </a:rPr>
              <a:t>$name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=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>
                <a:solidFill>
                  <a:srgbClr val="808080"/>
                </a:solidFill>
                <a:sym typeface="Arial" panose="020B0604020202020204" pitchFamily="34" charset="0"/>
              </a:rPr>
              <a:t>"</a:t>
            </a:r>
            <a:r>
              <a:rPr lang="zh-CN" altLang="en-US" sz="1200">
                <a:solidFill>
                  <a:srgbClr val="808080"/>
                </a:solidFill>
                <a:sym typeface="Arial" panose="020B0604020202020204" pitchFamily="34" charset="0"/>
              </a:rPr>
              <a:t>赵某某</a:t>
            </a:r>
            <a:r>
              <a:rPr lang="en-US" altLang="zh-CN" sz="1200">
                <a:solidFill>
                  <a:srgbClr val="808080"/>
                </a:solidFill>
                <a:sym typeface="Arial" panose="020B0604020202020204" pitchFamily="34" charset="0"/>
              </a:rPr>
              <a:t>"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;</a:t>
            </a:r>
            <a:r>
              <a:rPr lang="zh-CN" altLang="en-US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>
                <a:solidFill>
                  <a:srgbClr val="008000"/>
                </a:solidFill>
                <a:sym typeface="Arial" panose="020B0604020202020204" pitchFamily="34" charset="0"/>
              </a:rPr>
              <a:t>//</a:t>
            </a:r>
            <a:r>
              <a:rPr lang="zh-CN" altLang="en-US" sz="1200">
                <a:solidFill>
                  <a:srgbClr val="008000"/>
                </a:solidFill>
                <a:sym typeface="Arial" panose="020B0604020202020204" pitchFamily="34" charset="0"/>
              </a:rPr>
              <a:t>声明一个参数变量</a:t>
            </a:r>
            <a:r>
              <a:rPr lang="en-US" altLang="zh-CN" sz="1200">
                <a:solidFill>
                  <a:srgbClr val="008000"/>
                </a:solidFill>
                <a:sym typeface="Arial" panose="020B0604020202020204" pitchFamily="34" charset="0"/>
              </a:rPr>
              <a:t>$name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200">
                <a:solidFill>
                  <a:srgbClr val="000080"/>
                </a:solidFill>
                <a:sym typeface="Arial" panose="020B0604020202020204" pitchFamily="34" charset="0"/>
              </a:rPr>
              <a:t>$address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=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>
                <a:solidFill>
                  <a:srgbClr val="808080"/>
                </a:solidFill>
                <a:sym typeface="Arial" panose="020B0604020202020204" pitchFamily="34" charset="0"/>
              </a:rPr>
              <a:t>"</a:t>
            </a:r>
            <a:r>
              <a:rPr lang="zh-CN" altLang="en-US" sz="1200">
                <a:solidFill>
                  <a:srgbClr val="808080"/>
                </a:solidFill>
                <a:sym typeface="Arial" panose="020B0604020202020204" pitchFamily="34" charset="0"/>
              </a:rPr>
              <a:t>海淀区中关村</a:t>
            </a:r>
            <a:r>
              <a:rPr lang="en-US" altLang="zh-CN" sz="1200">
                <a:solidFill>
                  <a:srgbClr val="808080"/>
                </a:solidFill>
                <a:sym typeface="Arial" panose="020B0604020202020204" pitchFamily="34" charset="0"/>
              </a:rPr>
              <a:t>"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;</a:t>
            </a:r>
            <a:r>
              <a:rPr lang="zh-CN" altLang="en-US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>
                <a:solidFill>
                  <a:srgbClr val="008000"/>
                </a:solidFill>
                <a:sym typeface="Arial" panose="020B0604020202020204" pitchFamily="34" charset="0"/>
              </a:rPr>
              <a:t>//</a:t>
            </a:r>
            <a:r>
              <a:rPr lang="zh-CN" altLang="en-US" sz="1200">
                <a:solidFill>
                  <a:srgbClr val="008000"/>
                </a:solidFill>
                <a:sym typeface="Arial" panose="020B0604020202020204" pitchFamily="34" charset="0"/>
              </a:rPr>
              <a:t>声明一个参数变量</a:t>
            </a:r>
            <a:r>
              <a:rPr lang="en-US" altLang="zh-CN" sz="1200">
                <a:solidFill>
                  <a:srgbClr val="008000"/>
                </a:solidFill>
                <a:sym typeface="Arial" panose="020B0604020202020204" pitchFamily="34" charset="0"/>
              </a:rPr>
              <a:t>$address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200">
                <a:solidFill>
                  <a:srgbClr val="000080"/>
                </a:solidFill>
                <a:sym typeface="Arial" panose="020B0604020202020204" pitchFamily="34" charset="0"/>
              </a:rPr>
              <a:t>$phone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=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>
                <a:solidFill>
                  <a:srgbClr val="808080"/>
                </a:solidFill>
                <a:sym typeface="Arial" panose="020B0604020202020204" pitchFamily="34" charset="0"/>
              </a:rPr>
              <a:t>"15801688348"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;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>
                <a:solidFill>
                  <a:srgbClr val="008000"/>
                </a:solidFill>
                <a:sym typeface="Arial" panose="020B0604020202020204" pitchFamily="34" charset="0"/>
              </a:rPr>
              <a:t>//</a:t>
            </a:r>
            <a:r>
              <a:rPr lang="zh-CN" altLang="en-US" sz="1200">
                <a:solidFill>
                  <a:srgbClr val="008000"/>
                </a:solidFill>
                <a:sym typeface="Arial" panose="020B0604020202020204" pitchFamily="34" charset="0"/>
              </a:rPr>
              <a:t>声明一个参数变量</a:t>
            </a:r>
            <a:r>
              <a:rPr lang="en-US" altLang="zh-CN" sz="1200">
                <a:solidFill>
                  <a:srgbClr val="008000"/>
                </a:solidFill>
                <a:sym typeface="Arial" panose="020B0604020202020204" pitchFamily="34" charset="0"/>
              </a:rPr>
              <a:t>$phone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200">
                <a:solidFill>
                  <a:srgbClr val="000080"/>
                </a:solidFill>
                <a:sym typeface="Arial" panose="020B0604020202020204" pitchFamily="34" charset="0"/>
              </a:rPr>
              <a:t>$stmt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-&gt;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execute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();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>
                <a:solidFill>
                  <a:srgbClr val="008000"/>
                </a:solidFill>
                <a:sym typeface="Arial" panose="020B0604020202020204" pitchFamily="34" charset="0"/>
              </a:rPr>
              <a:t>//</a:t>
            </a:r>
            <a:r>
              <a:rPr lang="zh-CN" altLang="en-US" sz="1200">
                <a:solidFill>
                  <a:srgbClr val="008000"/>
                </a:solidFill>
                <a:sym typeface="Arial" panose="020B0604020202020204" pitchFamily="34" charset="0"/>
              </a:rPr>
              <a:t>执行参数被绑定值后的准备语句</a:t>
            </a:r>
            <a:r>
              <a:rPr lang="zh-CN" altLang="en-US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en-US" altLang="zh-CN" sz="120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sz="1200">
              <a:solidFill>
                <a:srgbClr val="00008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200">
                <a:solidFill>
                  <a:srgbClr val="000080"/>
                </a:solidFill>
                <a:sym typeface="Arial" panose="020B0604020202020204" pitchFamily="34" charset="0"/>
              </a:rPr>
              <a:t>$name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=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>
                <a:solidFill>
                  <a:srgbClr val="808080"/>
                </a:solidFill>
                <a:sym typeface="Arial" panose="020B0604020202020204" pitchFamily="34" charset="0"/>
              </a:rPr>
              <a:t>"</a:t>
            </a:r>
            <a:r>
              <a:rPr lang="zh-CN" altLang="en-US" sz="1200">
                <a:solidFill>
                  <a:srgbClr val="808080"/>
                </a:solidFill>
                <a:sym typeface="Arial" panose="020B0604020202020204" pitchFamily="34" charset="0"/>
              </a:rPr>
              <a:t>孙某某</a:t>
            </a:r>
            <a:r>
              <a:rPr lang="en-US" altLang="zh-CN" sz="1200">
                <a:solidFill>
                  <a:srgbClr val="808080"/>
                </a:solidFill>
                <a:sym typeface="Arial" panose="020B0604020202020204" pitchFamily="34" charset="0"/>
              </a:rPr>
              <a:t>"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;</a:t>
            </a:r>
            <a:r>
              <a:rPr lang="zh-CN" altLang="en-US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>
                <a:solidFill>
                  <a:srgbClr val="008000"/>
                </a:solidFill>
                <a:sym typeface="Arial" panose="020B0604020202020204" pitchFamily="34" charset="0"/>
              </a:rPr>
              <a:t>//</a:t>
            </a:r>
            <a:r>
              <a:rPr lang="zh-CN" altLang="en-US" sz="1200">
                <a:solidFill>
                  <a:srgbClr val="008000"/>
                </a:solidFill>
                <a:sym typeface="Arial" panose="020B0604020202020204" pitchFamily="34" charset="0"/>
              </a:rPr>
              <a:t>为变量</a:t>
            </a:r>
            <a:r>
              <a:rPr lang="en-US" altLang="zh-CN" sz="1200">
                <a:solidFill>
                  <a:srgbClr val="008000"/>
                </a:solidFill>
                <a:sym typeface="Arial" panose="020B0604020202020204" pitchFamily="34" charset="0"/>
              </a:rPr>
              <a:t>$name</a:t>
            </a:r>
            <a:r>
              <a:rPr lang="zh-CN" altLang="en-US" sz="1200">
                <a:solidFill>
                  <a:srgbClr val="008000"/>
                </a:solidFill>
                <a:sym typeface="Arial" panose="020B0604020202020204" pitchFamily="34" charset="0"/>
              </a:rPr>
              <a:t>重新赋值</a:t>
            </a:r>
            <a:r>
              <a:rPr lang="zh-CN" altLang="en-US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en-US" altLang="zh-CN" sz="120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200">
                <a:solidFill>
                  <a:srgbClr val="000080"/>
                </a:solidFill>
                <a:sym typeface="Arial" panose="020B0604020202020204" pitchFamily="34" charset="0"/>
              </a:rPr>
              <a:t>$address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=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>
                <a:solidFill>
                  <a:srgbClr val="808080"/>
                </a:solidFill>
                <a:sym typeface="Arial" panose="020B0604020202020204" pitchFamily="34" charset="0"/>
              </a:rPr>
              <a:t>"</a:t>
            </a:r>
            <a:r>
              <a:rPr lang="zh-CN" altLang="en-US" sz="1200">
                <a:solidFill>
                  <a:srgbClr val="808080"/>
                </a:solidFill>
                <a:sym typeface="Arial" panose="020B0604020202020204" pitchFamily="34" charset="0"/>
              </a:rPr>
              <a:t>宣武区</a:t>
            </a:r>
            <a:r>
              <a:rPr lang="en-US" altLang="zh-CN" sz="1200">
                <a:solidFill>
                  <a:srgbClr val="808080"/>
                </a:solidFill>
                <a:sym typeface="Arial" panose="020B0604020202020204" pitchFamily="34" charset="0"/>
              </a:rPr>
              <a:t>"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;</a:t>
            </a:r>
            <a:r>
              <a:rPr lang="zh-CN" altLang="en-US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>
                <a:solidFill>
                  <a:srgbClr val="008000"/>
                </a:solidFill>
                <a:sym typeface="Arial" panose="020B0604020202020204" pitchFamily="34" charset="0"/>
              </a:rPr>
              <a:t>//</a:t>
            </a:r>
            <a:r>
              <a:rPr lang="zh-CN" altLang="en-US" sz="1200">
                <a:solidFill>
                  <a:srgbClr val="008000"/>
                </a:solidFill>
                <a:sym typeface="Arial" panose="020B0604020202020204" pitchFamily="34" charset="0"/>
              </a:rPr>
              <a:t>为变量</a:t>
            </a:r>
            <a:r>
              <a:rPr lang="en-US" altLang="zh-CN" sz="1200">
                <a:solidFill>
                  <a:srgbClr val="008000"/>
                </a:solidFill>
                <a:sym typeface="Arial" panose="020B0604020202020204" pitchFamily="34" charset="0"/>
              </a:rPr>
              <a:t>$address</a:t>
            </a:r>
            <a:r>
              <a:rPr lang="zh-CN" altLang="en-US" sz="1200">
                <a:solidFill>
                  <a:srgbClr val="008000"/>
                </a:solidFill>
                <a:sym typeface="Arial" panose="020B0604020202020204" pitchFamily="34" charset="0"/>
              </a:rPr>
              <a:t>重新赋值</a:t>
            </a:r>
            <a:r>
              <a:rPr lang="zh-CN" altLang="en-US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en-US" altLang="zh-CN" sz="120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200">
                <a:solidFill>
                  <a:srgbClr val="000080"/>
                </a:solidFill>
                <a:sym typeface="Arial" panose="020B0604020202020204" pitchFamily="34" charset="0"/>
              </a:rPr>
              <a:t>$phone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=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>
                <a:solidFill>
                  <a:srgbClr val="808080"/>
                </a:solidFill>
                <a:sym typeface="Arial" panose="020B0604020202020204" pitchFamily="34" charset="0"/>
              </a:rPr>
              <a:t>"15801688698"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;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>
                <a:solidFill>
                  <a:srgbClr val="008000"/>
                </a:solidFill>
                <a:sym typeface="Arial" panose="020B0604020202020204" pitchFamily="34" charset="0"/>
              </a:rPr>
              <a:t>//</a:t>
            </a:r>
            <a:r>
              <a:rPr lang="zh-CN" altLang="en-US" sz="1200">
                <a:solidFill>
                  <a:srgbClr val="008000"/>
                </a:solidFill>
                <a:sym typeface="Arial" panose="020B0604020202020204" pitchFamily="34" charset="0"/>
              </a:rPr>
              <a:t>为变量</a:t>
            </a:r>
            <a:r>
              <a:rPr lang="en-US" altLang="zh-CN" sz="1200">
                <a:solidFill>
                  <a:srgbClr val="008000"/>
                </a:solidFill>
                <a:sym typeface="Arial" panose="020B0604020202020204" pitchFamily="34" charset="0"/>
              </a:rPr>
              <a:t>$phone</a:t>
            </a:r>
            <a:r>
              <a:rPr lang="zh-CN" altLang="en-US" sz="1200">
                <a:solidFill>
                  <a:srgbClr val="008000"/>
                </a:solidFill>
                <a:sym typeface="Arial" panose="020B0604020202020204" pitchFamily="34" charset="0"/>
              </a:rPr>
              <a:t>重新赋值</a:t>
            </a:r>
            <a:r>
              <a:rPr lang="zh-CN" altLang="en-US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en-US" altLang="zh-CN" sz="120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altLang="zh-CN" sz="1200">
                <a:solidFill>
                  <a:srgbClr val="000080"/>
                </a:solidFill>
                <a:sym typeface="Arial" panose="020B0604020202020204" pitchFamily="34" charset="0"/>
              </a:rPr>
              <a:t>$stmt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-&gt;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execute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();　　　</a:t>
            </a:r>
            <a:r>
              <a:rPr lang="en-US" altLang="zh-CN" sz="1200">
                <a:solidFill>
                  <a:srgbClr val="008000"/>
                </a:solidFill>
                <a:sym typeface="Arial" panose="020B0604020202020204" pitchFamily="34" charset="0"/>
              </a:rPr>
              <a:t>//</a:t>
            </a:r>
            <a:r>
              <a:rPr lang="zh-CN" altLang="en-US" sz="1200">
                <a:solidFill>
                  <a:srgbClr val="008000"/>
                </a:solidFill>
                <a:sym typeface="Arial" panose="020B0604020202020204" pitchFamily="34" charset="0"/>
              </a:rPr>
              <a:t>再次执行参数被绑定值后的准备语句，插入第二条语句</a:t>
            </a:r>
            <a:endParaRPr lang="zh-CN" altLang="en-US" sz="120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矩形 3"/>
          <p:cNvSpPr>
            <a:spLocks noChangeArrowheads="1"/>
          </p:cNvSpPr>
          <p:nvPr/>
        </p:nvSpPr>
        <p:spPr bwMode="auto">
          <a:xfrm>
            <a:off x="389841" y="460607"/>
            <a:ext cx="7930103" cy="4053840"/>
          </a:xfrm>
          <a:prstGeom prst="rect">
            <a:avLst/>
          </a:prstGeom>
          <a:solidFill>
            <a:srgbClr val="FCFAFA"/>
          </a:solidFill>
          <a:ln w="9525" cmpd="sng">
            <a:solidFill>
              <a:srgbClr val="7F7F7F"/>
            </a:solidFill>
            <a:prstDash val="sysDash"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</a:pP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...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zh-CN" altLang="en-US" sz="135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ts val="2400"/>
              </a:lnSpc>
            </a:pPr>
            <a:r>
              <a:rPr lang="en-US" altLang="zh-CN" sz="1350">
                <a:solidFill>
                  <a:srgbClr val="000080"/>
                </a:solidFill>
                <a:sym typeface="Arial" panose="020B0604020202020204" pitchFamily="34" charset="0"/>
              </a:rPr>
              <a:t>$query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=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350">
                <a:solidFill>
                  <a:srgbClr val="808080"/>
                </a:solidFill>
                <a:sym typeface="Arial" panose="020B0604020202020204" pitchFamily="34" charset="0"/>
              </a:rPr>
              <a:t>"INSERT INTO contactInfo (name, address, phone)   VALUES (:name, :address, :phone)"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;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zh-CN" altLang="en-US" sz="135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ts val="2400"/>
              </a:lnSpc>
            </a:pPr>
            <a:r>
              <a:rPr lang="en-US" altLang="zh-CN" sz="1350">
                <a:solidFill>
                  <a:srgbClr val="000080"/>
                </a:solidFill>
                <a:sym typeface="Arial" panose="020B0604020202020204" pitchFamily="34" charset="0"/>
              </a:rPr>
              <a:t>$stmt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=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350">
                <a:solidFill>
                  <a:srgbClr val="000080"/>
                </a:solidFill>
                <a:sym typeface="Arial" panose="020B0604020202020204" pitchFamily="34" charset="0"/>
              </a:rPr>
              <a:t>$dbh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-&gt;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prepare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(</a:t>
            </a:r>
            <a:r>
              <a:rPr lang="en-US" altLang="zh-CN" sz="1350">
                <a:solidFill>
                  <a:srgbClr val="000080"/>
                </a:solidFill>
                <a:sym typeface="Arial" panose="020B0604020202020204" pitchFamily="34" charset="0"/>
              </a:rPr>
              <a:t>$query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);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350">
                <a:solidFill>
                  <a:srgbClr val="008000"/>
                </a:solidFill>
                <a:sym typeface="Arial" panose="020B0604020202020204" pitchFamily="34" charset="0"/>
              </a:rPr>
              <a:t>//</a:t>
            </a:r>
            <a:r>
              <a:rPr lang="zh-CN" altLang="en-US" sz="1350">
                <a:solidFill>
                  <a:srgbClr val="008000"/>
                </a:solidFill>
                <a:sym typeface="Arial" panose="020B0604020202020204" pitchFamily="34" charset="0"/>
              </a:rPr>
              <a:t>调用</a:t>
            </a:r>
            <a:r>
              <a:rPr lang="en-US" altLang="zh-CN" sz="1350">
                <a:solidFill>
                  <a:srgbClr val="008000"/>
                </a:solidFill>
                <a:sym typeface="Arial" panose="020B0604020202020204" pitchFamily="34" charset="0"/>
              </a:rPr>
              <a:t>PDO</a:t>
            </a:r>
            <a:r>
              <a:rPr lang="zh-CN" altLang="en-US" sz="1350">
                <a:solidFill>
                  <a:srgbClr val="008000"/>
                </a:solidFill>
                <a:sym typeface="Arial" panose="020B0604020202020204" pitchFamily="34" charset="0"/>
              </a:rPr>
              <a:t>对象中的</a:t>
            </a:r>
            <a:r>
              <a:rPr lang="en-US" altLang="zh-CN" sz="1350">
                <a:solidFill>
                  <a:srgbClr val="008000"/>
                </a:solidFill>
                <a:sym typeface="Arial" panose="020B0604020202020204" pitchFamily="34" charset="0"/>
              </a:rPr>
              <a:t>prepare()</a:t>
            </a:r>
            <a:r>
              <a:rPr lang="zh-CN" altLang="en-US" sz="1350">
                <a:solidFill>
                  <a:srgbClr val="008000"/>
                </a:solidFill>
                <a:sym typeface="Arial" panose="020B0604020202020204" pitchFamily="34" charset="0"/>
              </a:rPr>
              <a:t>方法</a:t>
            </a:r>
            <a:r>
              <a:rPr lang="zh-CN" altLang="en-US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</a:p>
          <a:p>
            <a:pPr eaLnBrk="0" hangingPunct="0">
              <a:lnSpc>
                <a:spcPts val="2400"/>
              </a:lnSpc>
            </a:pPr>
            <a:r>
              <a:rPr lang="en-US" altLang="zh-CN" sz="1350">
                <a:solidFill>
                  <a:srgbClr val="008000"/>
                </a:solidFill>
                <a:sym typeface="Arial" panose="020B0604020202020204" pitchFamily="34" charset="0"/>
              </a:rPr>
              <a:t>//</a:t>
            </a:r>
            <a:r>
              <a:rPr lang="zh-CN" altLang="en-US" sz="1350">
                <a:solidFill>
                  <a:srgbClr val="008000"/>
                </a:solidFill>
                <a:sym typeface="Arial" panose="020B0604020202020204" pitchFamily="34" charset="0"/>
              </a:rPr>
              <a:t>第二个参数需要按引用传递，所以需要变量作为参数</a:t>
            </a:r>
            <a:r>
              <a:rPr lang="zh-CN" altLang="en-US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en-US" altLang="zh-CN" sz="135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ts val="2400"/>
              </a:lnSpc>
            </a:pPr>
            <a:r>
              <a:rPr lang="en-US" altLang="zh-CN" sz="1350">
                <a:solidFill>
                  <a:srgbClr val="000080"/>
                </a:solidFill>
                <a:sym typeface="Arial" panose="020B0604020202020204" pitchFamily="34" charset="0"/>
              </a:rPr>
              <a:t>$stmt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-&gt;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bindParam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(</a:t>
            </a:r>
            <a:r>
              <a:rPr lang="en-US" altLang="zh-CN" sz="1350">
                <a:solidFill>
                  <a:srgbClr val="808080"/>
                </a:solidFill>
                <a:sym typeface="Arial" panose="020B0604020202020204" pitchFamily="34" charset="0"/>
              </a:rPr>
              <a:t>':name'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,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350">
                <a:solidFill>
                  <a:srgbClr val="000080"/>
                </a:solidFill>
                <a:sym typeface="Arial" panose="020B0604020202020204" pitchFamily="34" charset="0"/>
              </a:rPr>
              <a:t>$name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);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	</a:t>
            </a:r>
            <a:r>
              <a:rPr lang="en-US" altLang="zh-CN" sz="1350">
                <a:solidFill>
                  <a:srgbClr val="008000"/>
                </a:solidFill>
                <a:sym typeface="Arial" panose="020B0604020202020204" pitchFamily="34" charset="0"/>
              </a:rPr>
              <a:t>//</a:t>
            </a:r>
            <a:r>
              <a:rPr lang="zh-CN" altLang="en-US" sz="1350">
                <a:solidFill>
                  <a:srgbClr val="008000"/>
                </a:solidFill>
                <a:sym typeface="Arial" panose="020B0604020202020204" pitchFamily="34" charset="0"/>
              </a:rPr>
              <a:t>将变量</a:t>
            </a:r>
            <a:r>
              <a:rPr lang="en-US" altLang="zh-CN" sz="1350">
                <a:solidFill>
                  <a:srgbClr val="008000"/>
                </a:solidFill>
                <a:sym typeface="Arial" panose="020B0604020202020204" pitchFamily="34" charset="0"/>
              </a:rPr>
              <a:t>$name</a:t>
            </a:r>
            <a:r>
              <a:rPr lang="zh-CN" altLang="en-US" sz="1350">
                <a:solidFill>
                  <a:srgbClr val="008000"/>
                </a:solidFill>
                <a:sym typeface="Arial" panose="020B0604020202020204" pitchFamily="34" charset="0"/>
              </a:rPr>
              <a:t>的引用绑定到准备好的查询名字参数’</a:t>
            </a:r>
            <a:r>
              <a:rPr lang="en-US" altLang="zh-CN" sz="1350">
                <a:solidFill>
                  <a:srgbClr val="008000"/>
                </a:solidFill>
                <a:sym typeface="Arial" panose="020B0604020202020204" pitchFamily="34" charset="0"/>
              </a:rPr>
              <a:t>:name’</a:t>
            </a:r>
            <a:r>
              <a:rPr lang="zh-CN" altLang="en-US" sz="1350">
                <a:solidFill>
                  <a:srgbClr val="008000"/>
                </a:solidFill>
                <a:sym typeface="Arial" panose="020B0604020202020204" pitchFamily="34" charset="0"/>
              </a:rPr>
              <a:t>中</a:t>
            </a:r>
            <a:r>
              <a:rPr lang="zh-CN" altLang="en-US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en-US" altLang="zh-CN" sz="135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ts val="2400"/>
              </a:lnSpc>
            </a:pPr>
            <a:r>
              <a:rPr lang="en-US" altLang="zh-CN" sz="1350">
                <a:solidFill>
                  <a:srgbClr val="000080"/>
                </a:solidFill>
                <a:sym typeface="Arial" panose="020B0604020202020204" pitchFamily="34" charset="0"/>
              </a:rPr>
              <a:t>$stmt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-&gt;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bindParam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(</a:t>
            </a:r>
            <a:r>
              <a:rPr lang="en-US" altLang="zh-CN" sz="1350">
                <a:solidFill>
                  <a:srgbClr val="808080"/>
                </a:solidFill>
                <a:sym typeface="Arial" panose="020B0604020202020204" pitchFamily="34" charset="0"/>
              </a:rPr>
              <a:t>':address'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,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350">
                <a:solidFill>
                  <a:srgbClr val="000080"/>
                </a:solidFill>
                <a:sym typeface="Arial" panose="020B0604020202020204" pitchFamily="34" charset="0"/>
              </a:rPr>
              <a:t>$address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);　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350">
                <a:solidFill>
                  <a:srgbClr val="008000"/>
                </a:solidFill>
                <a:sym typeface="Arial" panose="020B0604020202020204" pitchFamily="34" charset="0"/>
              </a:rPr>
              <a:t>//</a:t>
            </a:r>
            <a:r>
              <a:rPr lang="zh-CN" altLang="en-US" sz="1350">
                <a:solidFill>
                  <a:srgbClr val="008000"/>
                </a:solidFill>
                <a:sym typeface="Arial" panose="020B0604020202020204" pitchFamily="34" charset="0"/>
              </a:rPr>
              <a:t>将变量</a:t>
            </a:r>
            <a:r>
              <a:rPr lang="en-US" altLang="zh-CN" sz="1350">
                <a:solidFill>
                  <a:srgbClr val="008000"/>
                </a:solidFill>
                <a:sym typeface="Arial" panose="020B0604020202020204" pitchFamily="34" charset="0"/>
              </a:rPr>
              <a:t>address</a:t>
            </a:r>
            <a:r>
              <a:rPr lang="zh-CN" altLang="en-US" sz="1350">
                <a:solidFill>
                  <a:srgbClr val="008000"/>
                </a:solidFill>
                <a:sym typeface="Arial" panose="020B0604020202020204" pitchFamily="34" charset="0"/>
              </a:rPr>
              <a:t>的引用绑定到查询的名字参数’</a:t>
            </a:r>
            <a:r>
              <a:rPr lang="en-US" altLang="zh-CN" sz="1350">
                <a:solidFill>
                  <a:srgbClr val="008000"/>
                </a:solidFill>
                <a:sym typeface="Arial" panose="020B0604020202020204" pitchFamily="34" charset="0"/>
              </a:rPr>
              <a:t>:address’</a:t>
            </a:r>
            <a:r>
              <a:rPr lang="zh-CN" altLang="en-US" sz="1350">
                <a:solidFill>
                  <a:srgbClr val="008000"/>
                </a:solidFill>
                <a:sym typeface="Arial" panose="020B0604020202020204" pitchFamily="34" charset="0"/>
              </a:rPr>
              <a:t>中</a:t>
            </a:r>
            <a:r>
              <a:rPr lang="zh-CN" altLang="en-US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en-US" altLang="zh-CN" sz="135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ts val="2400"/>
              </a:lnSpc>
            </a:pPr>
            <a:r>
              <a:rPr lang="en-US" altLang="zh-CN" sz="1350">
                <a:solidFill>
                  <a:srgbClr val="000080"/>
                </a:solidFill>
                <a:sym typeface="Arial" panose="020B0604020202020204" pitchFamily="34" charset="0"/>
              </a:rPr>
              <a:t>$stmt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-&gt;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bindParam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(</a:t>
            </a:r>
            <a:r>
              <a:rPr lang="en-US" altLang="zh-CN" sz="1350">
                <a:solidFill>
                  <a:srgbClr val="808080"/>
                </a:solidFill>
                <a:sym typeface="Arial" panose="020B0604020202020204" pitchFamily="34" charset="0"/>
              </a:rPr>
              <a:t>':phone'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,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350">
                <a:solidFill>
                  <a:srgbClr val="000080"/>
                </a:solidFill>
                <a:sym typeface="Arial" panose="020B0604020202020204" pitchFamily="34" charset="0"/>
              </a:rPr>
              <a:t>$phone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);	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350">
                <a:solidFill>
                  <a:srgbClr val="008000"/>
                </a:solidFill>
                <a:sym typeface="Arial" panose="020B0604020202020204" pitchFamily="34" charset="0"/>
              </a:rPr>
              <a:t>//</a:t>
            </a:r>
            <a:r>
              <a:rPr lang="zh-CN" altLang="en-US" sz="1350">
                <a:solidFill>
                  <a:srgbClr val="008000"/>
                </a:solidFill>
                <a:sym typeface="Arial" panose="020B0604020202020204" pitchFamily="34" charset="0"/>
              </a:rPr>
              <a:t>将变量</a:t>
            </a:r>
            <a:r>
              <a:rPr lang="en-US" altLang="zh-CN" sz="1350">
                <a:solidFill>
                  <a:srgbClr val="008000"/>
                </a:solidFill>
                <a:sym typeface="Arial" panose="020B0604020202020204" pitchFamily="34" charset="0"/>
              </a:rPr>
              <a:t>phone</a:t>
            </a:r>
            <a:r>
              <a:rPr lang="zh-CN" altLang="en-US" sz="1350">
                <a:solidFill>
                  <a:srgbClr val="008000"/>
                </a:solidFill>
                <a:sym typeface="Arial" panose="020B0604020202020204" pitchFamily="34" charset="0"/>
              </a:rPr>
              <a:t>的引用绑定到查询的名字参数’</a:t>
            </a:r>
            <a:r>
              <a:rPr lang="en-US" altLang="zh-CN" sz="1350">
                <a:solidFill>
                  <a:srgbClr val="008000"/>
                </a:solidFill>
                <a:sym typeface="Arial" panose="020B0604020202020204" pitchFamily="34" charset="0"/>
              </a:rPr>
              <a:t>:phone’</a:t>
            </a:r>
            <a:r>
              <a:rPr lang="zh-CN" altLang="en-US" sz="1350">
                <a:solidFill>
                  <a:srgbClr val="008000"/>
                </a:solidFill>
                <a:sym typeface="Arial" panose="020B0604020202020204" pitchFamily="34" charset="0"/>
              </a:rPr>
              <a:t>中</a:t>
            </a:r>
            <a:r>
              <a:rPr lang="zh-CN" altLang="en-US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en-US" altLang="zh-CN" sz="135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ts val="2400"/>
              </a:lnSpc>
            </a:pPr>
            <a:endParaRPr lang="en-US" altLang="zh-CN" sz="1350">
              <a:solidFill>
                <a:srgbClr val="00008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ts val="2400"/>
              </a:lnSpc>
            </a:pPr>
            <a:r>
              <a:rPr lang="en-US" altLang="zh-CN" sz="1350">
                <a:solidFill>
                  <a:srgbClr val="000080"/>
                </a:solidFill>
                <a:sym typeface="Arial" panose="020B0604020202020204" pitchFamily="34" charset="0"/>
              </a:rPr>
              <a:t>$name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=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350">
                <a:solidFill>
                  <a:srgbClr val="808080"/>
                </a:solidFill>
                <a:sym typeface="Arial" panose="020B0604020202020204" pitchFamily="34" charset="0"/>
              </a:rPr>
              <a:t>“</a:t>
            </a:r>
            <a:r>
              <a:rPr lang="zh-CN" altLang="en-US" sz="1350">
                <a:solidFill>
                  <a:srgbClr val="808080"/>
                </a:solidFill>
                <a:sym typeface="Arial" panose="020B0604020202020204" pitchFamily="34" charset="0"/>
              </a:rPr>
              <a:t>张某某</a:t>
            </a:r>
            <a:r>
              <a:rPr lang="en-US" altLang="zh-CN" sz="1350">
                <a:solidFill>
                  <a:srgbClr val="808080"/>
                </a:solidFill>
                <a:sym typeface="Arial" panose="020B0604020202020204" pitchFamily="34" charset="0"/>
              </a:rPr>
              <a:t>”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;</a:t>
            </a:r>
            <a:r>
              <a:rPr lang="zh-CN" altLang="en-US" sz="1350">
                <a:solidFill>
                  <a:srgbClr val="8000FF"/>
                </a:solidFill>
                <a:sym typeface="Arial" panose="020B0604020202020204" pitchFamily="34" charset="0"/>
              </a:rPr>
              <a:t>　　　　　　  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		</a:t>
            </a:r>
            <a:r>
              <a:rPr lang="en-US" altLang="zh-CN" sz="1350">
                <a:solidFill>
                  <a:srgbClr val="008000"/>
                </a:solidFill>
                <a:sym typeface="Arial" panose="020B0604020202020204" pitchFamily="34" charset="0"/>
              </a:rPr>
              <a:t>//</a:t>
            </a:r>
            <a:r>
              <a:rPr lang="zh-CN" altLang="en-US" sz="1350">
                <a:solidFill>
                  <a:srgbClr val="008000"/>
                </a:solidFill>
                <a:sym typeface="Arial" panose="020B0604020202020204" pitchFamily="34" charset="0"/>
              </a:rPr>
              <a:t>声明一个参数变量</a:t>
            </a:r>
            <a:r>
              <a:rPr lang="en-US" altLang="zh-CN" sz="1350">
                <a:solidFill>
                  <a:srgbClr val="008000"/>
                </a:solidFill>
                <a:sym typeface="Arial" panose="020B0604020202020204" pitchFamily="34" charset="0"/>
              </a:rPr>
              <a:t>$name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zh-CN" altLang="en-US" sz="135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ts val="2400"/>
              </a:lnSpc>
            </a:pPr>
            <a:r>
              <a:rPr lang="en-US" altLang="zh-CN" sz="1350">
                <a:solidFill>
                  <a:srgbClr val="000080"/>
                </a:solidFill>
                <a:sym typeface="Arial" panose="020B0604020202020204" pitchFamily="34" charset="0"/>
              </a:rPr>
              <a:t>$address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=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350">
                <a:solidFill>
                  <a:srgbClr val="808080"/>
                </a:solidFill>
                <a:sym typeface="Arial" panose="020B0604020202020204" pitchFamily="34" charset="0"/>
              </a:rPr>
              <a:t>“</a:t>
            </a:r>
            <a:r>
              <a:rPr lang="zh-CN" altLang="en-US" sz="1350">
                <a:solidFill>
                  <a:srgbClr val="808080"/>
                </a:solidFill>
                <a:sym typeface="Arial" panose="020B0604020202020204" pitchFamily="34" charset="0"/>
              </a:rPr>
              <a:t>北京海淀区中关村</a:t>
            </a:r>
            <a:r>
              <a:rPr lang="en-US" altLang="zh-CN" sz="1350">
                <a:solidFill>
                  <a:srgbClr val="808080"/>
                </a:solidFill>
                <a:sym typeface="Arial" panose="020B0604020202020204" pitchFamily="34" charset="0"/>
              </a:rPr>
              <a:t>”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;</a:t>
            </a:r>
            <a:r>
              <a:rPr lang="zh-CN" altLang="en-US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		</a:t>
            </a:r>
            <a:r>
              <a:rPr lang="zh-CN" altLang="en-US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350">
                <a:solidFill>
                  <a:srgbClr val="008000"/>
                </a:solidFill>
                <a:sym typeface="Arial" panose="020B0604020202020204" pitchFamily="34" charset="0"/>
              </a:rPr>
              <a:t>//</a:t>
            </a:r>
            <a:r>
              <a:rPr lang="zh-CN" altLang="en-US" sz="1350">
                <a:solidFill>
                  <a:srgbClr val="008000"/>
                </a:solidFill>
                <a:sym typeface="Arial" panose="020B0604020202020204" pitchFamily="34" charset="0"/>
              </a:rPr>
              <a:t>声明一个参数变量</a:t>
            </a:r>
            <a:r>
              <a:rPr lang="en-US" altLang="zh-CN" sz="1350">
                <a:solidFill>
                  <a:srgbClr val="008000"/>
                </a:solidFill>
                <a:sym typeface="Arial" panose="020B0604020202020204" pitchFamily="34" charset="0"/>
              </a:rPr>
              <a:t>$address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zh-CN" altLang="en-US" sz="135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ts val="2400"/>
              </a:lnSpc>
            </a:pPr>
            <a:r>
              <a:rPr lang="en-US" altLang="zh-CN" sz="1350">
                <a:solidFill>
                  <a:srgbClr val="000080"/>
                </a:solidFill>
                <a:sym typeface="Arial" panose="020B0604020202020204" pitchFamily="34" charset="0"/>
              </a:rPr>
              <a:t>$phone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=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350">
                <a:solidFill>
                  <a:srgbClr val="808080"/>
                </a:solidFill>
                <a:sym typeface="Arial" panose="020B0604020202020204" pitchFamily="34" charset="0"/>
              </a:rPr>
              <a:t>"15801688988"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;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	         	 </a:t>
            </a:r>
            <a:r>
              <a:rPr lang="en-US" altLang="zh-CN" sz="1350">
                <a:solidFill>
                  <a:srgbClr val="008000"/>
                </a:solidFill>
                <a:sym typeface="Arial" panose="020B0604020202020204" pitchFamily="34" charset="0"/>
              </a:rPr>
              <a:t>//</a:t>
            </a:r>
            <a:r>
              <a:rPr lang="zh-CN" altLang="en-US" sz="1350">
                <a:solidFill>
                  <a:srgbClr val="008000"/>
                </a:solidFill>
                <a:sym typeface="Arial" panose="020B0604020202020204" pitchFamily="34" charset="0"/>
              </a:rPr>
              <a:t>声明一个参数变量</a:t>
            </a:r>
            <a:r>
              <a:rPr lang="en-US" altLang="zh-CN" sz="1350">
                <a:solidFill>
                  <a:srgbClr val="008000"/>
                </a:solidFill>
                <a:sym typeface="Arial" panose="020B0604020202020204" pitchFamily="34" charset="0"/>
              </a:rPr>
              <a:t>$phone</a:t>
            </a:r>
          </a:p>
          <a:p>
            <a:pPr eaLnBrk="0" hangingPunct="0">
              <a:lnSpc>
                <a:spcPts val="2400"/>
              </a:lnSpc>
            </a:pPr>
            <a:endParaRPr lang="en-US" altLang="zh-CN" sz="135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ts val="2400"/>
              </a:lnSpc>
            </a:pPr>
            <a:r>
              <a:rPr lang="en-US" altLang="zh-CN" sz="1350">
                <a:solidFill>
                  <a:srgbClr val="000080"/>
                </a:solidFill>
                <a:sym typeface="Arial" panose="020B0604020202020204" pitchFamily="34" charset="0"/>
              </a:rPr>
              <a:t>$stmt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-&gt;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execute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();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350">
                <a:solidFill>
                  <a:srgbClr val="008000"/>
                </a:solidFill>
                <a:sym typeface="Arial" panose="020B0604020202020204" pitchFamily="34" charset="0"/>
              </a:rPr>
              <a:t>//</a:t>
            </a:r>
            <a:r>
              <a:rPr lang="zh-CN" altLang="en-US" sz="1350">
                <a:solidFill>
                  <a:srgbClr val="008000"/>
                </a:solidFill>
                <a:sym typeface="Arial" panose="020B0604020202020204" pitchFamily="34" charset="0"/>
              </a:rPr>
              <a:t>执行参数被绑定值后的准备语句</a:t>
            </a:r>
            <a:r>
              <a:rPr lang="zh-CN" altLang="en-US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en-US" altLang="zh-CN" sz="135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矩形 3"/>
          <p:cNvSpPr>
            <a:spLocks noChangeArrowheads="1"/>
          </p:cNvSpPr>
          <p:nvPr/>
        </p:nvSpPr>
        <p:spPr bwMode="auto">
          <a:xfrm>
            <a:off x="291797" y="854357"/>
            <a:ext cx="8230250" cy="2868930"/>
          </a:xfrm>
          <a:prstGeom prst="rect">
            <a:avLst/>
          </a:prstGeom>
          <a:solidFill>
            <a:srgbClr val="FCFAFA"/>
          </a:solidFill>
          <a:ln w="9525" cmpd="sng">
            <a:solidFill>
              <a:srgbClr val="7F7F7F"/>
            </a:solidFill>
            <a:prstDash val="sysDash"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1350">
                <a:solidFill>
                  <a:srgbClr val="8000FF"/>
                </a:solidFill>
                <a:sym typeface="Arial" panose="020B0604020202020204" pitchFamily="34" charset="0"/>
              </a:rPr>
              <a:t>执行预处理方式：</a:t>
            </a:r>
            <a:endParaRPr lang="en-US" altLang="zh-CN" sz="1350">
              <a:solidFill>
                <a:srgbClr val="8000FF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...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zh-CN" altLang="en-US" sz="135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350">
                <a:solidFill>
                  <a:srgbClr val="000080"/>
                </a:solidFill>
                <a:sym typeface="Arial" panose="020B0604020202020204" pitchFamily="34" charset="0"/>
              </a:rPr>
              <a:t>$query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=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350">
                <a:solidFill>
                  <a:srgbClr val="808080"/>
                </a:solidFill>
                <a:sym typeface="Arial" panose="020B0604020202020204" pitchFamily="34" charset="0"/>
              </a:rPr>
              <a:t>"INSERT INTO contactInfo (name, address, phone) VALUES (:name, :address, :phone)"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;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zh-CN" altLang="en-US" sz="135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350">
                <a:solidFill>
                  <a:srgbClr val="008000"/>
                </a:solidFill>
                <a:sym typeface="Arial" panose="020B0604020202020204" pitchFamily="34" charset="0"/>
              </a:rPr>
              <a:t>//</a:t>
            </a:r>
            <a:r>
              <a:rPr lang="zh-CN" altLang="en-US" sz="1350">
                <a:solidFill>
                  <a:srgbClr val="008000"/>
                </a:solidFill>
                <a:sym typeface="Arial" panose="020B0604020202020204" pitchFamily="34" charset="0"/>
              </a:rPr>
              <a:t>调用</a:t>
            </a:r>
            <a:r>
              <a:rPr lang="en-US" altLang="zh-CN" sz="1350">
                <a:solidFill>
                  <a:srgbClr val="008000"/>
                </a:solidFill>
                <a:sym typeface="Arial" panose="020B0604020202020204" pitchFamily="34" charset="0"/>
              </a:rPr>
              <a:t>PDO</a:t>
            </a:r>
            <a:r>
              <a:rPr lang="zh-CN" altLang="en-US" sz="1350">
                <a:solidFill>
                  <a:srgbClr val="008000"/>
                </a:solidFill>
                <a:sym typeface="Arial" panose="020B0604020202020204" pitchFamily="34" charset="0"/>
              </a:rPr>
              <a:t>对象中的</a:t>
            </a:r>
            <a:r>
              <a:rPr lang="en-US" altLang="zh-CN" sz="1350">
                <a:solidFill>
                  <a:srgbClr val="008000"/>
                </a:solidFill>
                <a:sym typeface="Arial" panose="020B0604020202020204" pitchFamily="34" charset="0"/>
              </a:rPr>
              <a:t>prepare()</a:t>
            </a:r>
            <a:r>
              <a:rPr lang="zh-CN" altLang="en-US" sz="1350">
                <a:solidFill>
                  <a:srgbClr val="008000"/>
                </a:solidFill>
                <a:sym typeface="Arial" panose="020B0604020202020204" pitchFamily="34" charset="0"/>
              </a:rPr>
              <a:t>方法准备查询，使用命名参数</a:t>
            </a:r>
            <a:r>
              <a:rPr lang="zh-CN" altLang="en-US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en-US" altLang="zh-CN" sz="135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350">
                <a:solidFill>
                  <a:srgbClr val="000080"/>
                </a:solidFill>
                <a:sym typeface="Arial" panose="020B0604020202020204" pitchFamily="34" charset="0"/>
              </a:rPr>
              <a:t>$stmt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=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350">
                <a:solidFill>
                  <a:srgbClr val="000080"/>
                </a:solidFill>
                <a:sym typeface="Arial" panose="020B0604020202020204" pitchFamily="34" charset="0"/>
              </a:rPr>
              <a:t>$dbh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-&gt;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prepare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(</a:t>
            </a:r>
            <a:r>
              <a:rPr lang="en-US" altLang="zh-CN" sz="1350">
                <a:solidFill>
                  <a:srgbClr val="000080"/>
                </a:solidFill>
                <a:sym typeface="Arial" panose="020B0604020202020204" pitchFamily="34" charset="0"/>
              </a:rPr>
              <a:t>$query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);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zh-CN" altLang="en-US" sz="135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350">
                <a:solidFill>
                  <a:srgbClr val="008000"/>
                </a:solidFill>
                <a:sym typeface="Arial" panose="020B0604020202020204" pitchFamily="34" charset="0"/>
              </a:rPr>
              <a:t>//</a:t>
            </a:r>
            <a:r>
              <a:rPr lang="zh-CN" altLang="en-US" sz="1350">
                <a:solidFill>
                  <a:srgbClr val="008000"/>
                </a:solidFill>
                <a:sym typeface="Arial" panose="020B0604020202020204" pitchFamily="34" charset="0"/>
              </a:rPr>
              <a:t>传递一个数组为预处理查询中的命名参数绑定值，并执行一次。</a:t>
            </a:r>
            <a:endParaRPr lang="en-US" altLang="zh-CN" sz="1350">
              <a:solidFill>
                <a:srgbClr val="008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350">
                <a:solidFill>
                  <a:srgbClr val="000080"/>
                </a:solidFill>
                <a:sym typeface="Arial" panose="020B0604020202020204" pitchFamily="34" charset="0"/>
              </a:rPr>
              <a:t>$stmt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-&gt;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execute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(</a:t>
            </a:r>
            <a:r>
              <a:rPr lang="en-US" altLang="zh-CN" sz="1350" b="1">
                <a:solidFill>
                  <a:srgbClr val="0000FF"/>
                </a:solidFill>
                <a:sym typeface="Arial" panose="020B0604020202020204" pitchFamily="34" charset="0"/>
              </a:rPr>
              <a:t>array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(</a:t>
            </a:r>
            <a:r>
              <a:rPr lang="en-US" altLang="zh-CN" sz="1350">
                <a:solidFill>
                  <a:srgbClr val="808080"/>
                </a:solidFill>
                <a:sym typeface="Arial" panose="020B0604020202020204" pitchFamily="34" charset="0"/>
              </a:rPr>
              <a:t>":name"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=&gt;</a:t>
            </a:r>
            <a:r>
              <a:rPr lang="en-US" altLang="zh-CN" sz="1350">
                <a:solidFill>
                  <a:srgbClr val="808080"/>
                </a:solidFill>
                <a:sym typeface="Arial" panose="020B0604020202020204" pitchFamily="34" charset="0"/>
              </a:rPr>
              <a:t>"</a:t>
            </a:r>
            <a:r>
              <a:rPr lang="zh-CN" altLang="en-US" sz="1350">
                <a:solidFill>
                  <a:srgbClr val="808080"/>
                </a:solidFill>
                <a:sym typeface="Arial" panose="020B0604020202020204" pitchFamily="34" charset="0"/>
              </a:rPr>
              <a:t>赵某某</a:t>
            </a:r>
            <a:r>
              <a:rPr lang="en-US" altLang="zh-CN" sz="1350">
                <a:solidFill>
                  <a:srgbClr val="808080"/>
                </a:solidFill>
                <a:sym typeface="Arial" panose="020B0604020202020204" pitchFamily="34" charset="0"/>
              </a:rPr>
              <a:t>"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,</a:t>
            </a:r>
            <a:r>
              <a:rPr lang="en-US" altLang="zh-CN" sz="1350">
                <a:solidFill>
                  <a:srgbClr val="808080"/>
                </a:solidFill>
                <a:sym typeface="Arial" panose="020B0604020202020204" pitchFamily="34" charset="0"/>
              </a:rPr>
              <a:t>":address"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=&gt;</a:t>
            </a:r>
            <a:r>
              <a:rPr lang="en-US" altLang="zh-CN" sz="1350">
                <a:solidFill>
                  <a:srgbClr val="808080"/>
                </a:solidFill>
                <a:sym typeface="Arial" panose="020B0604020202020204" pitchFamily="34" charset="0"/>
              </a:rPr>
              <a:t>"</a:t>
            </a:r>
            <a:r>
              <a:rPr lang="zh-CN" altLang="en-US" sz="1350">
                <a:solidFill>
                  <a:srgbClr val="808080"/>
                </a:solidFill>
                <a:sym typeface="Arial" panose="020B0604020202020204" pitchFamily="34" charset="0"/>
              </a:rPr>
              <a:t>海淀区</a:t>
            </a:r>
            <a:r>
              <a:rPr lang="en-US" altLang="zh-CN" sz="1350">
                <a:solidFill>
                  <a:srgbClr val="808080"/>
                </a:solidFill>
                <a:sym typeface="Arial" panose="020B0604020202020204" pitchFamily="34" charset="0"/>
              </a:rPr>
              <a:t>"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,</a:t>
            </a:r>
            <a:r>
              <a:rPr lang="zh-CN" altLang="en-US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350">
                <a:solidFill>
                  <a:srgbClr val="808080"/>
                </a:solidFill>
                <a:sym typeface="Arial" panose="020B0604020202020204" pitchFamily="34" charset="0"/>
              </a:rPr>
              <a:t>":phone"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=&gt;</a:t>
            </a:r>
            <a:r>
              <a:rPr lang="en-US" altLang="zh-CN" sz="1350">
                <a:solidFill>
                  <a:srgbClr val="808080"/>
                </a:solidFill>
                <a:sym typeface="Arial" panose="020B0604020202020204" pitchFamily="34" charset="0"/>
              </a:rPr>
              <a:t>"15801688348"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));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　</a:t>
            </a:r>
            <a:endParaRPr lang="zh-CN" altLang="en-US" sz="135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350">
                <a:solidFill>
                  <a:srgbClr val="008000"/>
                </a:solidFill>
                <a:sym typeface="Arial" panose="020B0604020202020204" pitchFamily="34" charset="0"/>
              </a:rPr>
              <a:t>//</a:t>
            </a:r>
            <a:r>
              <a:rPr lang="zh-CN" altLang="en-US" sz="1350">
                <a:solidFill>
                  <a:srgbClr val="008000"/>
                </a:solidFill>
                <a:sym typeface="Arial" panose="020B0604020202020204" pitchFamily="34" charset="0"/>
              </a:rPr>
              <a:t>再次传递一个数组为预处理查询中的命名参数绑定值，并执行第二次插入数据。</a:t>
            </a:r>
            <a:r>
              <a:rPr lang="zh-CN" altLang="en-US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en-US" altLang="zh-CN" sz="135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350">
                <a:solidFill>
                  <a:srgbClr val="000080"/>
                </a:solidFill>
                <a:sym typeface="Arial" panose="020B0604020202020204" pitchFamily="34" charset="0"/>
              </a:rPr>
              <a:t>$stmt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-&gt;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execute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(</a:t>
            </a:r>
            <a:r>
              <a:rPr lang="en-US" altLang="zh-CN" sz="1350" b="1">
                <a:solidFill>
                  <a:srgbClr val="0000FF"/>
                </a:solidFill>
                <a:sym typeface="Arial" panose="020B0604020202020204" pitchFamily="34" charset="0"/>
              </a:rPr>
              <a:t>array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(</a:t>
            </a:r>
            <a:r>
              <a:rPr lang="en-US" altLang="zh-CN" sz="1350">
                <a:solidFill>
                  <a:srgbClr val="808080"/>
                </a:solidFill>
                <a:sym typeface="Arial" panose="020B0604020202020204" pitchFamily="34" charset="0"/>
              </a:rPr>
              <a:t>":name"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=&gt;</a:t>
            </a:r>
            <a:r>
              <a:rPr lang="en-US" altLang="zh-CN" sz="1350">
                <a:solidFill>
                  <a:srgbClr val="808080"/>
                </a:solidFill>
                <a:sym typeface="Arial" panose="020B0604020202020204" pitchFamily="34" charset="0"/>
              </a:rPr>
              <a:t>"</a:t>
            </a:r>
            <a:r>
              <a:rPr lang="zh-CN" altLang="en-US" sz="1350">
                <a:solidFill>
                  <a:srgbClr val="808080"/>
                </a:solidFill>
                <a:sym typeface="Arial" panose="020B0604020202020204" pitchFamily="34" charset="0"/>
              </a:rPr>
              <a:t>孙某某</a:t>
            </a:r>
            <a:r>
              <a:rPr lang="en-US" altLang="zh-CN" sz="1350">
                <a:solidFill>
                  <a:srgbClr val="808080"/>
                </a:solidFill>
                <a:sym typeface="Arial" panose="020B0604020202020204" pitchFamily="34" charset="0"/>
              </a:rPr>
              <a:t>"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,</a:t>
            </a:r>
            <a:r>
              <a:rPr lang="en-US" altLang="zh-CN" sz="1350">
                <a:solidFill>
                  <a:srgbClr val="808080"/>
                </a:solidFill>
                <a:sym typeface="Arial" panose="020B0604020202020204" pitchFamily="34" charset="0"/>
              </a:rPr>
              <a:t>":address"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=&gt;</a:t>
            </a:r>
            <a:r>
              <a:rPr lang="en-US" altLang="zh-CN" sz="1350">
                <a:solidFill>
                  <a:srgbClr val="808080"/>
                </a:solidFill>
                <a:sym typeface="Arial" panose="020B0604020202020204" pitchFamily="34" charset="0"/>
              </a:rPr>
              <a:t>"</a:t>
            </a:r>
            <a:r>
              <a:rPr lang="zh-CN" altLang="en-US" sz="1350">
                <a:solidFill>
                  <a:srgbClr val="808080"/>
                </a:solidFill>
                <a:sym typeface="Arial" panose="020B0604020202020204" pitchFamily="34" charset="0"/>
              </a:rPr>
              <a:t>宣武区</a:t>
            </a:r>
            <a:r>
              <a:rPr lang="en-US" altLang="zh-CN" sz="1350">
                <a:solidFill>
                  <a:srgbClr val="808080"/>
                </a:solidFill>
                <a:sym typeface="Arial" panose="020B0604020202020204" pitchFamily="34" charset="0"/>
              </a:rPr>
              <a:t>"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,</a:t>
            </a:r>
            <a:r>
              <a:rPr lang="zh-CN" altLang="en-US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350">
                <a:solidFill>
                  <a:srgbClr val="808080"/>
                </a:solidFill>
                <a:sym typeface="Arial" panose="020B0604020202020204" pitchFamily="34" charset="0"/>
              </a:rPr>
              <a:t>":phone"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=&gt;</a:t>
            </a:r>
            <a:r>
              <a:rPr lang="en-US" altLang="zh-CN" sz="1350">
                <a:solidFill>
                  <a:srgbClr val="808080"/>
                </a:solidFill>
                <a:sym typeface="Arial" panose="020B0604020202020204" pitchFamily="34" charset="0"/>
              </a:rPr>
              <a:t>"15801688698"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));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</a:p>
        </p:txBody>
      </p:sp>
      <p:sp>
        <p:nvSpPr>
          <p:cNvPr id="25602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40520" y="146772"/>
            <a:ext cx="5036344" cy="482204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0000"/>
          </a:bodyPr>
          <a:lstStyle/>
          <a:p>
            <a:r>
              <a:rPr lang="zh-CN" altLang="en-US" dirty="0">
                <a:sym typeface="微软雅黑" panose="020B0503020204020204" pitchFamily="34" charset="-122"/>
              </a:rPr>
              <a:t>执行预处理方式</a:t>
            </a:r>
            <a:r>
              <a:rPr lang="en-US" altLang="zh-CN" dirty="0">
                <a:sym typeface="微软雅黑" panose="020B0503020204020204" pitchFamily="34" charset="-122"/>
              </a:rPr>
              <a:t>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矩形 5"/>
          <p:cNvSpPr>
            <a:spLocks noChangeArrowheads="1"/>
          </p:cNvSpPr>
          <p:nvPr/>
        </p:nvSpPr>
        <p:spPr bwMode="auto">
          <a:xfrm>
            <a:off x="441181" y="856927"/>
            <a:ext cx="8235227" cy="3177540"/>
          </a:xfrm>
          <a:prstGeom prst="rect">
            <a:avLst/>
          </a:prstGeom>
          <a:solidFill>
            <a:srgbClr val="FCFAFA"/>
          </a:solidFill>
          <a:ln w="9525" cmpd="sng">
            <a:solidFill>
              <a:srgbClr val="7F7F7F"/>
            </a:solidFill>
            <a:prstDash val="sysDash"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1350">
                <a:solidFill>
                  <a:srgbClr val="8000FF"/>
                </a:solidFill>
                <a:sym typeface="Arial" panose="020B0604020202020204" pitchFamily="34" charset="0"/>
              </a:rPr>
              <a:t>执行预处理方式</a:t>
            </a:r>
            <a:endParaRPr lang="en-US" altLang="zh-CN" sz="1350">
              <a:solidFill>
                <a:srgbClr val="8000FF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...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zh-CN" altLang="en-US" sz="135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350">
                <a:solidFill>
                  <a:srgbClr val="000080"/>
                </a:solidFill>
                <a:sym typeface="Arial" panose="020B0604020202020204" pitchFamily="34" charset="0"/>
              </a:rPr>
              <a:t>$query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=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350">
                <a:solidFill>
                  <a:srgbClr val="808080"/>
                </a:solidFill>
                <a:sym typeface="Arial" panose="020B0604020202020204" pitchFamily="34" charset="0"/>
              </a:rPr>
              <a:t>"INSERT INTO contactInfo (name, address, phone) VALUES (?, ?, ?)"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;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b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</a:br>
            <a:r>
              <a:rPr lang="en-US" altLang="zh-CN" sz="1350">
                <a:solidFill>
                  <a:srgbClr val="000080"/>
                </a:solidFill>
                <a:sym typeface="Arial" panose="020B0604020202020204" pitchFamily="34" charset="0"/>
              </a:rPr>
              <a:t>$stmt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=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350">
                <a:solidFill>
                  <a:srgbClr val="000080"/>
                </a:solidFill>
                <a:sym typeface="Arial" panose="020B0604020202020204" pitchFamily="34" charset="0"/>
              </a:rPr>
              <a:t>$dbh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-&gt;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prepare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(</a:t>
            </a:r>
            <a:r>
              <a:rPr lang="en-US" altLang="zh-CN" sz="1350">
                <a:solidFill>
                  <a:srgbClr val="000080"/>
                </a:solidFill>
                <a:sym typeface="Arial" panose="020B0604020202020204" pitchFamily="34" charset="0"/>
              </a:rPr>
              <a:t>$query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);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zh-CN" altLang="en-US" sz="135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350">
                <a:solidFill>
                  <a:srgbClr val="008000"/>
                </a:solidFill>
                <a:sym typeface="Arial" panose="020B0604020202020204" pitchFamily="34" charset="0"/>
              </a:rPr>
              <a:t>//</a:t>
            </a:r>
            <a:r>
              <a:rPr lang="zh-CN" altLang="en-US" sz="1350">
                <a:solidFill>
                  <a:srgbClr val="008000"/>
                </a:solidFill>
                <a:sym typeface="Arial" panose="020B0604020202020204" pitchFamily="34" charset="0"/>
              </a:rPr>
              <a:t>传递一个数组为预处理查询中的问号参数绑定值，并执行一次。</a:t>
            </a:r>
            <a:r>
              <a:rPr lang="zh-CN" altLang="en-US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en-US" altLang="zh-CN" sz="135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350">
                <a:solidFill>
                  <a:srgbClr val="000080"/>
                </a:solidFill>
                <a:sym typeface="Arial" panose="020B0604020202020204" pitchFamily="34" charset="0"/>
              </a:rPr>
              <a:t>$stmt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-&gt;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execute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(</a:t>
            </a:r>
            <a:r>
              <a:rPr lang="en-US" altLang="zh-CN" sz="1350" b="1">
                <a:solidFill>
                  <a:srgbClr val="0000FF"/>
                </a:solidFill>
                <a:sym typeface="Arial" panose="020B0604020202020204" pitchFamily="34" charset="0"/>
              </a:rPr>
              <a:t>array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(</a:t>
            </a:r>
            <a:r>
              <a:rPr lang="en-US" altLang="zh-CN" sz="1350">
                <a:solidFill>
                  <a:srgbClr val="808080"/>
                </a:solidFill>
                <a:sym typeface="Arial" panose="020B0604020202020204" pitchFamily="34" charset="0"/>
              </a:rPr>
              <a:t>"</a:t>
            </a:r>
            <a:r>
              <a:rPr lang="zh-CN" altLang="en-US" sz="1350">
                <a:solidFill>
                  <a:srgbClr val="808080"/>
                </a:solidFill>
                <a:sym typeface="Arial" panose="020B0604020202020204" pitchFamily="34" charset="0"/>
              </a:rPr>
              <a:t>赵某某</a:t>
            </a:r>
            <a:r>
              <a:rPr lang="en-US" altLang="zh-CN" sz="1350">
                <a:solidFill>
                  <a:srgbClr val="808080"/>
                </a:solidFill>
                <a:sym typeface="Arial" panose="020B0604020202020204" pitchFamily="34" charset="0"/>
              </a:rPr>
              <a:t>"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,</a:t>
            </a:r>
            <a:r>
              <a:rPr lang="zh-CN" altLang="en-US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350">
                <a:solidFill>
                  <a:srgbClr val="808080"/>
                </a:solidFill>
                <a:sym typeface="Arial" panose="020B0604020202020204" pitchFamily="34" charset="0"/>
              </a:rPr>
              <a:t>"</a:t>
            </a:r>
            <a:r>
              <a:rPr lang="zh-CN" altLang="en-US" sz="1350">
                <a:solidFill>
                  <a:srgbClr val="808080"/>
                </a:solidFill>
                <a:sym typeface="Arial" panose="020B0604020202020204" pitchFamily="34" charset="0"/>
              </a:rPr>
              <a:t>海淀区</a:t>
            </a:r>
            <a:r>
              <a:rPr lang="en-US" altLang="zh-CN" sz="1350">
                <a:solidFill>
                  <a:srgbClr val="808080"/>
                </a:solidFill>
                <a:sym typeface="Arial" panose="020B0604020202020204" pitchFamily="34" charset="0"/>
              </a:rPr>
              <a:t>"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,</a:t>
            </a:r>
            <a:r>
              <a:rPr lang="zh-CN" altLang="en-US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350">
                <a:solidFill>
                  <a:srgbClr val="808080"/>
                </a:solidFill>
                <a:sym typeface="Arial" panose="020B0604020202020204" pitchFamily="34" charset="0"/>
              </a:rPr>
              <a:t>"15801688348"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));</a:t>
            </a:r>
            <a:r>
              <a:rPr lang="zh-CN" altLang="en-US" sz="1350">
                <a:solidFill>
                  <a:srgbClr val="000000"/>
                </a:solidFill>
                <a:sym typeface="Arial" panose="020B0604020202020204" pitchFamily="34" charset="0"/>
              </a:rPr>
              <a:t> 　　</a:t>
            </a:r>
            <a:endParaRPr lang="en-US" altLang="zh-CN" sz="135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350">
                <a:solidFill>
                  <a:srgbClr val="008000"/>
                </a:solidFill>
                <a:sym typeface="Arial" panose="020B0604020202020204" pitchFamily="34" charset="0"/>
              </a:rPr>
              <a:t>//</a:t>
            </a:r>
            <a:r>
              <a:rPr lang="zh-CN" altLang="en-US" sz="1350">
                <a:solidFill>
                  <a:srgbClr val="008000"/>
                </a:solidFill>
                <a:sym typeface="Arial" panose="020B0604020202020204" pitchFamily="34" charset="0"/>
              </a:rPr>
              <a:t>再次传递一个数组为预处理查询中的问号参数绑定值，并执行第二次插入数据。</a:t>
            </a:r>
            <a:r>
              <a:rPr lang="zh-CN" altLang="en-US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1350">
                <a:solidFill>
                  <a:srgbClr val="000080"/>
                </a:solidFill>
                <a:sym typeface="Arial" panose="020B0604020202020204" pitchFamily="34" charset="0"/>
              </a:rPr>
              <a:t>$stmt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-&gt;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execute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(</a:t>
            </a:r>
            <a:r>
              <a:rPr lang="en-US" altLang="zh-CN" sz="1350" b="1">
                <a:solidFill>
                  <a:srgbClr val="0000FF"/>
                </a:solidFill>
                <a:sym typeface="Arial" panose="020B0604020202020204" pitchFamily="34" charset="0"/>
              </a:rPr>
              <a:t>array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(</a:t>
            </a:r>
            <a:r>
              <a:rPr lang="en-US" altLang="zh-CN" sz="1350">
                <a:solidFill>
                  <a:srgbClr val="808080"/>
                </a:solidFill>
                <a:sym typeface="Arial" panose="020B0604020202020204" pitchFamily="34" charset="0"/>
              </a:rPr>
              <a:t>"</a:t>
            </a:r>
            <a:r>
              <a:rPr lang="zh-CN" altLang="en-US" sz="1350">
                <a:solidFill>
                  <a:srgbClr val="808080"/>
                </a:solidFill>
                <a:sym typeface="Arial" panose="020B0604020202020204" pitchFamily="34" charset="0"/>
              </a:rPr>
              <a:t>孙某某</a:t>
            </a:r>
            <a:r>
              <a:rPr lang="en-US" altLang="zh-CN" sz="1350">
                <a:solidFill>
                  <a:srgbClr val="808080"/>
                </a:solidFill>
                <a:sym typeface="Arial" panose="020B0604020202020204" pitchFamily="34" charset="0"/>
              </a:rPr>
              <a:t>"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,</a:t>
            </a:r>
            <a:r>
              <a:rPr lang="zh-CN" altLang="en-US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350">
                <a:solidFill>
                  <a:srgbClr val="808080"/>
                </a:solidFill>
                <a:sym typeface="Arial" panose="020B0604020202020204" pitchFamily="34" charset="0"/>
              </a:rPr>
              <a:t>"</a:t>
            </a:r>
            <a:r>
              <a:rPr lang="zh-CN" altLang="en-US" sz="1350">
                <a:solidFill>
                  <a:srgbClr val="808080"/>
                </a:solidFill>
                <a:sym typeface="Arial" panose="020B0604020202020204" pitchFamily="34" charset="0"/>
              </a:rPr>
              <a:t>宣武区</a:t>
            </a:r>
            <a:r>
              <a:rPr lang="en-US" altLang="zh-CN" sz="1350">
                <a:solidFill>
                  <a:srgbClr val="808080"/>
                </a:solidFill>
                <a:sym typeface="Arial" panose="020B0604020202020204" pitchFamily="34" charset="0"/>
              </a:rPr>
              <a:t>"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,</a:t>
            </a:r>
            <a:r>
              <a:rPr lang="zh-CN" altLang="en-US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350">
                <a:solidFill>
                  <a:srgbClr val="808080"/>
                </a:solidFill>
                <a:sym typeface="Arial" panose="020B0604020202020204" pitchFamily="34" charset="0"/>
              </a:rPr>
              <a:t>"15801688698"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));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 sz="1350">
                <a:sym typeface="+mn-ea"/>
              </a:rPr>
              <a:t>echo </a:t>
            </a:r>
            <a:r>
              <a:rPr lang="en-US" altLang="zh-CN" sz="1350">
                <a:solidFill>
                  <a:srgbClr val="000080"/>
                </a:solidFill>
                <a:sym typeface="+mn-ea"/>
              </a:rPr>
              <a:t>$stmt-</a:t>
            </a:r>
            <a:r>
              <a:rPr lang="zh-CN" altLang="en-US" sz="1350">
                <a:sym typeface="+mn-ea"/>
              </a:rPr>
              <a:t>&gt;rowCount();	 </a:t>
            </a:r>
            <a:r>
              <a:rPr lang="zh-CN" altLang="en-US" sz="1350">
                <a:solidFill>
                  <a:srgbClr val="008000"/>
                </a:solidFill>
                <a:sym typeface="+mn-ea"/>
              </a:rPr>
              <a:t>  //输出结果集中记录的条数</a:t>
            </a:r>
            <a:endParaRPr lang="zh-CN" altLang="en-US" sz="1350">
              <a:solidFill>
                <a:srgbClr val="92D050"/>
              </a:solidFill>
            </a:endParaRPr>
          </a:p>
          <a:p>
            <a:pPr eaLnBrk="0" hangingPunct="0">
              <a:lnSpc>
                <a:spcPct val="150000"/>
              </a:lnSpc>
            </a:pPr>
            <a:endParaRPr lang="zh-CN" altLang="en-US" sz="135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53617" y="163440"/>
            <a:ext cx="5884069" cy="481013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0000"/>
          </a:bodyPr>
          <a:lstStyle/>
          <a:p>
            <a:r>
              <a:rPr lang="en-US" altLang="zh-CN" dirty="0"/>
              <a:t>bindColumn()</a:t>
            </a:r>
            <a:r>
              <a:rPr lang="zh-CN" altLang="en-US" dirty="0"/>
              <a:t>方法</a:t>
            </a:r>
          </a:p>
        </p:txBody>
      </p:sp>
      <p:sp>
        <p:nvSpPr>
          <p:cNvPr id="28675" name="矩形 3"/>
          <p:cNvSpPr>
            <a:spLocks noChangeArrowheads="1"/>
          </p:cNvSpPr>
          <p:nvPr/>
        </p:nvSpPr>
        <p:spPr bwMode="auto">
          <a:xfrm>
            <a:off x="467851" y="998322"/>
            <a:ext cx="7887132" cy="3622675"/>
          </a:xfrm>
          <a:prstGeom prst="rect">
            <a:avLst/>
          </a:prstGeom>
          <a:solidFill>
            <a:srgbClr val="FCFAFA"/>
          </a:solidFill>
          <a:ln w="9525" cmpd="sng">
            <a:solidFill>
              <a:srgbClr val="7F7F7F"/>
            </a:solidFill>
            <a:prstDash val="sysDash"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</a:pPr>
            <a:r>
              <a:rPr lang="en-US" altLang="zh-CN" sz="1350">
                <a:solidFill>
                  <a:srgbClr val="008000"/>
                </a:solidFill>
                <a:sym typeface="Arial" panose="020B0604020202020204" pitchFamily="34" charset="0"/>
              </a:rPr>
              <a:t>//</a:t>
            </a:r>
            <a:r>
              <a:rPr lang="zh-CN" altLang="en-US" sz="1350">
                <a:solidFill>
                  <a:srgbClr val="008000"/>
                </a:solidFill>
                <a:sym typeface="Arial" panose="020B0604020202020204" pitchFamily="34" charset="0"/>
              </a:rPr>
              <a:t>声明一个</a:t>
            </a:r>
            <a:r>
              <a:rPr lang="en-US" altLang="zh-CN" sz="1350">
                <a:solidFill>
                  <a:srgbClr val="008000"/>
                </a:solidFill>
                <a:sym typeface="Arial" panose="020B0604020202020204" pitchFamily="34" charset="0"/>
              </a:rPr>
              <a:t>SELECT</a:t>
            </a:r>
            <a:r>
              <a:rPr lang="zh-CN" altLang="en-US" sz="1350">
                <a:solidFill>
                  <a:srgbClr val="008000"/>
                </a:solidFill>
                <a:sym typeface="Arial" panose="020B0604020202020204" pitchFamily="34" charset="0"/>
              </a:rPr>
              <a:t>查询，从表</a:t>
            </a:r>
            <a:r>
              <a:rPr lang="en-US" altLang="zh-CN" sz="1350">
                <a:solidFill>
                  <a:srgbClr val="008000"/>
                </a:solidFill>
                <a:sym typeface="Arial" panose="020B0604020202020204" pitchFamily="34" charset="0"/>
              </a:rPr>
              <a:t>contactInfo</a:t>
            </a:r>
            <a:r>
              <a:rPr lang="zh-CN" altLang="en-US" sz="1350">
                <a:solidFill>
                  <a:srgbClr val="008000"/>
                </a:solidFill>
                <a:sym typeface="Arial" panose="020B0604020202020204" pitchFamily="34" charset="0"/>
              </a:rPr>
              <a:t>中获取</a:t>
            </a:r>
            <a:r>
              <a:rPr lang="en-US" altLang="zh-CN" sz="1350">
                <a:solidFill>
                  <a:srgbClr val="008000"/>
                </a:solidFill>
                <a:sym typeface="Arial" panose="020B0604020202020204" pitchFamily="34" charset="0"/>
              </a:rPr>
              <a:t>D01</a:t>
            </a:r>
            <a:r>
              <a:rPr lang="zh-CN" altLang="en-US" sz="1350">
                <a:solidFill>
                  <a:srgbClr val="008000"/>
                </a:solidFill>
                <a:sym typeface="Arial" panose="020B0604020202020204" pitchFamily="34" charset="0"/>
              </a:rPr>
              <a:t>部门的四个字段的信息</a:t>
            </a:r>
          </a:p>
          <a:p>
            <a:pPr eaLnBrk="0" hangingPunct="0">
              <a:lnSpc>
                <a:spcPct val="100000"/>
              </a:lnSpc>
            </a:pPr>
            <a:r>
              <a:rPr lang="zh-CN" altLang="en-US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350">
                <a:solidFill>
                  <a:srgbClr val="000080"/>
                </a:solidFill>
                <a:sym typeface="Arial" panose="020B0604020202020204" pitchFamily="34" charset="0"/>
              </a:rPr>
              <a:t>$query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=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350">
                <a:solidFill>
                  <a:srgbClr val="808080"/>
                </a:solidFill>
                <a:sym typeface="Arial" panose="020B0604020202020204" pitchFamily="34" charset="0"/>
              </a:rPr>
              <a:t>"SELECT uid, name, phone, email FROM contactInfo WHERE departmentId='D01'"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;</a:t>
            </a:r>
            <a:endParaRPr lang="zh-CN" altLang="en-US" sz="1350">
              <a:solidFill>
                <a:srgbClr val="8000FF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00000"/>
              </a:lnSpc>
            </a:pP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try 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{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zh-CN" altLang="en-US" sz="135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00000"/>
              </a:lnSpc>
            </a:pP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     </a:t>
            </a:r>
            <a:r>
              <a:rPr lang="en-US" altLang="zh-CN" sz="1350">
                <a:solidFill>
                  <a:srgbClr val="000080"/>
                </a:solidFill>
                <a:sym typeface="Arial" panose="020B0604020202020204" pitchFamily="34" charset="0"/>
              </a:rPr>
              <a:t>$stmt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=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350">
                <a:solidFill>
                  <a:srgbClr val="000080"/>
                </a:solidFill>
                <a:sym typeface="Arial" panose="020B0604020202020204" pitchFamily="34" charset="0"/>
              </a:rPr>
              <a:t>$dbh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-&gt;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prepare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(</a:t>
            </a:r>
            <a:r>
              <a:rPr lang="en-US" altLang="zh-CN" sz="1350">
                <a:solidFill>
                  <a:srgbClr val="000080"/>
                </a:solidFill>
                <a:sym typeface="Arial" panose="020B0604020202020204" pitchFamily="34" charset="0"/>
              </a:rPr>
              <a:t>$query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);　　　</a:t>
            </a:r>
            <a:r>
              <a:rPr lang="en-US" altLang="zh-CN" sz="1350">
                <a:solidFill>
                  <a:srgbClr val="008000"/>
                </a:solidFill>
                <a:sym typeface="Arial" panose="020B0604020202020204" pitchFamily="34" charset="0"/>
              </a:rPr>
              <a:t>//</a:t>
            </a:r>
            <a:r>
              <a:rPr lang="zh-CN" altLang="en-US" sz="1350">
                <a:solidFill>
                  <a:srgbClr val="008000"/>
                </a:solidFill>
                <a:sym typeface="Arial" panose="020B0604020202020204" pitchFamily="34" charset="0"/>
              </a:rPr>
              <a:t>准备声明好的一个查询</a:t>
            </a:r>
            <a:r>
              <a:rPr lang="zh-CN" altLang="en-US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en-US" altLang="zh-CN" sz="135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00000"/>
              </a:lnSpc>
            </a:pP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     </a:t>
            </a:r>
            <a:r>
              <a:rPr lang="en-US" altLang="zh-CN" sz="1350">
                <a:solidFill>
                  <a:srgbClr val="000080"/>
                </a:solidFill>
                <a:sym typeface="Arial" panose="020B0604020202020204" pitchFamily="34" charset="0"/>
              </a:rPr>
              <a:t>$stmt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-&gt;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execute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();　　　　　　　　　 </a:t>
            </a:r>
            <a:r>
              <a:rPr lang="en-US" altLang="zh-CN" sz="1350">
                <a:solidFill>
                  <a:srgbClr val="008000"/>
                </a:solidFill>
                <a:sym typeface="Arial" panose="020B0604020202020204" pitchFamily="34" charset="0"/>
              </a:rPr>
              <a:t>//</a:t>
            </a:r>
            <a:r>
              <a:rPr lang="zh-CN" altLang="en-US" sz="1350">
                <a:solidFill>
                  <a:srgbClr val="008000"/>
                </a:solidFill>
                <a:sym typeface="Arial" panose="020B0604020202020204" pitchFamily="34" charset="0"/>
              </a:rPr>
              <a:t>执行准备好的查询</a:t>
            </a:r>
            <a:r>
              <a:rPr lang="zh-CN" altLang="en-US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en-US" altLang="zh-CN" sz="135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00000"/>
              </a:lnSpc>
            </a:pP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     </a:t>
            </a:r>
            <a:r>
              <a:rPr lang="en-US" altLang="zh-CN" sz="1350">
                <a:solidFill>
                  <a:srgbClr val="000080"/>
                </a:solidFill>
                <a:sym typeface="Arial" panose="020B0604020202020204" pitchFamily="34" charset="0"/>
              </a:rPr>
              <a:t>$stmt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-&gt;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bindColumn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(</a:t>
            </a:r>
            <a:r>
              <a:rPr lang="en-US" altLang="zh-CN" sz="1350">
                <a:solidFill>
                  <a:srgbClr val="FF8000"/>
                </a:solidFill>
                <a:sym typeface="Arial" panose="020B0604020202020204" pitchFamily="34" charset="0"/>
              </a:rPr>
              <a:t>1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,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350">
                <a:solidFill>
                  <a:srgbClr val="000080"/>
                </a:solidFill>
                <a:sym typeface="Arial" panose="020B0604020202020204" pitchFamily="34" charset="0"/>
              </a:rPr>
              <a:t>$uid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);　　　　 </a:t>
            </a:r>
            <a:r>
              <a:rPr lang="en-US" altLang="zh-CN" sz="1350">
                <a:solidFill>
                  <a:srgbClr val="008000"/>
                </a:solidFill>
                <a:sym typeface="Arial" panose="020B0604020202020204" pitchFamily="34" charset="0"/>
              </a:rPr>
              <a:t>//</a:t>
            </a:r>
            <a:r>
              <a:rPr lang="zh-CN" altLang="en-US" sz="1350">
                <a:solidFill>
                  <a:srgbClr val="008000"/>
                </a:solidFill>
                <a:sym typeface="Arial" panose="020B0604020202020204" pitchFamily="34" charset="0"/>
              </a:rPr>
              <a:t>通过列位置偏移数绑定变量</a:t>
            </a:r>
            <a:endParaRPr lang="en-US" altLang="zh-CN" sz="1350">
              <a:solidFill>
                <a:srgbClr val="008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00000"/>
              </a:lnSpc>
            </a:pPr>
            <a:r>
              <a:rPr lang="en-US" altLang="zh-CN" sz="1350">
                <a:solidFill>
                  <a:srgbClr val="008000"/>
                </a:solidFill>
                <a:sym typeface="Arial" panose="020B0604020202020204" pitchFamily="34" charset="0"/>
              </a:rPr>
              <a:t>     </a:t>
            </a:r>
            <a:r>
              <a:rPr lang="en-US" altLang="zh-CN" sz="1350">
                <a:solidFill>
                  <a:srgbClr val="000080"/>
                </a:solidFill>
                <a:sym typeface="Arial" panose="020B0604020202020204" pitchFamily="34" charset="0"/>
              </a:rPr>
              <a:t>$stmt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-&gt;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bindColumn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(</a:t>
            </a:r>
            <a:r>
              <a:rPr lang="en-US" altLang="zh-CN" sz="1350">
                <a:solidFill>
                  <a:srgbClr val="FF8000"/>
                </a:solidFill>
                <a:sym typeface="Arial" panose="020B0604020202020204" pitchFamily="34" charset="0"/>
              </a:rPr>
              <a:t>2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,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350">
                <a:solidFill>
                  <a:srgbClr val="000080"/>
                </a:solidFill>
                <a:sym typeface="Arial" panose="020B0604020202020204" pitchFamily="34" charset="0"/>
              </a:rPr>
              <a:t>$name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);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  </a:t>
            </a:r>
            <a:r>
              <a:rPr lang="en-US" altLang="zh-CN" sz="1350">
                <a:solidFill>
                  <a:srgbClr val="008000"/>
                </a:solidFill>
                <a:sym typeface="Arial" panose="020B0604020202020204" pitchFamily="34" charset="0"/>
              </a:rPr>
              <a:t>//</a:t>
            </a:r>
            <a:r>
              <a:rPr lang="zh-CN" altLang="en-US" sz="1350">
                <a:solidFill>
                  <a:srgbClr val="008000"/>
                </a:solidFill>
                <a:sym typeface="Arial" panose="020B0604020202020204" pitchFamily="34" charset="0"/>
              </a:rPr>
              <a:t>通过列位置偏移数绑定变量</a:t>
            </a:r>
            <a:r>
              <a:rPr lang="en-US" altLang="zh-CN" sz="1350">
                <a:solidFill>
                  <a:srgbClr val="008000"/>
                </a:solidFill>
                <a:sym typeface="Arial" panose="020B0604020202020204" pitchFamily="34" charset="0"/>
              </a:rPr>
              <a:t>$name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zh-CN" altLang="en-US" sz="135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00000"/>
              </a:lnSpc>
            </a:pP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     </a:t>
            </a:r>
            <a:r>
              <a:rPr lang="en-US" altLang="zh-CN" sz="1350">
                <a:solidFill>
                  <a:srgbClr val="000080"/>
                </a:solidFill>
                <a:sym typeface="Arial" panose="020B0604020202020204" pitchFamily="34" charset="0"/>
              </a:rPr>
              <a:t>$stmt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-&gt;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bindColumn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(</a:t>
            </a:r>
            <a:r>
              <a:rPr lang="en-US" altLang="zh-CN" sz="1350">
                <a:solidFill>
                  <a:srgbClr val="808080"/>
                </a:solidFill>
                <a:sym typeface="Arial" panose="020B0604020202020204" pitchFamily="34" charset="0"/>
              </a:rPr>
              <a:t>'phone'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,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350">
                <a:solidFill>
                  <a:srgbClr val="000080"/>
                </a:solidFill>
                <a:sym typeface="Arial" panose="020B0604020202020204" pitchFamily="34" charset="0"/>
              </a:rPr>
              <a:t>$phone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);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350">
                <a:solidFill>
                  <a:srgbClr val="008000"/>
                </a:solidFill>
                <a:sym typeface="Arial" panose="020B0604020202020204" pitchFamily="34" charset="0"/>
              </a:rPr>
              <a:t>//</a:t>
            </a:r>
            <a:r>
              <a:rPr lang="zh-CN" altLang="en-US" sz="1350">
                <a:solidFill>
                  <a:srgbClr val="008000"/>
                </a:solidFill>
                <a:sym typeface="Arial" panose="020B0604020202020204" pitchFamily="34" charset="0"/>
              </a:rPr>
              <a:t>绑定列名称到变量</a:t>
            </a:r>
            <a:r>
              <a:rPr lang="en-US" altLang="zh-CN" sz="1350">
                <a:solidFill>
                  <a:srgbClr val="008000"/>
                </a:solidFill>
                <a:sym typeface="Arial" panose="020B0604020202020204" pitchFamily="34" charset="0"/>
              </a:rPr>
              <a:t>$phone</a:t>
            </a:r>
            <a:r>
              <a:rPr lang="zh-CN" altLang="en-US" sz="1350">
                <a:solidFill>
                  <a:srgbClr val="008000"/>
                </a:solidFill>
                <a:sym typeface="Arial" panose="020B0604020202020204" pitchFamily="34" charset="0"/>
              </a:rPr>
              <a:t>上</a:t>
            </a:r>
            <a:r>
              <a:rPr lang="zh-CN" altLang="en-US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en-US" altLang="zh-CN" sz="135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00000"/>
              </a:lnSpc>
            </a:pP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     </a:t>
            </a:r>
            <a:r>
              <a:rPr lang="en-US" altLang="zh-CN" sz="1350">
                <a:solidFill>
                  <a:srgbClr val="000080"/>
                </a:solidFill>
                <a:sym typeface="Arial" panose="020B0604020202020204" pitchFamily="34" charset="0"/>
              </a:rPr>
              <a:t>$stmt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-&gt;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bindColumn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(</a:t>
            </a:r>
            <a:r>
              <a:rPr lang="en-US" altLang="zh-CN" sz="1350">
                <a:solidFill>
                  <a:srgbClr val="808080"/>
                </a:solidFill>
                <a:sym typeface="Arial" panose="020B0604020202020204" pitchFamily="34" charset="0"/>
              </a:rPr>
              <a:t>'email'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,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350">
                <a:solidFill>
                  <a:srgbClr val="000080"/>
                </a:solidFill>
                <a:sym typeface="Arial" panose="020B0604020202020204" pitchFamily="34" charset="0"/>
              </a:rPr>
              <a:t>$email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);　</a:t>
            </a:r>
            <a:r>
              <a:rPr lang="en-US" altLang="zh-CN" sz="1350">
                <a:solidFill>
                  <a:srgbClr val="008000"/>
                </a:solidFill>
                <a:sym typeface="Arial" panose="020B0604020202020204" pitchFamily="34" charset="0"/>
              </a:rPr>
              <a:t>//</a:t>
            </a:r>
            <a:r>
              <a:rPr lang="zh-CN" altLang="en-US" sz="1350">
                <a:solidFill>
                  <a:srgbClr val="008000"/>
                </a:solidFill>
                <a:sym typeface="Arial" panose="020B0604020202020204" pitchFamily="34" charset="0"/>
              </a:rPr>
              <a:t>绑定列名称到变量</a:t>
            </a:r>
            <a:r>
              <a:rPr lang="en-US" altLang="zh-CN" sz="1350">
                <a:solidFill>
                  <a:srgbClr val="008000"/>
                </a:solidFill>
                <a:sym typeface="Arial" panose="020B0604020202020204" pitchFamily="34" charset="0"/>
              </a:rPr>
              <a:t>$email</a:t>
            </a:r>
            <a:r>
              <a:rPr lang="zh-CN" altLang="en-US" sz="1350">
                <a:solidFill>
                  <a:srgbClr val="008000"/>
                </a:solidFill>
                <a:sym typeface="Arial" panose="020B0604020202020204" pitchFamily="34" charset="0"/>
              </a:rPr>
              <a:t>上</a:t>
            </a:r>
            <a:r>
              <a:rPr lang="zh-CN" altLang="en-US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en-US" altLang="zh-CN" sz="135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00000"/>
              </a:lnSpc>
            </a:pPr>
            <a:r>
              <a:rPr lang="en-US" altLang="zh-CN" sz="1350" b="1">
                <a:solidFill>
                  <a:srgbClr val="000000"/>
                </a:solidFill>
                <a:sym typeface="Arial" panose="020B0604020202020204" pitchFamily="34" charset="0"/>
              </a:rPr>
              <a:t>      </a:t>
            </a:r>
            <a:r>
              <a:rPr lang="en-US" altLang="zh-CN" sz="1350" b="1">
                <a:solidFill>
                  <a:srgbClr val="0000FF"/>
                </a:solidFill>
                <a:sym typeface="Arial" panose="020B0604020202020204" pitchFamily="34" charset="0"/>
              </a:rPr>
              <a:t>while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(</a:t>
            </a:r>
            <a:r>
              <a:rPr lang="en-US" altLang="zh-CN" sz="1350">
                <a:solidFill>
                  <a:srgbClr val="000080"/>
                </a:solidFill>
                <a:sym typeface="Arial" panose="020B0604020202020204" pitchFamily="34" charset="0"/>
              </a:rPr>
              <a:t>$stmt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-&gt;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fetch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(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PDO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::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FETCH_BOUND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))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{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zh-CN" altLang="en-US" sz="135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00000"/>
              </a:lnSpc>
            </a:pP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              </a:t>
            </a:r>
            <a:r>
              <a:rPr lang="en-US" altLang="zh-CN" sz="1350">
                <a:solidFill>
                  <a:srgbClr val="008000"/>
                </a:solidFill>
                <a:sym typeface="Arial" panose="020B0604020202020204" pitchFamily="34" charset="0"/>
              </a:rPr>
              <a:t>//fetch()</a:t>
            </a:r>
            <a:r>
              <a:rPr lang="zh-CN" altLang="en-US" sz="1350">
                <a:solidFill>
                  <a:srgbClr val="008000"/>
                </a:solidFill>
                <a:sym typeface="Arial" panose="020B0604020202020204" pitchFamily="34" charset="0"/>
              </a:rPr>
              <a:t>方法传入特定的参数遍历</a:t>
            </a:r>
            <a:r>
              <a:rPr lang="zh-CN" altLang="en-US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en-US" altLang="zh-CN" sz="135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00000"/>
              </a:lnSpc>
            </a:pPr>
            <a:r>
              <a:rPr lang="en-US" altLang="zh-CN" sz="1350" b="1">
                <a:solidFill>
                  <a:srgbClr val="000000"/>
                </a:solidFill>
                <a:sym typeface="Arial" panose="020B0604020202020204" pitchFamily="34" charset="0"/>
              </a:rPr>
              <a:t>               </a:t>
            </a:r>
            <a:r>
              <a:rPr lang="en-US" altLang="zh-CN" sz="1350" b="1">
                <a:solidFill>
                  <a:srgbClr val="0000FF"/>
                </a:solidFill>
                <a:sym typeface="Arial" panose="020B0604020202020204" pitchFamily="34" charset="0"/>
              </a:rPr>
              <a:t>echo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350">
                <a:solidFill>
                  <a:srgbClr val="000080"/>
                </a:solidFill>
                <a:sym typeface="Arial" panose="020B0604020202020204" pitchFamily="34" charset="0"/>
              </a:rPr>
              <a:t>$uid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.</a:t>
            </a:r>
            <a:r>
              <a:rPr lang="en-US" altLang="zh-CN" sz="1350">
                <a:solidFill>
                  <a:srgbClr val="808080"/>
                </a:solidFill>
                <a:sym typeface="Arial" panose="020B0604020202020204" pitchFamily="34" charset="0"/>
              </a:rPr>
              <a:t>"\t"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.</a:t>
            </a:r>
            <a:r>
              <a:rPr lang="en-US" altLang="zh-CN" sz="1350">
                <a:solidFill>
                  <a:srgbClr val="000080"/>
                </a:solidFill>
                <a:sym typeface="Arial" panose="020B0604020202020204" pitchFamily="34" charset="0"/>
              </a:rPr>
              <a:t>$name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.</a:t>
            </a:r>
            <a:r>
              <a:rPr lang="en-US" altLang="zh-CN" sz="1350">
                <a:solidFill>
                  <a:srgbClr val="808080"/>
                </a:solidFill>
                <a:sym typeface="Arial" panose="020B0604020202020204" pitchFamily="34" charset="0"/>
              </a:rPr>
              <a:t>"\t"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.</a:t>
            </a:r>
            <a:r>
              <a:rPr lang="en-US" altLang="zh-CN" sz="1350">
                <a:solidFill>
                  <a:srgbClr val="000080"/>
                </a:solidFill>
                <a:sym typeface="Arial" panose="020B0604020202020204" pitchFamily="34" charset="0"/>
              </a:rPr>
              <a:t>$phone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.</a:t>
            </a:r>
            <a:r>
              <a:rPr lang="en-US" altLang="zh-CN" sz="1350">
                <a:solidFill>
                  <a:srgbClr val="808080"/>
                </a:solidFill>
                <a:sym typeface="Arial" panose="020B0604020202020204" pitchFamily="34" charset="0"/>
              </a:rPr>
              <a:t>"\t"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.</a:t>
            </a:r>
            <a:r>
              <a:rPr lang="en-US" altLang="zh-CN" sz="1350">
                <a:solidFill>
                  <a:srgbClr val="000080"/>
                </a:solidFill>
                <a:sym typeface="Arial" panose="020B0604020202020204" pitchFamily="34" charset="0"/>
              </a:rPr>
              <a:t>$email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.</a:t>
            </a:r>
            <a:r>
              <a:rPr lang="en-US" altLang="zh-CN" sz="1350">
                <a:solidFill>
                  <a:srgbClr val="808080"/>
                </a:solidFill>
                <a:sym typeface="Arial" panose="020B0604020202020204" pitchFamily="34" charset="0"/>
              </a:rPr>
              <a:t>"\n"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;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zh-CN" altLang="en-US" sz="135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00000"/>
              </a:lnSpc>
            </a:pP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              </a:t>
            </a:r>
            <a:r>
              <a:rPr lang="en-US" altLang="zh-CN" sz="1350">
                <a:solidFill>
                  <a:srgbClr val="008000"/>
                </a:solidFill>
                <a:sym typeface="Arial" panose="020B0604020202020204" pitchFamily="34" charset="0"/>
              </a:rPr>
              <a:t>//</a:t>
            </a:r>
            <a:r>
              <a:rPr lang="zh-CN" altLang="en-US" sz="1350">
                <a:solidFill>
                  <a:srgbClr val="008000"/>
                </a:solidFill>
                <a:sym typeface="Arial" panose="020B0604020202020204" pitchFamily="34" charset="0"/>
              </a:rPr>
              <a:t>输出自动将列值赋给对应变量的值</a:t>
            </a:r>
            <a:r>
              <a:rPr lang="zh-CN" altLang="en-US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en-US" altLang="zh-CN" sz="135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00000"/>
              </a:lnSpc>
            </a:pP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      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}</a:t>
            </a:r>
            <a:r>
              <a:rPr lang="zh-CN" altLang="en-US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en-US" altLang="zh-CN" sz="135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00000"/>
              </a:lnSpc>
            </a:pP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  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}</a:t>
            </a:r>
            <a:r>
              <a:rPr lang="zh-CN" altLang="en-US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catch 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(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PDOException </a:t>
            </a:r>
            <a:r>
              <a:rPr lang="en-US" altLang="zh-CN" sz="1350">
                <a:solidFill>
                  <a:srgbClr val="000080"/>
                </a:solidFill>
                <a:sym typeface="Arial" panose="020B0604020202020204" pitchFamily="34" charset="0"/>
              </a:rPr>
              <a:t>$e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)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{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zh-CN" altLang="en-US" sz="135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00000"/>
              </a:lnSpc>
            </a:pPr>
            <a:r>
              <a:rPr lang="en-US" altLang="zh-CN" sz="1350" b="1">
                <a:solidFill>
                  <a:srgbClr val="000000"/>
                </a:solidFill>
                <a:sym typeface="Arial" panose="020B0604020202020204" pitchFamily="34" charset="0"/>
              </a:rPr>
              <a:t>         </a:t>
            </a:r>
            <a:r>
              <a:rPr lang="en-US" altLang="zh-CN" sz="1350" b="1">
                <a:solidFill>
                  <a:srgbClr val="0000FF"/>
                </a:solidFill>
                <a:sym typeface="Arial" panose="020B0604020202020204" pitchFamily="34" charset="0"/>
              </a:rPr>
              <a:t>echo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350">
                <a:solidFill>
                  <a:srgbClr val="000080"/>
                </a:solidFill>
                <a:sym typeface="Arial" panose="020B0604020202020204" pitchFamily="34" charset="0"/>
              </a:rPr>
              <a:t>$e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-&gt;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getMessage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();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zh-CN" altLang="en-US" sz="135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ct val="100000"/>
              </a:lnSpc>
            </a:pP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  </a:t>
            </a:r>
            <a:r>
              <a:rPr lang="en-US" altLang="zh-CN" sz="1350">
                <a:solidFill>
                  <a:srgbClr val="8000FF"/>
                </a:solidFill>
                <a:sym typeface="Arial" panose="020B0604020202020204" pitchFamily="34" charset="0"/>
              </a:rPr>
              <a:t>}</a:t>
            </a:r>
            <a:r>
              <a:rPr lang="en-US" altLang="zh-CN" sz="135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防止sql注入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89065" y="4619944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987425"/>
            <a:ext cx="7766050" cy="374840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/>
              <a:t>方式一：quote()方法防止sql注入</a:t>
            </a:r>
          </a:p>
          <a:p>
            <a:pPr lvl="1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zh-CN" altLang="en-US" sz="1600"/>
              <a:t>PDO对象中quote方法返回带引号的字符串，可以过滤来自输入中的特殊字符（用反斜线转义\）</a:t>
            </a:r>
          </a:p>
          <a:p>
            <a:pPr>
              <a:lnSpc>
                <a:spcPct val="130000"/>
              </a:lnSpc>
            </a:pPr>
            <a:endParaRPr lang="zh-CN" altLang="en-US" sz="1800"/>
          </a:p>
          <a:p>
            <a:pPr>
              <a:lnSpc>
                <a:spcPct val="130000"/>
              </a:lnSpc>
            </a:pPr>
            <a:endParaRPr lang="zh-CN" altLang="en-US" sz="1800"/>
          </a:p>
          <a:p>
            <a:pPr>
              <a:lnSpc>
                <a:spcPct val="130000"/>
              </a:lnSpc>
            </a:pPr>
            <a:endParaRPr lang="zh-CN" altLang="en-US" sz="1800"/>
          </a:p>
          <a:p>
            <a:pPr>
              <a:lnSpc>
                <a:spcPct val="130000"/>
              </a:lnSpc>
            </a:pPr>
            <a:endParaRPr lang="zh-CN" altLang="en-US" sz="1800"/>
          </a:p>
          <a:p>
            <a:pPr>
              <a:lnSpc>
                <a:spcPct val="130000"/>
              </a:lnSpc>
            </a:pPr>
            <a:r>
              <a:rPr lang="zh-CN" altLang="en-US" sz="1800"/>
              <a:t>方式二：使用prepare()和execute()预处理防止sql注入（推荐）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3895" y="2139315"/>
            <a:ext cx="7772400" cy="13862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$username = $_POST['username'];</a:t>
            </a: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$username=$pdo-&gt;quote($username);//自动为字符串加上引号&lt;br&gt;</a:t>
            </a: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$sql='select * from uesr where username={$username}'//这里$username就不用加引号了</a:t>
            </a: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$stmt=$pdo-&gt;query($sql);//PDOStatement对象的方法：rowCount()：对于select操作返回的结果集中记录的条数，对于INSERT、UPDATE、DELETE返回受影响的记录的条数</a:t>
            </a: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echo $stmt-&gt;rowCount();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58470" y="196215"/>
            <a:ext cx="7821295" cy="1752600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/>
              <a:t>$pdo=new PDO('mysql:host=localhost;dbname=phptest','root','123456');	</a:t>
            </a:r>
          </a:p>
          <a:p>
            <a:pPr>
              <a:lnSpc>
                <a:spcPct val="130000"/>
              </a:lnSpc>
            </a:pPr>
            <a:r>
              <a:rPr lang="zh-CN" altLang="en-US" sz="1400"/>
              <a:t>$sql="INSERT stu(name,classid) VALUES(:username,:</a:t>
            </a:r>
            <a:r>
              <a:rPr lang="en-US" altLang="zh-CN" sz="1400"/>
              <a:t>classid</a:t>
            </a:r>
            <a:r>
              <a:rPr lang="zh-CN" altLang="en-US" sz="1400"/>
              <a:t>)";</a:t>
            </a:r>
          </a:p>
          <a:p>
            <a:pPr>
              <a:lnSpc>
                <a:spcPct val="130000"/>
              </a:lnSpc>
            </a:pPr>
            <a:r>
              <a:rPr lang="zh-CN" altLang="en-US" sz="1400"/>
              <a:t>$stmt=$pdo-&gt;prepare($sql);	</a:t>
            </a:r>
            <a:r>
              <a:rPr lang="en-US" altLang="zh-CN" sz="1400"/>
              <a:t>//</a:t>
            </a:r>
            <a:r>
              <a:rPr lang="zh-CN" altLang="zh-CN" sz="1400"/>
              <a:t>返回</a:t>
            </a:r>
            <a:r>
              <a:rPr lang="en-US" altLang="zh-CN" sz="1400"/>
              <a:t>stmt</a:t>
            </a:r>
            <a:r>
              <a:rPr lang="zh-CN" altLang="en-US" sz="1400"/>
              <a:t>对象</a:t>
            </a:r>
          </a:p>
          <a:p>
            <a:pPr>
              <a:lnSpc>
                <a:spcPct val="130000"/>
              </a:lnSpc>
            </a:pPr>
            <a:r>
              <a:rPr lang="zh-CN" altLang="en-US" sz="1400"/>
              <a:t>$stmt-&gt;bindParam(":username",$username,PDO::PARAM_STR);</a:t>
            </a:r>
          </a:p>
          <a:p>
            <a:pPr>
              <a:lnSpc>
                <a:spcPct val="130000"/>
              </a:lnSpc>
            </a:pPr>
            <a:r>
              <a:rPr lang="zh-CN" altLang="en-US" sz="1400"/>
              <a:t>$stmt-&gt;bindParam(":</a:t>
            </a:r>
            <a:r>
              <a:rPr lang="en-US" altLang="zh-CN" sz="1400"/>
              <a:t>classid</a:t>
            </a:r>
            <a:r>
              <a:rPr lang="zh-CN" altLang="en-US" sz="1400"/>
              <a:t>",$</a:t>
            </a:r>
            <a:r>
              <a:rPr lang="en-US" altLang="zh-CN" sz="1400"/>
              <a:t>class</a:t>
            </a:r>
            <a:r>
              <a:rPr lang="zh-CN" altLang="en-US" sz="1400"/>
              <a:t>,PDO::PARAM_STR);</a:t>
            </a:r>
            <a:r>
              <a:rPr lang="en-US" altLang="zh-CN" sz="1200">
                <a:solidFill>
                  <a:srgbClr val="92D050"/>
                </a:solidFill>
              </a:rPr>
              <a:t>//</a:t>
            </a:r>
            <a:r>
              <a:rPr lang="zh-CN" altLang="en-US" sz="1200">
                <a:solidFill>
                  <a:srgbClr val="92D050"/>
                </a:solidFill>
              </a:rPr>
              <a:t>将变量</a:t>
            </a:r>
            <a:r>
              <a:rPr lang="en-US" altLang="zh-CN" sz="1200">
                <a:solidFill>
                  <a:srgbClr val="92D050"/>
                </a:solidFill>
              </a:rPr>
              <a:t>$class</a:t>
            </a:r>
            <a:r>
              <a:rPr lang="zh-CN" altLang="en-US" sz="1200">
                <a:solidFill>
                  <a:srgbClr val="92D050"/>
                </a:solidFill>
              </a:rPr>
              <a:t>的引用绑定到查询的名字参数</a:t>
            </a:r>
            <a:r>
              <a:rPr lang="en-US" altLang="zh-CN" sz="1200">
                <a:solidFill>
                  <a:srgbClr val="92D050"/>
                </a:solidFill>
              </a:rPr>
              <a:t>‘</a:t>
            </a:r>
            <a:r>
              <a:rPr lang="zh-CN" altLang="en-US" sz="1200">
                <a:solidFill>
                  <a:srgbClr val="92D050"/>
                </a:solidFill>
              </a:rPr>
              <a:t>：</a:t>
            </a:r>
            <a:r>
              <a:rPr lang="en-US" altLang="zh-CN" sz="1200">
                <a:solidFill>
                  <a:srgbClr val="92D050"/>
                </a:solidFill>
              </a:rPr>
              <a:t>class’</a:t>
            </a:r>
            <a:r>
              <a:rPr lang="zh-CN" altLang="en-US" sz="1200">
                <a:solidFill>
                  <a:srgbClr val="92D050"/>
                </a:solidFill>
              </a:rPr>
              <a:t>中</a:t>
            </a:r>
          </a:p>
          <a:p>
            <a:pPr>
              <a:lnSpc>
                <a:spcPct val="130000"/>
              </a:lnSpc>
            </a:pPr>
            <a:r>
              <a:rPr lang="zh-CN" altLang="en-US" sz="1400"/>
              <a:t>$username=</a:t>
            </a:r>
            <a:r>
              <a:rPr lang="en-US" altLang="zh-CN" sz="1400"/>
              <a:t>king</a:t>
            </a:r>
            <a:r>
              <a:rPr lang="zh-CN" altLang="en-US" sz="1400"/>
              <a:t>;</a:t>
            </a:r>
            <a:r>
              <a:rPr lang="zh-CN" altLang="en-US" sz="1400">
                <a:sym typeface="+mn-ea"/>
              </a:rPr>
              <a:t>$</a:t>
            </a:r>
            <a:r>
              <a:rPr lang="en-US" altLang="zh-CN" sz="1400">
                <a:sym typeface="+mn-ea"/>
              </a:rPr>
              <a:t>class</a:t>
            </a:r>
            <a:r>
              <a:rPr lang="zh-CN" altLang="en-US" sz="1400">
                <a:sym typeface="+mn-ea"/>
              </a:rPr>
              <a:t>=</a:t>
            </a:r>
            <a:r>
              <a:rPr lang="en-US" altLang="zh-CN" sz="1400">
                <a:sym typeface="+mn-ea"/>
              </a:rPr>
              <a:t>'php05'</a:t>
            </a:r>
            <a:r>
              <a:rPr lang="zh-CN" altLang="en-US" sz="1400">
                <a:sym typeface="+mn-ea"/>
              </a:rPr>
              <a:t>;$stmt-&gt;execute();</a:t>
            </a:r>
            <a:endParaRPr lang="zh-CN" altLang="en-US" sz="1400"/>
          </a:p>
        </p:txBody>
      </p:sp>
      <p:sp>
        <p:nvSpPr>
          <p:cNvPr id="2" name="文本框 1"/>
          <p:cNvSpPr txBox="1"/>
          <p:nvPr/>
        </p:nvSpPr>
        <p:spPr>
          <a:xfrm>
            <a:off x="458470" y="2154555"/>
            <a:ext cx="7879080" cy="2306320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/>
              <a:t>$pdo=new PDO('mysql:host=localhost;dbname=phptest','root','123456');	</a:t>
            </a:r>
          </a:p>
          <a:p>
            <a:pPr>
              <a:lnSpc>
                <a:spcPct val="130000"/>
              </a:lnSpc>
            </a:pPr>
            <a:r>
              <a:rPr sz="1400"/>
              <a:t>$sql="INSERT stu(name,classid) VALUES(?,?)";</a:t>
            </a:r>
            <a:r>
              <a:rPr lang="en-US" sz="1400"/>
              <a:t>//一个（没有传值的）SQL语句</a:t>
            </a:r>
          </a:p>
          <a:p>
            <a:pPr>
              <a:lnSpc>
                <a:spcPct val="130000"/>
              </a:lnSpc>
            </a:pPr>
            <a:r>
              <a:rPr sz="1400"/>
              <a:t>$stmt=$pdo-&gt;prepare($sql)</a:t>
            </a:r>
            <a:r>
              <a:rPr sz="1400">
                <a:solidFill>
                  <a:srgbClr val="92D050"/>
                </a:solidFill>
              </a:rPr>
              <a:t>;</a:t>
            </a:r>
            <a:r>
              <a:rPr lang="en-US" sz="1400">
                <a:solidFill>
                  <a:srgbClr val="92D050"/>
                </a:solidFill>
              </a:rPr>
              <a:t>//</a:t>
            </a:r>
            <a:r>
              <a:rPr lang="zh-CN" altLang="en-US" sz="1400">
                <a:solidFill>
                  <a:srgbClr val="92D050"/>
                </a:solidFill>
              </a:rPr>
              <a:t>准备查询语句</a:t>
            </a:r>
            <a:r>
              <a:rPr sz="1400"/>
              <a:t>	</a:t>
            </a:r>
          </a:p>
          <a:p>
            <a:pPr>
              <a:lnSpc>
                <a:spcPct val="130000"/>
              </a:lnSpc>
            </a:pPr>
            <a:r>
              <a:rPr sz="1400"/>
              <a:t>$stmt-&gt;bindParam(1,$username,PDO::PARAM_STR);</a:t>
            </a:r>
          </a:p>
          <a:p>
            <a:pPr>
              <a:lnSpc>
                <a:spcPct val="130000"/>
              </a:lnSpc>
            </a:pPr>
            <a:r>
              <a:rPr sz="1400"/>
              <a:t>$stmt-&gt;bindParam(2,$class,PDO::PARAM_STR);</a:t>
            </a:r>
            <a:r>
              <a:rPr lang="en-US" sz="1400">
                <a:solidFill>
                  <a:srgbClr val="92D050"/>
                </a:solidFill>
              </a:rPr>
              <a:t>//</a:t>
            </a:r>
            <a:r>
              <a:rPr lang="zh-CN" altLang="en-US" sz="1400">
                <a:solidFill>
                  <a:srgbClr val="92D050"/>
                </a:solidFill>
              </a:rPr>
              <a:t>将变量</a:t>
            </a:r>
            <a:r>
              <a:rPr lang="en-US" altLang="zh-CN" sz="1400">
                <a:solidFill>
                  <a:srgbClr val="92D050"/>
                </a:solidFill>
              </a:rPr>
              <a:t>$class</a:t>
            </a:r>
            <a:r>
              <a:rPr lang="zh-CN" altLang="en-US" sz="1400">
                <a:solidFill>
                  <a:srgbClr val="92D050"/>
                </a:solidFill>
              </a:rPr>
              <a:t>绑定到查询的第二个问号参数中</a:t>
            </a:r>
          </a:p>
          <a:p>
            <a:pPr>
              <a:lnSpc>
                <a:spcPct val="130000"/>
              </a:lnSpc>
            </a:pPr>
            <a:r>
              <a:rPr sz="1400"/>
              <a:t>$username='lily';$class='php03';  </a:t>
            </a:r>
            <a:r>
              <a:rPr lang="en-US" sz="1400">
                <a:solidFill>
                  <a:srgbClr val="92D050"/>
                </a:solidFill>
              </a:rPr>
              <a:t>//</a:t>
            </a:r>
            <a:r>
              <a:rPr lang="zh-CN" sz="1400">
                <a:solidFill>
                  <a:srgbClr val="92D050"/>
                </a:solidFill>
              </a:rPr>
              <a:t>为变量赋值</a:t>
            </a:r>
          </a:p>
          <a:p>
            <a:pPr>
              <a:lnSpc>
                <a:spcPct val="130000"/>
              </a:lnSpc>
            </a:pPr>
            <a:r>
              <a:rPr sz="1400"/>
              <a:t>$stmt-&gt;execute();  </a:t>
            </a:r>
            <a:r>
              <a:rPr lang="en-US" sz="1400">
                <a:solidFill>
                  <a:srgbClr val="92D050"/>
                </a:solidFill>
              </a:rPr>
              <a:t>//</a:t>
            </a:r>
            <a:r>
              <a:rPr lang="zh-CN" altLang="en-US" sz="1400">
                <a:solidFill>
                  <a:srgbClr val="92D050"/>
                </a:solidFill>
              </a:rPr>
              <a:t>执行参数绑定值后的准备语句</a:t>
            </a:r>
          </a:p>
          <a:p>
            <a:pPr>
              <a:lnSpc>
                <a:spcPct val="130000"/>
              </a:lnSpc>
            </a:pPr>
            <a:endParaRPr lang="zh-CN" altLang="en-US" sz="140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194" name="标题 2"/>
          <p:cNvSpPr>
            <a:spLocks noGrp="1"/>
          </p:cNvSpPr>
          <p:nvPr>
            <p:ph type="title"/>
          </p:nvPr>
        </p:nvSpPr>
        <p:spPr>
          <a:xfrm>
            <a:off x="251460" y="195263"/>
            <a:ext cx="7200900" cy="639762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dirty="0"/>
              <a:t>1.</a:t>
            </a:r>
            <a:r>
              <a:rPr lang="en-US" dirty="0"/>
              <a:t>PDO</a:t>
            </a:r>
            <a:r>
              <a:rPr lang="zh-CN" altLang="en-US" dirty="0"/>
              <a:t>作用</a:t>
            </a:r>
            <a:endParaRPr lang="zh-CN" alt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15" y="843280"/>
            <a:ext cx="7999095" cy="3194721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charset="0"/>
              <a:buChar char="v"/>
              <a:defRPr/>
            </a:pPr>
            <a:r>
              <a:rPr lang="en-US" altLang="x-non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</a:t>
            </a:r>
            <a:r>
              <a:rPr lang="zh-CN" altLang="x-non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可以处理各种数据库系统，访问不同的数据库系统，其使用的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扩展函数也是不同的。这样比较麻烦，更重要的是使得数据库间的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移植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难以实现。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charset="0"/>
              <a:buChar char="v"/>
              <a:defRPr/>
            </a:pPr>
            <a:r>
              <a:rPr lang="en-US" altLang="x-non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PDO(php data object)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提供了一个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数据库访问抽象层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，为php访问数据库定义了轻量级的、一致性的接口，无论你使用什么数据库，都可以通过一致的函数执行查询和获取数据，大大简化了数据库的操作，并能够屏蔽不同数据库之间的差异，使用</a:t>
            </a:r>
            <a:r>
              <a:rPr lang="en-US" altLang="x-non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PDO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可以很方便地进行跨数据库程序的开发，以及不同数据库间的移植</a:t>
            </a:r>
          </a:p>
          <a:p>
            <a:pPr marL="285750" marR="0" lvl="0" indent="-285750" algn="l" rtl="0" eaLnBrk="1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PDO可以支持mysql,oracle,mssql,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SQL Server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等多种数据库</a:t>
            </a:r>
            <a:endParaRPr kumimoji="0" lang="zh-CN" altLang="en-US" sz="1600" i="0" u="none" strike="noStrike" cap="none" spc="0" normalizeH="0" baseline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987425"/>
            <a:ext cx="7863205" cy="3449955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sym typeface="微软雅黑" panose="020B0503020204020204" pitchFamily="34" charset="-122"/>
              </a:rPr>
              <a:t>事务</a:t>
            </a: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事务：就是把很多事情当做一件事情来做，要么就都成功，要么就都失败</a:t>
            </a: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以保证数据的一致性和完整性</a:t>
            </a: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将多条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操作（增删改）作为一个操作单元，</a:t>
            </a:r>
            <a:r>
              <a:rPr lang="zh-CN" altLang="en-US" b="1" dirty="0">
                <a:solidFill>
                  <a:srgbClr val="FF0000"/>
                </a:solidFill>
                <a:sym typeface="微软雅黑" panose="020B0503020204020204" pitchFamily="34" charset="-122"/>
              </a:rPr>
              <a:t>要么都成功，要么都失败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。</a:t>
            </a:r>
            <a:endParaRPr lang="en-US" altLang="zh-CN"/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被操作的表必须是</a:t>
            </a:r>
            <a:r>
              <a:rPr lang="en-US" altLang="x-none" b="1" dirty="0">
                <a:solidFill>
                  <a:srgbClr val="FF0000"/>
                </a:solidFill>
                <a:sym typeface="微软雅黑" panose="020B0503020204020204" pitchFamily="34" charset="-122"/>
              </a:rPr>
              <a:t>innoDB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类型</a:t>
            </a:r>
          </a:p>
          <a:p>
            <a:pPr lvl="1"/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alter table test engine=innodb;</a:t>
            </a:r>
            <a:endParaRPr lang="en-US" altLang="zh-CN"/>
          </a:p>
          <a:p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 pdo</a:t>
            </a:r>
            <a:r>
              <a:rPr lang="zh-CN" altLang="en-US"/>
              <a:t>事务处理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987425"/>
            <a:ext cx="7863205" cy="3449955"/>
          </a:xfrm>
        </p:spPr>
        <p:txBody>
          <a:bodyPr>
            <a:normAutofit/>
          </a:bodyPr>
          <a:lstStyle/>
          <a:p>
            <a:r>
              <a:rPr lang="en-US" altLang="zh-CN"/>
              <a:t>Mysql&gt;set autocommit=0;//</a:t>
            </a:r>
            <a:r>
              <a:rPr lang="zh-CN" altLang="en-US"/>
              <a:t>关闭自动提交</a:t>
            </a:r>
          </a:p>
          <a:p>
            <a:r>
              <a:rPr lang="en-US" altLang="zh-CN"/>
              <a:t>Mysql&gt;start transaction;//</a:t>
            </a:r>
            <a:r>
              <a:rPr lang="zh-CN" altLang="en-US"/>
              <a:t>开启事务</a:t>
            </a:r>
          </a:p>
          <a:p>
            <a:r>
              <a:rPr lang="en-US" altLang="zh-CN">
                <a:sym typeface="+mn-ea"/>
              </a:rPr>
              <a:t>Mysql&gt;commit;//</a:t>
            </a:r>
            <a:r>
              <a:rPr lang="zh-CN" altLang="en-US">
                <a:sym typeface="+mn-ea"/>
              </a:rPr>
              <a:t>提交</a:t>
            </a:r>
          </a:p>
          <a:p>
            <a:r>
              <a:rPr lang="en-US" altLang="zh-CN">
                <a:sym typeface="+mn-ea"/>
              </a:rPr>
              <a:t>Mysql&gt;rollback;//</a:t>
            </a:r>
            <a:r>
              <a:rPr lang="zh-CN" altLang="zh-CN">
                <a:sym typeface="+mn-ea"/>
              </a:rPr>
              <a:t>回滚</a:t>
            </a:r>
          </a:p>
          <a:p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事务处理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987425"/>
            <a:ext cx="7798435" cy="3601720"/>
          </a:xfrm>
        </p:spPr>
        <p:txBody>
          <a:bodyPr>
            <a:normAutofit fontScale="87500" lnSpcReduction="20000"/>
          </a:bodyPr>
          <a:lstStyle/>
          <a:p>
            <a:pPr lvl="0">
              <a:lnSpc>
                <a:spcPct val="140000"/>
              </a:lnSpc>
            </a:pPr>
            <a:r>
              <a:rPr lang="en-US" altLang="zh-CN" sz="1800" dirty="0">
                <a:sym typeface="+mn-ea"/>
              </a:rPr>
              <a:t>1.</a:t>
            </a:r>
            <a:r>
              <a:rPr lang="zh-CN" altLang="en-US" sz="1800" dirty="0">
                <a:sym typeface="+mn-ea"/>
              </a:rPr>
              <a:t>关闭自动提交</a:t>
            </a:r>
          </a:p>
          <a:p>
            <a:pPr lvl="1">
              <a:lnSpc>
                <a:spcPct val="140000"/>
              </a:lnSpc>
            </a:pPr>
            <a:r>
              <a:rPr lang="en-US" altLang="x-none" sz="1800" b="1" dirty="0">
                <a:solidFill>
                  <a:srgbClr val="FF0000"/>
                </a:solidFill>
                <a:sym typeface="微软雅黑" panose="020B0503020204020204" pitchFamily="34" charset="-122"/>
              </a:rPr>
              <a:t>$pdo-&gt;setAttribute(PDO::ATTR_AUTOCOMMIT,0);</a:t>
            </a:r>
          </a:p>
          <a:p>
            <a:pPr lvl="0">
              <a:lnSpc>
                <a:spcPct val="140000"/>
              </a:lnSpc>
            </a:pP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2.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开启事务</a:t>
            </a:r>
            <a:r>
              <a:rPr lang="en-US" altLang="x-none" sz="18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:</a:t>
            </a:r>
            <a:endParaRPr lang="en-US" altLang="x-none" sz="1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en-US" altLang="x-none" sz="1800" b="1" dirty="0">
                <a:solidFill>
                  <a:srgbClr val="FF0000"/>
                </a:solidFill>
                <a:sym typeface="微软雅黑" panose="020B0503020204020204" pitchFamily="34" charset="-122"/>
              </a:rPr>
              <a:t>$pdo-&gt;beginTransaction();</a:t>
            </a:r>
            <a:endParaRPr lang="en-US" altLang="x-none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>
              <a:lnSpc>
                <a:spcPct val="140000"/>
              </a:lnSpc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提交一个事务</a:t>
            </a:r>
            <a:r>
              <a:rPr lang="en-US" altLang="x-none" sz="18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:</a:t>
            </a:r>
            <a:endParaRPr lang="en-US" altLang="x-none" sz="1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en-US" altLang="x-none" sz="1800" b="1" dirty="0">
                <a:solidFill>
                  <a:srgbClr val="FF0000"/>
                </a:solidFill>
                <a:sym typeface="微软雅黑" panose="020B0503020204020204" pitchFamily="34" charset="-122"/>
              </a:rPr>
              <a:t>$pdo-&gt;commit();</a:t>
            </a:r>
            <a:endParaRPr lang="en-US" altLang="x-none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>
              <a:lnSpc>
                <a:spcPct val="140000"/>
              </a:lnSpc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回滚一个事务</a:t>
            </a:r>
            <a:r>
              <a:rPr lang="en-US" altLang="x-none" sz="18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:</a:t>
            </a:r>
          </a:p>
          <a:p>
            <a:pPr lvl="1">
              <a:lnSpc>
                <a:spcPct val="140000"/>
              </a:lnSpc>
              <a:buFont typeface="Wingdings" panose="05000000000000000000" charset="0"/>
              <a:buChar char="ü"/>
            </a:pPr>
            <a:r>
              <a:rPr lang="en-US" altLang="x-none" sz="1800" b="1" dirty="0">
                <a:solidFill>
                  <a:srgbClr val="FF0000"/>
                </a:solidFill>
                <a:sym typeface="微软雅黑" panose="020B0503020204020204" pitchFamily="34" charset="-122"/>
              </a:rPr>
              <a:t>$pdo-&gt;rollback();</a:t>
            </a:r>
            <a:endParaRPr lang="en-US" altLang="x-none" sz="1500" dirty="0">
              <a:solidFill>
                <a:schemeClr val="tx1">
                  <a:lumMod val="95000"/>
                  <a:lumOff val="5000"/>
                </a:schemeClr>
              </a:solidFill>
              <a:sym typeface="微软雅黑" panose="020B0503020204020204" pitchFamily="34" charset="-122"/>
            </a:endParaRPr>
          </a:p>
          <a:p>
            <a:pPr lvl="0">
              <a:lnSpc>
                <a:spcPct val="140000"/>
              </a:lnSpc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检测是否在一个事务内</a:t>
            </a:r>
            <a:r>
              <a:rPr lang="en-US" altLang="x-none" sz="18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:</a:t>
            </a:r>
            <a:endParaRPr lang="en-US" altLang="x-none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en-US" altLang="x-none" sz="1800" b="1" dirty="0">
                <a:solidFill>
                  <a:schemeClr val="tx1"/>
                </a:solidFill>
                <a:sym typeface="微软雅黑" panose="020B0503020204020204" pitchFamily="34" charset="-122"/>
              </a:rPr>
              <a:t>inTransaction()</a:t>
            </a:r>
          </a:p>
          <a:p>
            <a:pPr marL="457200" lvl="1" indent="0">
              <a:lnSpc>
                <a:spcPct val="14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5.1pdo</a:t>
            </a:r>
            <a:r>
              <a:rPr lang="zh-CN" altLang="en-US"/>
              <a:t>事务处理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51460" y="267970"/>
            <a:ext cx="7649845" cy="4276725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600"/>
              <a:t>try{</a:t>
            </a:r>
          </a:p>
          <a:p>
            <a:pPr>
              <a:lnSpc>
                <a:spcPct val="100000"/>
              </a:lnSpc>
            </a:pPr>
            <a:r>
              <a:rPr lang="zh-CN" altLang="en-US" sz="1600"/>
              <a:t>$dsn='mysql:host=localhost;dbname=phptest';</a:t>
            </a:r>
          </a:p>
          <a:p>
            <a:pPr>
              <a:lnSpc>
                <a:spcPct val="100000"/>
              </a:lnSpc>
            </a:pPr>
            <a:r>
              <a:rPr lang="zh-CN" altLang="en-US" sz="1600"/>
              <a:t>$username='root';$passwd='123456';</a:t>
            </a:r>
          </a:p>
          <a:p>
            <a:pPr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$options=array(PDO::ATTR_AUTOCOMMIT</a:t>
            </a:r>
            <a:r>
              <a: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</a:t>
            </a:r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0);</a:t>
            </a:r>
            <a:endParaRPr lang="zh-CN" altLang="en-US" sz="1600"/>
          </a:p>
          <a:p>
            <a:pPr>
              <a:lnSpc>
                <a:spcPct val="100000"/>
              </a:lnSpc>
            </a:pPr>
            <a:r>
              <a:rPr lang="zh-CN" altLang="en-US" sz="1600"/>
              <a:t>$pdo=new PDO($dsn, $username, $passwd, $options);		</a:t>
            </a:r>
          </a:p>
          <a:p>
            <a:pPr>
              <a:lnSpc>
                <a:spcPct val="100000"/>
              </a:lnSpc>
            </a:pPr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$pdo-&gt;beginTransaction();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//开启事务</a:t>
            </a:r>
          </a:p>
          <a:p>
            <a:pPr>
              <a:lnSpc>
                <a:spcPct val="100000"/>
              </a:lnSpc>
            </a:pPr>
            <a:r>
              <a:rPr lang="zh-CN" altLang="en-US" sz="1600"/>
              <a:t> $sql='UPDATE userAccount SET money=money-2000 WHERE username="</a:t>
            </a:r>
            <a:r>
              <a:rPr lang="en-US" altLang="zh-CN" sz="1600"/>
              <a:t>zs</a:t>
            </a:r>
            <a:r>
              <a:rPr lang="zh-CN" altLang="en-US" sz="1600"/>
              <a:t>"';</a:t>
            </a:r>
          </a:p>
          <a:p>
            <a:pPr>
              <a:lnSpc>
                <a:spcPct val="100000"/>
              </a:lnSpc>
            </a:pPr>
            <a:r>
              <a:rPr lang="zh-CN" altLang="en-US" sz="1600"/>
              <a:t>$res1=$pdo-&gt;exec($sql);</a:t>
            </a:r>
          </a:p>
          <a:p>
            <a:pPr>
              <a:lnSpc>
                <a:spcPct val="100000"/>
              </a:lnSpc>
            </a:pPr>
            <a:r>
              <a:rPr lang="zh-CN" altLang="en-US" sz="1600"/>
              <a:t>if($res1==0){throw new PDOException(</a:t>
            </a:r>
            <a:r>
              <a:rPr lang="en-US" altLang="zh-CN" sz="1600"/>
              <a:t>zs</a:t>
            </a:r>
            <a:r>
              <a:rPr lang="zh-CN" altLang="en-US" sz="1600"/>
              <a:t>转账失败');	}</a:t>
            </a:r>
          </a:p>
          <a:p>
            <a:pPr>
              <a:lnSpc>
                <a:spcPct val="100000"/>
              </a:lnSpc>
            </a:pPr>
            <a:r>
              <a:rPr lang="zh-CN" altLang="en-US" sz="1600"/>
              <a:t>$res2=$pdo-&gt;exec('UPDATE userAccount SET money=money+2000 WHERE username="king"');</a:t>
            </a:r>
          </a:p>
          <a:p>
            <a:pPr>
              <a:lnSpc>
                <a:spcPct val="100000"/>
              </a:lnSpc>
            </a:pPr>
            <a:r>
              <a:rPr lang="zh-CN" altLang="en-US" sz="1600"/>
              <a:t>if($res2==0){throw new PDOException('king 接收失败');}	</a:t>
            </a:r>
          </a:p>
          <a:p>
            <a:pPr>
              <a:lnSpc>
                <a:spcPct val="100000"/>
              </a:lnSpc>
            </a:pPr>
            <a:r>
              <a:rPr lang="en-US" altLang="zh-CN" sz="1600"/>
              <a:t>	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$pdo-&gt;commit();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//提交事务</a:t>
            </a:r>
          </a:p>
          <a:p>
            <a:pPr>
              <a:lnSpc>
                <a:spcPct val="100000"/>
              </a:lnSpc>
            </a:pPr>
            <a:r>
              <a:rPr lang="zh-CN" altLang="en-US" sz="1600"/>
              <a:t>}catch(PDOException $e){</a:t>
            </a:r>
          </a:p>
          <a:p>
            <a:pPr>
              <a:lnSpc>
                <a:spcPct val="100000"/>
              </a:lnSpc>
            </a:pPr>
            <a:r>
              <a:rPr lang="en-US" altLang="zh-CN" sz="1600"/>
              <a:t>	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$pdo-&gt;rollBack();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//回滚事务</a:t>
            </a:r>
          </a:p>
          <a:p>
            <a:pPr>
              <a:lnSpc>
                <a:spcPct val="100000"/>
              </a:lnSpc>
            </a:pPr>
            <a:r>
              <a:rPr lang="en-US" altLang="zh-CN" sz="1400">
                <a:sym typeface="+mn-ea"/>
              </a:rPr>
              <a:t>	</a:t>
            </a:r>
            <a:r>
              <a:rPr lang="zh-CN" altLang="en-US" sz="1600"/>
              <a:t>echo $e-&gt;getMessage();</a:t>
            </a:r>
          </a:p>
          <a:p>
            <a:pPr>
              <a:lnSpc>
                <a:spcPct val="100000"/>
              </a:lnSpc>
            </a:pPr>
            <a:r>
              <a:rPr lang="zh-CN" altLang="en-US" sz="1600"/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1430" y="-1905"/>
            <a:ext cx="8229600" cy="69786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Arial" panose="020B0604020202020204" pitchFamily="34" charset="0"/>
              </a:rPr>
              <a:t>开启</a:t>
            </a:r>
            <a:r>
              <a:rPr lang="en-US" altLang="zh-CN" dirty="0">
                <a:sym typeface="Arial" panose="020B0604020202020204" pitchFamily="34" charset="0"/>
              </a:rPr>
              <a:t>PDO</a:t>
            </a:r>
            <a:r>
              <a:rPr lang="zh-CN" altLang="en-US" dirty="0">
                <a:sym typeface="Arial" panose="020B0604020202020204" pitchFamily="34" charset="0"/>
              </a:rPr>
              <a:t>扩展</a:t>
            </a:r>
          </a:p>
        </p:txBody>
      </p:sp>
      <p:sp>
        <p:nvSpPr>
          <p:cNvPr id="9219" name="TextBox 24"/>
          <p:cNvSpPr>
            <a:spLocks noGrp="1"/>
          </p:cNvSpPr>
          <p:nvPr>
            <p:ph idx="1"/>
          </p:nvPr>
        </p:nvSpPr>
        <p:spPr>
          <a:xfrm>
            <a:off x="243840" y="799465"/>
            <a:ext cx="7974330" cy="3097530"/>
          </a:xfrm>
        </p:spPr>
        <p:txBody>
          <a:bodyPr vert="horz"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sz="16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sz="16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pdo</a:t>
            </a:r>
            <a:r>
              <a:rPr sz="16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，需要加载</a:t>
            </a:r>
            <a:r>
              <a:rPr lang="en-US" sz="16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pdo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</a:t>
            </a:r>
            <a:r>
              <a:rPr sz="16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库。请确定 php.ini </a:t>
            </a:r>
            <a:r>
              <a:rPr lang="zh-CN" sz="16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开启</a:t>
            </a:r>
            <a:r>
              <a:rPr lang="en-US" sz="16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MySQLi</a:t>
            </a:r>
            <a:r>
              <a:rPr sz="16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</a:t>
            </a:r>
            <a:r>
              <a:rPr lang="zh-CN" sz="16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</a:t>
            </a:r>
            <a:r>
              <a:rPr sz="16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extension_dir = "F:/wamp/php-5.4.45/ext"</a:t>
            </a: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en-US" altLang="x-none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extension=php_pdo.dll    </a:t>
            </a: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en-US" altLang="x-none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extension=php_pdo_mysql.dll</a:t>
            </a:r>
            <a:endParaRPr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GB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重启</a:t>
            </a:r>
            <a:r>
              <a:rPr kumimoji="1"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apache</a:t>
            </a:r>
            <a:r>
              <a:rPr kumimoji="1"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</a:t>
            </a: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GB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 </a:t>
            </a:r>
            <a:r>
              <a:rPr kumimoji="1" lang="en-US" altLang="en-GB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extension_loaded</a:t>
            </a:r>
            <a:r>
              <a:rPr kumimoji="1" lang="en-GB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() 函数可以</a:t>
            </a:r>
            <a:r>
              <a:rPr kumimoji="1" lang="zh-CN" altLang="en-GB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检测</a:t>
            </a:r>
            <a:r>
              <a:rPr lang="en-US" sz="16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MySQLi</a:t>
            </a:r>
            <a:r>
              <a:rPr sz="16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</a:t>
            </a:r>
            <a:r>
              <a:rPr lang="zh-CN" sz="16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扩展是否开启</a:t>
            </a:r>
            <a:endParaRPr kumimoji="1"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en-US" altLang="en-GB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bool</a:t>
            </a:r>
            <a:r>
              <a:rPr kumimoji="1" lang="en-GB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kumimoji="1" lang="en-GB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extension_loaded('pdo_mysql');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7502" y="-190"/>
            <a:ext cx="8229600" cy="857250"/>
          </a:xfrm>
        </p:spPr>
        <p:txBody>
          <a:bodyPr/>
          <a:lstStyle/>
          <a:p>
            <a:pPr lvl="0"/>
            <a:r>
              <a:rPr lang="en-US" altLang="zh-CN"/>
              <a:t>3 </a:t>
            </a:r>
            <a:r>
              <a:rPr lang="zh-CN" altLang="en-US"/>
              <a:t>使用</a:t>
            </a:r>
            <a:r>
              <a:rPr lang="en-US" altLang="x-none" dirty="0">
                <a:solidFill>
                  <a:srgbClr val="0070C0"/>
                </a:solidFill>
                <a:sym typeface="Arial" panose="020B0604020202020204" pitchFamily="34" charset="0"/>
              </a:rPr>
              <a:t>PDO</a:t>
            </a:r>
            <a:r>
              <a:rPr lang="zh-CN" altLang="en-US" dirty="0">
                <a:solidFill>
                  <a:srgbClr val="0070C0"/>
                </a:solidFill>
                <a:sym typeface="Arial" panose="020B0604020202020204" pitchFamily="34" charset="0"/>
              </a:rPr>
              <a:t>操作数据库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23850" y="771525"/>
            <a:ext cx="6301740" cy="2662555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sym typeface="Arial" panose="020B0604020202020204" pitchFamily="34" charset="0"/>
              </a:rPr>
              <a:t>在</a:t>
            </a:r>
            <a:r>
              <a:rPr lang="en-US" altLang="x-non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sym typeface="Arial" panose="020B0604020202020204" pitchFamily="34" charset="0"/>
              </a:rPr>
              <a:t>PHP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sym typeface="Arial" panose="020B0604020202020204" pitchFamily="34" charset="0"/>
              </a:rPr>
              <a:t>脚本中使用</a:t>
            </a:r>
            <a:r>
              <a:rPr lang="en-US" altLang="x-non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sym typeface="Arial" panose="020B0604020202020204" pitchFamily="34" charset="0"/>
              </a:rPr>
              <a:t>PDO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sym typeface="Arial" panose="020B0604020202020204" pitchFamily="34" charset="0"/>
              </a:rPr>
              <a:t>操作数据库步骤如下：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sym typeface="Arial" panose="020B0604020202020204" pitchFamily="34" charset="0"/>
              </a:rPr>
              <a:t>1</a:t>
            </a:r>
            <a:r>
              <a:rPr lang="en-US" altLang="x-none" sz="1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sym typeface="Arial" panose="020B0604020202020204" pitchFamily="34" charset="0"/>
              </a:rPr>
              <a:t>.</a:t>
            </a:r>
            <a:r>
              <a:rPr lang="zh-CN" altLang="en-US" sz="1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sym typeface="Arial" panose="020B0604020202020204" pitchFamily="34" charset="0"/>
              </a:rPr>
              <a:t>连接数据库服务器并</a:t>
            </a:r>
            <a:r>
              <a:rPr lang="zh-CN" altLang="en-US" sz="166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sym typeface="Arial" panose="020B0604020202020204" pitchFamily="34" charset="0"/>
              </a:rPr>
              <a:t>选择数据库</a:t>
            </a:r>
            <a:endParaRPr lang="zh-CN" altLang="en-US" sz="1665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sym typeface="Arial" panose="020B0604020202020204" pitchFamily="34" charset="0"/>
              </a:rPr>
              <a:t>2</a:t>
            </a:r>
            <a:r>
              <a:rPr lang="en-US" altLang="x-none" sz="1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sym typeface="Arial" panose="020B0604020202020204" pitchFamily="34" charset="0"/>
              </a:rPr>
              <a:t>.</a:t>
            </a:r>
            <a:r>
              <a:rPr lang="zh-CN" altLang="en-US" sz="1660">
                <a:sym typeface="+mn-ea"/>
              </a:rPr>
              <a:t>设置使用异常的错误模式</a:t>
            </a:r>
            <a:endParaRPr lang="zh-CN" altLang="en-US" sz="1665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sym typeface="Arial" panose="020B0604020202020204" pitchFamily="34" charset="0"/>
              </a:rPr>
              <a:t>3</a:t>
            </a:r>
            <a:r>
              <a:rPr lang="en-US" altLang="x-none" sz="1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sym typeface="Arial" panose="020B0604020202020204" pitchFamily="34" charset="0"/>
              </a:rPr>
              <a:t>.</a:t>
            </a:r>
            <a:r>
              <a:rPr lang="zh-CN" altLang="en-US" sz="166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sym typeface="Arial" panose="020B0604020202020204" pitchFamily="34" charset="0"/>
              </a:rPr>
              <a:t>设置字符集</a:t>
            </a:r>
            <a:endParaRPr lang="zh-CN" altLang="en-US" sz="1665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sym typeface="Arial" panose="020B0604020202020204" pitchFamily="34" charset="0"/>
              </a:rPr>
              <a:t>4</a:t>
            </a:r>
            <a:r>
              <a:rPr lang="en-US" altLang="x-none" sz="1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sym typeface="Arial" panose="020B0604020202020204" pitchFamily="34" charset="0"/>
              </a:rPr>
              <a:t>.</a:t>
            </a:r>
            <a:r>
              <a:rPr lang="zh-CN" altLang="en-US" sz="1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sym typeface="Arial" panose="020B0604020202020204" pitchFamily="34" charset="0"/>
              </a:rPr>
              <a:t>准备并执行</a:t>
            </a:r>
            <a:r>
              <a:rPr lang="en-US" altLang="x-none" sz="1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sym typeface="Arial" panose="020B0604020202020204" pitchFamily="34" charset="0"/>
              </a:rPr>
              <a:t>SQL</a:t>
            </a:r>
            <a:r>
              <a:rPr lang="zh-CN" altLang="en-US" sz="1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sym typeface="Arial" panose="020B0604020202020204" pitchFamily="34" charset="0"/>
              </a:rPr>
              <a:t>语句</a:t>
            </a:r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sym typeface="Arial" panose="020B0604020202020204" pitchFamily="34" charset="0"/>
              </a:rPr>
              <a:t>5</a:t>
            </a:r>
            <a:r>
              <a:rPr lang="en-US" altLang="x-none" sz="1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sym typeface="Arial" panose="020B0604020202020204" pitchFamily="34" charset="0"/>
              </a:rPr>
              <a:t>.</a:t>
            </a:r>
            <a:r>
              <a:rPr lang="zh-CN" altLang="en-US" sz="1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sym typeface="Arial" panose="020B0604020202020204" pitchFamily="34" charset="0"/>
              </a:rPr>
              <a:t>处理结果集</a:t>
            </a:r>
            <a:endParaRPr lang="zh-CN" altLang="en-US" sz="1665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en-US" altLang="zh-CN" sz="2000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987425"/>
            <a:ext cx="7919720" cy="3171190"/>
          </a:xfrm>
        </p:spPr>
        <p:txBody>
          <a:bodyPr>
            <a:normAutofit/>
          </a:bodyPr>
          <a:lstStyle/>
          <a:p>
            <a:r>
              <a:rPr lang="en-US" altLang="zh-CN" sz="1800" b="1">
                <a:solidFill>
                  <a:srgbClr val="FF0000"/>
                </a:solidFill>
              </a:rPr>
              <a:t>new PDO(</a:t>
            </a:r>
            <a:r>
              <a:rPr lang="zh-CN" altLang="en-US" sz="1800" b="1">
                <a:solidFill>
                  <a:srgbClr val="FF0000"/>
                </a:solidFill>
                <a:sym typeface="+mn-ea"/>
              </a:rPr>
              <a:t>"</a:t>
            </a:r>
            <a:r>
              <a:rPr lang="en-US" altLang="zh-CN" sz="1800" b="1">
                <a:solidFill>
                  <a:srgbClr val="FF0000"/>
                </a:solidFill>
                <a:sym typeface="+mn-ea"/>
              </a:rPr>
              <a:t>DSN</a:t>
            </a:r>
            <a:r>
              <a:rPr lang="zh-CN" altLang="en-US" sz="1800" b="1">
                <a:solidFill>
                  <a:srgbClr val="FF0000"/>
                </a:solidFill>
                <a:sym typeface="+mn-ea"/>
              </a:rPr>
              <a:t>"</a:t>
            </a:r>
            <a:r>
              <a:rPr lang="en-US" altLang="zh-CN" sz="1800" b="1">
                <a:solidFill>
                  <a:srgbClr val="FF0000"/>
                </a:solidFill>
                <a:sym typeface="+mn-ea"/>
              </a:rPr>
              <a:t>,</a:t>
            </a:r>
            <a:r>
              <a:rPr lang="zh-CN" altLang="en-US" sz="1800" b="1">
                <a:solidFill>
                  <a:srgbClr val="FF0000"/>
                </a:solidFill>
                <a:sym typeface="+mn-ea"/>
              </a:rPr>
              <a:t>"用户名"</a:t>
            </a:r>
            <a:r>
              <a:rPr lang="en-US" altLang="zh-CN" sz="1800" b="1">
                <a:solidFill>
                  <a:srgbClr val="FF0000"/>
                </a:solidFill>
                <a:sym typeface="+mn-ea"/>
              </a:rPr>
              <a:t>,</a:t>
            </a:r>
            <a:r>
              <a:rPr lang="zh-CN" altLang="en-US" sz="1800" b="1">
                <a:solidFill>
                  <a:srgbClr val="FF0000"/>
                </a:solidFill>
                <a:sym typeface="+mn-ea"/>
              </a:rPr>
              <a:t>"密码"</a:t>
            </a:r>
            <a:r>
              <a:rPr lang="en-US" altLang="zh-CN" sz="1800" b="1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</a:rPr>
              <a:t>DSN(Data Source Name)数据源名称包含了请求连接到数据库的信息</a:t>
            </a:r>
          </a:p>
          <a:p>
            <a:pPr lvl="1"/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</a:rPr>
              <a:t>通常，一个 DSN 由 PDO 驱动名、紧随其后的冒号、以及具体 PDO 驱动的连接语法组成。</a:t>
            </a:r>
          </a:p>
          <a:p>
            <a:pPr lvl="1"/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</a:rPr>
              <a:t>mysql:host=127.0.0.1;port=3306;dbname=yhshop</a:t>
            </a:r>
          </a:p>
          <a:p>
            <a:endParaRPr lang="zh-CN" altLang="en-US" sz="1800" b="1">
              <a:solidFill>
                <a:srgbClr val="FF0000"/>
              </a:solidFill>
            </a:endParaRPr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连接</a:t>
            </a:r>
            <a:r>
              <a:rPr lang="en-US" altLang="zh-CN"/>
              <a:t>MySQL</a:t>
            </a:r>
            <a:r>
              <a:rPr lang="zh-CN" altLang="en-US"/>
              <a:t>，并选择数据库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70560" y="2736215"/>
            <a:ext cx="8016240" cy="14757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/>
              <a:t>try {</a:t>
            </a:r>
          </a:p>
          <a:p>
            <a:pPr>
              <a:lnSpc>
                <a:spcPct val="130000"/>
              </a:lnSpc>
            </a:pPr>
            <a:r>
              <a:rPr lang="zh-CN" altLang="en-US" sz="1400"/>
              <a:t>    $pdo=new PDO("mysql:host=127.0.0.1;port=3306;dbname=eshop","root","123456");</a:t>
            </a:r>
          </a:p>
          <a:p>
            <a:pPr>
              <a:lnSpc>
                <a:spcPct val="130000"/>
              </a:lnSpc>
            </a:pPr>
            <a:r>
              <a:rPr lang="zh-CN" altLang="en-US" sz="1400"/>
              <a:t>} catch (PDOException $e) {</a:t>
            </a:r>
          </a:p>
          <a:p>
            <a:pPr>
              <a:lnSpc>
                <a:spcPct val="130000"/>
              </a:lnSpc>
            </a:pPr>
            <a:r>
              <a:rPr lang="zh-CN" altLang="en-US" sz="1400"/>
              <a:t>    echo '数据库连接错误: ' . $e-&gt;getMessage();</a:t>
            </a:r>
          </a:p>
          <a:p>
            <a:pPr>
              <a:lnSpc>
                <a:spcPct val="130000"/>
              </a:lnSpc>
            </a:pPr>
            <a:r>
              <a:rPr lang="zh-CN" altLang="en-US" sz="140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3"/>
          <p:cNvSpPr>
            <a:spLocks noChangeArrowheads="1"/>
          </p:cNvSpPr>
          <p:nvPr/>
        </p:nvSpPr>
        <p:spPr bwMode="auto">
          <a:xfrm>
            <a:off x="653978" y="414338"/>
            <a:ext cx="7388585" cy="1501775"/>
          </a:xfrm>
          <a:prstGeom prst="rect">
            <a:avLst/>
          </a:prstGeom>
          <a:solidFill>
            <a:srgbClr val="FCFAFA"/>
          </a:solidFill>
          <a:ln w="9525" cmpd="sng">
            <a:solidFill>
              <a:schemeClr val="tx1"/>
            </a:solidFill>
            <a:prstDash val="sysDash"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</a:pP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try 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{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ts val="2200"/>
              </a:lnSpc>
            </a:pP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     </a:t>
            </a:r>
            <a:r>
              <a:rPr lang="en-US" altLang="zh-CN" sz="1200">
                <a:solidFill>
                  <a:srgbClr val="000080"/>
                </a:solidFill>
                <a:sym typeface="Arial" panose="020B0604020202020204" pitchFamily="34" charset="0"/>
              </a:rPr>
              <a:t>$dbh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=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>
                <a:solidFill>
                  <a:srgbClr val="0000FF"/>
                </a:solidFill>
                <a:sym typeface="Arial" panose="020B0604020202020204" pitchFamily="34" charset="0"/>
              </a:rPr>
              <a:t>new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PDO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(</a:t>
            </a:r>
            <a:r>
              <a:rPr lang="en-US" altLang="zh-CN" sz="1200">
                <a:solidFill>
                  <a:srgbClr val="808080"/>
                </a:solidFill>
                <a:sym typeface="Arial" panose="020B0604020202020204" pitchFamily="34" charset="0"/>
              </a:rPr>
              <a:t>'uri:file://E:\php1212\www\dsn.txt'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,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>
                <a:solidFill>
                  <a:srgbClr val="808080"/>
                </a:solidFill>
                <a:sym typeface="Arial" panose="020B0604020202020204" pitchFamily="34" charset="0"/>
              </a:rPr>
              <a:t>'webuser'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,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>
                <a:solidFill>
                  <a:srgbClr val="808080"/>
                </a:solidFill>
                <a:sym typeface="Arial" panose="020B0604020202020204" pitchFamily="34" charset="0"/>
              </a:rPr>
              <a:t>'password'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);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ts val="2200"/>
              </a:lnSpc>
            </a:pP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}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catch 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(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PDOException </a:t>
            </a:r>
            <a:r>
              <a:rPr lang="en-US" altLang="zh-CN" sz="1200">
                <a:solidFill>
                  <a:srgbClr val="000080"/>
                </a:solidFill>
                <a:sym typeface="Arial" panose="020B0604020202020204" pitchFamily="34" charset="0"/>
              </a:rPr>
              <a:t>$e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)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{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ts val="2200"/>
              </a:lnSpc>
            </a:pP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      </a:t>
            </a:r>
            <a:r>
              <a:rPr lang="en-US" altLang="zh-CN" sz="1200">
                <a:solidFill>
                  <a:srgbClr val="0000FF"/>
                </a:solidFill>
                <a:sym typeface="Arial" panose="020B0604020202020204" pitchFamily="34" charset="0"/>
              </a:rPr>
              <a:t>echo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>
                <a:solidFill>
                  <a:srgbClr val="808080"/>
                </a:solidFill>
                <a:sym typeface="Arial" panose="020B0604020202020204" pitchFamily="34" charset="0"/>
              </a:rPr>
              <a:t>'</a:t>
            </a:r>
            <a:r>
              <a:rPr lang="zh-CN" altLang="en-US" sz="1200">
                <a:solidFill>
                  <a:srgbClr val="808080"/>
                </a:solidFill>
                <a:sym typeface="Arial" panose="020B0604020202020204" pitchFamily="34" charset="0"/>
              </a:rPr>
              <a:t>连接失败： </a:t>
            </a:r>
            <a:r>
              <a:rPr lang="en-US" altLang="zh-CN" sz="1200">
                <a:solidFill>
                  <a:srgbClr val="808080"/>
                </a:solidFill>
                <a:sym typeface="Arial" panose="020B0604020202020204" pitchFamily="34" charset="0"/>
              </a:rPr>
              <a:t>'</a:t>
            </a:r>
            <a:r>
              <a:rPr lang="zh-CN" altLang="en-US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.</a:t>
            </a:r>
            <a:r>
              <a:rPr lang="zh-CN" altLang="en-US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>
                <a:solidFill>
                  <a:srgbClr val="000080"/>
                </a:solidFill>
                <a:sym typeface="Arial" panose="020B0604020202020204" pitchFamily="34" charset="0"/>
              </a:rPr>
              <a:t>$e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-&gt;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getMessage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();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ts val="2200"/>
              </a:lnSpc>
            </a:pP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}</a:t>
            </a:r>
            <a:endParaRPr lang="en-US" altLang="zh-CN" sz="120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9219" name="矩形 4"/>
          <p:cNvSpPr>
            <a:spLocks noChangeArrowheads="1"/>
          </p:cNvSpPr>
          <p:nvPr/>
        </p:nvSpPr>
        <p:spPr bwMode="auto">
          <a:xfrm>
            <a:off x="653978" y="1575225"/>
            <a:ext cx="7388585" cy="1783715"/>
          </a:xfrm>
          <a:prstGeom prst="rect">
            <a:avLst/>
          </a:prstGeom>
          <a:solidFill>
            <a:srgbClr val="FCFAFA"/>
          </a:solidFill>
          <a:ln w="9525" cmpd="sng">
            <a:solidFill>
              <a:schemeClr val="tx1"/>
            </a:solidFill>
            <a:prstDash val="sysDash"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</a:pP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try 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{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ts val="2200"/>
              </a:lnSpc>
            </a:pPr>
            <a:r>
              <a:rPr lang="en-US" altLang="zh-CN" sz="1200">
                <a:solidFill>
                  <a:srgbClr val="008000"/>
                </a:solidFill>
                <a:sym typeface="Arial" panose="020B0604020202020204" pitchFamily="34" charset="0"/>
              </a:rPr>
              <a:t>      //</a:t>
            </a:r>
            <a:r>
              <a:rPr lang="zh-CN" altLang="en-US" sz="1200">
                <a:solidFill>
                  <a:srgbClr val="008000"/>
                </a:solidFill>
                <a:sym typeface="Arial" panose="020B0604020202020204" pitchFamily="34" charset="0"/>
              </a:rPr>
              <a:t>使用</a:t>
            </a:r>
            <a:r>
              <a:rPr lang="en-US" altLang="zh-CN" sz="1200">
                <a:solidFill>
                  <a:srgbClr val="008000"/>
                </a:solidFill>
                <a:sym typeface="Arial" panose="020B0604020202020204" pitchFamily="34" charset="0"/>
              </a:rPr>
              <a:t>php.ini</a:t>
            </a:r>
            <a:r>
              <a:rPr lang="zh-CN" altLang="en-US" sz="1200">
                <a:solidFill>
                  <a:srgbClr val="008000"/>
                </a:solidFill>
                <a:sym typeface="Arial" panose="020B0604020202020204" pitchFamily="34" charset="0"/>
              </a:rPr>
              <a:t>文件中的</a:t>
            </a:r>
            <a:r>
              <a:rPr lang="en-US" altLang="zh-CN" sz="1200">
                <a:solidFill>
                  <a:srgbClr val="008000"/>
                </a:solidFill>
                <a:sym typeface="Arial" panose="020B0604020202020204" pitchFamily="34" charset="0"/>
              </a:rPr>
              <a:t>oraclepdo</a:t>
            </a:r>
            <a:r>
              <a:rPr lang="zh-CN" altLang="en-US" sz="1200">
                <a:solidFill>
                  <a:srgbClr val="008000"/>
                </a:solidFill>
                <a:sym typeface="Arial" panose="020B0604020202020204" pitchFamily="34" charset="0"/>
              </a:rPr>
              <a:t>别名</a:t>
            </a:r>
            <a:r>
              <a:rPr lang="zh-CN" altLang="en-US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en-US" altLang="zh-CN" sz="120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ts val="2200"/>
              </a:lnSpc>
            </a:pP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     </a:t>
            </a:r>
            <a:r>
              <a:rPr lang="en-US" altLang="zh-CN" sz="1200">
                <a:solidFill>
                  <a:srgbClr val="000080"/>
                </a:solidFill>
                <a:sym typeface="Arial" panose="020B0604020202020204" pitchFamily="34" charset="0"/>
              </a:rPr>
              <a:t>$dbh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=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>
                <a:solidFill>
                  <a:srgbClr val="0000FF"/>
                </a:solidFill>
                <a:sym typeface="Arial" panose="020B0604020202020204" pitchFamily="34" charset="0"/>
              </a:rPr>
              <a:t>new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PDO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(</a:t>
            </a:r>
            <a:r>
              <a:rPr lang="en-US" altLang="zh-CN" sz="1200">
                <a:solidFill>
                  <a:srgbClr val="808080"/>
                </a:solidFill>
                <a:sym typeface="Arial" panose="020B0604020202020204" pitchFamily="34" charset="0"/>
              </a:rPr>
              <a:t>"mydsn"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,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>
                <a:solidFill>
                  <a:srgbClr val="808080"/>
                </a:solidFill>
                <a:sym typeface="Arial" panose="020B0604020202020204" pitchFamily="34" charset="0"/>
              </a:rPr>
              <a:t>"scott"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,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>
                <a:solidFill>
                  <a:srgbClr val="808080"/>
                </a:solidFill>
                <a:sym typeface="Arial" panose="020B0604020202020204" pitchFamily="34" charset="0"/>
              </a:rPr>
              <a:t>"tiger"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);　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ts val="2200"/>
              </a:lnSpc>
            </a:pP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}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catch 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(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PDOException </a:t>
            </a:r>
            <a:r>
              <a:rPr lang="en-US" altLang="zh-CN" sz="1200">
                <a:solidFill>
                  <a:srgbClr val="000080"/>
                </a:solidFill>
                <a:sym typeface="Arial" panose="020B0604020202020204" pitchFamily="34" charset="0"/>
              </a:rPr>
              <a:t>$e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)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{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ts val="2200"/>
              </a:lnSpc>
            </a:pP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     </a:t>
            </a:r>
            <a:r>
              <a:rPr lang="en-US" altLang="zh-CN" sz="1200">
                <a:solidFill>
                  <a:srgbClr val="0000FF"/>
                </a:solidFill>
                <a:sym typeface="Arial" panose="020B0604020202020204" pitchFamily="34" charset="0"/>
              </a:rPr>
              <a:t>echo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>
                <a:solidFill>
                  <a:srgbClr val="808080"/>
                </a:solidFill>
                <a:sym typeface="Arial" panose="020B0604020202020204" pitchFamily="34" charset="0"/>
              </a:rPr>
              <a:t>"</a:t>
            </a:r>
            <a:r>
              <a:rPr lang="zh-CN" altLang="en-US" sz="1200">
                <a:solidFill>
                  <a:srgbClr val="808080"/>
                </a:solidFill>
                <a:sym typeface="Arial" panose="020B0604020202020204" pitchFamily="34" charset="0"/>
              </a:rPr>
              <a:t>数据库连接失败： </a:t>
            </a:r>
            <a:r>
              <a:rPr lang="en-US" altLang="zh-CN" sz="1200">
                <a:solidFill>
                  <a:srgbClr val="808080"/>
                </a:solidFill>
                <a:sym typeface="Arial" panose="020B0604020202020204" pitchFamily="34" charset="0"/>
              </a:rPr>
              <a:t>"</a:t>
            </a:r>
            <a:r>
              <a:rPr lang="zh-CN" altLang="en-US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.</a:t>
            </a:r>
            <a:r>
              <a:rPr lang="en-US" altLang="zh-CN" sz="1200">
                <a:solidFill>
                  <a:srgbClr val="000080"/>
                </a:solidFill>
                <a:sym typeface="Arial" panose="020B0604020202020204" pitchFamily="34" charset="0"/>
              </a:rPr>
              <a:t>$e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-&gt;</a:t>
            </a: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getMessage</a:t>
            </a: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();</a:t>
            </a:r>
            <a:endParaRPr lang="zh-CN" altLang="en-US" sz="1200">
              <a:solidFill>
                <a:srgbClr val="8000FF"/>
              </a:solidFill>
              <a:sym typeface="Arial" panose="020B0604020202020204" pitchFamily="34" charset="0"/>
            </a:endParaRPr>
          </a:p>
          <a:p>
            <a:pPr eaLnBrk="0" hangingPunct="0">
              <a:lnSpc>
                <a:spcPts val="2200"/>
              </a:lnSpc>
            </a:pPr>
            <a:r>
              <a:rPr lang="en-US" altLang="zh-CN" sz="1200">
                <a:solidFill>
                  <a:srgbClr val="8000FF"/>
                </a:solidFill>
                <a:sym typeface="Arial" panose="020B0604020202020204" pitchFamily="34" charset="0"/>
              </a:rPr>
              <a:t>}</a:t>
            </a:r>
            <a:endParaRPr lang="en-US" altLang="zh-CN" sz="120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" name="矩形 4"/>
          <p:cNvSpPr>
            <a:spLocks noChangeArrowheads="1"/>
          </p:cNvSpPr>
          <p:nvPr/>
        </p:nvSpPr>
        <p:spPr bwMode="auto">
          <a:xfrm>
            <a:off x="653978" y="3408470"/>
            <a:ext cx="7388585" cy="650240"/>
          </a:xfrm>
          <a:prstGeom prst="rect">
            <a:avLst/>
          </a:prstGeom>
          <a:solidFill>
            <a:srgbClr val="FCFAFA"/>
          </a:solidFill>
          <a:ln w="9525" cmpd="sng">
            <a:solidFill>
              <a:schemeClr val="tx1"/>
            </a:solidFill>
            <a:prstDash val="sysDash"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</a:pPr>
            <a:r>
              <a:rPr lang="en-US" altLang="zh-CN" sz="1200">
                <a:solidFill>
                  <a:srgbClr val="000000"/>
                </a:solidFill>
                <a:sym typeface="Arial" panose="020B0604020202020204" pitchFamily="34" charset="0"/>
              </a:rPr>
              <a:t>通过配置文件 在PHP.ini中加入一行pdo.dsn.数据源名称（自定义） = "mysql:host=localhost;dbname=testphp"，重启服务器，然后在php中$dsn='在php配置文件中定义的数据源名'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sz="quarter" idx="13"/>
          </p:nvPr>
        </p:nvGraphicFramePr>
        <p:xfrm>
          <a:off x="323850" y="771525"/>
          <a:ext cx="7463155" cy="3849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getAttribute()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获取一个"数据库连接对象"属性。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setAttribute()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设置一个"数据库连接对象"属性。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errorCode()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获取错误码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errorInfo()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获取错误信息 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返回值为数组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exec($sql)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用于执行增、删、改操作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，返回影响行数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query($sql)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用于执行查询SQL语句。返回PDOStatement对象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lastInsertId()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获取刚刚添加的主键值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quote()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返回带引号的字符串，过滤字符串中的特殊字符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prepare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准备要执行的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语句，返回PDOStatement对象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beginTransaction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开启一个事物（做一个回滚点）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提交事务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rollBack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事务回滚操作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PDO对象中的成员方法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89065" y="4619944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PDO对象中的成员方法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89065" y="4619944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987425"/>
            <a:ext cx="7494905" cy="266763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从</a:t>
            </a:r>
            <a:r>
              <a:rPr lang="en-US" altLang="zh-CN"/>
              <a:t>PDO</a:t>
            </a:r>
            <a:r>
              <a:rPr lang="zh-CN" altLang="en-US"/>
              <a:t>对象提供的成员方法可以看出，使用</a:t>
            </a:r>
            <a:r>
              <a:rPr lang="en-US" altLang="zh-CN"/>
              <a:t>PDO</a:t>
            </a:r>
            <a:r>
              <a:rPr lang="zh-CN" altLang="en-US"/>
              <a:t>对象可以完成与数据库服务器之间的连接管理，存取属性，错误处理，查询执行，预处理语句以及事务操作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4283</Words>
  <Application>Microsoft Office PowerPoint</Application>
  <PresentationFormat>全屏显示(16:9)</PresentationFormat>
  <Paragraphs>382</Paragraphs>
  <Slides>34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Heiti SC Light</vt:lpstr>
      <vt:lpstr>宋体</vt:lpstr>
      <vt:lpstr>微软雅黑</vt:lpstr>
      <vt:lpstr>Arial</vt:lpstr>
      <vt:lpstr>Calibri</vt:lpstr>
      <vt:lpstr>Franklin Gothic Medium</vt:lpstr>
      <vt:lpstr>Impact</vt:lpstr>
      <vt:lpstr>Wingdings</vt:lpstr>
      <vt:lpstr>Office 主题</vt:lpstr>
      <vt:lpstr>云和</vt:lpstr>
      <vt:lpstr>PowerPoint 演示文稿</vt:lpstr>
      <vt:lpstr>PowerPoint 演示文稿</vt:lpstr>
      <vt:lpstr>1.PDO作用</vt:lpstr>
      <vt:lpstr>2. 开启PDO扩展</vt:lpstr>
      <vt:lpstr>3 使用PDO操作数据库</vt:lpstr>
      <vt:lpstr>3.1 连接MySQL，并选择数据库</vt:lpstr>
      <vt:lpstr>PowerPoint 演示文稿</vt:lpstr>
      <vt:lpstr>PDO对象中的成员方法</vt:lpstr>
      <vt:lpstr>PDO对象中的成员方法</vt:lpstr>
      <vt:lpstr>PDO与连接有关的选项</vt:lpstr>
      <vt:lpstr>设置数据库链接属性</vt:lpstr>
      <vt:lpstr>3.2 设置使用异常的错误模式</vt:lpstr>
      <vt:lpstr>PowerPoint 演示文稿</vt:lpstr>
      <vt:lpstr>3.3 设置编码格式</vt:lpstr>
      <vt:lpstr>3.4 执行SQL语句</vt:lpstr>
      <vt:lpstr>处理非查询语句</vt:lpstr>
      <vt:lpstr>PDOStatement对象</vt:lpstr>
      <vt:lpstr>PDOStatement对象中的成员方法</vt:lpstr>
      <vt:lpstr>3.4 处理资源结果集</vt:lpstr>
      <vt:lpstr>4. pdo预处理</vt:lpstr>
      <vt:lpstr>4. pdo预处理</vt:lpstr>
      <vt:lpstr>bindParam()方法绑定参数</vt:lpstr>
      <vt:lpstr>PowerPoint 演示文稿</vt:lpstr>
      <vt:lpstr>PowerPoint 演示文稿</vt:lpstr>
      <vt:lpstr>执行预处理方式2</vt:lpstr>
      <vt:lpstr>PowerPoint 演示文稿</vt:lpstr>
      <vt:lpstr>bindColumn()方法</vt:lpstr>
      <vt:lpstr>防止sql注入</vt:lpstr>
      <vt:lpstr>PowerPoint 演示文稿</vt:lpstr>
      <vt:lpstr>6. pdo事务处理</vt:lpstr>
      <vt:lpstr>事务处理</vt:lpstr>
      <vt:lpstr>5.1pdo事务处理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Windows User</cp:lastModifiedBy>
  <cp:revision>976</cp:revision>
  <dcterms:created xsi:type="dcterms:W3CDTF">2015-08-22T06:07:00Z</dcterms:created>
  <dcterms:modified xsi:type="dcterms:W3CDTF">2019-09-09T03:57:41Z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