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24"/>
  </p:notesMasterIdLst>
  <p:handoutMasterIdLst>
    <p:handoutMasterId r:id="rId25"/>
  </p:handoutMasterIdLst>
  <p:sldIdLst>
    <p:sldId id="368" r:id="rId3"/>
    <p:sldId id="270" r:id="rId4"/>
    <p:sldId id="369" r:id="rId5"/>
    <p:sldId id="331" r:id="rId6"/>
    <p:sldId id="370" r:id="rId7"/>
    <p:sldId id="320" r:id="rId8"/>
    <p:sldId id="321" r:id="rId9"/>
    <p:sldId id="323" r:id="rId10"/>
    <p:sldId id="344" r:id="rId11"/>
    <p:sldId id="322" r:id="rId12"/>
    <p:sldId id="324" r:id="rId13"/>
    <p:sldId id="345" r:id="rId14"/>
    <p:sldId id="346" r:id="rId15"/>
    <p:sldId id="347" r:id="rId16"/>
    <p:sldId id="326" r:id="rId17"/>
    <p:sldId id="356" r:id="rId18"/>
    <p:sldId id="348" r:id="rId19"/>
    <p:sldId id="329" r:id="rId20"/>
    <p:sldId id="361" r:id="rId21"/>
    <p:sldId id="328" r:id="rId22"/>
    <p:sldId id="391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0">
          <p15:clr>
            <a:srgbClr val="A4A3A4"/>
          </p15:clr>
        </p15:guide>
        <p15:guide id="2" pos="28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6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5"/>
    <a:srgbClr val="00B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161" autoAdjust="0"/>
  </p:normalViewPr>
  <p:slideViewPr>
    <p:cSldViewPr>
      <p:cViewPr varScale="1">
        <p:scale>
          <a:sx n="151" d="100"/>
          <a:sy n="151" d="100"/>
        </p:scale>
        <p:origin x="456" y="108"/>
      </p:cViewPr>
      <p:guideLst>
        <p:guide orient="horz" pos="1640"/>
        <p:guide pos="28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2916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76644-501D-4902-A541-CA2499216D79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F623-7662-4658-BF35-2533AFF055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10099-EE9B-495C-A4CF-41B950C173A5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8AEC5-2607-47EA-9DBC-CA4CCE46568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RDBMS即关系数据库管理系统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netstat -ano  </a:t>
            </a:r>
            <a:r>
              <a:rPr lang="zh-CN" altLang="zh-CN"/>
              <a:t>查看端口号占用情况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$memcache-&gt;flush();  //清除所有缓存的数据。Memcache::flush实际上没有释放资源，它仅仅将所有的缓存标记为过期，这样可以使新的缓存来覆盖被占的内存空间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76F-A7F1-492B-92CB-DFB1FD7AEC8E}" type="datetime1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924E-519B-483C-8700-29C44E7FB5A2}" type="datetime1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388-15B0-4527-981F-976B939196EC}" type="datetime1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405380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2565174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133126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133126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899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069750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687684"/>
            <a:ext cx="3868340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069750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687684"/>
            <a:ext cx="3887391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0236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594416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99275" y="4843464"/>
            <a:ext cx="2133600" cy="273844"/>
          </a:xfrm>
        </p:spPr>
        <p:txBody>
          <a:bodyPr/>
          <a:lstStyle>
            <a:lvl1pPr>
              <a:defRPr sz="14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6840760" cy="720725"/>
          </a:xfrm>
        </p:spPr>
        <p:txBody>
          <a:bodyPr/>
          <a:lstStyle>
            <a:lvl1pPr>
              <a:buClr>
                <a:srgbClr val="00B0F0"/>
              </a:buClr>
              <a:buFont typeface="Wingdings" panose="05000000000000000000" pitchFamily="2" charset="2"/>
              <a:buChar char="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pitchFamily="2" charset="2"/>
              <a:buChar char="ü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buFont typeface="Wingdings" panose="05000000000000000000" pitchFamily="2" charset="2"/>
              <a:buChar char="ü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762" y="11875"/>
            <a:ext cx="8229600" cy="85725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73660" y="4767580"/>
            <a:ext cx="6709410" cy="762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8503920" y="4767580"/>
            <a:ext cx="587375" cy="762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4472C4">
                  <a:lumMod val="75000"/>
                </a:srgb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070" y="4331335"/>
            <a:ext cx="1720850" cy="62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391" y="56068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172661"/>
            <a:ext cx="1971675" cy="4358879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172661"/>
            <a:ext cx="5800725" cy="4358879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037786" y="1745628"/>
            <a:ext cx="2468880" cy="1070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483" y="200922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8BF9-F002-4BA6-B546-A8C287E73D19}" type="datetime1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995" y="120396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6DB-48F7-408A-ACBA-3675DF5EBF91}" type="datetime1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21C0-41CA-4DA7-97DA-583048EACCCA}" type="datetime1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0A8-875F-45CC-B1C1-99A37B154F8B}" type="datetime1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C8F4-590E-488A-B3AB-573D3B6E3927}" type="datetime1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C6B-40E2-4DBA-9E10-05CA80A28A09}" type="datetime1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D20-AAE8-4BBE-B96E-FADED0ED7D61}" type="datetime1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F66C-1030-4DC6-A42C-C9FF0C067F87}" type="datetime1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6509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09939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99" y="4486590"/>
            <a:ext cx="1553669" cy="56704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4971" y="4851270"/>
            <a:ext cx="67473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60320" y="4851270"/>
            <a:ext cx="540000" cy="5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no303/PHP7-memcache-dll/tree/master/vc15/x86/nts/avx" TargetMode="External"/><Relationship Id="rId2" Type="http://schemas.openxmlformats.org/officeDocument/2006/relationships/hyperlink" Target="http://windows.php.net/downloads/pecl/releases/memcache/3.0.8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5657" y="2420184"/>
            <a:ext cx="4320540" cy="1070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6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</a:t>
            </a:r>
            <a:endParaRPr sz="6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702936" y="850265"/>
            <a:ext cx="2981325" cy="1454785"/>
            <a:chOff x="5908792" y="644194"/>
            <a:chExt cx="2306655" cy="1454785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478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02870" tIns="51435" rIns="102870" bIns="51435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800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8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24900" y="857238"/>
              <a:ext cx="595947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71145" y="466725"/>
            <a:ext cx="8162290" cy="4130675"/>
          </a:xfrm>
        </p:spPr>
        <p:txBody>
          <a:bodyPr>
            <a:normAutofit fontScale="87500" lnSpcReduction="10000"/>
          </a:bodyPr>
          <a:lstStyle/>
          <a:p>
            <a:pPr lvl="0" fontAlgn="auto">
              <a:lnSpc>
                <a:spcPct val="120000"/>
              </a:lnSpc>
              <a:spcBef>
                <a:spcPts val="0"/>
              </a:spcBef>
            </a:pPr>
            <a:r>
              <a:rPr lang="en-US" altLang="x-none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add</a:t>
            </a:r>
            <a:r>
              <a:rPr lang="en-US" altLang="x-none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当数据不存在时存储</a:t>
            </a:r>
          </a:p>
          <a:p>
            <a:pPr lvl="0"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set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无论如何都存储，数据不存在时存储，数据存在时更新。</a:t>
            </a:r>
          </a:p>
          <a:p>
            <a:pPr lvl="0" fontAlgn="auto">
              <a:lnSpc>
                <a:spcPct val="120000"/>
              </a:lnSpc>
              <a:spcBef>
                <a:spcPts val="0"/>
              </a:spcBef>
            </a:pP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  <a:spcBef>
                <a:spcPts val="0"/>
              </a:spcBef>
            </a:pP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  <a:spcBef>
                <a:spcPts val="0"/>
              </a:spcBef>
            </a:pP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  <a:spcBef>
                <a:spcPts val="0"/>
              </a:spcBef>
            </a:pP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  <a:spcBef>
                <a:spcPts val="0"/>
              </a:spcBef>
            </a:pP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  <a:spcBef>
                <a:spcPts val="0"/>
              </a:spcBef>
            </a:pP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  <a:spcBef>
                <a:spcPts val="0"/>
              </a:spcBef>
            </a:pP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get key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可以一个或多个，用空格格开。</a:t>
            </a:r>
          </a:p>
          <a:p>
            <a:pPr lvl="0"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delete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删除缓存数据，数据存在返回DELETED，数据不存在返回NOT_FOUND</a:t>
            </a:r>
          </a:p>
          <a:p>
            <a:pPr lvl="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flush_all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将当前所有缓存数据设置为过期，但不会释放内存。</a:t>
            </a:r>
          </a:p>
          <a:p>
            <a:pPr lvl="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执行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stats items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，显示各个slab中item的数目和最老item的年龄(最后一次访问距离现在的秒数)</a:t>
            </a:r>
          </a:p>
          <a:p>
            <a:pPr marL="742950" lvl="1" indent="-28575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zh-CN" sz="133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items</a:t>
            </a:r>
            <a:r>
              <a:rPr lang="zh-CN" altLang="zh-CN" sz="133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后紧跟的数字就是</a:t>
            </a:r>
            <a:r>
              <a:rPr lang="en-US" altLang="zh-CN" sz="133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slab id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en-US" altLang="x-none" sz="1600" dirty="0">
                <a:solidFill>
                  <a:srgbClr val="FF0000"/>
                </a:solidFill>
                <a:sym typeface="宋体" panose="02010600030101010101" pitchFamily="2" charset="-122"/>
              </a:rPr>
              <a:t>stats cachedump </a:t>
            </a:r>
            <a:r>
              <a:rPr lang="zh-CN" altLang="en-US" sz="1600" dirty="0">
                <a:solidFill>
                  <a:srgbClr val="FF0000"/>
                </a:solidFill>
                <a:sym typeface="宋体" panose="02010600030101010101" pitchFamily="2" charset="-122"/>
              </a:rPr>
              <a:t>分组标记 显示记录数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sym typeface="宋体" panose="02010600030101010101" pitchFamily="2" charset="-122"/>
              </a:rPr>
              <a:t>(0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sym typeface="宋体" panose="02010600030101010101" pitchFamily="2" charset="-122"/>
              </a:rPr>
              <a:t>表示显示全部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sym typeface="宋体" panose="02010600030101010101" pitchFamily="2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sym typeface="宋体" panose="02010600030101010101" pitchFamily="2" charset="-122"/>
              </a:rPr>
              <a:t>：简单遍历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600200" lvl="2" indent="-38100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zh-CN" sz="1600" b="1" dirty="0">
                <a:solidFill>
                  <a:srgbClr val="FF0000"/>
                </a:solidFill>
                <a:sym typeface="宋体" panose="02010600030101010101" pitchFamily="2" charset="-122"/>
              </a:rPr>
              <a:t>stats items  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sym typeface="宋体" panose="02010600030101010101" pitchFamily="2" charset="-122"/>
              </a:rPr>
              <a:t>查看标记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1600200" lvl="2" indent="-38100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zh-CN" sz="1600" b="1" dirty="0">
                <a:solidFill>
                  <a:srgbClr val="FF0000"/>
                </a:solidFill>
                <a:sym typeface="宋体" panose="02010600030101010101" pitchFamily="2" charset="-122"/>
              </a:rPr>
              <a:t>stats cachedump 1 0</a:t>
            </a:r>
            <a:endParaRPr lang="en-US" altLang="zh-CN" sz="133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0560" y="1087755"/>
            <a:ext cx="1529080" cy="151638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/>
              <a:t>add mykey 0 0 3  </a:t>
            </a:r>
          </a:p>
          <a:p>
            <a:pPr>
              <a:lnSpc>
                <a:spcPct val="130000"/>
              </a:lnSpc>
            </a:pPr>
            <a:r>
              <a:rPr lang="zh-CN" altLang="en-US" sz="1200"/>
              <a:t>123  </a:t>
            </a:r>
          </a:p>
          <a:p>
            <a:pPr>
              <a:lnSpc>
                <a:spcPct val="130000"/>
              </a:lnSpc>
            </a:pPr>
            <a:r>
              <a:rPr lang="zh-CN" altLang="en-US" sz="1200"/>
              <a:t>STORED  </a:t>
            </a:r>
          </a:p>
          <a:p>
            <a:pPr>
              <a:lnSpc>
                <a:spcPct val="130000"/>
              </a:lnSpc>
            </a:pPr>
            <a:r>
              <a:rPr lang="zh-CN" altLang="en-US" sz="1200"/>
              <a:t>add mykey 0 0 3  </a:t>
            </a:r>
          </a:p>
          <a:p>
            <a:pPr>
              <a:lnSpc>
                <a:spcPct val="130000"/>
              </a:lnSpc>
            </a:pPr>
            <a:r>
              <a:rPr lang="zh-CN" altLang="en-US" sz="1200"/>
              <a:t>456  </a:t>
            </a:r>
          </a:p>
          <a:p>
            <a:pPr>
              <a:lnSpc>
                <a:spcPct val="130000"/>
              </a:lnSpc>
            </a:pPr>
            <a:r>
              <a:rPr lang="zh-CN" altLang="en-US" sz="1200"/>
              <a:t>NOT_STORED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35885" y="1087755"/>
            <a:ext cx="1701165" cy="151638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/>
              <a:t>    set mykey 0 0 3  </a:t>
            </a:r>
          </a:p>
          <a:p>
            <a:pPr>
              <a:lnSpc>
                <a:spcPct val="130000"/>
              </a:lnSpc>
            </a:pPr>
            <a:r>
              <a:rPr lang="zh-CN" altLang="en-US" sz="1200"/>
              <a:t>    123  </a:t>
            </a:r>
          </a:p>
          <a:p>
            <a:pPr>
              <a:lnSpc>
                <a:spcPct val="130000"/>
              </a:lnSpc>
            </a:pPr>
            <a:r>
              <a:rPr lang="zh-CN" altLang="en-US" sz="1200"/>
              <a:t>    STORED   </a:t>
            </a:r>
          </a:p>
          <a:p>
            <a:pPr>
              <a:lnSpc>
                <a:spcPct val="130000"/>
              </a:lnSpc>
            </a:pPr>
            <a:r>
              <a:rPr lang="zh-CN" altLang="en-US" sz="1200"/>
              <a:t>    set mykey 0 0 3  </a:t>
            </a:r>
          </a:p>
          <a:p>
            <a:pPr>
              <a:lnSpc>
                <a:spcPct val="130000"/>
              </a:lnSpc>
            </a:pPr>
            <a:r>
              <a:rPr lang="zh-CN" altLang="en-US" sz="1200"/>
              <a:t>    456  </a:t>
            </a:r>
          </a:p>
          <a:p>
            <a:pPr>
              <a:lnSpc>
                <a:spcPct val="130000"/>
              </a:lnSpc>
            </a:pPr>
            <a:r>
              <a:rPr lang="zh-CN" altLang="en-US" sz="1200"/>
              <a:t>    STORED 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953635" y="1087755"/>
            <a:ext cx="1701165" cy="151638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/>
              <a:t>get mykey name</a:t>
            </a:r>
          </a:p>
          <a:p>
            <a:pPr>
              <a:lnSpc>
                <a:spcPct val="130000"/>
              </a:lnSpc>
            </a:pPr>
            <a:r>
              <a:rPr lang="zh-CN" altLang="en-US" sz="1200"/>
              <a:t>VALUE mykey 0 5</a:t>
            </a:r>
          </a:p>
          <a:p>
            <a:pPr>
              <a:lnSpc>
                <a:spcPct val="130000"/>
              </a:lnSpc>
            </a:pPr>
            <a:r>
              <a:rPr lang="zh-CN" altLang="en-US" sz="1200"/>
              <a:t>12345</a:t>
            </a:r>
          </a:p>
          <a:p>
            <a:pPr>
              <a:lnSpc>
                <a:spcPct val="130000"/>
              </a:lnSpc>
            </a:pPr>
            <a:r>
              <a:rPr lang="zh-CN" altLang="en-US" sz="1200"/>
              <a:t>VALUE name 0 6</a:t>
            </a:r>
          </a:p>
          <a:p>
            <a:pPr>
              <a:lnSpc>
                <a:spcPct val="130000"/>
              </a:lnSpc>
            </a:pPr>
            <a:r>
              <a:rPr lang="zh-CN" altLang="en-US" sz="1200"/>
              <a:t>liming</a:t>
            </a:r>
          </a:p>
          <a:p>
            <a:pPr>
              <a:lnSpc>
                <a:spcPct val="130000"/>
              </a:lnSpc>
            </a:pPr>
            <a:r>
              <a:rPr lang="zh-CN" altLang="en-US" sz="1200"/>
              <a:t>END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899275" y="1163955"/>
            <a:ext cx="1701165" cy="151638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/>
              <a:t>delete name</a:t>
            </a:r>
          </a:p>
          <a:p>
            <a:pPr>
              <a:lnSpc>
                <a:spcPct val="130000"/>
              </a:lnSpc>
            </a:pPr>
            <a:r>
              <a:rPr lang="zh-CN" altLang="en-US" sz="1200"/>
              <a:t>DELETED</a:t>
            </a:r>
          </a:p>
          <a:p>
            <a:pPr>
              <a:lnSpc>
                <a:spcPct val="130000"/>
              </a:lnSpc>
            </a:pPr>
            <a:r>
              <a:rPr lang="zh-CN" altLang="en-US" sz="1200"/>
              <a:t>delete age</a:t>
            </a:r>
          </a:p>
          <a:p>
            <a:pPr>
              <a:lnSpc>
                <a:spcPct val="130000"/>
              </a:lnSpc>
            </a:pPr>
            <a:r>
              <a:rPr lang="zh-CN" altLang="en-US" sz="1200"/>
              <a:t>NOT_FOUND</a:t>
            </a:r>
          </a:p>
          <a:p>
            <a:pPr>
              <a:lnSpc>
                <a:spcPct val="130000"/>
              </a:lnSpc>
            </a:pPr>
            <a:r>
              <a:rPr lang="zh-CN" altLang="en-US" sz="1200"/>
              <a:t>flush_all</a:t>
            </a:r>
          </a:p>
          <a:p>
            <a:pPr>
              <a:lnSpc>
                <a:spcPct val="130000"/>
              </a:lnSpc>
            </a:pPr>
            <a:r>
              <a:rPr lang="zh-CN" altLang="en-US" sz="1200"/>
              <a:t>OK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843280"/>
            <a:ext cx="7564755" cy="1953260"/>
          </a:xfrm>
        </p:spPr>
        <p:txBody>
          <a:bodyPr>
            <a:normAutofit fontScale="92500" lnSpcReduction="10000"/>
          </a:bodyPr>
          <a:lstStyle/>
          <a:p>
            <a:pPr marL="342900" indent="-342900" algn="l" defTabSz="914400">
              <a:lnSpc>
                <a:spcPct val="150000"/>
              </a:lnSpc>
            </a:pPr>
            <a:r>
              <a:rPr sz="2000" kern="0" noProof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安装PHP中的MemCached应用程序扩展接口</a:t>
            </a:r>
          </a:p>
          <a:p>
            <a:pPr marL="342900" indent="-342900" algn="l" defTabSz="914400">
              <a:lnSpc>
                <a:spcPct val="150000"/>
              </a:lnSpc>
            </a:pPr>
            <a:r>
              <a:rPr sz="2000" kern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MemCache应用程序扩展接口</a:t>
            </a:r>
          </a:p>
          <a:p>
            <a:pPr marL="342900" indent="-342900" algn="l" defTabSz="914400">
              <a:lnSpc>
                <a:spcPct val="150000"/>
              </a:lnSpc>
            </a:pPr>
            <a:r>
              <a:rPr sz="2000" kern="0" noProof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连接memcache</a:t>
            </a:r>
          </a:p>
          <a:p>
            <a:pPr marL="0" lvl="1" indent="-342900" algn="l" defTabSz="9144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kern="0" noProof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memcache的增删改查操作</a:t>
            </a:r>
            <a:endParaRPr lang="zh-CN" altLang="en-US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 marL="0" lvl="1" indent="-342900" algn="l" defTabSz="9144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endParaRPr lang="zh-CN" altLang="en-US" sz="2000" kern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 marL="342900" indent="-342900" algn="l" defTabSz="914400">
              <a:lnSpc>
                <a:spcPct val="150000"/>
              </a:lnSpc>
            </a:pPr>
            <a:endParaRPr lang="zh-CN" altLang="en-US" sz="1665" kern="1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 algn="l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endParaRPr lang="zh-CN" altLang="en-US" sz="2400" dirty="0">
              <a:solidFill>
                <a:schemeClr val="bg2">
                  <a:lumMod val="10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PHP</a:t>
            </a:r>
            <a:r>
              <a:rPr lang="zh-CN" altLang="en-US"/>
              <a:t>操作</a:t>
            </a:r>
            <a:r>
              <a:rPr lang="en-US" altLang="zh-CN"/>
              <a:t>memcache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7395210" cy="2960370"/>
          </a:xfrm>
        </p:spPr>
        <p:txBody>
          <a:bodyPr>
            <a:normAutofit fontScale="85000" lnSpcReduction="20000"/>
          </a:bodyPr>
          <a:lstStyle/>
          <a:p>
            <a:r>
              <a:rPr lang="zh-CN" sz="1800" dirty="0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和访问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MySql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服务器类似，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php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也是作为客户端访问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memcached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服务器的，所以同样需要为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PHP 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程序安装</a:t>
            </a: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MemCache</a:t>
            </a:r>
            <a:r>
              <a:rPr lang="zh-CN" altLang="en-US" sz="1800" dirty="0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的扩展接口</a:t>
            </a:r>
          </a:p>
          <a:p>
            <a:pPr lvl="1">
              <a:buFont typeface="Wingdings" panose="05000000000000000000" charset="0"/>
              <a:buChar char="ü"/>
            </a:pPr>
            <a:r>
              <a:rPr lang="zh-CN" sz="1500" dirty="0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将</a:t>
            </a:r>
            <a:r>
              <a:rPr lang="zh-CN" sz="1500" dirty="0">
                <a:solidFill>
                  <a:srgbClr val="FF0000"/>
                </a:solidFill>
                <a:sym typeface="微软雅黑" panose="020B0503020204020204" pitchFamily="34" charset="-122"/>
              </a:rPr>
              <a:t>对应版本</a:t>
            </a:r>
            <a:r>
              <a:rPr lang="zh-CN" sz="1500" dirty="0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的</a:t>
            </a:r>
            <a:r>
              <a:rPr lang="en-US" altLang="zh-CN" sz="1500" dirty="0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memcache.dll</a:t>
            </a:r>
            <a:r>
              <a:rPr lang="zh-CN" altLang="en-US" sz="1500" dirty="0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文件放到</a:t>
            </a:r>
            <a:r>
              <a:rPr lang="en-US" altLang="zh-CN" sz="1500" dirty="0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PHP</a:t>
            </a:r>
            <a:r>
              <a:rPr lang="zh-CN" altLang="en-US" sz="1500" dirty="0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扩展目录</a:t>
            </a:r>
            <a:r>
              <a:rPr lang="en-US" altLang="zh-CN" sz="1500" dirty="0" err="1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ext</a:t>
            </a:r>
            <a:r>
              <a:rPr lang="zh-CN" altLang="en-US" sz="1500" dirty="0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下</a:t>
            </a:r>
            <a:endParaRPr lang="en-US" altLang="zh-CN" sz="1500" dirty="0">
              <a:solidFill>
                <a:schemeClr val="bg2">
                  <a:lumMod val="10000"/>
                </a:schemeClr>
              </a:solidFill>
              <a:sym typeface="微软雅黑" panose="020B0503020204020204" pitchFamily="34" charset="-122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 altLang="zh-CN" sz="1500" dirty="0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Php5.3—5.6</a:t>
            </a:r>
          </a:p>
          <a:p>
            <a:pPr lvl="1">
              <a:buFont typeface="Wingdings" panose="05000000000000000000" charset="0"/>
              <a:buChar char="ü"/>
            </a:pPr>
            <a:r>
              <a:rPr lang="en-US" altLang="zh-CN" sz="1600" b="1" dirty="0">
                <a:hlinkClick r:id="rId2"/>
              </a:rPr>
              <a:t>http://windows.php.net/downloads/pecl/releases/memcache/3.0.8/</a:t>
            </a:r>
            <a:endParaRPr lang="en-US" altLang="zh-CN" sz="1600" dirty="0"/>
          </a:p>
          <a:p>
            <a:pPr lvl="1">
              <a:buFont typeface="Wingdings" panose="05000000000000000000" charset="0"/>
              <a:buChar char="ü"/>
            </a:pPr>
            <a:r>
              <a:rPr lang="en-US" altLang="zh-CN" sz="1500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Php7.X</a:t>
            </a:r>
            <a:endParaRPr lang="en-US" altLang="zh-CN" sz="1500" dirty="0">
              <a:solidFill>
                <a:schemeClr val="bg2">
                  <a:lumMod val="10000"/>
                </a:schemeClr>
              </a:solidFill>
              <a:sym typeface="微软雅黑" panose="020B0503020204020204" pitchFamily="34" charset="-122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 altLang="zh-CN" sz="1600" dirty="0">
                <a:hlinkClick r:id="rId3"/>
              </a:rPr>
              <a:t>https://github.com/nono303/PHP7-memcache-dll/tree/master/vc15/x86/nts/avx</a:t>
            </a:r>
            <a:endParaRPr lang="zh-CN" altLang="en-US" sz="1500" dirty="0">
              <a:solidFill>
                <a:schemeClr val="bg2">
                  <a:lumMod val="10000"/>
                </a:schemeClr>
              </a:solidFill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</a:t>
            </a: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php.ini </a:t>
            </a:r>
            <a:r>
              <a:rPr 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开启</a:t>
            </a:r>
            <a:r>
              <a:rPr lang="en-US" altLang="zh-CN" sz="1500" dirty="0" err="1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memcache</a:t>
            </a:r>
            <a:r>
              <a:rPr sz="15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  <a:r>
              <a:rPr 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</a:t>
            </a:r>
            <a:r>
              <a:rPr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sz="1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n"/>
            </a:pPr>
            <a:r>
              <a:rPr sz="162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extension=php_</a:t>
            </a:r>
            <a:r>
              <a:rPr lang="en-US" altLang="zh-CN" sz="1620" b="1" dirty="0">
                <a:solidFill>
                  <a:srgbClr val="FF0000"/>
                </a:solidFill>
                <a:sym typeface="微软雅黑" panose="020B0503020204020204" pitchFamily="34" charset="-122"/>
              </a:rPr>
              <a:t>memcache</a:t>
            </a:r>
            <a:r>
              <a:rPr sz="162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.dll  </a:t>
            </a:r>
            <a:r>
              <a:rPr lang="en-US" sz="162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 sz="162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需要手动加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GB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检测</a:t>
            </a:r>
            <a:r>
              <a:rPr lang="en-US" altLang="zh-CN" sz="1500" dirty="0" err="1">
                <a:solidFill>
                  <a:schemeClr val="bg2">
                    <a:lumMod val="10000"/>
                  </a:schemeClr>
                </a:solidFill>
                <a:sym typeface="微软雅黑" panose="020B0503020204020204" pitchFamily="34" charset="-122"/>
              </a:rPr>
              <a:t>memcache</a:t>
            </a:r>
            <a:r>
              <a:rPr sz="15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  <a:r>
              <a:rPr 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扩展是否开启成功</a:t>
            </a:r>
            <a:endParaRPr kumimoji="1"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n"/>
            </a:pPr>
            <a:r>
              <a:rPr kumimoji="1" lang="en-US" altLang="en-GB" sz="162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bool</a:t>
            </a:r>
            <a:r>
              <a:rPr kumimoji="1" lang="en-GB" altLang="en-US" sz="162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en-GB" altLang="en-US" sz="162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extension_loaded('</a:t>
            </a:r>
            <a:r>
              <a:rPr kumimoji="1" sz="162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memcache</a:t>
            </a:r>
            <a:r>
              <a:rPr kumimoji="1" lang="en-GB" altLang="en-US" sz="162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');</a:t>
            </a:r>
          </a:p>
          <a:p>
            <a:endParaRPr lang="en-US" altLang="x-none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</a:t>
            </a:r>
            <a:r>
              <a:rPr lang="zh-CN" altLang="en-GB" kern="0" noProof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</a:t>
            </a:r>
            <a:r>
              <a:rPr lang="en-US" altLang="zh-CN" kern="0" noProof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memcache</a:t>
            </a:r>
            <a:r>
              <a:rPr lang="zh-CN" altLang="en-US" kern="0" noProof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00685" y="877570"/>
            <a:ext cx="6434455" cy="3388360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162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kumimoji="1" lang="en-US" altLang="zh-CN" sz="162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php</a:t>
            </a:r>
            <a:r>
              <a:rPr kumimoji="1" lang="zh-CN" altLang="en-US" sz="162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中的</a:t>
            </a:r>
            <a:r>
              <a:rPr kumimoji="1" lang="en-US" altLang="zh-CN" sz="162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memcache</a:t>
            </a:r>
            <a:r>
              <a:rPr kumimoji="1" lang="zh-CN" altLang="en-US" sz="162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客户端应用程序扩展包含两组接口，一组是面向过程的接口，另一组是面向对象的接口</a:t>
            </a:r>
          </a:p>
          <a:p>
            <a:pPr>
              <a:lnSpc>
                <a:spcPct val="140000"/>
              </a:lnSpc>
            </a:pPr>
            <a:endParaRPr kumimoji="1" lang="zh-CN" altLang="en-US" sz="162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>
              <a:buFont typeface="Wingdings" panose="05000000000000000000" charset="0"/>
              <a:buChar char="ü"/>
            </a:pPr>
            <a:r>
              <a:rPr kumimoji="1" lang="zh-CN" altLang="en-US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Memcache — Memcache类</a:t>
            </a:r>
          </a:p>
          <a:p>
            <a:pPr lvl="1">
              <a:buFont typeface="Wingdings" panose="05000000000000000000" charset="0"/>
              <a:buChar char="ü"/>
            </a:pPr>
            <a:r>
              <a:rPr kumimoji="1" lang="zh-CN" altLang="en-US" sz="13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Memcache::add </a:t>
            </a:r>
            <a:r>
              <a:rPr kumimoji="1" lang="zh-CN" altLang="en-US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 增加一个条目到缓存服务器</a:t>
            </a:r>
          </a:p>
          <a:p>
            <a:pPr lvl="1">
              <a:buFont typeface="Wingdings" panose="05000000000000000000" charset="0"/>
              <a:buChar char="ü"/>
            </a:pPr>
            <a:r>
              <a:rPr kumimoji="1" lang="zh-CN" altLang="en-US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Memcache::addServer — 向连接池中添加一个memcache服务器</a:t>
            </a:r>
          </a:p>
          <a:p>
            <a:pPr lvl="1">
              <a:buFont typeface="Wingdings" panose="05000000000000000000" charset="0"/>
              <a:buChar char="ü"/>
            </a:pPr>
            <a:r>
              <a:rPr kumimoji="1" lang="zh-CN" altLang="en-US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Memcache::close — 关闭memcache连接</a:t>
            </a:r>
          </a:p>
          <a:p>
            <a:pPr lvl="1">
              <a:buFont typeface="Wingdings" panose="05000000000000000000" charset="0"/>
              <a:buChar char="ü"/>
            </a:pPr>
            <a:r>
              <a:rPr kumimoji="1" lang="zh-CN" altLang="en-US" sz="13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Memcache::connect </a:t>
            </a:r>
            <a:r>
              <a:rPr kumimoji="1" lang="zh-CN" altLang="en-US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 打开一个memcached服务端连接</a:t>
            </a:r>
          </a:p>
          <a:p>
            <a:pPr lvl="1">
              <a:buFont typeface="Wingdings" panose="05000000000000000000" charset="0"/>
              <a:buChar char="ü"/>
            </a:pPr>
            <a:r>
              <a:rPr kumimoji="1" lang="zh-CN" altLang="en-US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Memcache::decrement — 减小元素的值</a:t>
            </a:r>
          </a:p>
          <a:p>
            <a:pPr lvl="1">
              <a:buFont typeface="Wingdings" panose="05000000000000000000" charset="0"/>
              <a:buChar char="ü"/>
            </a:pPr>
            <a:r>
              <a:rPr kumimoji="1" lang="zh-CN" altLang="en-US" sz="13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Memcache::delete </a:t>
            </a:r>
            <a:r>
              <a:rPr kumimoji="1" lang="zh-CN" altLang="en-US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 从服务端删除一个元素</a:t>
            </a:r>
          </a:p>
          <a:p>
            <a:pPr lvl="1">
              <a:buFont typeface="Wingdings" panose="05000000000000000000" charset="0"/>
              <a:buChar char="ü"/>
            </a:pPr>
            <a:r>
              <a:rPr kumimoji="1" lang="zh-CN" altLang="en-US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Memcache::flush — 清洗（删除）已经存储的所有的元素</a:t>
            </a:r>
          </a:p>
          <a:p>
            <a:pPr lvl="1">
              <a:buFont typeface="Wingdings" panose="05000000000000000000" charset="0"/>
              <a:buChar char="ü"/>
            </a:pPr>
            <a:r>
              <a:rPr kumimoji="1" lang="zh-CN" altLang="en-US" sz="13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Memcache::get </a:t>
            </a:r>
            <a:r>
              <a:rPr kumimoji="1" lang="zh-CN" altLang="en-US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 从服务端检回一个元素</a:t>
            </a:r>
          </a:p>
          <a:p>
            <a:pPr lvl="1">
              <a:buFont typeface="Wingdings" panose="05000000000000000000" charset="0"/>
              <a:buChar char="ü"/>
            </a:pPr>
            <a:r>
              <a:rPr kumimoji="1" lang="zh-CN" altLang="en-US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Memcache::getExtendedStats — 缓存服务器池中所有服务器统计信息</a:t>
            </a:r>
          </a:p>
          <a:p>
            <a:endParaRPr lang="en-US" altLang="x-none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 </a:t>
            </a:r>
            <a:r>
              <a:rPr kern="0" noProof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MemCache应用程序扩展接口</a:t>
            </a:r>
            <a:r>
              <a:rPr lang="zh-CN" altLang="en-US" kern="0" noProof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3060" y="982345"/>
            <a:ext cx="6434455" cy="3388360"/>
          </a:xfrm>
        </p:spPr>
        <p:txBody>
          <a:bodyPr>
            <a:normAutofit fontScale="90000" lnSpcReduction="10000"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kumimoji="1"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Memcache::getServerStatus — 获取一个服务器的在线/离线状态</a:t>
            </a:r>
          </a:p>
          <a:p>
            <a:pPr marL="0" lvl="1" indent="0">
              <a:lnSpc>
                <a:spcPct val="150000"/>
              </a:lnSpc>
              <a:buFont typeface="Wingdings" panose="05000000000000000000" charset="0"/>
              <a:buChar char="ü"/>
            </a:pPr>
            <a:r>
              <a:rPr kumimoji="1"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Memcache::getStats — 获取服务器统计信息</a:t>
            </a:r>
          </a:p>
          <a:p>
            <a:pPr marL="0" lvl="1" indent="0">
              <a:lnSpc>
                <a:spcPct val="150000"/>
              </a:lnSpc>
              <a:buFont typeface="Wingdings" panose="05000000000000000000" charset="0"/>
              <a:buChar char="ü"/>
            </a:pPr>
            <a:r>
              <a:rPr kumimoji="1"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Memcache::getVersion — 返回服务器版本信息</a:t>
            </a:r>
          </a:p>
          <a:p>
            <a:pPr marL="0" lvl="1" indent="0">
              <a:lnSpc>
                <a:spcPct val="150000"/>
              </a:lnSpc>
              <a:buFont typeface="Wingdings" panose="05000000000000000000" charset="0"/>
              <a:buChar char="ü"/>
            </a:pPr>
            <a:r>
              <a:rPr kumimoji="1"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Memcache::</a:t>
            </a:r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increment </a:t>
            </a:r>
            <a:r>
              <a:rPr kumimoji="1"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— 增加一个元素的值</a:t>
            </a:r>
          </a:p>
          <a:p>
            <a:pPr marL="0" lvl="1" indent="0">
              <a:lnSpc>
                <a:spcPct val="150000"/>
              </a:lnSpc>
              <a:buFont typeface="Wingdings" panose="05000000000000000000" charset="0"/>
              <a:buChar char="ü"/>
            </a:pPr>
            <a:r>
              <a:rPr kumimoji="1"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Memcache::pconnect — 打开一个到服务器的持久化连接</a:t>
            </a:r>
          </a:p>
          <a:p>
            <a:pPr marL="0" lvl="1" indent="0">
              <a:lnSpc>
                <a:spcPct val="150000"/>
              </a:lnSpc>
              <a:buFont typeface="Wingdings" panose="05000000000000000000" charset="0"/>
              <a:buChar char="ü"/>
            </a:pPr>
            <a:r>
              <a:rPr kumimoji="1"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Memcache::replace — 替换已经存在的元素的值</a:t>
            </a:r>
          </a:p>
          <a:p>
            <a:pPr marL="0" lvl="1" indent="0">
              <a:lnSpc>
                <a:spcPct val="150000"/>
              </a:lnSpc>
              <a:buFont typeface="Wingdings" panose="05000000000000000000" charset="0"/>
              <a:buChar char="ü"/>
            </a:pPr>
            <a:r>
              <a:rPr kumimoji="1"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Memcache::set — Store data at the server</a:t>
            </a:r>
          </a:p>
          <a:p>
            <a:pPr marL="0" lvl="1" indent="0">
              <a:lnSpc>
                <a:spcPct val="150000"/>
              </a:lnSpc>
              <a:buFont typeface="Wingdings" panose="05000000000000000000" charset="0"/>
              <a:buChar char="ü"/>
            </a:pPr>
            <a:r>
              <a:rPr kumimoji="1"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Memcache::setCompressThreshold — 开启大值自动压缩</a:t>
            </a:r>
          </a:p>
          <a:p>
            <a:pPr marL="0" lvl="1" indent="0">
              <a:lnSpc>
                <a:spcPct val="150000"/>
              </a:lnSpc>
              <a:buFont typeface="Wingdings" panose="05000000000000000000" charset="0"/>
              <a:buChar char="ü"/>
            </a:pPr>
            <a:r>
              <a:rPr kumimoji="1"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Memcache::setServerParams — 运行时修改服务器参数和状态</a:t>
            </a:r>
          </a:p>
          <a:p>
            <a:pPr marL="0" lvl="1" indent="0">
              <a:lnSpc>
                <a:spcPct val="150000"/>
              </a:lnSpc>
              <a:buFont typeface="Wingdings" panose="05000000000000000000" charset="0"/>
              <a:buChar char="ü"/>
            </a:pPr>
            <a:r>
              <a:rPr kumimoji="1"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Memcache 函数memcache_debug — 转换调试输出的开/关</a:t>
            </a:r>
          </a:p>
          <a:p>
            <a:endParaRPr lang="en-US" altLang="x-none" sz="1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 </a:t>
            </a:r>
            <a:r>
              <a:rPr kern="0" noProof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MemCache应用程序扩展接口</a:t>
            </a:r>
            <a:r>
              <a:rPr lang="zh-CN" altLang="en-US" kern="0" noProof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35610" y="869315"/>
            <a:ext cx="7002780" cy="3359150"/>
          </a:xfrm>
        </p:spPr>
        <p:txBody>
          <a:bodyPr>
            <a:normAutofit fontScale="90000" lnSpcReduction="20000"/>
          </a:bodyPr>
          <a:lstStyle/>
          <a:p>
            <a:pPr marL="285750" lvl="0" indent="-285750" eaLnBrk="1" hangingPunct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实例化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memcache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类</a:t>
            </a:r>
          </a:p>
          <a:p>
            <a:pPr marL="742950" lvl="1" indent="-285750" eaLnBrk="1" hangingPunct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zh-CN" sz="1800" dirty="0">
                <a:solidFill>
                  <a:srgbClr val="FF0000"/>
                </a:solidFill>
                <a:sym typeface="微软雅黑" panose="020B0503020204020204" pitchFamily="34" charset="-122"/>
              </a:rPr>
              <a:t>$memcache=new memcache;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lvl="0" indent="-285750" eaLnBrk="1" hangingPunct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连接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memcache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服务器</a:t>
            </a:r>
          </a:p>
          <a:p>
            <a:pPr marL="628650" lvl="1" indent="-171450" eaLnBrk="1" hangingPunct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格式：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$memcache-&gt;connect('127.0.0.1','11211');</a:t>
            </a:r>
          </a:p>
          <a:p>
            <a:pPr marL="628650" lvl="1" indent="-171450" eaLnBrk="1" hangingPunct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：主机（必写）；</a:t>
            </a:r>
          </a:p>
          <a:p>
            <a:pPr marL="628650" lvl="1" indent="-171450" eaLnBrk="1" hangingPunct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Memcached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服务的端口号，默认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11211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（可选）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lvl="0" indent="-285750" eaLnBrk="1" hangingPunct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关闭服务器连接</a:t>
            </a:r>
          </a:p>
          <a:p>
            <a:pPr marL="742950" lvl="1" indent="-285750" eaLnBrk="1" hangingPunct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$memcache-&gt;close()</a:t>
            </a:r>
          </a:p>
          <a:p>
            <a:pPr marL="0" indent="0">
              <a:buNone/>
            </a:pPr>
            <a:r>
              <a:rPr lang="en-US" altLang="zh-CN" sz="1400" b="1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5762" y="11875"/>
            <a:ext cx="8229600" cy="857250"/>
          </a:xfrm>
        </p:spPr>
        <p:txBody>
          <a:bodyPr/>
          <a:lstStyle/>
          <a:p>
            <a:r>
              <a:rPr lang="en-US" altLang="zh-CN"/>
              <a:t>4.3 </a:t>
            </a:r>
            <a:r>
              <a:rPr lang="zh-CN" altLang="en-US"/>
              <a:t>连接</a:t>
            </a:r>
            <a:r>
              <a:rPr lang="en-US" altLang="zh-CN"/>
              <a:t>memcache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36245" y="721360"/>
            <a:ext cx="7948930" cy="3359150"/>
          </a:xfrm>
        </p:spPr>
        <p:txBody>
          <a:bodyPr>
            <a:normAutofit lnSpcReduction="10000"/>
          </a:bodyPr>
          <a:lstStyle/>
          <a:p>
            <a:pPr marL="285750" lvl="0" indent="-285750" eaLnBrk="1" hangingPunct="1">
              <a:lnSpc>
                <a:spcPct val="20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更新</a:t>
            </a:r>
            <a:r>
              <a:rPr sz="1600" b="1" dirty="0">
                <a:solidFill>
                  <a:srgbClr val="FF0000"/>
                </a:solidFill>
                <a:sym typeface="微软雅黑" panose="020B0503020204020204" pitchFamily="34" charset="-122"/>
              </a:rPr>
              <a:t>:set("名"，值，是否压缩，生存时间)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    </a:t>
            </a:r>
          </a:p>
          <a:p>
            <a:pPr lvl="1" eaLnBrk="1" hangingPunct="1">
              <a:lnSpc>
                <a:spcPct val="20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注：名称存在则更新，不存在则为添加，如果只想更新可以使用replace</a:t>
            </a:r>
          </a:p>
          <a:p>
            <a:pPr marL="285750" lvl="0" indent="-285750" eaLnBrk="1" hangingPunct="1">
              <a:lnSpc>
                <a:spcPct val="20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添加 ：</a:t>
            </a:r>
            <a:r>
              <a:rPr sz="1600" b="1" dirty="0">
                <a:solidFill>
                  <a:srgbClr val="FF0000"/>
                </a:solidFill>
                <a:sym typeface="微软雅黑" panose="020B0503020204020204" pitchFamily="34" charset="-122"/>
              </a:rPr>
              <a:t>add("名"，值，是否压缩，生存时间)</a:t>
            </a:r>
          </a:p>
          <a:p>
            <a:pPr lvl="1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参数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：必选，用于设置缓存数据的键（长度小于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255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）</a:t>
            </a:r>
          </a:p>
          <a:p>
            <a:pPr lvl="1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参数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：必选，缓存设置的值，整数类型直接存，其他类型被序列化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最大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1M</a:t>
            </a:r>
          </a:p>
          <a:p>
            <a:pPr lvl="1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：可选，即是否使用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zlib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压缩；false表示不压缩，</a:t>
            </a:r>
            <a:r>
              <a:rPr lang="zh-CN" altLang="en-US" sz="1400">
                <a:sym typeface="+mn-ea"/>
              </a:rPr>
              <a:t>MEMCACHE_COMPRESSED,表示压缩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数据很大才需要压缩</a:t>
            </a:r>
          </a:p>
          <a:p>
            <a:pPr lvl="1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400">
                <a:sym typeface="+mn-ea"/>
              </a:rPr>
              <a:t>参数</a:t>
            </a:r>
            <a:r>
              <a:rPr lang="en-US" altLang="zh-CN" sz="1400">
                <a:sym typeface="+mn-ea"/>
              </a:rPr>
              <a:t>4</a:t>
            </a:r>
            <a:r>
              <a:rPr lang="zh-CN" altLang="en-US" sz="1400">
                <a:sym typeface="+mn-ea"/>
              </a:rPr>
              <a:t>：可选，设置缓存数据的过期时间，</a:t>
            </a:r>
            <a:r>
              <a:rPr lang="en-US" altLang="zh-CN" sz="1400">
                <a:sym typeface="+mn-ea"/>
              </a:rPr>
              <a:t>0</a:t>
            </a:r>
            <a:r>
              <a:rPr lang="zh-CN" altLang="en-US" sz="1400">
                <a:sym typeface="+mn-ea"/>
              </a:rPr>
              <a:t>为永不过期，单位秒，不得大于</a:t>
            </a:r>
            <a:r>
              <a:rPr lang="en-US" altLang="zh-CN" sz="1400">
                <a:sym typeface="+mn-ea"/>
              </a:rPr>
              <a:t>30</a:t>
            </a:r>
            <a:r>
              <a:rPr lang="zh-CN" altLang="en-US" sz="1400">
                <a:sym typeface="+mn-ea"/>
              </a:rPr>
              <a:t>天，超过</a:t>
            </a:r>
            <a:r>
              <a:rPr lang="en-US" altLang="zh-CN" sz="1400">
                <a:sym typeface="+mn-ea"/>
              </a:rPr>
              <a:t>30</a:t>
            </a:r>
            <a:r>
              <a:rPr lang="zh-CN" altLang="en-US" sz="1400">
                <a:sym typeface="+mn-ea"/>
              </a:rPr>
              <a:t>天要用时间戳</a:t>
            </a:r>
          </a:p>
          <a:p>
            <a:pPr lvl="1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400">
                <a:sym typeface="+mn-ea"/>
              </a:rPr>
              <a:t>返回值：布尔值</a:t>
            </a:r>
            <a:r>
              <a:rPr lang="en-US" altLang="zh-CN" sz="1400" b="1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5762" y="11875"/>
            <a:ext cx="8229600" cy="857250"/>
          </a:xfrm>
        </p:spPr>
        <p:txBody>
          <a:bodyPr/>
          <a:lstStyle/>
          <a:p>
            <a:r>
              <a:rPr lang="en-US" altLang="zh-CN" sz="2400"/>
              <a:t>4.4 </a:t>
            </a:r>
            <a:r>
              <a:rPr lang="zh-CN" sz="2400"/>
              <a:t>向</a:t>
            </a:r>
            <a:r>
              <a:rPr lang="en-US" altLang="zh-CN" sz="2400"/>
              <a:t>memcache</a:t>
            </a:r>
            <a:r>
              <a:rPr lang="zh-CN" altLang="en-US" sz="2400"/>
              <a:t>服务中添加和重置数据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69670" y="3989070"/>
            <a:ext cx="6000750" cy="80391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/>
              <a:t>$memcache-&gt;add("test1","This is a test",false,0);</a:t>
            </a:r>
          </a:p>
          <a:p>
            <a:pPr>
              <a:lnSpc>
                <a:spcPct val="130000"/>
              </a:lnSpc>
            </a:pPr>
            <a:r>
              <a:rPr lang="zh-CN" altLang="en-US" sz="1200"/>
              <a:t>$memcache-&gt;add("test2",array("one","two"),MEMCACHE_COMPRESSED,60*60*24*30);</a:t>
            </a:r>
          </a:p>
          <a:p>
            <a:pPr>
              <a:lnSpc>
                <a:spcPct val="130000"/>
              </a:lnSpc>
            </a:pPr>
            <a:r>
              <a:rPr lang="zh-CN" altLang="en-US" sz="1200"/>
              <a:t>$memcache-&gt;add("test3",new Test(),MEMCACHE_COMPRESSED,time()+60*60*24*31);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35610" y="712470"/>
            <a:ext cx="7406005" cy="3735070"/>
          </a:xfrm>
        </p:spPr>
        <p:txBody>
          <a:bodyPr>
            <a:normAutofit lnSpcReduction="10000"/>
          </a:bodyPr>
          <a:lstStyle/>
          <a:p>
            <a:pPr marL="285750" lvl="0" indent="-285750" eaLnBrk="1" hangingPunct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sz="1600" dirty="0">
                <a:solidFill>
                  <a:srgbClr val="FF0000"/>
                </a:solidFill>
                <a:sym typeface="微软雅黑" panose="020B0503020204020204" pitchFamily="34" charset="-122"/>
              </a:rPr>
              <a:t>查看：get("名")</a:t>
            </a:r>
          </a:p>
          <a:p>
            <a:pPr lvl="1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用法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：参数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（必选）使用子串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key,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从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memcached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服务器中返回缓存中指定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key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的值，如果获取失败或该值不存在，返回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false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。</a:t>
            </a:r>
          </a:p>
          <a:p>
            <a:pPr lvl="1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用法1：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参数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（必选）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使用</a:t>
            </a:r>
            <a:r>
              <a:rPr lang="zh-CN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一个数组，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从memcached服务器中返回缓存中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key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与缓存值关联的关联数组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，如果获取失败或</a:t>
            </a:r>
            <a:r>
              <a:rPr lang="zh-CN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所有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值不存在，返回</a:t>
            </a:r>
            <a:r>
              <a:rPr lang="zh-CN"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空数组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。</a:t>
            </a:r>
          </a:p>
          <a:p>
            <a:pPr lvl="1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  <a:sym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  <a:sym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endParaRPr lang="en-US" altLang="zh-CN" sz="1400" b="1">
              <a:solidFill>
                <a:srgbClr val="FF0000"/>
              </a:solidFill>
            </a:endParaRPr>
          </a:p>
          <a:p>
            <a:pPr marL="457200" lvl="1" indent="0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  <a:buNone/>
            </a:pPr>
            <a:endParaRPr lang="en-US" altLang="zh-CN" sz="1400" b="1">
              <a:solidFill>
                <a:srgbClr val="FF0000"/>
              </a:solidFill>
            </a:endParaRPr>
          </a:p>
          <a:p>
            <a:pPr marL="285750" lvl="0" indent="-285750" algn="l" eaLnBrk="1" hangingPunct="1">
              <a:lnSpc>
                <a:spcPct val="150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sz="1600" dirty="0">
                <a:solidFill>
                  <a:srgbClr val="FF0000"/>
                </a:solidFill>
                <a:sym typeface="微软雅黑" panose="020B0503020204020204" pitchFamily="34" charset="-122"/>
              </a:rPr>
              <a:t>删除:delete("名" [, int $timeout = 0 ]) </a:t>
            </a:r>
          </a:p>
          <a:p>
            <a:pPr lvl="1" algn="l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注：$timeout表示多少秒</a:t>
            </a:r>
            <a:r>
              <a:rPr sz="1400" dirty="0">
                <a:solidFill>
                  <a:srgbClr val="FF0000"/>
                </a:solidFill>
                <a:sym typeface="微软雅黑" panose="020B0503020204020204" pitchFamily="34" charset="-122"/>
              </a:rPr>
              <a:t>内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会被删除，默认0为立即删除</a:t>
            </a:r>
          </a:p>
          <a:p>
            <a:pPr lvl="1" algn="l" eaLnBrk="1" hangingPunct="1">
              <a:lnSpc>
                <a:spcPct val="120000"/>
              </a:lnSpc>
              <a:buClr>
                <a:srgbClr val="00B0F0"/>
              </a:buClr>
              <a:buSzPct val="90000"/>
              <a:buFont typeface="Wingdings" panose="05000000000000000000" charset="0"/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sym typeface="微软雅黑" panose="020B0503020204020204" pitchFamily="34" charset="-122"/>
              </a:rPr>
              <a:t>$memcache-&gt;delete("test1",5);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387" y="-19240"/>
            <a:ext cx="8229600" cy="857250"/>
          </a:xfrm>
        </p:spPr>
        <p:txBody>
          <a:bodyPr/>
          <a:lstStyle/>
          <a:p>
            <a:r>
              <a:rPr lang="en-US" altLang="zh-CN" sz="2400"/>
              <a:t>4.5 </a:t>
            </a:r>
            <a:r>
              <a:rPr lang="zh-CN" sz="2400"/>
              <a:t>向</a:t>
            </a:r>
            <a:r>
              <a:rPr lang="en-US" altLang="zh-CN" sz="2400"/>
              <a:t>memcache</a:t>
            </a:r>
            <a:r>
              <a:rPr lang="zh-CN" altLang="en-US" sz="2400"/>
              <a:t>服务中获取与删除数据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18540" y="2288540"/>
            <a:ext cx="6240145" cy="56642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/>
              <a:t>$memcache-&gt;get("test1"); </a:t>
            </a:r>
          </a:p>
          <a:p>
            <a:pPr>
              <a:lnSpc>
                <a:spcPct val="130000"/>
              </a:lnSpc>
            </a:pPr>
            <a:r>
              <a:rPr lang="zh-CN" altLang="en-US" sz="1200"/>
              <a:t>$memcache-&gt;get(array("test1","test2","test3"))  </a:t>
            </a:r>
            <a:r>
              <a:rPr lang="en-US" altLang="zh-CN" sz="1200"/>
              <a:t>//</a:t>
            </a:r>
            <a:r>
              <a:rPr lang="zh-CN" altLang="en-US" sz="1200"/>
              <a:t>同时查看多个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7215505" cy="2629535"/>
          </a:xfrm>
        </p:spPr>
        <p:txBody>
          <a:bodyPr>
            <a:normAutofit/>
          </a:bodyPr>
          <a:lstStyle/>
          <a:p>
            <a:r>
              <a:rPr lang="en-US" altLang="zh-CN" sz="1800"/>
              <a:t>memcache</a:t>
            </a:r>
            <a:r>
              <a:rPr lang="zh-CN" altLang="en-US" sz="1800"/>
              <a:t>在开发中的实际应用</a:t>
            </a:r>
          </a:p>
          <a:p>
            <a:pPr lvl="1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500"/>
              <a:t>在项目了最常见的</a:t>
            </a:r>
            <a:r>
              <a:rPr lang="en-US" altLang="zh-CN" sz="1500"/>
              <a:t>Memcache</a:t>
            </a:r>
            <a:r>
              <a:rPr lang="zh-CN" altLang="en-US" sz="1500"/>
              <a:t>应用就是缓存从数据库中查询的数据结果，以及保存回话控制信息（</a:t>
            </a:r>
            <a:r>
              <a:rPr lang="en-US" altLang="zh-CN" sz="1500"/>
              <a:t>session</a:t>
            </a:r>
            <a:r>
              <a:rPr lang="zh-CN" altLang="en-US" sz="1500"/>
              <a:t>）</a:t>
            </a:r>
          </a:p>
          <a:p>
            <a:pPr lvl="1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1500"/>
              <a:t>设计的原则，这要数据库中的记录没有被改变，就不需要重新链接数据库反复执行查询语句，相同的查询结果都应该从缓存服务器中获取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demo: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0520" y="95885"/>
            <a:ext cx="5777230" cy="4130675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0"/>
              </a:lnSpc>
              <a:spcBef>
                <a:spcPts val="1500"/>
              </a:spcBef>
              <a:spcAft>
                <a:spcPts val="0"/>
              </a:spcAft>
            </a:pPr>
            <a:r>
              <a:rPr lang="zh-CN" altLang="en-US" sz="1200"/>
              <a:t>/*</a:t>
            </a:r>
          </a:p>
          <a:p>
            <a:pPr>
              <a:lnSpc>
                <a:spcPct val="0"/>
              </a:lnSpc>
              <a:spcBef>
                <a:spcPts val="1500"/>
              </a:spcBef>
              <a:spcAft>
                <a:spcPts val="0"/>
              </a:spcAft>
            </a:pPr>
            <a:r>
              <a:rPr lang="zh-CN" altLang="en-US" sz="1200"/>
              <a:t>function select($sql,Memcache $memcache){</a:t>
            </a:r>
          </a:p>
          <a:p>
            <a:pPr>
              <a:lnSpc>
                <a:spcPct val="0"/>
              </a:lnSpc>
              <a:spcBef>
                <a:spcPts val="1500"/>
              </a:spcBef>
              <a:spcAft>
                <a:spcPts val="0"/>
              </a:spcAft>
            </a:pPr>
            <a:r>
              <a:rPr lang="zh-CN" altLang="en-US" sz="1200"/>
              <a:t>	$key=md5($sql);  //md5 Sql命令作为memcache 的唯一标识符</a:t>
            </a:r>
          </a:p>
          <a:p>
            <a:pPr>
              <a:lnSpc>
                <a:spcPct val="0"/>
              </a:lnSpc>
              <a:spcBef>
                <a:spcPts val="1500"/>
              </a:spcBef>
              <a:spcAft>
                <a:spcPts val="0"/>
              </a:spcAft>
            </a:pPr>
            <a:r>
              <a:rPr lang="zh-CN" altLang="en-US" sz="1200"/>
              <a:t>	$data=$memcache-&gt;get($key);</a:t>
            </a:r>
          </a:p>
          <a:p>
            <a:pPr>
              <a:lnSpc>
                <a:spcPct val="0"/>
              </a:lnSpc>
              <a:spcBef>
                <a:spcPts val="1500"/>
              </a:spcBef>
              <a:spcAft>
                <a:spcPts val="0"/>
              </a:spcAft>
            </a:pPr>
            <a:r>
              <a:rPr lang="zh-CN" altLang="en-US" sz="1200"/>
              <a:t>	if(!$data){</a:t>
            </a:r>
          </a:p>
          <a:p>
            <a:pPr>
              <a:lnSpc>
                <a:spcPct val="0"/>
              </a:lnSpc>
              <a:spcBef>
                <a:spcPts val="1500"/>
              </a:spcBef>
              <a:spcAft>
                <a:spcPts val="0"/>
              </a:spcAft>
            </a:pPr>
            <a:r>
              <a:rPr lang="zh-CN" altLang="en-US" sz="1200"/>
              <a:t>		try{</a:t>
            </a:r>
          </a:p>
          <a:p>
            <a:pPr>
              <a:lnSpc>
                <a:spcPct val="0"/>
              </a:lnSpc>
              <a:spcBef>
                <a:spcPts val="1500"/>
              </a:spcBef>
              <a:spcAft>
                <a:spcPts val="0"/>
              </a:spcAft>
            </a:pPr>
            <a:r>
              <a:rPr lang="zh-CN" altLang="en-US" sz="1200">
                <a:sym typeface="+mn-ea"/>
              </a:rPr>
              <a:t>$pdo=new </a:t>
            </a:r>
            <a:r>
              <a:rPr lang="zh-CN" altLang="en-US" sz="1200"/>
              <a:t>PDO("mysql:host=localhost;dbname=php","root","root");</a:t>
            </a:r>
          </a:p>
          <a:p>
            <a:pPr>
              <a:lnSpc>
                <a:spcPct val="0"/>
              </a:lnSpc>
              <a:spcBef>
                <a:spcPts val="1500"/>
              </a:spcBef>
              <a:spcAft>
                <a:spcPts val="0"/>
              </a:spcAft>
            </a:pPr>
            <a:r>
              <a:rPr lang="zh-CN" altLang="en-US" sz="1200"/>
              <a:t>		}catch(PDOException $e){</a:t>
            </a:r>
          </a:p>
          <a:p>
            <a:pPr>
              <a:lnSpc>
                <a:spcPct val="0"/>
              </a:lnSpc>
              <a:spcBef>
                <a:spcPts val="1500"/>
              </a:spcBef>
              <a:spcAft>
                <a:spcPts val="0"/>
              </a:spcAft>
            </a:pPr>
            <a:r>
              <a:rPr lang="zh-CN" altLang="en-US" sz="1200"/>
              <a:t>		die('连接失败');</a:t>
            </a:r>
          </a:p>
          <a:p>
            <a:pPr>
              <a:lnSpc>
                <a:spcPct val="0"/>
              </a:lnSpc>
              <a:spcBef>
                <a:spcPts val="1500"/>
              </a:spcBef>
              <a:spcAft>
                <a:spcPts val="0"/>
              </a:spcAft>
            </a:pPr>
            <a:r>
              <a:rPr lang="zh-CN" altLang="en-US" sz="1200"/>
              <a:t>		}</a:t>
            </a:r>
          </a:p>
          <a:p>
            <a:pPr>
              <a:lnSpc>
                <a:spcPct val="0"/>
              </a:lnSpc>
              <a:spcBef>
                <a:spcPts val="1500"/>
              </a:spcBef>
              <a:spcAft>
                <a:spcPts val="0"/>
              </a:spcAft>
            </a:pPr>
            <a:r>
              <a:rPr lang="zh-CN" altLang="en-US" sz="1200"/>
              <a:t>		$stmt=$pdo-&gt;prepare($sql);</a:t>
            </a:r>
          </a:p>
          <a:p>
            <a:pPr>
              <a:lnSpc>
                <a:spcPct val="0"/>
              </a:lnSpc>
              <a:spcBef>
                <a:spcPts val="1500"/>
              </a:spcBef>
              <a:spcAft>
                <a:spcPts val="0"/>
              </a:spcAft>
            </a:pPr>
            <a:r>
              <a:rPr lang="zh-CN" altLang="en-US" sz="1200"/>
              <a:t>		$stmt-&gt;execute();</a:t>
            </a:r>
          </a:p>
          <a:p>
            <a:pPr>
              <a:lnSpc>
                <a:spcPct val="0"/>
              </a:lnSpc>
              <a:spcBef>
                <a:spcPts val="1500"/>
              </a:spcBef>
              <a:spcAft>
                <a:spcPts val="0"/>
              </a:spcAft>
            </a:pPr>
            <a:endParaRPr lang="zh-CN" altLang="en-US" sz="1200"/>
          </a:p>
          <a:p>
            <a:pPr>
              <a:lnSpc>
                <a:spcPct val="0"/>
              </a:lnSpc>
              <a:spcBef>
                <a:spcPts val="1500"/>
              </a:spcBef>
              <a:spcAft>
                <a:spcPts val="0"/>
              </a:spcAft>
            </a:pPr>
            <a:r>
              <a:rPr lang="zh-CN" altLang="en-US" sz="1200"/>
              <a:t>		$data=$stmt-&gt;fetchAll(PDO::FETCH_ASSOC);</a:t>
            </a:r>
          </a:p>
          <a:p>
            <a:pPr>
              <a:lnSpc>
                <a:spcPct val="0"/>
              </a:lnSpc>
              <a:spcBef>
                <a:spcPts val="1500"/>
              </a:spcBef>
              <a:spcAft>
                <a:spcPts val="0"/>
              </a:spcAft>
            </a:pPr>
            <a:r>
              <a:rPr lang="zh-CN" altLang="en-US" sz="1200"/>
              <a:t>		$memcache-&gt;add($key,$data,MEMCACHE_COMPRESSED,0);</a:t>
            </a:r>
          </a:p>
          <a:p>
            <a:pPr>
              <a:lnSpc>
                <a:spcPct val="0"/>
              </a:lnSpc>
              <a:spcBef>
                <a:spcPts val="1500"/>
              </a:spcBef>
              <a:spcAft>
                <a:spcPts val="0"/>
              </a:spcAft>
            </a:pPr>
            <a:r>
              <a:rPr lang="zh-CN" altLang="en-US" sz="1200"/>
              <a:t>	}</a:t>
            </a:r>
          </a:p>
          <a:p>
            <a:pPr>
              <a:lnSpc>
                <a:spcPct val="0"/>
              </a:lnSpc>
              <a:spcBef>
                <a:spcPts val="1500"/>
              </a:spcBef>
              <a:spcAft>
                <a:spcPts val="0"/>
              </a:spcAft>
            </a:pPr>
            <a:r>
              <a:rPr lang="zh-CN" altLang="en-US" sz="1200"/>
              <a:t>	return $data;</a:t>
            </a:r>
          </a:p>
          <a:p>
            <a:pPr>
              <a:lnSpc>
                <a:spcPct val="0"/>
              </a:lnSpc>
              <a:spcBef>
                <a:spcPts val="1500"/>
              </a:spcBef>
              <a:spcAft>
                <a:spcPts val="0"/>
              </a:spcAft>
            </a:pPr>
            <a:r>
              <a:rPr lang="zh-CN" altLang="en-US" sz="1200"/>
              <a:t>}</a:t>
            </a:r>
          </a:p>
          <a:p>
            <a:pPr>
              <a:lnSpc>
                <a:spcPct val="0"/>
              </a:lnSpc>
              <a:spcBef>
                <a:spcPts val="1500"/>
              </a:spcBef>
              <a:spcAft>
                <a:spcPts val="0"/>
              </a:spcAft>
            </a:pPr>
            <a:r>
              <a:rPr lang="zh-CN" altLang="en-US" sz="1200"/>
              <a:t>$memcache=new Memcache;</a:t>
            </a:r>
          </a:p>
          <a:p>
            <a:pPr>
              <a:lnSpc>
                <a:spcPct val="0"/>
              </a:lnSpc>
              <a:spcBef>
                <a:spcPts val="1500"/>
              </a:spcBef>
              <a:spcAft>
                <a:spcPts val="0"/>
              </a:spcAft>
            </a:pPr>
            <a:r>
              <a:rPr lang="zh-CN" altLang="en-US" sz="1200"/>
              <a:t>$memcache-&gt;connect('127.0.0.1',11211);</a:t>
            </a:r>
          </a:p>
          <a:p>
            <a:pPr>
              <a:lnSpc>
                <a:spcPct val="0"/>
              </a:lnSpc>
              <a:spcBef>
                <a:spcPts val="1500"/>
              </a:spcBef>
              <a:spcAft>
                <a:spcPts val="0"/>
              </a:spcAft>
            </a:pPr>
            <a:r>
              <a:rPr lang="zh-CN" altLang="en-US" sz="1200"/>
              <a:t>$data=select("select * from stu",$memcache);</a:t>
            </a:r>
          </a:p>
          <a:p>
            <a:pPr>
              <a:lnSpc>
                <a:spcPct val="0"/>
              </a:lnSpc>
              <a:spcBef>
                <a:spcPts val="1500"/>
              </a:spcBef>
              <a:spcAft>
                <a:spcPts val="0"/>
              </a:spcAft>
            </a:pPr>
            <a:r>
              <a:rPr lang="zh-CN" altLang="en-US" sz="1200"/>
              <a:t>var_dump($data);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92875" y="607060"/>
            <a:ext cx="2540000" cy="1815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函数用于执行有结果集的SQL语句，并将结果缓存到memcache 服务器中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1sql 语句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2memcache 类对象</a:t>
            </a: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返回值：结果集中的数据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366682" y="2952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539552" y="1059582"/>
            <a:ext cx="7636510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memcache概念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memcache安装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PHP操作memcache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分布式memcache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87425"/>
            <a:ext cx="7553325" cy="354901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1800"/>
              <a:t>如果有多台</a:t>
            </a:r>
            <a:r>
              <a:rPr lang="en-US" altLang="zh-CN" sz="1800"/>
              <a:t>memcache</a:t>
            </a:r>
            <a:r>
              <a:rPr lang="zh-CN" altLang="en-US" sz="1800"/>
              <a:t>服务器最好使用</a:t>
            </a:r>
            <a:r>
              <a:rPr lang="en-US" altLang="zh-CN" sz="1800"/>
              <a:t>Memcache::addServer()</a:t>
            </a:r>
            <a:r>
              <a:rPr lang="zh-CN" altLang="en-US" sz="1800"/>
              <a:t>方法来链接服务器端，不能用</a:t>
            </a:r>
            <a:r>
              <a:rPr lang="en-US" altLang="zh-CN" sz="1800"/>
              <a:t>Memcache::connect()</a:t>
            </a:r>
            <a:r>
              <a:rPr lang="zh-CN" altLang="en-US" sz="1800"/>
              <a:t>方法进行链接</a:t>
            </a:r>
          </a:p>
          <a:p>
            <a:pPr>
              <a:lnSpc>
                <a:spcPct val="140000"/>
              </a:lnSpc>
            </a:pPr>
            <a:r>
              <a:rPr lang="zh-CN" altLang="en-US" sz="1800"/>
              <a:t>创建分布式</a:t>
            </a:r>
            <a:r>
              <a:rPr lang="en-US" altLang="zh-CN" sz="1800"/>
              <a:t>memcache</a:t>
            </a:r>
            <a:r>
              <a:rPr lang="zh-CN" altLang="en-US" sz="1800"/>
              <a:t>服务器连接池</a:t>
            </a:r>
          </a:p>
          <a:p>
            <a:pPr lvl="1">
              <a:lnSpc>
                <a:spcPct val="140000"/>
              </a:lnSpc>
            </a:pPr>
            <a:r>
              <a:rPr lang="zh-CN" altLang="en-US" sz="1800"/>
              <a:t>$memcache = new Memcache;</a:t>
            </a:r>
          </a:p>
          <a:p>
            <a:pPr lvl="1">
              <a:lnSpc>
                <a:spcPct val="140000"/>
              </a:lnSpc>
            </a:pPr>
            <a:r>
              <a:rPr lang="zh-CN" altLang="en-US" sz="1800"/>
              <a:t>$memcache-&gt;addServer('</a:t>
            </a:r>
            <a:r>
              <a:rPr lang="en-US" altLang="zh-CN" sz="1800"/>
              <a:t>172.16.1.1</a:t>
            </a:r>
            <a:r>
              <a:rPr lang="zh-CN" altLang="en-US" sz="1800"/>
              <a:t>', 11211);</a:t>
            </a:r>
          </a:p>
          <a:p>
            <a:pPr lvl="1">
              <a:lnSpc>
                <a:spcPct val="140000"/>
              </a:lnSpc>
            </a:pPr>
            <a:r>
              <a:rPr lang="zh-CN" altLang="en-US" sz="1800"/>
              <a:t>$memcache-&gt;addServer('</a:t>
            </a:r>
            <a:r>
              <a:rPr lang="en-US" altLang="zh-CN" sz="1800">
                <a:sym typeface="+mn-ea"/>
              </a:rPr>
              <a:t>172.16.1.2</a:t>
            </a:r>
            <a:r>
              <a:rPr lang="zh-CN" altLang="en-US" sz="1800"/>
              <a:t>', 11211);</a:t>
            </a:r>
          </a:p>
          <a:p>
            <a:pPr lvl="1">
              <a:lnSpc>
                <a:spcPct val="140000"/>
              </a:lnSpc>
            </a:pPr>
            <a:r>
              <a:rPr lang="zh-CN" altLang="en-US" sz="1800">
                <a:sym typeface="+mn-ea"/>
              </a:rPr>
              <a:t>$memcache-&gt;addServer('</a:t>
            </a:r>
            <a:r>
              <a:rPr lang="en-US" altLang="zh-CN" sz="1800">
                <a:sym typeface="+mn-ea"/>
              </a:rPr>
              <a:t>172.16.1.3</a:t>
            </a:r>
            <a:r>
              <a:rPr lang="zh-CN" altLang="en-US" sz="1800">
                <a:sym typeface="+mn-ea"/>
              </a:rPr>
              <a:t>', 11211);</a:t>
            </a:r>
            <a:endParaRPr lang="zh-CN" altLang="en-US" sz="1800"/>
          </a:p>
          <a:p>
            <a:pPr lvl="1"/>
            <a:endParaRPr lang="en-US" altLang="zh-CN" sz="2000"/>
          </a:p>
          <a:p>
            <a:pPr lvl="0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5.分布式memcache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7999" y="154658"/>
            <a:ext cx="5036344" cy="482203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/>
          </a:bodyPr>
          <a:lstStyle/>
          <a:p>
            <a:r>
              <a:rPr lang="en-US" altLang="zh-CN" dirty="0" err="1">
                <a:sym typeface="宋体" panose="02010600030101010101" pitchFamily="2" charset="-122"/>
              </a:rPr>
              <a:t>MemCache</a:t>
            </a:r>
            <a:r>
              <a:rPr lang="zh-CN" altLang="en-US" dirty="0">
                <a:sym typeface="宋体" panose="02010600030101010101" pitchFamily="2" charset="-122"/>
              </a:rPr>
              <a:t>的实例应用</a:t>
            </a:r>
            <a:endParaRPr lang="zh-CN" altLang="en-US" dirty="0">
              <a:sym typeface="黑体" panose="02010609060101010101" charset="-122"/>
            </a:endParaRPr>
          </a:p>
        </p:txBody>
      </p:sp>
      <p:sp>
        <p:nvSpPr>
          <p:cNvPr id="24579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730530" y="810869"/>
            <a:ext cx="7345533" cy="3713560"/>
          </a:xfrm>
          <a:solidFill>
            <a:srgbClr val="FCFAFA"/>
          </a:solidFill>
          <a:ln>
            <a:solidFill>
              <a:srgbClr val="7F7F7F"/>
            </a:solidFill>
            <a:miter lim="800000"/>
          </a:ln>
        </p:spPr>
        <p:txBody>
          <a:bodyPr vert="horz" wrap="square" lIns="68580" tIns="34290" rIns="68580" bIns="34290" numCol="1" rtlCol="0" anchor="t" anchorCtr="0" compatLnSpc="1">
            <a:normAutofit lnSpcReduction="10000"/>
          </a:bodyPr>
          <a:lstStyle/>
          <a:p>
            <a:pPr algn="l">
              <a:buFont typeface="Wingdings" panose="05000000000000000000" pitchFamily="2" charset="2"/>
              <a:buNone/>
            </a:pPr>
            <a:r>
              <a:rPr lang="en-US" altLang="zh-CN" sz="1350" b="1">
                <a:solidFill>
                  <a:srgbClr val="008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//1. </a:t>
            </a:r>
            <a:r>
              <a:rPr lang="zh-CN" altLang="en-US" sz="1350" b="1">
                <a:solidFill>
                  <a:srgbClr val="008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创建对象</a:t>
            </a:r>
            <a:r>
              <a:rPr lang="zh-CN" altLang="en-US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1350" b="1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350" b="1">
                <a:solidFill>
                  <a:srgbClr val="00008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	$mem</a:t>
            </a: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=</a:t>
            </a: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350" b="1">
                <a:solidFill>
                  <a:srgbClr val="0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new</a:t>
            </a: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Memcache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();</a:t>
            </a:r>
            <a:endParaRPr lang="zh-CN" altLang="en-US" sz="1350" b="1">
              <a:solidFill>
                <a:srgbClr val="8000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350" b="1">
                <a:solidFill>
                  <a:srgbClr val="008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//2. </a:t>
            </a:r>
            <a:r>
              <a:rPr lang="zh-CN" altLang="en-US" sz="1350" b="1">
                <a:solidFill>
                  <a:srgbClr val="008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添加服务</a:t>
            </a:r>
            <a:r>
              <a:rPr lang="zh-CN" altLang="en-US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1350" b="1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algn="l">
              <a:buClr>
                <a:srgbClr val="C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1350" b="1">
                <a:solidFill>
                  <a:srgbClr val="00008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$mem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-&gt;</a:t>
            </a: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addServer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350" b="1">
                <a:solidFill>
                  <a:srgbClr val="80808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"192.168.150.250"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en-US" altLang="zh-CN" sz="1350" b="1">
                <a:solidFill>
                  <a:srgbClr val="FF8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11211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);</a:t>
            </a:r>
            <a:endParaRPr lang="zh-CN" altLang="en-US" sz="1350" b="1">
              <a:solidFill>
                <a:srgbClr val="8000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algn="l">
              <a:buClr>
                <a:srgbClr val="C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350" b="1">
                <a:solidFill>
                  <a:srgbClr val="00008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$mem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-&gt;</a:t>
            </a: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addServer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350" b="1">
                <a:solidFill>
                  <a:srgbClr val="80808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"192.168.150.138"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en-US" altLang="zh-CN" sz="1350" b="1">
                <a:solidFill>
                  <a:srgbClr val="FF8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11211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);</a:t>
            </a:r>
            <a:endParaRPr lang="zh-CN" altLang="en-US" sz="1350" b="1">
              <a:solidFill>
                <a:srgbClr val="8000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algn="l">
              <a:buClr>
                <a:srgbClr val="C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350" b="1">
                <a:solidFill>
                  <a:srgbClr val="00008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$mem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-&gt;</a:t>
            </a: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addServer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350" b="1">
                <a:solidFill>
                  <a:srgbClr val="80808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"192.168.112.128"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en-US" altLang="zh-CN" sz="1350" b="1">
                <a:solidFill>
                  <a:srgbClr val="FF8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11211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);</a:t>
            </a: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350" b="1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350" b="1">
                <a:solidFill>
                  <a:srgbClr val="008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//3. </a:t>
            </a:r>
            <a:r>
              <a:rPr lang="zh-CN" altLang="en-US" sz="1350" b="1">
                <a:solidFill>
                  <a:srgbClr val="008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放置信息</a:t>
            </a:r>
            <a:r>
              <a:rPr lang="zh-CN" altLang="en-US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1350" b="1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algn="l">
              <a:buClr>
                <a:srgbClr val="C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1350" b="1">
                <a:solidFill>
                  <a:srgbClr val="00008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$mem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-&gt;</a:t>
            </a: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350" b="1">
                <a:solidFill>
                  <a:srgbClr val="80808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"mystr"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en-US" altLang="zh-CN" sz="1350" b="1">
                <a:solidFill>
                  <a:srgbClr val="80808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"hello memcache!"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MEMCACHE_COMPRESSED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en-US" altLang="zh-CN" sz="1350" b="1">
                <a:solidFill>
                  <a:srgbClr val="FF8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);</a:t>
            </a: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350" b="1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algn="l">
              <a:buClr>
                <a:srgbClr val="C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1350" b="1">
                <a:solidFill>
                  <a:srgbClr val="00008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$mem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-&gt;</a:t>
            </a: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350" b="1">
                <a:solidFill>
                  <a:srgbClr val="80808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"myarray"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en-US" altLang="zh-CN" sz="1350" b="1">
                <a:solidFill>
                  <a:srgbClr val="0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array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350" b="1">
                <a:solidFill>
                  <a:srgbClr val="FF8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en-US" altLang="zh-CN" sz="1350" b="1">
                <a:solidFill>
                  <a:srgbClr val="FF8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en-US" altLang="zh-CN" sz="1350" b="1">
                <a:solidFill>
                  <a:srgbClr val="FF8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30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en-US" altLang="zh-CN" sz="1350" b="1">
                <a:solidFill>
                  <a:srgbClr val="FF8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40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),</a:t>
            </a: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MEMCACHE_COMPRESSED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en-US" altLang="zh-CN" sz="1350" b="1">
                <a:solidFill>
                  <a:srgbClr val="FF8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);</a:t>
            </a: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350" b="1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algn="l">
              <a:buClr>
                <a:srgbClr val="C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1350" b="1">
                <a:solidFill>
                  <a:srgbClr val="00008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$mem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-&gt;</a:t>
            </a: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add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350" b="1">
                <a:solidFill>
                  <a:srgbClr val="80808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"myob"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en-US" altLang="zh-CN" sz="1350" b="1">
                <a:solidFill>
                  <a:srgbClr val="0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new</a:t>
            </a: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Stu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(),</a:t>
            </a: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MEMCACHE_COMPRESSED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en-US" altLang="zh-CN" sz="1350" b="1">
                <a:solidFill>
                  <a:srgbClr val="FF8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);</a:t>
            </a: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350" b="1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1350" b="1">
                <a:solidFill>
                  <a:srgbClr val="008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//4. </a:t>
            </a:r>
            <a:r>
              <a:rPr lang="zh-CN" altLang="en-US" sz="1350" b="1">
                <a:solidFill>
                  <a:srgbClr val="008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获取信息</a:t>
            </a:r>
            <a:endParaRPr lang="en-US" altLang="zh-CN" sz="1350" b="1">
              <a:solidFill>
                <a:srgbClr val="008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algn="l">
              <a:buClr>
                <a:srgbClr val="C0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350" b="1">
                <a:solidFill>
                  <a:srgbClr val="0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echo</a:t>
            </a: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350" b="1">
                <a:solidFill>
                  <a:srgbClr val="00008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$mem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-&gt;</a:t>
            </a: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get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350" b="1">
                <a:solidFill>
                  <a:srgbClr val="80808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"mystr"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).</a:t>
            </a:r>
            <a:r>
              <a:rPr lang="en-US" altLang="zh-CN" sz="1350" b="1">
                <a:solidFill>
                  <a:srgbClr val="80808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"&lt;br/&gt;"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lang="zh-CN" altLang="en-US" sz="1350" b="1">
              <a:solidFill>
                <a:srgbClr val="8000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algn="l">
              <a:buClr>
                <a:srgbClr val="C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var_dump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350" b="1">
                <a:solidFill>
                  <a:srgbClr val="00008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$mem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-&gt;</a:t>
            </a: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get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350" b="1">
                <a:solidFill>
                  <a:srgbClr val="80808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'myarray'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));</a:t>
            </a: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350" b="1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algn="l">
              <a:buClr>
                <a:srgbClr val="C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1350" b="1">
                <a:solidFill>
                  <a:srgbClr val="0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echo</a:t>
            </a: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350" b="1">
                <a:solidFill>
                  <a:srgbClr val="80808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"&lt;br/&gt;"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350" b="1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algn="l">
              <a:buClr>
                <a:srgbClr val="C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1350" b="1">
                <a:solidFill>
                  <a:srgbClr val="00008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$mem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-&gt;</a:t>
            </a: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get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350" b="1">
                <a:solidFill>
                  <a:srgbClr val="80808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"myob"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)-&gt;</a:t>
            </a:r>
            <a:r>
              <a:rPr lang="en-US" altLang="zh-CN" sz="1350" b="1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getinfo</a:t>
            </a:r>
            <a:r>
              <a:rPr lang="en-US" altLang="zh-CN" sz="1350" b="1">
                <a:solidFill>
                  <a:srgbClr val="8000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();</a:t>
            </a:r>
            <a:endParaRPr lang="en-US" altLang="zh-CN" sz="1350" b="1"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None/>
            </a:pPr>
            <a:endParaRPr lang="zh-CN" altLang="en-US" sz="1350" b="1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194" name="标题 2"/>
          <p:cNvSpPr>
            <a:spLocks noGrp="1"/>
          </p:cNvSpPr>
          <p:nvPr>
            <p:ph type="title"/>
          </p:nvPr>
        </p:nvSpPr>
        <p:spPr>
          <a:xfrm>
            <a:off x="251460" y="195263"/>
            <a:ext cx="7200900" cy="639762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/>
              <a:t>1. memcache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315" y="843280"/>
            <a:ext cx="8907145" cy="327660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概念</a:t>
            </a:r>
          </a:p>
          <a:p>
            <a:pPr marR="0" lvl="1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None/>
              <a:defRPr/>
            </a:pPr>
            <a:r>
              <a:rPr lang="en-US" altLang="x-none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Memcache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是一个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高性能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分布式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内存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对象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缓存系统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。是个开源的软件，可以通过简单的方法，管理数据库在内存中的存取。简单的说就是缓存数据库查询结果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</a:t>
            </a:r>
            <a:r>
              <a:rPr lang="zh-CN" altLang="zh-CN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到内存中，然后从内存中读取，从而大大提高读取速度，减少数据库访问次数，以提高动态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web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应用的速度，提高可扩展性</a:t>
            </a:r>
          </a:p>
          <a:p>
            <a:pPr marR="0" lvl="1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None/>
              <a:defRPr/>
            </a:pP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怎么理解Memcache?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R="0" lvl="1" algn="l" defTabSz="914400" rtl="0" eaLnBrk="1" fontAlgn="base" latinLnBrk="0" hangingPunct="1">
              <a:lnSpc>
                <a:spcPct val="140000"/>
              </a:lnSpc>
              <a:buClr>
                <a:srgbClr val="00B0F0"/>
              </a:buClr>
              <a:buSzTx/>
              <a:buFont typeface="Wingdings" panose="05000000000000000000" charset="0"/>
              <a:defRPr/>
            </a:pPr>
            <a:r>
              <a:rPr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Memcache 是只有一张表的数据库，这张表有两个字段分别是主键key 和value，value就是我们要保存的数据，key就是这个数据的id,用来保证我们查找时候的唯一性</a:t>
            </a: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6210" y="495935"/>
            <a:ext cx="8202930" cy="410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Memcache 使用场景</a:t>
            </a: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非持久化存储</a:t>
            </a:r>
            <a:r>
              <a:rPr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：对数据存储要求不高</a:t>
            </a:r>
            <a:r>
              <a:rPr lang="en-US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服务停止后，里面的数据就会丢失</a:t>
            </a: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分布式存储：单台数据的内存容量有限</a:t>
            </a:r>
            <a:r>
              <a:rPr lang="zh-CN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，可以在多个电脑上安装memcache 服务</a:t>
            </a: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Key/Value存储：</a:t>
            </a:r>
            <a:r>
              <a:rPr lang="zh-CN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需要缓存的对象或数据以</a:t>
            </a:r>
            <a:r>
              <a:rPr lang="en-US" altLang="zh-CN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“key/value”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对的形式保存在服务器端</a:t>
            </a:r>
          </a:p>
          <a:p>
            <a:pPr marL="342900" lvl="0" indent="-342900" algn="l" fontAlgn="base">
              <a:lnSpc>
                <a:spcPct val="140000"/>
              </a:lnSpc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Memcache 在</a:t>
            </a:r>
            <a:r>
              <a:rPr lang="en-US" altLang="zh-CN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中的应用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x-none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MemCache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缓存系统最主要的就是为了提高动态网页应用，分担数据库检索的压力。对于网站流量比较大的，可以使用</a:t>
            </a:r>
            <a:r>
              <a:rPr lang="en-US" altLang="x-none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memcache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缓解数据库的压力，主要的焦点集中在以下两个方面：</a:t>
            </a:r>
            <a:endParaRPr lang="zh-CN" altLang="en-US" sz="1600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x-none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       1. 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使用</a:t>
            </a:r>
            <a:r>
              <a:rPr lang="en-US" altLang="x-none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MemCache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作为中间缓存层减少数据库的压力。</a:t>
            </a:r>
            <a:endParaRPr lang="zh-CN" altLang="en-US" sz="1600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x-none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        2. MemCache</a:t>
            </a:r>
            <a:r>
              <a:rPr lang="zh-CN" altLang="en-US" sz="16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分布式的应用</a:t>
            </a:r>
            <a:endParaRPr lang="zh-CN" altLang="en-US" sz="1600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4970" y="415925"/>
            <a:ext cx="8202930" cy="79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Memcache 运行图</a:t>
            </a: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endParaRPr lang="zh-CN" altLang="en-US" sz="1600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1268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95" y="1214120"/>
            <a:ext cx="5313680" cy="3086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windows下安装memcache</a:t>
            </a:r>
          </a:p>
        </p:txBody>
      </p:sp>
      <p:sp>
        <p:nvSpPr>
          <p:cNvPr id="9219" name="TextBox 24"/>
          <p:cNvSpPr>
            <a:spLocks noGrp="1"/>
          </p:cNvSpPr>
          <p:nvPr>
            <p:ph idx="1"/>
          </p:nvPr>
        </p:nvSpPr>
        <p:spPr>
          <a:xfrm>
            <a:off x="107315" y="771525"/>
            <a:ext cx="8771255" cy="4128135"/>
          </a:xfrm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70000"/>
              </a:lnSpc>
              <a:spcBef>
                <a:spcPts val="675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</a:t>
            </a:r>
            <a:r>
              <a:rPr lang="en-US" altLang="x-none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memcached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服务器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下载地址</a:t>
            </a:r>
            <a:r>
              <a:rPr lang="en-US" altLang="zh-CN" sz="1600" dirty="0"/>
              <a:t>http://static.runoob.com/download/memcached-1.4.5-amd64.zip</a:t>
            </a:r>
          </a:p>
          <a:p>
            <a:pPr>
              <a:lnSpc>
                <a:spcPct val="170000"/>
              </a:lnSpc>
              <a:spcBef>
                <a:spcPts val="675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解压放某个盘下面，比如在</a:t>
            </a:r>
            <a:r>
              <a:rPr lang="en-US" altLang="x-none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E:/phpstudy/memcached</a:t>
            </a:r>
          </a:p>
          <a:p>
            <a:pPr>
              <a:lnSpc>
                <a:spcPct val="170000"/>
              </a:lnSpc>
              <a:spcBef>
                <a:spcPts val="675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1600" kern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以管理员身份启动</a:t>
            </a:r>
            <a:r>
              <a:rPr lang="en-US" altLang="zh-CN" sz="1600" kern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cmd,</a:t>
            </a:r>
            <a:r>
              <a:rPr lang="zh-CN" altLang="en-US" sz="1600" kern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并切换至</a:t>
            </a:r>
            <a:r>
              <a:rPr lang="en-US" altLang="zh-CN" sz="1600" kern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memcached.exe</a:t>
            </a:r>
            <a:r>
              <a:rPr lang="zh-CN" altLang="en-US" sz="1600" kern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文件所在目录下</a:t>
            </a:r>
          </a:p>
          <a:p>
            <a:pPr lvl="1">
              <a:lnSpc>
                <a:spcPct val="170000"/>
              </a:lnSpc>
              <a:spcBef>
                <a:spcPts val="675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x-none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memcached.exe -d install  </a:t>
            </a:r>
            <a:r>
              <a:rPr lang="en-US" altLang="x-none" sz="12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</a:t>
            </a:r>
          </a:p>
          <a:p>
            <a:pPr lvl="1">
              <a:lnSpc>
                <a:spcPct val="170000"/>
              </a:lnSpc>
              <a:spcBef>
                <a:spcPts val="675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x-none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memcached.exe -d uninstall </a:t>
            </a:r>
            <a:r>
              <a:rPr lang="zh-CN" altLang="en-US" sz="12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卸载</a:t>
            </a:r>
          </a:p>
          <a:p>
            <a:pPr lvl="1">
              <a:lnSpc>
                <a:spcPct val="170000"/>
              </a:lnSpc>
              <a:spcBef>
                <a:spcPts val="675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x-none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memcached.exe -d start </a:t>
            </a:r>
            <a:r>
              <a:rPr lang="en-US" altLang="x-none" sz="12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</a:t>
            </a:r>
            <a:r>
              <a:rPr lang="zh-CN" altLang="en-US" sz="12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启动</a:t>
            </a:r>
          </a:p>
          <a:p>
            <a:pPr lvl="1">
              <a:lnSpc>
                <a:spcPct val="170000"/>
              </a:lnSpc>
              <a:spcBef>
                <a:spcPts val="675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x-none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memcached.exe -d stop </a:t>
            </a:r>
            <a:r>
              <a:rPr lang="en-US" altLang="x-none" sz="12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</a:t>
            </a:r>
            <a:r>
              <a:rPr lang="zh-CN" altLang="en-US" sz="12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停止</a:t>
            </a:r>
          </a:p>
          <a:p>
            <a:pPr lvl="1">
              <a:lnSpc>
                <a:spcPct val="170000"/>
              </a:lnSpc>
              <a:spcBef>
                <a:spcPts val="675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x-none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memcached.exe -h </a:t>
            </a:r>
            <a:r>
              <a:rPr lang="en-US" altLang="x-none" sz="12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获取帮助</a:t>
            </a:r>
            <a:endParaRPr lang="zh-CN" altLang="en-US" sz="1200" kern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indent="0">
              <a:spcBef>
                <a:spcPts val="675"/>
              </a:spcBef>
              <a:buClr>
                <a:srgbClr val="00B0F0"/>
              </a:buClr>
              <a:buFont typeface="Wingdings" panose="05000000000000000000" charset="0"/>
              <a:buNone/>
            </a:pPr>
            <a:endParaRPr kumimoji="0" lang="en-GB" altLang="zh-CN" sz="1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342900" marR="0" lvl="0" indent="-342900" algn="l" defTabSz="914400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sz="1200" kern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>
              <a:spcBef>
                <a:spcPts val="675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915670"/>
            <a:ext cx="7856220" cy="3598545"/>
          </a:xfrm>
        </p:spPr>
        <p:txBody>
          <a:bodyPr>
            <a:normAutofit/>
          </a:bodyPr>
          <a:lstStyle/>
          <a:p>
            <a:pPr eaLnBrk="1" hangingPunct="1">
              <a:lnSpc>
                <a:spcPts val="3800"/>
              </a:lnSpc>
            </a:pPr>
            <a:r>
              <a:rPr lang="zh-CN" altLang="en-US" sz="2400" dirty="0">
                <a:sym typeface="+mn-ea"/>
              </a:rPr>
              <a:t>连接到</a:t>
            </a:r>
            <a:r>
              <a:rPr lang="en-US" altLang="zh-CN" sz="2400" dirty="0">
                <a:sym typeface="+mn-ea"/>
              </a:rPr>
              <a:t>memcache</a:t>
            </a:r>
          </a:p>
          <a:p>
            <a:pPr lvl="3" eaLnBrk="1" hangingPunct="1">
              <a:lnSpc>
                <a:spcPts val="3800"/>
              </a:lnSpc>
            </a:pPr>
            <a:r>
              <a:rPr lang="en-US" altLang="x-none" sz="192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telnet  127.0.0.1  11211</a:t>
            </a:r>
          </a:p>
          <a:p>
            <a:pPr eaLnBrk="1" hangingPunct="1">
              <a:lnSpc>
                <a:spcPts val="3800"/>
              </a:lnSpc>
            </a:pPr>
            <a:r>
              <a:rPr lang="zh-CN" altLang="en-US" sz="2400" dirty="0">
                <a:sym typeface="+mn-ea"/>
              </a:rPr>
              <a:t>退出</a:t>
            </a:r>
            <a:endParaRPr lang="zh-CN" altLang="en-US" sz="2400" dirty="0"/>
          </a:p>
          <a:p>
            <a:pPr lvl="1" eaLnBrk="1" hangingPunct="1">
              <a:lnSpc>
                <a:spcPts val="3800"/>
              </a:lnSpc>
            </a:pPr>
            <a:r>
              <a:rPr lang="en-US" altLang="x-none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quit</a:t>
            </a:r>
          </a:p>
          <a:p>
            <a:pPr marL="457200" lvl="1" indent="0" eaLnBrk="1" hangingPunct="1">
              <a:lnSpc>
                <a:spcPts val="3800"/>
              </a:lnSpc>
              <a:buNone/>
            </a:pPr>
            <a:endParaRPr lang="zh-CN" altLang="en-US" sz="2400" dirty="0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利用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telnet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客户机操作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memcache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38455" y="1252855"/>
            <a:ext cx="8466455" cy="3347085"/>
          </a:xfrm>
        </p:spPr>
        <p:txBody>
          <a:bodyPr>
            <a:normAutofit fontScale="80000" lnSpcReduction="20000"/>
          </a:bodyPr>
          <a:lstStyle/>
          <a:p>
            <a:pPr marL="628650" lvl="1" indent="-171450">
              <a:buFont typeface="Wingdings" panose="05000000000000000000" charset="0"/>
              <a:buChar char="ü"/>
            </a:pPr>
            <a:r>
              <a:rPr lang="en-US" altLang="x-none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STAT pid 1552   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服务进程的进程</a:t>
            </a:r>
            <a:r>
              <a:rPr lang="en-US" altLang="x-none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ID</a:t>
            </a:r>
          </a:p>
          <a:p>
            <a:pPr lvl="1">
              <a:lnSpc>
                <a:spcPct val="128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x-none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STAT uptime 3792</a:t>
            </a:r>
            <a:r>
              <a:rPr lang="en-US" altLang="x-none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服务从启动到当前所经过的时间，单位是秒。</a:t>
            </a:r>
          </a:p>
          <a:p>
            <a:pPr lvl="1">
              <a:lnSpc>
                <a:spcPct val="128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x-none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STAT time 1262517674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服务器所在主机当前系统的时间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时间戳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，单位是秒。</a:t>
            </a:r>
          </a:p>
          <a:p>
            <a:pPr lvl="1">
              <a:lnSpc>
                <a:spcPct val="128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x-none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STAT version 1.2.6                        </a:t>
            </a:r>
            <a:r>
              <a:rPr lang="en-US" altLang="x-none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组件的版本。这里是我当前使用的1.2.6。</a:t>
            </a:r>
          </a:p>
          <a:p>
            <a:pPr lvl="1">
              <a:lnSpc>
                <a:spcPct val="128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x-none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STAT pointer_size 32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服务器所在主机操作系统的指针大小，一般为</a:t>
            </a:r>
            <a:r>
              <a:rPr lang="en-US" altLang="x-none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或</a:t>
            </a:r>
            <a:r>
              <a:rPr lang="en-US" altLang="x-none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64.</a:t>
            </a:r>
          </a:p>
          <a:p>
            <a:pPr lvl="1">
              <a:lnSpc>
                <a:spcPct val="128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x-none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STAT curr_items 1</a:t>
            </a:r>
            <a:r>
              <a:rPr lang="en-US" altLang="x-none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表示存放当前的所有缓存对象的数量。不包括已经从缓存中删除的对象。</a:t>
            </a:r>
          </a:p>
          <a:p>
            <a:pPr lvl="1">
              <a:lnSpc>
                <a:spcPct val="128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x-none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STAT total_items 2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表示从启动到当前，系统存储过的所有对象数量，包括已经删除的对象。</a:t>
            </a:r>
          </a:p>
          <a:p>
            <a:pPr lvl="1">
              <a:lnSpc>
                <a:spcPct val="128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x-none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STAT bytes 593</a:t>
            </a:r>
            <a:r>
              <a:rPr lang="en-US" altLang="x-none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 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表示系统存储缓存对象所使用的存储空间，单位为字节。</a:t>
            </a:r>
          </a:p>
          <a:p>
            <a:pPr lvl="1">
              <a:lnSpc>
                <a:spcPct val="128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x-none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STAT curr_connections 2</a:t>
            </a:r>
            <a:r>
              <a:rPr lang="en-US" altLang="x-none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表示当前系统打开的连接数。</a:t>
            </a:r>
          </a:p>
          <a:p>
            <a:pPr lvl="1">
              <a:lnSpc>
                <a:spcPct val="128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x-none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STAT total_connections 28</a:t>
            </a:r>
            <a:r>
              <a:rPr lang="en-US" altLang="x-none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表示从</a:t>
            </a:r>
            <a:r>
              <a:rPr lang="en-US" altLang="x-none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memcached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服务启动到当前时间，系统打开过的连接的总数。</a:t>
            </a:r>
          </a:p>
          <a:p>
            <a:pPr lvl="1">
              <a:lnSpc>
                <a:spcPct val="128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x-none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STAT get_hits 2</a:t>
            </a:r>
            <a:r>
              <a:rPr lang="en-US" altLang="x-none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               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表示获取数据成功的次数。</a:t>
            </a:r>
          </a:p>
          <a:p>
            <a:pPr lvl="1">
              <a:lnSpc>
                <a:spcPct val="128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x-none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STAT get_misses 1</a:t>
            </a:r>
            <a:r>
              <a:rPr lang="en-US" altLang="x-none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表示获取数据失败的次数。</a:t>
            </a:r>
          </a:p>
          <a:p>
            <a:pPr lvl="1">
              <a:lnSpc>
                <a:spcPct val="128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x-none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STAT bytes_read 1284</a:t>
            </a:r>
            <a:r>
              <a:rPr lang="en-US" altLang="x-none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memcached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服务器从网络读取的总的字节数。</a:t>
            </a:r>
          </a:p>
          <a:p>
            <a:pPr lvl="1">
              <a:lnSpc>
                <a:spcPct val="128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x-none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STAT bytes_written 5362</a:t>
            </a:r>
            <a:r>
              <a:rPr lang="en-US" altLang="x-none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memcached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服务器发送到网络的总的字节数。</a:t>
            </a:r>
          </a:p>
          <a:p>
            <a:pPr lvl="1">
              <a:lnSpc>
                <a:spcPct val="128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x-none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STAT limit_maxbytes 67108864  </a:t>
            </a:r>
            <a:r>
              <a:rPr lang="en-US" altLang="x-none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memcached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服务缓存允许使用的最大字节数。默认为</a:t>
            </a:r>
            <a:r>
              <a:rPr lang="en-US" altLang="x-none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67108864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字节，也就是</a:t>
            </a:r>
            <a:r>
              <a:rPr lang="en-US" altLang="x-none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64M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315" y="-20320"/>
            <a:ext cx="8229600" cy="661670"/>
          </a:xfrm>
        </p:spPr>
        <p:txBody>
          <a:bodyPr/>
          <a:lstStyle/>
          <a:p>
            <a:r>
              <a:rPr lang="en-US" altLang="zh-CN"/>
              <a:t>stats</a:t>
            </a:r>
            <a:r>
              <a:rPr lang="zh-CN" altLang="en-US"/>
              <a:t>状态信息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2585" y="641350"/>
            <a:ext cx="844296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成功连接</a:t>
            </a:r>
            <a:r>
              <a:rPr lang="en-US" altLang="zh-CN"/>
              <a:t>memcached </a:t>
            </a:r>
            <a:r>
              <a:rPr lang="zh-CN" altLang="en-US"/>
              <a:t>服务器后，使用</a:t>
            </a:r>
            <a:r>
              <a:rPr lang="en-US" altLang="zh-CN"/>
              <a:t>stats </a:t>
            </a:r>
            <a:r>
              <a:rPr lang="zh-CN" altLang="en-US"/>
              <a:t>命令查看当前运行的memcached服务器的状态信息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51460" y="771525"/>
            <a:ext cx="7905115" cy="3969385"/>
          </a:xfrm>
        </p:spPr>
        <p:txBody>
          <a:bodyPr>
            <a:normAutofit/>
          </a:bodyPr>
          <a:lstStyle/>
          <a:p>
            <a:pPr lvl="0" fontAlgn="auto">
              <a:lnSpc>
                <a:spcPct val="120000"/>
              </a:lnSpc>
              <a:spcBef>
                <a:spcPts val="0"/>
              </a:spcBef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格式：</a:t>
            </a:r>
            <a:r>
              <a:rPr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&lt;命令&gt; &lt;键&gt; &lt;标记&gt; &lt;有效期&gt; &lt;数据长度&gt;</a:t>
            </a:r>
          </a:p>
          <a:p>
            <a:pPr marL="914400" lvl="2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sz="1600" b="1" dirty="0">
                <a:solidFill>
                  <a:srgbClr val="FF0000"/>
                </a:solidFill>
                <a:sym typeface="+mn-ea"/>
              </a:rPr>
              <a:t>  值</a:t>
            </a:r>
            <a:endParaRPr sz="119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lv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其中：</a:t>
            </a:r>
          </a:p>
          <a:p>
            <a:pPr lvl="1" fontAlgn="auto">
              <a:lnSpc>
                <a:spcPct val="17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sz="133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命令：add(添加)、set(修改)</a:t>
            </a:r>
          </a:p>
          <a:p>
            <a:pPr lvl="1" fontAlgn="auto">
              <a:lnSpc>
                <a:spcPct val="17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sz="133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&lt;键&gt; -key，是发送过来指令的key内容</a:t>
            </a:r>
          </a:p>
          <a:p>
            <a:pPr lvl="1" fontAlgn="auto">
              <a:lnSpc>
                <a:spcPct val="17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sz="133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&lt;标记&gt; - flags，可以包括键值对的整型参数，客户机使用它存储关于键值对的额外信息</a:t>
            </a:r>
          </a:p>
          <a:p>
            <a:pPr lvl="1" fontAlgn="auto">
              <a:lnSpc>
                <a:spcPct val="17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sz="133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有效期：是数据在服务器上的有效期限，如果是0，则数据永远有效，单位是秒</a:t>
            </a:r>
          </a:p>
          <a:p>
            <a:pPr lvl="1" fontAlgn="auto">
              <a:lnSpc>
                <a:spcPct val="17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sz="133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数据的长度，block data 块数据的长度，一般在这个个长度结束以后下一行跟着block data数据内容，发送完数据以后，客户端一般等待服务器端的返回，服务器端的返回：STORED 数据保存成功</a:t>
            </a:r>
            <a:r>
              <a:rPr lang="zh-CN" sz="133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</a:t>
            </a:r>
            <a:r>
              <a:rPr sz="133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NOT_STORED 数据保存失败，是因为服务器端这个数据key已经存在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</a:t>
            </a:r>
            <a:r>
              <a:rPr lang="zh-CN" altLang="en-US"/>
              <a:t>数据管理命令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1616</Words>
  <Application>Microsoft Office PowerPoint</Application>
  <PresentationFormat>全屏显示(16:9)</PresentationFormat>
  <Paragraphs>262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Heiti SC Light</vt:lpstr>
      <vt:lpstr>微软雅黑</vt:lpstr>
      <vt:lpstr>Arial</vt:lpstr>
      <vt:lpstr>Calibri</vt:lpstr>
      <vt:lpstr>Impact</vt:lpstr>
      <vt:lpstr>Wingdings</vt:lpstr>
      <vt:lpstr>Office 主题</vt:lpstr>
      <vt:lpstr>云和</vt:lpstr>
      <vt:lpstr>PowerPoint 演示文稿</vt:lpstr>
      <vt:lpstr>PowerPoint 演示文稿</vt:lpstr>
      <vt:lpstr>1. memcache</vt:lpstr>
      <vt:lpstr>PowerPoint 演示文稿</vt:lpstr>
      <vt:lpstr>PowerPoint 演示文稿</vt:lpstr>
      <vt:lpstr>2. windows下安装memcache</vt:lpstr>
      <vt:lpstr>3.1 利用telnet客户机操作memcache</vt:lpstr>
      <vt:lpstr>stats状态信息</vt:lpstr>
      <vt:lpstr>3.3 数据管理命令</vt:lpstr>
      <vt:lpstr>PowerPoint 演示文稿</vt:lpstr>
      <vt:lpstr>4. PHP操作memcache</vt:lpstr>
      <vt:lpstr>4.1 安装memcache扩展 </vt:lpstr>
      <vt:lpstr>4.2 MemCache应用程序扩展接口 </vt:lpstr>
      <vt:lpstr>4.2 MemCache应用程序扩展接口 </vt:lpstr>
      <vt:lpstr>4.3 连接memcache</vt:lpstr>
      <vt:lpstr>4.4 向memcache服务中添加和重置数据</vt:lpstr>
      <vt:lpstr>4.5 向memcache服务中获取与删除数据</vt:lpstr>
      <vt:lpstr>demo:</vt:lpstr>
      <vt:lpstr>PowerPoint 演示文稿</vt:lpstr>
      <vt:lpstr>5.分布式memcache</vt:lpstr>
      <vt:lpstr>MemCache的实例应用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hui hui</cp:lastModifiedBy>
  <cp:revision>509</cp:revision>
  <dcterms:created xsi:type="dcterms:W3CDTF">2015-08-22T06:07:00Z</dcterms:created>
  <dcterms:modified xsi:type="dcterms:W3CDTF">2019-09-09T13:17:02Z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