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26"/>
  </p:notesMasterIdLst>
  <p:handoutMasterIdLst>
    <p:handoutMasterId r:id="rId27"/>
  </p:handoutMasterIdLst>
  <p:sldIdLst>
    <p:sldId id="387" r:id="rId3"/>
    <p:sldId id="319" r:id="rId4"/>
    <p:sldId id="320" r:id="rId5"/>
    <p:sldId id="365" r:id="rId6"/>
    <p:sldId id="322" r:id="rId7"/>
    <p:sldId id="326" r:id="rId8"/>
    <p:sldId id="349" r:id="rId9"/>
    <p:sldId id="328" r:id="rId10"/>
    <p:sldId id="329" r:id="rId11"/>
    <p:sldId id="330" r:id="rId12"/>
    <p:sldId id="331" r:id="rId13"/>
    <p:sldId id="332" r:id="rId14"/>
    <p:sldId id="341" r:id="rId15"/>
    <p:sldId id="333" r:id="rId16"/>
    <p:sldId id="334" r:id="rId17"/>
    <p:sldId id="335" r:id="rId18"/>
    <p:sldId id="379" r:id="rId19"/>
    <p:sldId id="380" r:id="rId20"/>
    <p:sldId id="381" r:id="rId21"/>
    <p:sldId id="382" r:id="rId22"/>
    <p:sldId id="383" r:id="rId23"/>
    <p:sldId id="384" r:id="rId24"/>
    <p:sldId id="385" r:id="rId25"/>
  </p:sldIdLst>
  <p:sldSz cx="9144000" cy="5143500" type="screen16x9"/>
  <p:notesSz cx="6858000" cy="9144000"/>
  <p:defaultTextStyle>
    <a:defPPr>
      <a:defRPr lang="zh-CN"/>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3" algn="l" defTabSz="914327" rtl="0" eaLnBrk="1" latinLnBrk="0" hangingPunct="1">
      <a:defRPr sz="1800" kern="1200">
        <a:solidFill>
          <a:schemeClr val="tx1"/>
        </a:solidFill>
        <a:latin typeface="+mn-lt"/>
        <a:ea typeface="+mn-ea"/>
        <a:cs typeface="+mn-cs"/>
      </a:defRPr>
    </a:lvl5pPr>
    <a:lvl6pPr marL="2285817"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7" algn="l" defTabSz="91432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userDrawn="1">
          <p15:clr>
            <a:srgbClr val="A4A3A4"/>
          </p15:clr>
        </p15:guide>
        <p15:guide id="2" pos="2812" userDrawn="1">
          <p15:clr>
            <a:srgbClr val="A4A3A4"/>
          </p15:clr>
        </p15:guide>
      </p15:sldGuideLst>
    </p:ext>
    <p:ext uri="{2D200454-40CA-4A62-9FC3-DE9A4176ACB9}">
      <p15:notesGuideLst xmlns:p15="http://schemas.microsoft.com/office/powerpoint/2012/main">
        <p15:guide id="1" orient="horz" pos="2894">
          <p15:clr>
            <a:srgbClr val="A4A3A4"/>
          </p15:clr>
        </p15:guide>
        <p15:guide id="2" pos="21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a:srgbClr val="00B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6366" autoAdjust="0"/>
  </p:normalViewPr>
  <p:slideViewPr>
    <p:cSldViewPr>
      <p:cViewPr>
        <p:scale>
          <a:sx n="150" d="100"/>
          <a:sy n="150" d="100"/>
        </p:scale>
        <p:origin x="654" y="36"/>
      </p:cViewPr>
      <p:guideLst>
        <p:guide orient="horz" pos="1628"/>
        <p:guide pos="28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94" y="-96"/>
      </p:cViewPr>
      <p:guideLst>
        <p:guide orient="horz" pos="2894"/>
        <p:guide pos="21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76644-501D-4902-A541-CA2499216D79}" type="datetimeFigureOut">
              <a:rPr lang="zh-CN" altLang="en-US" smtClean="0"/>
              <a:t>2019/9/11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7F623-7662-4658-BF35-2533AFF0550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10099-EE9B-495C-A4CF-41B950C173A5}" type="datetimeFigureOut">
              <a:rPr lang="zh-CN" altLang="en-US" smtClean="0"/>
              <a:t>2019/9/11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8AEC5-2607-47EA-9DBC-CA4CCE46568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327" rtl="0" eaLnBrk="1" latinLnBrk="0" hangingPunct="1">
      <a:defRPr sz="1200" kern="1200">
        <a:solidFill>
          <a:schemeClr val="tx1"/>
        </a:solidFill>
        <a:latin typeface="+mn-lt"/>
        <a:ea typeface="+mn-ea"/>
        <a:cs typeface="+mn-cs"/>
      </a:defRPr>
    </a:lvl1pPr>
    <a:lvl2pPr marL="457163" algn="l" defTabSz="914327" rtl="0" eaLnBrk="1" latinLnBrk="0" hangingPunct="1">
      <a:defRPr sz="1200" kern="1200">
        <a:solidFill>
          <a:schemeClr val="tx1"/>
        </a:solidFill>
        <a:latin typeface="+mn-lt"/>
        <a:ea typeface="+mn-ea"/>
        <a:cs typeface="+mn-cs"/>
      </a:defRPr>
    </a:lvl2pPr>
    <a:lvl3pPr marL="914327" algn="l" defTabSz="914327" rtl="0" eaLnBrk="1" latinLnBrk="0" hangingPunct="1">
      <a:defRPr sz="1200" kern="1200">
        <a:solidFill>
          <a:schemeClr val="tx1"/>
        </a:solidFill>
        <a:latin typeface="+mn-lt"/>
        <a:ea typeface="+mn-ea"/>
        <a:cs typeface="+mn-cs"/>
      </a:defRPr>
    </a:lvl3pPr>
    <a:lvl4pPr marL="1371490" algn="l" defTabSz="914327" rtl="0" eaLnBrk="1" latinLnBrk="0" hangingPunct="1">
      <a:defRPr sz="1200" kern="1200">
        <a:solidFill>
          <a:schemeClr val="tx1"/>
        </a:solidFill>
        <a:latin typeface="+mn-lt"/>
        <a:ea typeface="+mn-ea"/>
        <a:cs typeface="+mn-cs"/>
      </a:defRPr>
    </a:lvl4pPr>
    <a:lvl5pPr marL="1828653" algn="l" defTabSz="914327" rtl="0" eaLnBrk="1" latinLnBrk="0" hangingPunct="1">
      <a:defRPr sz="1200" kern="1200">
        <a:solidFill>
          <a:schemeClr val="tx1"/>
        </a:solidFill>
        <a:latin typeface="+mn-lt"/>
        <a:ea typeface="+mn-ea"/>
        <a:cs typeface="+mn-cs"/>
      </a:defRPr>
    </a:lvl5pPr>
    <a:lvl6pPr marL="2285817" algn="l" defTabSz="914327" rtl="0" eaLnBrk="1" latinLnBrk="0" hangingPunct="1">
      <a:defRPr sz="1200" kern="1200">
        <a:solidFill>
          <a:schemeClr val="tx1"/>
        </a:solidFill>
        <a:latin typeface="+mn-lt"/>
        <a:ea typeface="+mn-ea"/>
        <a:cs typeface="+mn-cs"/>
      </a:defRPr>
    </a:lvl6pPr>
    <a:lvl7pPr marL="2742980" algn="l" defTabSz="914327" rtl="0" eaLnBrk="1" latinLnBrk="0" hangingPunct="1">
      <a:defRPr sz="1200" kern="1200">
        <a:solidFill>
          <a:schemeClr val="tx1"/>
        </a:solidFill>
        <a:latin typeface="+mn-lt"/>
        <a:ea typeface="+mn-ea"/>
        <a:cs typeface="+mn-cs"/>
      </a:defRPr>
    </a:lvl7pPr>
    <a:lvl8pPr marL="3200144" algn="l" defTabSz="914327" rtl="0" eaLnBrk="1" latinLnBrk="0" hangingPunct="1">
      <a:defRPr sz="1200" kern="1200">
        <a:solidFill>
          <a:schemeClr val="tx1"/>
        </a:solidFill>
        <a:latin typeface="+mn-lt"/>
        <a:ea typeface="+mn-ea"/>
        <a:cs typeface="+mn-cs"/>
      </a:defRPr>
    </a:lvl8pPr>
    <a:lvl9pPr marL="3657307" algn="l" defTabSz="914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jQuery：javascript+query </a:t>
            </a:r>
          </a:p>
        </p:txBody>
      </p:sp>
      <p:sp>
        <p:nvSpPr>
          <p:cNvPr id="4" name="灯片编号占位符 3"/>
          <p:cNvSpPr>
            <a:spLocks noGrp="1"/>
          </p:cNvSpPr>
          <p:nvPr>
            <p:ph type="sldNum" sz="quarter" idx="10"/>
          </p:nvPr>
        </p:nvSpPr>
        <p:spPr/>
        <p:txBody>
          <a:bodyPr/>
          <a:lstStyle/>
          <a:p>
            <a:fld id="{E4E8AEC5-2607-47EA-9DBC-CA4CCE46568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r>
              <a:rPr lang="zh-CN" altLang="zh-CN" dirty="0"/>
              <a:t>基本语法：</a:t>
            </a:r>
            <a:r>
              <a:rPr lang="en-US" altLang="zh-CN" dirty="0"/>
              <a:t>$(selector).action()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r>
              <a:rPr lang="en-US" altLang="zh-CN">
                <a:sym typeface="+mn-ea"/>
              </a:rPr>
              <a:t>//</a:t>
            </a:r>
            <a:r>
              <a:rPr lang="zh-CN" altLang="zh-CN">
                <a:sym typeface="+mn-ea"/>
              </a:rPr>
              <a:t>手册上说</a:t>
            </a:r>
            <a:r>
              <a:rPr lang="zh-CN" altLang="en-US">
                <a:sym typeface="+mn-ea"/>
              </a:rPr>
              <a:t>不包括select中的option，实际有变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4EA676F-A7F1-492B-92CB-DFB1FD7AEC8E}"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53924E-519B-483C-8700-29C44E7FB5A2}"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6F2388-15B0-4527-981F-976B939196EC}"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405385"/>
            <a:ext cx="7886700" cy="2139553"/>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9" y="2565174"/>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1" y="1133126"/>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1" y="1133126"/>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48994"/>
            <a:ext cx="7886700" cy="994172"/>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069750"/>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1687689"/>
            <a:ext cx="3868340"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3" y="1069750"/>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3" y="1687689"/>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60236"/>
            <a:ext cx="7886700" cy="994172"/>
          </a:xfrm>
        </p:spPr>
        <p:txBody>
          <a:bodyPr/>
          <a:lstStyle/>
          <a:p>
            <a:r>
              <a:rPr kumimoji="1"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342900"/>
            <a:ext cx="2949179" cy="120015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3" y="594421"/>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3" y="1543055"/>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899276" y="4843465"/>
            <a:ext cx="2133600" cy="273844"/>
          </a:xfrm>
        </p:spPr>
        <p:txBody>
          <a:bodyPr/>
          <a:lstStyle>
            <a:lvl1pPr>
              <a:defRPr sz="1400"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3"/>
          </p:nvPr>
        </p:nvSpPr>
        <p:spPr>
          <a:xfrm>
            <a:off x="467545" y="987577"/>
            <a:ext cx="6840760" cy="720725"/>
          </a:xfrm>
        </p:spPr>
        <p:txBody>
          <a:bodyPr/>
          <a:lstStyle>
            <a:lvl1pPr>
              <a:buClr>
                <a:srgbClr val="00B0F0"/>
              </a:buClr>
              <a:buFont typeface="Wingdings" panose="05000000000000000000" pitchFamily="2" charset="2"/>
              <a:buChar char=""/>
              <a:defRPr sz="24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000">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1600">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155764" y="11875"/>
            <a:ext cx="8229600" cy="857250"/>
          </a:xfrm>
        </p:spPr>
        <p:txBody>
          <a:bodyPr>
            <a:normAutofit/>
          </a:bodyPr>
          <a:lstStyle>
            <a:lvl1pPr algn="l">
              <a:defRPr sz="2800"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矩形 1"/>
          <p:cNvSpPr/>
          <p:nvPr userDrawn="1"/>
        </p:nvSpPr>
        <p:spPr>
          <a:xfrm>
            <a:off x="73662" y="4767580"/>
            <a:ext cx="6709411" cy="762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800">
              <a:solidFill>
                <a:srgbClr val="4472C4">
                  <a:lumMod val="75000"/>
                </a:srgbClr>
              </a:solidFill>
            </a:endParaRPr>
          </a:p>
        </p:txBody>
      </p:sp>
      <p:sp>
        <p:nvSpPr>
          <p:cNvPr id="14" name="矩形 13"/>
          <p:cNvSpPr/>
          <p:nvPr userDrawn="1"/>
        </p:nvSpPr>
        <p:spPr>
          <a:xfrm>
            <a:off x="8503924" y="4767580"/>
            <a:ext cx="587375" cy="762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800">
              <a:solidFill>
                <a:srgbClr val="4472C4">
                  <a:lumMod val="75000"/>
                </a:srgbClr>
              </a:solidFill>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3070" y="4331335"/>
            <a:ext cx="1720851" cy="6286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342900"/>
            <a:ext cx="2949179" cy="120015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hasCustomPrompt="1"/>
          </p:nvPr>
        </p:nvSpPr>
        <p:spPr>
          <a:xfrm>
            <a:off x="3887393" y="560694"/>
            <a:ext cx="4629151"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zh-CN" altLang="en-US"/>
              <a:t>将图片拖动到占位符，或单击添加图标</a:t>
            </a:r>
          </a:p>
        </p:txBody>
      </p:sp>
      <p:sp>
        <p:nvSpPr>
          <p:cNvPr id="4" name="文本占位符 3"/>
          <p:cNvSpPr>
            <a:spLocks noGrp="1"/>
          </p:cNvSpPr>
          <p:nvPr>
            <p:ph type="body" sz="half" idx="2"/>
          </p:nvPr>
        </p:nvSpPr>
        <p:spPr>
          <a:xfrm>
            <a:off x="629843" y="1543055"/>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172666"/>
            <a:ext cx="1971675" cy="435887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3" y="172666"/>
            <a:ext cx="5800725" cy="435887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037785" y="1745633"/>
            <a:ext cx="2492990" cy="1015663"/>
          </a:xfrm>
          <a:prstGeom prst="rect">
            <a:avLst/>
          </a:prstGeom>
          <a:noFill/>
        </p:spPr>
        <p:txBody>
          <a:bodyPr wrap="none">
            <a:spAutoFit/>
          </a:bodyPr>
          <a:lstStyle/>
          <a:p>
            <a:pPr>
              <a:defRPr/>
            </a:pPr>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本节完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1"/>
            <a:ext cx="7772400" cy="1021557"/>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685484" y="200922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0F8BF9-F002-4BA6-B546-A8C287E73D19}"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7996" y="120396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3706DB-48F7-408A-ACBA-3675DF5EBF91}"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2E21C0-41CA-4DA7-97DA-583048EACCCA}" type="datetime1">
              <a:rPr lang="zh-CN" altLang="en-US" smtClean="0"/>
              <a:t>2019/9/11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3AB0A8-875F-45CC-B1C1-99A37B154F8B}" type="datetime1">
              <a:rPr lang="zh-CN" altLang="en-US" smtClean="0"/>
              <a:t>2019/9/11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1C8F4-590E-488A-B3AB-573D3B6E3927}" type="datetime1">
              <a:rPr lang="zh-CN" altLang="en-US" smtClean="0"/>
              <a:t>2019/9/11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2" y="204793"/>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6" y="1076329"/>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78DC6B-40E2-4DBA-9E10-05CA80A28A09}"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9"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9"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11CD20-AAE8-4BBE-B96E-FADED0ED7D61}"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5AF66C-1030-4DC6-A42C-C9FF0C067F87}" type="datetime1">
              <a:rPr lang="zh-CN" altLang="en-US" smtClean="0"/>
              <a:t>2019/9/11</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1" y="26509"/>
            <a:ext cx="7886700" cy="994172"/>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1" y="1099400"/>
            <a:ext cx="7886700" cy="3263504"/>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pic>
        <p:nvPicPr>
          <p:cNvPr id="7" name="图片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78302" y="4486594"/>
            <a:ext cx="1553669" cy="567047"/>
          </a:xfrm>
          <a:prstGeom prst="rect">
            <a:avLst/>
          </a:prstGeom>
        </p:spPr>
      </p:pic>
      <p:sp>
        <p:nvSpPr>
          <p:cNvPr id="11" name="矩形 10"/>
          <p:cNvSpPr/>
          <p:nvPr/>
        </p:nvSpPr>
        <p:spPr>
          <a:xfrm>
            <a:off x="44972" y="4851271"/>
            <a:ext cx="6747300" cy="54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5">
                  <a:lumMod val="75000"/>
                </a:schemeClr>
              </a:solidFill>
            </a:endParaRPr>
          </a:p>
        </p:txBody>
      </p:sp>
      <p:sp>
        <p:nvSpPr>
          <p:cNvPr id="13" name="矩形 12"/>
          <p:cNvSpPr/>
          <p:nvPr/>
        </p:nvSpPr>
        <p:spPr>
          <a:xfrm>
            <a:off x="8560321" y="4851271"/>
            <a:ext cx="540000" cy="54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b="1" kern="1200">
          <a:solidFill>
            <a:schemeClr val="accent5">
              <a:lumMod val="75000"/>
            </a:schemeClr>
          </a:solidFill>
          <a:latin typeface="Heiti SC Light" charset="-122"/>
          <a:ea typeface="Heiti SC Light" charset="-122"/>
          <a:cs typeface="Heiti SC Light" charset="-122"/>
        </a:defRPr>
      </a:lvl1pPr>
    </p:titleStyle>
    <p:bodyStyle>
      <a:lvl1pPr marL="171450" indent="-170815" algn="l" defTabSz="685800" rtl="0" eaLnBrk="1" latinLnBrk="0" hangingPunct="1">
        <a:lnSpc>
          <a:spcPct val="90000"/>
        </a:lnSpc>
        <a:spcBef>
          <a:spcPts val="750"/>
        </a:spcBef>
        <a:buFont typeface="Arial" panose="020B0604020202020204"/>
        <a:buChar char="•"/>
        <a:defRPr sz="2100" kern="1200">
          <a:solidFill>
            <a:schemeClr val="tx1"/>
          </a:solidFill>
          <a:latin typeface="Heiti SC Light" charset="-122"/>
          <a:ea typeface="Heiti SC Light" charset="-122"/>
          <a:cs typeface="Heiti SC Light" charset="-122"/>
        </a:defRPr>
      </a:lvl1pPr>
      <a:lvl2pPr marL="514350" indent="-170815" algn="l" defTabSz="685800" rtl="0" eaLnBrk="1" latinLnBrk="0" hangingPunct="1">
        <a:lnSpc>
          <a:spcPct val="90000"/>
        </a:lnSpc>
        <a:spcBef>
          <a:spcPts val="375"/>
        </a:spcBef>
        <a:buFont typeface="Arial" panose="020B0604020202020204"/>
        <a:buChar char="•"/>
        <a:defRPr sz="1800" kern="1200">
          <a:solidFill>
            <a:schemeClr val="tx1"/>
          </a:solidFill>
          <a:latin typeface="Heiti SC Light" charset="-122"/>
          <a:ea typeface="Heiti SC Light" charset="-122"/>
          <a:cs typeface="Heiti SC Light" charset="-122"/>
        </a:defRPr>
      </a:lvl2pPr>
      <a:lvl3pPr marL="857250" indent="-170815" algn="l" defTabSz="685800" rtl="0" eaLnBrk="1" latinLnBrk="0" hangingPunct="1">
        <a:lnSpc>
          <a:spcPct val="90000"/>
        </a:lnSpc>
        <a:spcBef>
          <a:spcPts val="375"/>
        </a:spcBef>
        <a:buFont typeface="Arial" panose="020B0604020202020204"/>
        <a:buChar char="•"/>
        <a:defRPr sz="1500" kern="1200">
          <a:solidFill>
            <a:schemeClr val="tx1"/>
          </a:solidFill>
          <a:latin typeface="Heiti SC Light" charset="-122"/>
          <a:ea typeface="Heiti SC Light" charset="-122"/>
          <a:cs typeface="Heiti SC Light" charset="-122"/>
        </a:defRPr>
      </a:lvl3pPr>
      <a:lvl4pPr marL="12001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Heiti SC Light" charset="-122"/>
          <a:ea typeface="Heiti SC Light" charset="-122"/>
          <a:cs typeface="Heiti SC Light" charset="-122"/>
        </a:defRPr>
      </a:lvl4pPr>
      <a:lvl5pPr marL="15430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Heiti SC Light" charset="-122"/>
          <a:ea typeface="Heiti SC Light" charset="-122"/>
          <a:cs typeface="Heiti SC Light" charset="-122"/>
        </a:defRPr>
      </a:lvl5pPr>
      <a:lvl6pPr marL="18859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7454" y="1851922"/>
            <a:ext cx="3917354" cy="923330"/>
          </a:xfrm>
          <a:prstGeom prst="rect">
            <a:avLst/>
          </a:prstGeom>
          <a:noFill/>
        </p:spPr>
        <p:txBody>
          <a:bodyPr wrap="none">
            <a:spAutoFit/>
          </a:bodyPr>
          <a:lstStyle/>
          <a:p>
            <a:pPr>
              <a:defRPr/>
            </a:pPr>
            <a:r>
              <a:rPr lang="en-US" altLang="zh-CN" sz="54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jQuery</a:t>
            </a:r>
            <a:r>
              <a:rPr lang="zh-CN" altLang="en-US" sz="54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4.3.1 jQuery</a:t>
            </a:r>
            <a:r>
              <a:rPr lang="zh-CN" altLang="en-US"/>
              <a:t>基本匹配选择器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内容占位符 4"/>
          <p:cNvSpPr>
            <a:spLocks noGrp="1"/>
          </p:cNvSpPr>
          <p:nvPr>
            <p:ph sz="quarter" idx="13"/>
          </p:nvPr>
        </p:nvSpPr>
        <p:spPr>
          <a:xfrm>
            <a:off x="467360" y="771530"/>
            <a:ext cx="7532370" cy="3039745"/>
          </a:xfrm>
        </p:spPr>
        <p:txBody>
          <a:bodyPr>
            <a:normAutofit/>
          </a:bodyPr>
          <a:lstStyle/>
          <a:p>
            <a:r>
              <a:rPr lang="zh-CN" altLang="en-US" sz="1801" dirty="0">
                <a:solidFill>
                  <a:srgbClr val="FF0000"/>
                </a:solidFill>
              </a:rPr>
              <a:t>:first  </a:t>
            </a:r>
            <a:r>
              <a:rPr lang="zh-CN" altLang="en-US" sz="1801" dirty="0"/>
              <a:t>     获取匹配的第一个元素</a:t>
            </a:r>
          </a:p>
          <a:p>
            <a:r>
              <a:rPr lang="zh-CN" altLang="en-US" sz="1801" dirty="0">
                <a:solidFill>
                  <a:srgbClr val="FF0000"/>
                </a:solidFill>
              </a:rPr>
              <a:t>:last   </a:t>
            </a:r>
            <a:r>
              <a:rPr lang="zh-CN" altLang="en-US" sz="1801" dirty="0"/>
              <a:t>     获取匹配的最后一个元素</a:t>
            </a:r>
            <a:r>
              <a:rPr lang="en-US" altLang="zh-CN" sz="1801" dirty="0"/>
              <a:t>		</a:t>
            </a:r>
          </a:p>
          <a:p>
            <a:r>
              <a:rPr lang="zh-CN" altLang="en-US" sz="1801" dirty="0">
                <a:solidFill>
                  <a:srgbClr val="FF0000"/>
                </a:solidFill>
              </a:rPr>
              <a:t>:not(selector) </a:t>
            </a:r>
            <a:r>
              <a:rPr lang="zh-CN" altLang="en-US" sz="1801" dirty="0"/>
              <a:t>      去除所有与给定选择器匹配的元素    </a:t>
            </a:r>
          </a:p>
          <a:p>
            <a:r>
              <a:rPr lang="zh-CN" altLang="en-US" sz="1801" dirty="0">
                <a:solidFill>
                  <a:srgbClr val="FF0000"/>
                </a:solidFill>
              </a:rPr>
              <a:t>:even</a:t>
            </a:r>
            <a:r>
              <a:rPr lang="zh-CN" altLang="en-US" sz="1801" dirty="0"/>
              <a:t>   匹配所有索引值为偶数的元素，从 0 开始计数</a:t>
            </a:r>
          </a:p>
          <a:p>
            <a:r>
              <a:rPr lang="zh-CN" altLang="en-US" sz="1801" dirty="0">
                <a:solidFill>
                  <a:srgbClr val="FF0000"/>
                </a:solidFill>
              </a:rPr>
              <a:t>:odd </a:t>
            </a:r>
            <a:r>
              <a:rPr lang="zh-CN" altLang="en-US" sz="1801" dirty="0"/>
              <a:t>   匹配所有索引值为奇数的元素，从 0 开始计数</a:t>
            </a:r>
          </a:p>
          <a:p>
            <a:r>
              <a:rPr lang="zh-CN" altLang="en-US" sz="1801" dirty="0">
                <a:solidFill>
                  <a:srgbClr val="FF0000"/>
                </a:solidFill>
              </a:rPr>
              <a:t>:eq(index)</a:t>
            </a:r>
            <a:r>
              <a:rPr lang="zh-CN" altLang="en-US" sz="1801" dirty="0"/>
              <a:t> 匹配一个给定索引值的元素</a:t>
            </a:r>
          </a:p>
          <a:p>
            <a:r>
              <a:rPr lang="zh-CN" altLang="en-US" sz="1801" dirty="0">
                <a:solidFill>
                  <a:srgbClr val="FF0000"/>
                </a:solidFill>
              </a:rPr>
              <a:t>:gt(index)</a:t>
            </a:r>
            <a:r>
              <a:rPr lang="zh-CN" altLang="en-US" sz="1801" dirty="0"/>
              <a:t>  匹配所有大于给定索引值的元素</a:t>
            </a:r>
          </a:p>
          <a:p>
            <a:r>
              <a:rPr lang="zh-CN" altLang="en-US" sz="1801" dirty="0">
                <a:solidFill>
                  <a:srgbClr val="FF0000"/>
                </a:solidFill>
              </a:rPr>
              <a:t>:lt(index)</a:t>
            </a:r>
            <a:r>
              <a:rPr lang="zh-CN" altLang="en-US" sz="1801" dirty="0"/>
              <a:t>   匹配所有小于给定索引值的元素</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4.3.2 jQuery</a:t>
            </a:r>
            <a:r>
              <a:rPr lang="zh-CN" altLang="en-US"/>
              <a:t>属性匹配选择器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内容占位符 4"/>
          <p:cNvSpPr>
            <a:spLocks noGrp="1"/>
          </p:cNvSpPr>
          <p:nvPr>
            <p:ph sz="quarter" idx="13"/>
          </p:nvPr>
        </p:nvSpPr>
        <p:spPr>
          <a:xfrm>
            <a:off x="198123" y="987426"/>
            <a:ext cx="8622031" cy="3012440"/>
          </a:xfrm>
        </p:spPr>
        <p:txBody>
          <a:bodyPr>
            <a:normAutofit lnSpcReduction="10000"/>
          </a:bodyPr>
          <a:lstStyle/>
          <a:p>
            <a:pPr>
              <a:lnSpc>
                <a:spcPct val="150000"/>
              </a:lnSpc>
            </a:pPr>
            <a:r>
              <a:rPr lang="zh-CN" altLang="en-US" sz="1801"/>
              <a:t>属性选择器让你可以基于属性来定位一个元素。</a:t>
            </a:r>
          </a:p>
          <a:p>
            <a:pPr lvl="1">
              <a:lnSpc>
                <a:spcPct val="150000"/>
              </a:lnSpc>
              <a:buFont typeface="Wingdings" panose="05000000000000000000" charset="0"/>
              <a:buChar char="ü"/>
            </a:pPr>
            <a:r>
              <a:rPr lang="zh-CN" altLang="en-US" sz="1500">
                <a:solidFill>
                  <a:srgbClr val="FF0000"/>
                </a:solidFill>
              </a:rPr>
              <a:t>[attribute]  </a:t>
            </a:r>
            <a:r>
              <a:rPr lang="zh-CN" altLang="en-US" sz="1500"/>
              <a:t>匹配包含给定属性的元素</a:t>
            </a:r>
          </a:p>
          <a:p>
            <a:pPr lvl="1">
              <a:lnSpc>
                <a:spcPct val="150000"/>
              </a:lnSpc>
              <a:buFont typeface="Wingdings" panose="05000000000000000000" charset="0"/>
              <a:buChar char="ü"/>
            </a:pPr>
            <a:r>
              <a:rPr lang="zh-CN" altLang="en-US" sz="1500">
                <a:solidFill>
                  <a:srgbClr val="FF0000"/>
                </a:solidFill>
              </a:rPr>
              <a:t>[attribute=value]</a:t>
            </a:r>
            <a:r>
              <a:rPr lang="zh-CN" altLang="en-US" sz="1500"/>
              <a:t>  匹配给定的属性是某个特定值的元素（常用）</a:t>
            </a:r>
          </a:p>
          <a:p>
            <a:pPr lvl="1">
              <a:lnSpc>
                <a:spcPct val="150000"/>
              </a:lnSpc>
              <a:buFont typeface="Wingdings" panose="05000000000000000000" charset="0"/>
              <a:buChar char="ü"/>
            </a:pPr>
            <a:r>
              <a:rPr lang="zh-CN" altLang="en-US" sz="1500">
                <a:solidFill>
                  <a:srgbClr val="FF0000"/>
                </a:solidFill>
              </a:rPr>
              <a:t>[attribute!=value]</a:t>
            </a:r>
            <a:r>
              <a:rPr lang="zh-CN" altLang="en-US" sz="1500"/>
              <a:t> 匹配所有不含有指定的属性，或者属性不等于特定值的元素</a:t>
            </a:r>
          </a:p>
          <a:p>
            <a:pPr lvl="1">
              <a:lnSpc>
                <a:spcPct val="150000"/>
              </a:lnSpc>
              <a:buFont typeface="Wingdings" panose="05000000000000000000" charset="0"/>
              <a:buChar char="ü"/>
            </a:pPr>
            <a:r>
              <a:rPr lang="zh-CN" altLang="en-US" sz="1500">
                <a:solidFill>
                  <a:srgbClr val="FF0000"/>
                </a:solidFill>
              </a:rPr>
              <a:t>[attribute^=value]</a:t>
            </a:r>
            <a:r>
              <a:rPr lang="zh-CN" altLang="en-US" sz="1500"/>
              <a:t> 匹配给定的属性是以某些值开始的元素</a:t>
            </a:r>
          </a:p>
          <a:p>
            <a:pPr lvl="1">
              <a:lnSpc>
                <a:spcPct val="150000"/>
              </a:lnSpc>
              <a:buFont typeface="Wingdings" panose="05000000000000000000" charset="0"/>
              <a:buChar char="ü"/>
            </a:pPr>
            <a:r>
              <a:rPr lang="zh-CN" altLang="en-US" sz="1500">
                <a:solidFill>
                  <a:srgbClr val="FF0000"/>
                </a:solidFill>
              </a:rPr>
              <a:t>[attribute$=value] </a:t>
            </a:r>
            <a:r>
              <a:rPr lang="zh-CN" altLang="en-US" sz="1500"/>
              <a:t>匹配给定的属性是以某些值结尾的元素</a:t>
            </a:r>
          </a:p>
          <a:p>
            <a:pPr lvl="1">
              <a:lnSpc>
                <a:spcPct val="150000"/>
              </a:lnSpc>
              <a:buFont typeface="Wingdings" panose="05000000000000000000" charset="0"/>
              <a:buChar char="ü"/>
            </a:pPr>
            <a:r>
              <a:rPr lang="zh-CN" altLang="en-US" sz="1500">
                <a:solidFill>
                  <a:srgbClr val="FF0000"/>
                </a:solidFill>
              </a:rPr>
              <a:t>[attribute*=value]</a:t>
            </a:r>
            <a:r>
              <a:rPr lang="zh-CN" altLang="en-US" sz="1500"/>
              <a:t> 匹配给定的属性是以包含某些值的元素</a:t>
            </a:r>
            <a:r>
              <a:rPr lang="zh-CN" altLang="en-US" sz="1500">
                <a:sym typeface="+mn-ea"/>
              </a:rPr>
              <a:t>（常用）</a:t>
            </a:r>
            <a:endParaRPr lang="zh-CN" altLang="en-US" sz="1500"/>
          </a:p>
          <a:p>
            <a:pPr lvl="1">
              <a:lnSpc>
                <a:spcPct val="150000"/>
              </a:lnSpc>
              <a:buFont typeface="Wingdings" panose="05000000000000000000" charset="0"/>
              <a:buChar char="ü"/>
            </a:pPr>
            <a:r>
              <a:rPr lang="zh-CN" altLang="en-US" sz="1500">
                <a:solidFill>
                  <a:srgbClr val="FF0000"/>
                </a:solidFill>
              </a:rPr>
              <a:t>[attrSel1][attrSel2][attrSelN]</a:t>
            </a:r>
            <a:r>
              <a:rPr lang="zh-CN" altLang="en-US" sz="1500"/>
              <a:t>  复合属性选择器，需要同时满足多个条件时使用</a:t>
            </a:r>
          </a:p>
        </p:txBody>
      </p:sp>
      <p:sp>
        <p:nvSpPr>
          <p:cNvPr id="2" name="文本框 1"/>
          <p:cNvSpPr txBox="1"/>
          <p:nvPr/>
        </p:nvSpPr>
        <p:spPr>
          <a:xfrm>
            <a:off x="683903" y="4083688"/>
            <a:ext cx="5909310" cy="64658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801"/>
              <a:t>$("input[name*='man']").val("我的name的值包含man");</a:t>
            </a:r>
          </a:p>
          <a:p>
            <a:r>
              <a:rPr lang="zh-CN" altLang="en-US" sz="1801"/>
              <a:t>$("input[name$='man']").val("我的name的值以man结束");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4.3.3 jQuery</a:t>
            </a:r>
            <a:r>
              <a:rPr lang="zh-CN" altLang="en-US"/>
              <a:t>子元素匹配选择器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内容占位符 4"/>
          <p:cNvSpPr>
            <a:spLocks noGrp="1"/>
          </p:cNvSpPr>
          <p:nvPr>
            <p:ph sz="quarter" idx="13"/>
          </p:nvPr>
        </p:nvSpPr>
        <p:spPr>
          <a:xfrm>
            <a:off x="467372" y="987430"/>
            <a:ext cx="7898765" cy="1586865"/>
          </a:xfrm>
        </p:spPr>
        <p:txBody>
          <a:bodyPr>
            <a:normAutofit lnSpcReduction="10000"/>
          </a:bodyPr>
          <a:lstStyle/>
          <a:p>
            <a:r>
              <a:rPr lang="zh-CN" altLang="en-US" sz="1801">
                <a:solidFill>
                  <a:srgbClr val="FF0000"/>
                </a:solidFill>
              </a:rPr>
              <a:t>:nth-child</a:t>
            </a:r>
            <a:r>
              <a:rPr lang="en-US" altLang="zh-CN" sz="1801">
                <a:solidFill>
                  <a:srgbClr val="FF0000"/>
                </a:solidFill>
              </a:rPr>
              <a:t>()</a:t>
            </a:r>
            <a:r>
              <a:rPr lang="zh-CN" altLang="en-US" sz="1801"/>
              <a:t>  匹配其父元素下的第N个子或奇偶元素</a:t>
            </a:r>
          </a:p>
          <a:p>
            <a:r>
              <a:rPr lang="zh-CN" altLang="en-US" sz="1801">
                <a:solidFill>
                  <a:srgbClr val="FF0000"/>
                </a:solidFill>
              </a:rPr>
              <a:t>:first-child</a:t>
            </a:r>
            <a:r>
              <a:rPr lang="zh-CN" altLang="en-US" sz="1801"/>
              <a:t> 匹配第一个子元素</a:t>
            </a:r>
            <a:r>
              <a:rPr lang="zh-CN" altLang="en-US" sz="1600"/>
              <a:t>（可以匹配多个：即为每个父级元素匹配第一个子元素。这相当于:nth-child(1)）</a:t>
            </a:r>
          </a:p>
          <a:p>
            <a:r>
              <a:rPr lang="zh-CN" altLang="en-US" sz="1801">
                <a:solidFill>
                  <a:srgbClr val="FF0000"/>
                </a:solidFill>
              </a:rPr>
              <a:t>:last-child</a:t>
            </a:r>
            <a:r>
              <a:rPr lang="zh-CN" altLang="en-US" sz="1801"/>
              <a:t>  匹配最后一个子元素</a:t>
            </a:r>
          </a:p>
          <a:p>
            <a:r>
              <a:rPr lang="zh-CN" altLang="en-US" sz="1801">
                <a:solidFill>
                  <a:srgbClr val="FF0000"/>
                </a:solidFill>
              </a:rPr>
              <a:t>:only-child</a:t>
            </a:r>
            <a:r>
              <a:rPr lang="zh-CN" altLang="en-US" sz="1801"/>
              <a:t> 如果某个元素是父元素中唯一的子元素，那将会被匹配</a:t>
            </a:r>
          </a:p>
        </p:txBody>
      </p:sp>
      <p:sp>
        <p:nvSpPr>
          <p:cNvPr id="2" name="文本框 1"/>
          <p:cNvSpPr txBox="1"/>
          <p:nvPr/>
        </p:nvSpPr>
        <p:spPr>
          <a:xfrm>
            <a:off x="471175" y="2864486"/>
            <a:ext cx="6116955" cy="120084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801"/>
              <a:t>$("ul li:nth-child(2)")    </a:t>
            </a:r>
            <a:r>
              <a:rPr lang="en-US" altLang="zh-CN" sz="1801"/>
              <a:t>//</a:t>
            </a:r>
            <a:r>
              <a:rPr lang="zh-CN" altLang="en-US" sz="1801"/>
              <a:t>从</a:t>
            </a:r>
            <a:r>
              <a:rPr lang="en-US" altLang="zh-CN" sz="1801"/>
              <a:t>1</a:t>
            </a:r>
            <a:r>
              <a:rPr lang="zh-CN" altLang="en-US" sz="1801"/>
              <a:t>开始</a:t>
            </a:r>
          </a:p>
          <a:p>
            <a:r>
              <a:rPr lang="zh-CN" altLang="en-US" sz="1801">
                <a:sym typeface="+mn-ea"/>
              </a:rPr>
              <a:t>$("ul li:nth-child(</a:t>
            </a:r>
            <a:r>
              <a:rPr lang="en-US" altLang="zh-CN" sz="1801">
                <a:sym typeface="+mn-ea"/>
              </a:rPr>
              <a:t>even</a:t>
            </a:r>
            <a:r>
              <a:rPr lang="zh-CN" altLang="en-US" sz="1801">
                <a:sym typeface="+mn-ea"/>
              </a:rPr>
              <a:t>)")  </a:t>
            </a:r>
          </a:p>
          <a:p>
            <a:r>
              <a:rPr lang="zh-CN" altLang="en-US" sz="1801">
                <a:sym typeface="+mn-ea"/>
              </a:rPr>
              <a:t>$("ul li:nth-child(</a:t>
            </a:r>
            <a:r>
              <a:rPr lang="en-US" altLang="zh-CN" sz="1801">
                <a:sym typeface="+mn-ea"/>
              </a:rPr>
              <a:t>odd</a:t>
            </a:r>
            <a:r>
              <a:rPr lang="zh-CN" altLang="en-US" sz="1801">
                <a:sym typeface="+mn-ea"/>
              </a:rPr>
              <a:t>)")  </a:t>
            </a:r>
          </a:p>
          <a:p>
            <a:r>
              <a:rPr lang="zh-CN" altLang="en-US" sz="1801">
                <a:sym typeface="+mn-ea"/>
              </a:rPr>
              <a:t>$("ul li:nth-child(</a:t>
            </a:r>
            <a:r>
              <a:rPr lang="en-US" altLang="zh-CN" sz="1801">
                <a:sym typeface="+mn-ea"/>
              </a:rPr>
              <a:t>2n+1</a:t>
            </a:r>
            <a:r>
              <a:rPr lang="zh-CN" altLang="en-US" sz="1801">
                <a:sym typeface="+mn-ea"/>
              </a:rPr>
              <a:t>)")  </a:t>
            </a:r>
            <a:endParaRPr lang="zh-CN" altLang="en-US" sz="180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892" y="-92900"/>
            <a:ext cx="8229600" cy="857250"/>
          </a:xfrm>
        </p:spPr>
        <p:txBody>
          <a:bodyPr/>
          <a:lstStyle/>
          <a:p>
            <a:r>
              <a:rPr lang="en-US" altLang="zh-CN"/>
              <a:t>4.3.4 jQuery</a:t>
            </a:r>
            <a:r>
              <a:rPr lang="zh-CN" altLang="en-US"/>
              <a:t>表单匹配选择器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内容占位符 4"/>
          <p:cNvSpPr>
            <a:spLocks noGrp="1"/>
          </p:cNvSpPr>
          <p:nvPr>
            <p:ph sz="quarter" idx="13"/>
          </p:nvPr>
        </p:nvSpPr>
        <p:spPr>
          <a:xfrm>
            <a:off x="395613" y="555632"/>
            <a:ext cx="7932420" cy="4338320"/>
          </a:xfrm>
        </p:spPr>
        <p:txBody>
          <a:bodyPr>
            <a:noAutofit/>
          </a:bodyPr>
          <a:lstStyle/>
          <a:p>
            <a:pPr>
              <a:lnSpc>
                <a:spcPct val="100000"/>
              </a:lnSpc>
            </a:pPr>
            <a:r>
              <a:rPr lang="zh-CN" altLang="en-US" sz="1801"/>
              <a:t>无论是提交还是传递数据，表单元素在动态交互页面的作用是非常重要的。jQuery中专门加入了表单选择器，从而能够极其方便地获取到某个类型的表单元素</a:t>
            </a:r>
          </a:p>
          <a:p>
            <a:pPr lvl="1">
              <a:lnSpc>
                <a:spcPct val="130000"/>
              </a:lnSpc>
              <a:buFont typeface="Wingdings" panose="05000000000000000000" charset="0"/>
              <a:buChar char="ü"/>
            </a:pPr>
            <a:r>
              <a:rPr lang="en-US" altLang="zh-CN" sz="1400">
                <a:solidFill>
                  <a:srgbClr val="FF0000"/>
                </a:solidFill>
              </a:rPr>
              <a:t>$('</a:t>
            </a:r>
            <a:r>
              <a:rPr lang="zh-CN" altLang="en-US" sz="1400">
                <a:solidFill>
                  <a:srgbClr val="FF0000"/>
                </a:solidFill>
              </a:rPr>
              <a:t>:input </a:t>
            </a:r>
            <a:r>
              <a:rPr lang="en-US" altLang="zh-CN" sz="1400">
                <a:solidFill>
                  <a:srgbClr val="FF0000"/>
                </a:solidFill>
              </a:rPr>
              <a:t>')</a:t>
            </a:r>
            <a:r>
              <a:rPr lang="zh-CN" altLang="en-US" sz="1400"/>
              <a:t> 匹配所有 input, textarea, select 和 button 元素</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:text </a:t>
            </a:r>
            <a:r>
              <a:rPr lang="en-US" altLang="zh-CN" sz="1400">
                <a:solidFill>
                  <a:srgbClr val="FF0000"/>
                </a:solidFill>
                <a:sym typeface="+mn-ea"/>
              </a:rPr>
              <a:t>')</a:t>
            </a:r>
            <a:r>
              <a:rPr lang="zh-CN" altLang="en-US" sz="1400">
                <a:sym typeface="+mn-ea"/>
              </a:rPr>
              <a:t> </a:t>
            </a:r>
            <a:r>
              <a:rPr lang="zh-CN" altLang="en-US" sz="1400"/>
              <a:t>  匹配所有的单行文本框</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:password</a:t>
            </a:r>
            <a:r>
              <a:rPr lang="zh-CN" altLang="en-US" sz="1400"/>
              <a:t> </a:t>
            </a:r>
            <a:r>
              <a:rPr lang="en-US" altLang="zh-CN" sz="1400">
                <a:solidFill>
                  <a:srgbClr val="FF0000"/>
                </a:solidFill>
                <a:sym typeface="+mn-ea"/>
              </a:rPr>
              <a:t>')</a:t>
            </a:r>
            <a:r>
              <a:rPr lang="zh-CN" altLang="en-US" sz="1400">
                <a:sym typeface="+mn-ea"/>
              </a:rPr>
              <a:t> </a:t>
            </a:r>
            <a:r>
              <a:rPr lang="zh-CN" altLang="en-US" sz="1400"/>
              <a:t>匹配所有密码框</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:radio</a:t>
            </a:r>
            <a:r>
              <a:rPr lang="en-US" altLang="zh-CN" sz="1400">
                <a:solidFill>
                  <a:srgbClr val="FF0000"/>
                </a:solidFill>
                <a:sym typeface="+mn-ea"/>
              </a:rPr>
              <a:t>')</a:t>
            </a:r>
            <a:r>
              <a:rPr lang="zh-CN" altLang="en-US" sz="1400">
                <a:sym typeface="+mn-ea"/>
              </a:rPr>
              <a:t> </a:t>
            </a:r>
            <a:r>
              <a:rPr lang="zh-CN" altLang="en-US" sz="1400"/>
              <a:t>  匹配所有单选按钮</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:checkbox</a:t>
            </a:r>
            <a:r>
              <a:rPr lang="zh-CN" altLang="en-US" sz="1400"/>
              <a:t> </a:t>
            </a:r>
            <a:r>
              <a:rPr lang="en-US" altLang="zh-CN" sz="1400">
                <a:solidFill>
                  <a:srgbClr val="FF0000"/>
                </a:solidFill>
                <a:sym typeface="+mn-ea"/>
              </a:rPr>
              <a:t>')</a:t>
            </a:r>
            <a:r>
              <a:rPr lang="zh-CN" altLang="en-US" sz="1400">
                <a:sym typeface="+mn-ea"/>
              </a:rPr>
              <a:t> </a:t>
            </a:r>
            <a:r>
              <a:rPr lang="zh-CN" altLang="en-US" sz="1400"/>
              <a:t>匹配所有复选框</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:submit</a:t>
            </a:r>
            <a:r>
              <a:rPr lang="en-US" altLang="zh-CN" sz="1400">
                <a:solidFill>
                  <a:srgbClr val="FF0000"/>
                </a:solidFill>
                <a:sym typeface="+mn-ea"/>
              </a:rPr>
              <a:t>')</a:t>
            </a:r>
            <a:r>
              <a:rPr lang="zh-CN" altLang="en-US" sz="1400">
                <a:sym typeface="+mn-ea"/>
              </a:rPr>
              <a:t> </a:t>
            </a:r>
            <a:r>
              <a:rPr lang="zh-CN" altLang="en-US" sz="1400">
                <a:solidFill>
                  <a:srgbClr val="FF0000"/>
                </a:solidFill>
              </a:rPr>
              <a:t> </a:t>
            </a:r>
            <a:r>
              <a:rPr lang="zh-CN" altLang="en-US" sz="1400"/>
              <a:t>匹配所有提交按钮</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:reset</a:t>
            </a:r>
            <a:r>
              <a:rPr lang="en-US" altLang="zh-CN" sz="1400">
                <a:solidFill>
                  <a:srgbClr val="FF0000"/>
                </a:solidFill>
                <a:sym typeface="+mn-ea"/>
              </a:rPr>
              <a:t>')</a:t>
            </a:r>
            <a:r>
              <a:rPr lang="zh-CN" altLang="en-US" sz="1400">
                <a:sym typeface="+mn-ea"/>
              </a:rPr>
              <a:t> </a:t>
            </a:r>
            <a:r>
              <a:rPr lang="zh-CN" altLang="en-US" sz="1400"/>
              <a:t> 匹配所有重置按钮</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:button</a:t>
            </a:r>
            <a:r>
              <a:rPr lang="en-US" altLang="zh-CN" sz="1400">
                <a:solidFill>
                  <a:srgbClr val="FF0000"/>
                </a:solidFill>
                <a:sym typeface="+mn-ea"/>
              </a:rPr>
              <a:t>')</a:t>
            </a:r>
            <a:r>
              <a:rPr lang="zh-CN" altLang="en-US" sz="1400">
                <a:sym typeface="+mn-ea"/>
              </a:rPr>
              <a:t> </a:t>
            </a:r>
            <a:r>
              <a:rPr lang="zh-CN" altLang="en-US" sz="1400">
                <a:solidFill>
                  <a:srgbClr val="FF0000"/>
                </a:solidFill>
              </a:rPr>
              <a:t> </a:t>
            </a:r>
            <a:r>
              <a:rPr lang="zh-CN" altLang="en-US" sz="1400"/>
              <a:t>匹配所有按钮</a:t>
            </a:r>
          </a:p>
          <a:p>
            <a:pPr lvl="1">
              <a:lnSpc>
                <a:spcPct val="130000"/>
              </a:lnSpc>
              <a:buFont typeface="Wingdings" panose="05000000000000000000" charset="0"/>
              <a:buChar char="ü"/>
            </a:pPr>
            <a:r>
              <a:rPr lang="en-US" altLang="zh-CN" sz="1400">
                <a:solidFill>
                  <a:srgbClr val="FF0000"/>
                </a:solidFill>
                <a:sym typeface="+mn-ea"/>
              </a:rPr>
              <a:t>$('</a:t>
            </a:r>
            <a:r>
              <a:rPr lang="zh-CN" altLang="en-US" sz="1400">
                <a:solidFill>
                  <a:srgbClr val="FF0000"/>
                </a:solidFill>
              </a:rPr>
              <a:t>:file</a:t>
            </a:r>
            <a:r>
              <a:rPr lang="en-US" altLang="zh-CN" sz="1400">
                <a:solidFill>
                  <a:srgbClr val="FF0000"/>
                </a:solidFill>
                <a:sym typeface="+mn-ea"/>
              </a:rPr>
              <a:t>')</a:t>
            </a:r>
            <a:r>
              <a:rPr lang="zh-CN" altLang="en-US" sz="1400">
                <a:sym typeface="+mn-ea"/>
              </a:rPr>
              <a:t> </a:t>
            </a:r>
            <a:r>
              <a:rPr lang="zh-CN" altLang="en-US" sz="1400">
                <a:solidFill>
                  <a:srgbClr val="FF0000"/>
                </a:solidFill>
              </a:rPr>
              <a:t> </a:t>
            </a:r>
            <a:r>
              <a:rPr lang="zh-CN" altLang="en-US" sz="1400"/>
              <a:t>匹配所有文件域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内容占位符 4"/>
          <p:cNvSpPr>
            <a:spLocks noGrp="1"/>
          </p:cNvSpPr>
          <p:nvPr>
            <p:ph sz="quarter" idx="13"/>
          </p:nvPr>
        </p:nvSpPr>
        <p:spPr>
          <a:xfrm>
            <a:off x="390535" y="789949"/>
            <a:ext cx="8642351" cy="3590290"/>
          </a:xfrm>
        </p:spPr>
        <p:txBody>
          <a:bodyPr>
            <a:noAutofit/>
          </a:bodyPr>
          <a:lstStyle/>
          <a:p>
            <a:pPr>
              <a:lnSpc>
                <a:spcPct val="140000"/>
              </a:lnSpc>
            </a:pPr>
            <a:r>
              <a:rPr lang="zh-CN" altLang="en-US" sz="1600"/>
              <a:t>除了表单元素选择器外，表单对象属性筛选选择器也是专门针对表单元素的选择器，可以附加在其他选择器的后面，主要功能是对所选择的表单元素进行筛选</a:t>
            </a:r>
          </a:p>
          <a:p>
            <a:pPr lvl="1">
              <a:buFont typeface="Wingdings" panose="05000000000000000000" charset="0"/>
              <a:buChar char="ü"/>
            </a:pPr>
            <a:r>
              <a:rPr lang="zh-CN" altLang="en-US" sz="1600"/>
              <a:t>:enabled 匹配所有可用元素</a:t>
            </a:r>
          </a:p>
          <a:p>
            <a:pPr lvl="1">
              <a:buFont typeface="Wingdings" panose="05000000000000000000" charset="0"/>
              <a:buChar char="ü"/>
            </a:pPr>
            <a:r>
              <a:rPr lang="zh-CN" altLang="en-US" sz="1600">
                <a:solidFill>
                  <a:srgbClr val="FF0000"/>
                </a:solidFill>
              </a:rPr>
              <a:t>:disabled </a:t>
            </a:r>
            <a:r>
              <a:rPr lang="zh-CN" altLang="en-US" sz="1600"/>
              <a:t>匹配所有不可用元素</a:t>
            </a:r>
          </a:p>
          <a:p>
            <a:pPr lvl="1">
              <a:buFont typeface="Wingdings" panose="05000000000000000000" charset="0"/>
              <a:buChar char="ü"/>
            </a:pPr>
            <a:r>
              <a:rPr lang="zh-CN" altLang="en-US" sz="1600">
                <a:solidFill>
                  <a:srgbClr val="FF0000"/>
                </a:solidFill>
              </a:rPr>
              <a:t>:checked</a:t>
            </a:r>
            <a:r>
              <a:rPr lang="zh-CN" altLang="en-US" sz="1600"/>
              <a:t> 匹配所有选中的被选中元素(复选框、单选框等)</a:t>
            </a:r>
          </a:p>
          <a:p>
            <a:pPr lvl="1">
              <a:buFont typeface="Wingdings" panose="05000000000000000000" charset="0"/>
              <a:buChar char="ü"/>
            </a:pPr>
            <a:r>
              <a:rPr lang="zh-CN" altLang="en-US" sz="1600">
                <a:solidFill>
                  <a:srgbClr val="FF0000"/>
                </a:solidFill>
              </a:rPr>
              <a:t>:selected</a:t>
            </a:r>
            <a:r>
              <a:rPr lang="zh-CN" altLang="en-US" sz="1600"/>
              <a:t> 匹配所有选中的option元素</a:t>
            </a:r>
          </a:p>
        </p:txBody>
      </p:sp>
      <p:sp>
        <p:nvSpPr>
          <p:cNvPr id="2" name="文本框 1"/>
          <p:cNvSpPr txBox="1"/>
          <p:nvPr/>
        </p:nvSpPr>
        <p:spPr>
          <a:xfrm>
            <a:off x="962033" y="2967362"/>
            <a:ext cx="5209540"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801"/>
              <a:t>$(":file")</a:t>
            </a:r>
          </a:p>
          <a:p>
            <a:r>
              <a:rPr lang="zh-CN" altLang="en-US" sz="1801"/>
              <a:t>$("input:checked")</a:t>
            </a:r>
            <a:endParaRPr lang="zh-CN" altLang="en-US" sz="1801">
              <a:sym typeface="+mn-ea"/>
            </a:endParaRPr>
          </a:p>
          <a:p>
            <a:r>
              <a:rPr lang="zh-CN" altLang="en-US" sz="1801"/>
              <a:t>$("select option:selected")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4.3.5 jQuery</a:t>
            </a:r>
            <a:r>
              <a:rPr lang="zh-CN" altLang="en-US"/>
              <a:t>内容匹配选择器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5" name="内容占位符 4"/>
          <p:cNvSpPr>
            <a:spLocks noGrp="1"/>
          </p:cNvSpPr>
          <p:nvPr>
            <p:ph sz="quarter" idx="13"/>
          </p:nvPr>
        </p:nvSpPr>
        <p:spPr>
          <a:xfrm>
            <a:off x="467372" y="987430"/>
            <a:ext cx="7898765" cy="1586865"/>
          </a:xfrm>
        </p:spPr>
        <p:txBody>
          <a:bodyPr>
            <a:normAutofit/>
          </a:bodyPr>
          <a:lstStyle/>
          <a:p>
            <a:r>
              <a:rPr lang="zh-CN" altLang="en-US" sz="1801">
                <a:solidFill>
                  <a:srgbClr val="FF0000"/>
                </a:solidFill>
              </a:rPr>
              <a:t>:contains(</a:t>
            </a:r>
            <a:r>
              <a:rPr lang="en-US" altLang="zh-CN" sz="1801">
                <a:solidFill>
                  <a:srgbClr val="FF0000"/>
                </a:solidFill>
              </a:rPr>
              <a:t>“</a:t>
            </a:r>
            <a:r>
              <a:rPr lang="zh-CN" altLang="en-US" sz="1801">
                <a:solidFill>
                  <a:srgbClr val="FF0000"/>
                </a:solidFill>
              </a:rPr>
              <a:t>text</a:t>
            </a:r>
            <a:r>
              <a:rPr lang="en-US" altLang="zh-CN" sz="1801">
                <a:solidFill>
                  <a:srgbClr val="FF0000"/>
                </a:solidFill>
              </a:rPr>
              <a:t>”</a:t>
            </a:r>
            <a:r>
              <a:rPr lang="zh-CN" altLang="en-US" sz="1801">
                <a:solidFill>
                  <a:srgbClr val="FF0000"/>
                </a:solidFill>
              </a:rPr>
              <a:t>) </a:t>
            </a:r>
            <a:r>
              <a:rPr lang="zh-CN" altLang="en-US" sz="1801"/>
              <a:t> 匹配包含给定文本的元素</a:t>
            </a:r>
            <a:r>
              <a:rPr lang="en-US" altLang="zh-CN" sz="1801"/>
              <a:t>,</a:t>
            </a:r>
            <a:r>
              <a:rPr lang="zh-CN" altLang="zh-CN" sz="1801"/>
              <a:t>区分大小写</a:t>
            </a:r>
          </a:p>
          <a:p>
            <a:r>
              <a:rPr lang="zh-CN" altLang="en-US" sz="1801">
                <a:solidFill>
                  <a:srgbClr val="FF0000"/>
                </a:solidFill>
                <a:sym typeface="+mn-ea"/>
              </a:rPr>
              <a:t>:has(selector) </a:t>
            </a:r>
            <a:r>
              <a:rPr lang="zh-CN" altLang="en-US" sz="1801">
                <a:sym typeface="+mn-ea"/>
              </a:rPr>
              <a:t> 匹配内部包含指定元素的元素</a:t>
            </a:r>
            <a:endParaRPr lang="zh-CN" altLang="en-US" sz="1801"/>
          </a:p>
          <a:p>
            <a:r>
              <a:rPr lang="zh-CN" altLang="en-US" sz="1801"/>
              <a:t>:empty 匹配所有不包含子元素或者文本的空元素</a:t>
            </a:r>
          </a:p>
          <a:p>
            <a:r>
              <a:rPr lang="zh-CN" altLang="en-US" sz="1801"/>
              <a:t>:parent 匹配元素必须作为父元素节点存在</a:t>
            </a:r>
            <a:endParaRPr lang="en-US" altLang="zh-CN" sz="1801"/>
          </a:p>
          <a:p>
            <a:pPr marL="0" indent="0">
              <a:buNone/>
            </a:pPr>
            <a:endParaRPr lang="zh-CN" altLang="en-US" sz="1801"/>
          </a:p>
        </p:txBody>
      </p:sp>
      <p:sp>
        <p:nvSpPr>
          <p:cNvPr id="2" name="文本框 1"/>
          <p:cNvSpPr txBox="1"/>
          <p:nvPr/>
        </p:nvSpPr>
        <p:spPr>
          <a:xfrm>
            <a:off x="603254" y="2574296"/>
            <a:ext cx="6116955"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sz="1801"/>
              <a:t>$("div:contains('John')")</a:t>
            </a:r>
          </a:p>
          <a:p>
            <a:r>
              <a:rPr sz="1801">
                <a:sym typeface="+mn-ea"/>
              </a:rPr>
              <a:t>$("div:has(</a:t>
            </a:r>
            <a:r>
              <a:rPr lang="en-US" sz="1801">
                <a:sym typeface="+mn-ea"/>
              </a:rPr>
              <a:t>#apple</a:t>
            </a:r>
            <a:r>
              <a:rPr sz="1801">
                <a:sym typeface="+mn-ea"/>
              </a:rPr>
              <a:t>)")</a:t>
            </a:r>
            <a:endParaRPr lang="zh-CN" altLang="en-US" sz="1801">
              <a:sym typeface="+mn-ea"/>
            </a:endParaRPr>
          </a:p>
          <a:p>
            <a:r>
              <a:rPr sz="1801">
                <a:sym typeface="+mn-ea"/>
              </a:rPr>
              <a:t>$("</a:t>
            </a:r>
            <a:r>
              <a:rPr lang="en-US" sz="1801">
                <a:sym typeface="+mn-ea"/>
              </a:rPr>
              <a:t>div</a:t>
            </a:r>
            <a:r>
              <a:rPr sz="1801">
                <a:sym typeface="+mn-ea"/>
              </a:rPr>
              <a:t>:parent")</a:t>
            </a:r>
            <a:r>
              <a:rPr lang="zh-CN" altLang="en-US" sz="1801">
                <a:sym typeface="+mn-ea"/>
              </a:rPr>
              <a:t> </a:t>
            </a:r>
            <a:endParaRPr lang="zh-CN" altLang="en-US" sz="180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4.3.6 jQuery</a:t>
            </a:r>
            <a:r>
              <a:rPr lang="zh-CN" altLang="en-US"/>
              <a:t>可见性匹配选择器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内容占位符 4"/>
          <p:cNvSpPr>
            <a:spLocks noGrp="1"/>
          </p:cNvSpPr>
          <p:nvPr>
            <p:ph sz="quarter" idx="13"/>
          </p:nvPr>
        </p:nvSpPr>
        <p:spPr>
          <a:xfrm>
            <a:off x="321321" y="978540"/>
            <a:ext cx="7898765" cy="1586865"/>
          </a:xfrm>
        </p:spPr>
        <p:txBody>
          <a:bodyPr>
            <a:normAutofit/>
          </a:bodyPr>
          <a:lstStyle/>
          <a:p>
            <a:r>
              <a:rPr lang="zh-CN" altLang="en-US" sz="1801">
                <a:solidFill>
                  <a:srgbClr val="FF0000"/>
                </a:solidFill>
              </a:rPr>
              <a:t>:hidden </a:t>
            </a:r>
            <a:r>
              <a:rPr lang="zh-CN" altLang="en-US" sz="1801"/>
              <a:t> 匹配所有不可见元素，或者type为hidden的元素</a:t>
            </a:r>
          </a:p>
          <a:p>
            <a:r>
              <a:rPr lang="zh-CN" altLang="en-US" sz="1801">
                <a:solidFill>
                  <a:srgbClr val="FF0000"/>
                </a:solidFill>
              </a:rPr>
              <a:t>:visible </a:t>
            </a:r>
            <a:r>
              <a:rPr lang="zh-CN" altLang="en-US" sz="1801"/>
              <a:t>  匹配所有的可见元素</a:t>
            </a:r>
          </a:p>
        </p:txBody>
      </p:sp>
      <p:sp>
        <p:nvSpPr>
          <p:cNvPr id="2" name="文本框 1"/>
          <p:cNvSpPr txBox="1"/>
          <p:nvPr/>
        </p:nvSpPr>
        <p:spPr>
          <a:xfrm>
            <a:off x="459110" y="1958982"/>
            <a:ext cx="6116955"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sz="1801"/>
              <a:t>$("</a:t>
            </a:r>
            <a:r>
              <a:rPr lang="en-US" sz="1801"/>
              <a:t>div</a:t>
            </a:r>
            <a:r>
              <a:rPr sz="1801"/>
              <a:t>:hidden")</a:t>
            </a:r>
          </a:p>
          <a:p>
            <a:r>
              <a:rPr sz="1801"/>
              <a:t>$("input:hidden")</a:t>
            </a:r>
          </a:p>
          <a:p>
            <a:r>
              <a:rPr sz="1801"/>
              <a:t>$("</a:t>
            </a:r>
            <a:r>
              <a:rPr lang="en-US" sz="1801"/>
              <a:t>div</a:t>
            </a:r>
            <a:r>
              <a:rPr sz="1801"/>
              <a:t>:visible")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3366" y="845193"/>
            <a:ext cx="7934960" cy="3674110"/>
          </a:xfrm>
        </p:spPr>
        <p:txBody>
          <a:bodyPr>
            <a:normAutofit/>
          </a:bodyPr>
          <a:lstStyle/>
          <a:p>
            <a:pPr>
              <a:lnSpc>
                <a:spcPct val="150000"/>
              </a:lnSpc>
              <a:spcBef>
                <a:spcPts val="0"/>
              </a:spcBef>
            </a:pPr>
            <a:r>
              <a:rPr lang="en-US" sz="1999" dirty="0" err="1">
                <a:solidFill>
                  <a:schemeClr val="tx1">
                    <a:lumMod val="95000"/>
                    <a:lumOff val="5000"/>
                  </a:schemeClr>
                </a:solidFill>
                <a:sym typeface="+mn-ea"/>
              </a:rPr>
              <a:t>jQuery</a:t>
            </a:r>
            <a:r>
              <a:rPr lang="zh-CN" altLang="en-US" sz="1999" dirty="0" err="1">
                <a:solidFill>
                  <a:schemeClr val="tx1">
                    <a:lumMod val="95000"/>
                    <a:lumOff val="5000"/>
                  </a:schemeClr>
                </a:solidFill>
                <a:sym typeface="+mn-ea"/>
              </a:rPr>
              <a:t>对象是</a:t>
            </a:r>
            <a:r>
              <a:rPr sz="1999" dirty="0" err="1">
                <a:solidFill>
                  <a:schemeClr val="tx1">
                    <a:lumMod val="95000"/>
                    <a:lumOff val="5000"/>
                  </a:schemeClr>
                </a:solidFill>
                <a:sym typeface="+mn-ea"/>
              </a:rPr>
              <a:t>通过jQuery方法包装后的对</a:t>
            </a:r>
            <a:r>
              <a:rPr lang="zh-CN" altLang="en-US" sz="1999" dirty="0" err="1">
                <a:solidFill>
                  <a:schemeClr val="tx1">
                    <a:lumMod val="95000"/>
                    <a:lumOff val="5000"/>
                  </a:schemeClr>
                </a:solidFill>
                <a:sym typeface="+mn-ea"/>
              </a:rPr>
              <a:t>象</a:t>
            </a:r>
            <a:r>
              <a:rPr lang="en-US" altLang="zh-CN" sz="1999" dirty="0" err="1">
                <a:solidFill>
                  <a:schemeClr val="tx1">
                    <a:lumMod val="95000"/>
                    <a:lumOff val="5000"/>
                  </a:schemeClr>
                </a:solidFill>
                <a:sym typeface="+mn-ea"/>
              </a:rPr>
              <a:t>,</a:t>
            </a:r>
            <a:r>
              <a:rPr lang="zh-CN" altLang="en-US" sz="1999" dirty="0" err="1">
                <a:solidFill>
                  <a:schemeClr val="tx1">
                    <a:lumMod val="95000"/>
                    <a:lumOff val="5000"/>
                  </a:schemeClr>
                </a:solidFill>
                <a:sym typeface="+mn-ea"/>
              </a:rPr>
              <a:t>可以使用</a:t>
            </a:r>
            <a:r>
              <a:rPr lang="en-US" altLang="zh-CN" sz="1999" dirty="0" err="1">
                <a:solidFill>
                  <a:schemeClr val="tx1">
                    <a:lumMod val="95000"/>
                    <a:lumOff val="5000"/>
                  </a:schemeClr>
                </a:solidFill>
                <a:sym typeface="+mn-ea"/>
              </a:rPr>
              <a:t>jQuery</a:t>
            </a:r>
            <a:r>
              <a:rPr lang="zh-CN" altLang="en-US" sz="1999" dirty="0" err="1">
                <a:solidFill>
                  <a:schemeClr val="tx1">
                    <a:lumMod val="95000"/>
                    <a:lumOff val="5000"/>
                  </a:schemeClr>
                </a:solidFill>
                <a:sym typeface="+mn-ea"/>
              </a:rPr>
              <a:t>中的属性和方法</a:t>
            </a:r>
          </a:p>
          <a:p>
            <a:pPr>
              <a:lnSpc>
                <a:spcPct val="150000"/>
              </a:lnSpc>
              <a:spcBef>
                <a:spcPts val="0"/>
              </a:spcBef>
            </a:pPr>
            <a:r>
              <a:rPr lang="en-US" sz="1999" dirty="0" err="1">
                <a:solidFill>
                  <a:schemeClr val="tx1">
                    <a:lumMod val="95000"/>
                    <a:lumOff val="5000"/>
                  </a:schemeClr>
                </a:solidFill>
                <a:sym typeface="+mn-ea"/>
              </a:rPr>
              <a:t>DOM</a:t>
            </a:r>
            <a:r>
              <a:rPr lang="zh-CN" altLang="en-US" sz="1999" dirty="0" err="1">
                <a:solidFill>
                  <a:schemeClr val="tx1">
                    <a:lumMod val="95000"/>
                    <a:lumOff val="5000"/>
                  </a:schemeClr>
                </a:solidFill>
                <a:sym typeface="+mn-ea"/>
              </a:rPr>
              <a:t>对象是</a:t>
            </a:r>
            <a:r>
              <a:rPr lang="en-US" altLang="zh-CN" sz="1999" dirty="0" err="1">
                <a:solidFill>
                  <a:schemeClr val="tx1">
                    <a:lumMod val="95000"/>
                    <a:lumOff val="5000"/>
                  </a:schemeClr>
                </a:solidFill>
                <a:sym typeface="+mn-ea"/>
              </a:rPr>
              <a:t>DOM</a:t>
            </a:r>
            <a:r>
              <a:rPr lang="zh-CN" altLang="en-US" sz="1999" dirty="0" err="1">
                <a:solidFill>
                  <a:schemeClr val="tx1">
                    <a:lumMod val="95000"/>
                    <a:lumOff val="5000"/>
                  </a:schemeClr>
                </a:solidFill>
                <a:sym typeface="+mn-ea"/>
              </a:rPr>
              <a:t>节点对象</a:t>
            </a:r>
            <a:r>
              <a:rPr lang="en-US" altLang="zh-CN" sz="1999" dirty="0" err="1">
                <a:solidFill>
                  <a:schemeClr val="tx1">
                    <a:lumMod val="95000"/>
                    <a:lumOff val="5000"/>
                  </a:schemeClr>
                </a:solidFill>
                <a:sym typeface="+mn-ea"/>
              </a:rPr>
              <a:t>,</a:t>
            </a:r>
            <a:r>
              <a:rPr lang="zh-CN" altLang="en-US" sz="1999" dirty="0" err="1">
                <a:solidFill>
                  <a:schemeClr val="tx1">
                    <a:lumMod val="95000"/>
                    <a:lumOff val="5000"/>
                  </a:schemeClr>
                </a:solidFill>
                <a:sym typeface="+mn-ea"/>
              </a:rPr>
              <a:t>可以使用</a:t>
            </a:r>
            <a:r>
              <a:rPr lang="en-US" altLang="zh-CN" sz="1999" dirty="0" err="1">
                <a:solidFill>
                  <a:schemeClr val="tx1">
                    <a:lumMod val="95000"/>
                    <a:lumOff val="5000"/>
                  </a:schemeClr>
                </a:solidFill>
                <a:sym typeface="+mn-ea"/>
              </a:rPr>
              <a:t>DOM</a:t>
            </a:r>
            <a:r>
              <a:rPr lang="zh-CN" altLang="en-US" sz="1999" dirty="0" err="1">
                <a:solidFill>
                  <a:schemeClr val="tx1">
                    <a:lumMod val="95000"/>
                    <a:lumOff val="5000"/>
                  </a:schemeClr>
                </a:solidFill>
                <a:sym typeface="+mn-ea"/>
              </a:rPr>
              <a:t>下的属性和方法</a:t>
            </a:r>
          </a:p>
          <a:p>
            <a:pPr>
              <a:lnSpc>
                <a:spcPct val="150000"/>
              </a:lnSpc>
              <a:spcBef>
                <a:spcPts val="0"/>
              </a:spcBef>
            </a:pPr>
            <a:r>
              <a:rPr lang="en-US" sz="1999" dirty="0" err="1">
                <a:solidFill>
                  <a:schemeClr val="tx1">
                    <a:lumMod val="95000"/>
                    <a:lumOff val="5000"/>
                  </a:schemeClr>
                </a:solidFill>
                <a:sym typeface="+mn-ea"/>
              </a:rPr>
              <a:t>jQuery</a:t>
            </a:r>
            <a:r>
              <a:rPr lang="zh-CN" altLang="en-US" sz="1999" dirty="0" err="1">
                <a:solidFill>
                  <a:schemeClr val="tx1">
                    <a:lumMod val="95000"/>
                    <a:lumOff val="5000"/>
                  </a:schemeClr>
                </a:solidFill>
                <a:sym typeface="+mn-ea"/>
              </a:rPr>
              <a:t>对象和</a:t>
            </a:r>
            <a:r>
              <a:rPr lang="en-US" altLang="zh-CN" sz="1999" dirty="0" err="1">
                <a:solidFill>
                  <a:schemeClr val="tx1">
                    <a:lumMod val="95000"/>
                    <a:lumOff val="5000"/>
                  </a:schemeClr>
                </a:solidFill>
                <a:sym typeface="+mn-ea"/>
              </a:rPr>
              <a:t>DOM</a:t>
            </a:r>
            <a:r>
              <a:rPr lang="zh-CN" altLang="en-US" sz="1999" dirty="0" err="1">
                <a:solidFill>
                  <a:schemeClr val="tx1">
                    <a:lumMod val="95000"/>
                    <a:lumOff val="5000"/>
                  </a:schemeClr>
                </a:solidFill>
                <a:sym typeface="+mn-ea"/>
              </a:rPr>
              <a:t>对象的属性和方法不可以混合使用</a:t>
            </a:r>
          </a:p>
          <a:p>
            <a:pPr>
              <a:lnSpc>
                <a:spcPct val="150000"/>
              </a:lnSpc>
              <a:spcBef>
                <a:spcPts val="0"/>
              </a:spcBef>
            </a:pPr>
            <a:r>
              <a:rPr lang="en-US" sz="1999" dirty="0" err="1">
                <a:solidFill>
                  <a:schemeClr val="tx1">
                    <a:lumMod val="95000"/>
                    <a:lumOff val="5000"/>
                  </a:schemeClr>
                </a:solidFill>
                <a:sym typeface="+mn-ea"/>
              </a:rPr>
              <a:t>jQuery</a:t>
            </a:r>
            <a:r>
              <a:rPr lang="zh-CN" altLang="en-US" sz="1999" dirty="0" err="1">
                <a:solidFill>
                  <a:schemeClr val="tx1">
                    <a:lumMod val="95000"/>
                    <a:lumOff val="5000"/>
                  </a:schemeClr>
                </a:solidFill>
                <a:sym typeface="+mn-ea"/>
              </a:rPr>
              <a:t>对象和</a:t>
            </a:r>
            <a:r>
              <a:rPr lang="en-US" altLang="zh-CN" sz="1999" dirty="0" err="1">
                <a:solidFill>
                  <a:schemeClr val="tx1">
                    <a:lumMod val="95000"/>
                    <a:lumOff val="5000"/>
                  </a:schemeClr>
                </a:solidFill>
                <a:sym typeface="+mn-ea"/>
              </a:rPr>
              <a:t>DOM</a:t>
            </a:r>
            <a:r>
              <a:rPr lang="zh-CN" altLang="en-US" sz="1999" dirty="0" err="1">
                <a:solidFill>
                  <a:schemeClr val="tx1">
                    <a:lumMod val="95000"/>
                    <a:lumOff val="5000"/>
                  </a:schemeClr>
                </a:solidFill>
                <a:sym typeface="+mn-ea"/>
              </a:rPr>
              <a:t>对象可以相互转换</a:t>
            </a:r>
          </a:p>
          <a:p>
            <a:pPr lvl="1">
              <a:lnSpc>
                <a:spcPts val="2200"/>
              </a:lnSpc>
              <a:spcBef>
                <a:spcPts val="0"/>
              </a:spcBef>
            </a:pPr>
            <a:endParaRPr lang="zh-CN" altLang="en-US"/>
          </a:p>
        </p:txBody>
      </p:sp>
      <p:sp>
        <p:nvSpPr>
          <p:cNvPr id="3" name="标题 2"/>
          <p:cNvSpPr>
            <a:spLocks noGrp="1"/>
          </p:cNvSpPr>
          <p:nvPr>
            <p:ph type="title"/>
          </p:nvPr>
        </p:nvSpPr>
        <p:spPr/>
        <p:txBody>
          <a:bodyPr/>
          <a:lstStyle/>
          <a:p>
            <a:r>
              <a:rPr lang="en-US" altLang="zh-CN"/>
              <a:t>5.</a:t>
            </a:r>
            <a:r>
              <a:rPr lang="en-US"/>
              <a:t>jQuery</a:t>
            </a:r>
            <a:r>
              <a:rPr lang="zh-CN" altLang="en-US"/>
              <a:t>对象与</a:t>
            </a:r>
            <a:r>
              <a:rPr lang="en-US" altLang="zh-CN"/>
              <a:t>DOM</a:t>
            </a:r>
            <a:r>
              <a:rPr lang="zh-CN" altLang="en-US"/>
              <a:t>对象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3366" y="845193"/>
            <a:ext cx="7934960" cy="3674110"/>
          </a:xfrm>
        </p:spPr>
        <p:txBody>
          <a:bodyPr>
            <a:normAutofit/>
          </a:bodyPr>
          <a:lstStyle/>
          <a:p>
            <a:pPr>
              <a:lnSpc>
                <a:spcPct val="150000"/>
              </a:lnSpc>
              <a:spcBef>
                <a:spcPts val="0"/>
              </a:spcBef>
            </a:pPr>
            <a:r>
              <a:rPr lang="en-US" altLang="x-none" sz="1999" dirty="0">
                <a:solidFill>
                  <a:schemeClr val="tx1">
                    <a:lumMod val="95000"/>
                    <a:lumOff val="5000"/>
                  </a:schemeClr>
                </a:solidFill>
                <a:sym typeface="微软雅黑" panose="020B0503020204020204" pitchFamily="34" charset="-122"/>
              </a:rPr>
              <a:t>jQuery</a:t>
            </a:r>
            <a:r>
              <a:rPr lang="zh-CN" altLang="en-US" sz="1999" dirty="0">
                <a:solidFill>
                  <a:schemeClr val="tx1">
                    <a:lumMod val="95000"/>
                    <a:lumOff val="5000"/>
                  </a:schemeClr>
                </a:solidFill>
                <a:sym typeface="微软雅黑" panose="020B0503020204020204" pitchFamily="34" charset="-122"/>
              </a:rPr>
              <a:t>对象是一个类似数组，可以通过</a:t>
            </a:r>
            <a:r>
              <a:rPr lang="en-US" altLang="x-none" sz="1999" dirty="0">
                <a:solidFill>
                  <a:schemeClr val="tx1">
                    <a:lumMod val="95000"/>
                    <a:lumOff val="5000"/>
                  </a:schemeClr>
                </a:solidFill>
                <a:sym typeface="微软雅黑" panose="020B0503020204020204" pitchFamily="34" charset="-122"/>
              </a:rPr>
              <a:t>[index]</a:t>
            </a:r>
            <a:r>
              <a:rPr lang="zh-CN" altLang="en-US" sz="1999" dirty="0">
                <a:solidFill>
                  <a:schemeClr val="tx1">
                    <a:lumMod val="95000"/>
                    <a:lumOff val="5000"/>
                  </a:schemeClr>
                </a:solidFill>
                <a:sym typeface="微软雅黑" panose="020B0503020204020204" pitchFamily="34" charset="-122"/>
              </a:rPr>
              <a:t>的方法得到相应的</a:t>
            </a:r>
            <a:r>
              <a:rPr lang="en-US" altLang="x-none" sz="1999" dirty="0">
                <a:solidFill>
                  <a:schemeClr val="tx1">
                    <a:lumMod val="95000"/>
                    <a:lumOff val="5000"/>
                  </a:schemeClr>
                </a:solidFill>
                <a:sym typeface="微软雅黑" panose="020B0503020204020204" pitchFamily="34" charset="-122"/>
              </a:rPr>
              <a:t>DOM</a:t>
            </a:r>
            <a:r>
              <a:rPr lang="zh-CN" altLang="en-US" sz="1999" dirty="0">
                <a:solidFill>
                  <a:schemeClr val="tx1">
                    <a:lumMod val="95000"/>
                    <a:lumOff val="5000"/>
                  </a:schemeClr>
                </a:solidFill>
                <a:sym typeface="微软雅黑" panose="020B0503020204020204" pitchFamily="34" charset="-122"/>
              </a:rPr>
              <a:t>对象</a:t>
            </a:r>
          </a:p>
          <a:p>
            <a:pPr>
              <a:lnSpc>
                <a:spcPct val="150000"/>
              </a:lnSpc>
              <a:spcBef>
                <a:spcPts val="0"/>
              </a:spcBef>
            </a:pPr>
            <a:r>
              <a:rPr lang="zh-CN" altLang="en-US" sz="1999" dirty="0">
                <a:solidFill>
                  <a:schemeClr val="tx1">
                    <a:lumMod val="95000"/>
                    <a:lumOff val="5000"/>
                  </a:schemeClr>
                </a:solidFill>
                <a:sym typeface="微软雅黑" panose="020B0503020204020204" pitchFamily="34" charset="-122"/>
              </a:rPr>
              <a:t>另一种方法是</a:t>
            </a:r>
            <a:r>
              <a:rPr lang="en-US" altLang="x-none" sz="1999" dirty="0">
                <a:solidFill>
                  <a:schemeClr val="tx1">
                    <a:lumMod val="95000"/>
                    <a:lumOff val="5000"/>
                  </a:schemeClr>
                </a:solidFill>
                <a:sym typeface="微软雅黑" panose="020B0503020204020204" pitchFamily="34" charset="-122"/>
              </a:rPr>
              <a:t>jQuery</a:t>
            </a:r>
            <a:r>
              <a:rPr lang="zh-CN" altLang="en-US" sz="1999" dirty="0">
                <a:solidFill>
                  <a:schemeClr val="tx1">
                    <a:lumMod val="95000"/>
                    <a:lumOff val="5000"/>
                  </a:schemeClr>
                </a:solidFill>
                <a:sym typeface="微软雅黑" panose="020B0503020204020204" pitchFamily="34" charset="-122"/>
              </a:rPr>
              <a:t>本身提供的，通过</a:t>
            </a:r>
            <a:r>
              <a:rPr lang="en-US" altLang="x-none" sz="1999" dirty="0">
                <a:solidFill>
                  <a:schemeClr val="tx1">
                    <a:lumMod val="95000"/>
                    <a:lumOff val="5000"/>
                  </a:schemeClr>
                </a:solidFill>
                <a:sym typeface="微软雅黑" panose="020B0503020204020204" pitchFamily="34" charset="-122"/>
              </a:rPr>
              <a:t>get(index)</a:t>
            </a:r>
            <a:r>
              <a:rPr lang="zh-CN" altLang="en-US" sz="1999" dirty="0">
                <a:solidFill>
                  <a:schemeClr val="tx1">
                    <a:lumMod val="95000"/>
                    <a:lumOff val="5000"/>
                  </a:schemeClr>
                </a:solidFill>
                <a:sym typeface="微软雅黑" panose="020B0503020204020204" pitchFamily="34" charset="-122"/>
              </a:rPr>
              <a:t>方法得到相应的</a:t>
            </a:r>
            <a:r>
              <a:rPr lang="en-US" altLang="x-none" sz="1999" dirty="0">
                <a:solidFill>
                  <a:schemeClr val="tx1">
                    <a:lumMod val="95000"/>
                    <a:lumOff val="5000"/>
                  </a:schemeClr>
                </a:solidFill>
                <a:sym typeface="微软雅黑" panose="020B0503020204020204" pitchFamily="34" charset="-122"/>
              </a:rPr>
              <a:t>DOM</a:t>
            </a:r>
            <a:r>
              <a:rPr lang="zh-CN" altLang="en-US" sz="1999" dirty="0">
                <a:solidFill>
                  <a:schemeClr val="tx1">
                    <a:lumMod val="95000"/>
                    <a:lumOff val="5000"/>
                  </a:schemeClr>
                </a:solidFill>
                <a:sym typeface="微软雅黑" panose="020B0503020204020204" pitchFamily="34" charset="-122"/>
              </a:rPr>
              <a:t>对象</a:t>
            </a:r>
          </a:p>
          <a:p>
            <a:pPr marL="0" indent="0">
              <a:lnSpc>
                <a:spcPct val="150000"/>
              </a:lnSpc>
              <a:spcBef>
                <a:spcPts val="0"/>
              </a:spcBef>
              <a:buNone/>
            </a:pPr>
            <a:endParaRPr lang="zh-CN" altLang="en-US" sz="1999" dirty="0" err="1">
              <a:solidFill>
                <a:schemeClr val="tx1">
                  <a:lumMod val="95000"/>
                  <a:lumOff val="5000"/>
                </a:schemeClr>
              </a:solidFill>
              <a:sym typeface="+mn-ea"/>
            </a:endParaRPr>
          </a:p>
          <a:p>
            <a:pPr lvl="1">
              <a:lnSpc>
                <a:spcPts val="2200"/>
              </a:lnSpc>
              <a:spcBef>
                <a:spcPts val="0"/>
              </a:spcBef>
            </a:pPr>
            <a:endParaRPr lang="zh-CN" altLang="en-US"/>
          </a:p>
        </p:txBody>
      </p:sp>
      <p:sp>
        <p:nvSpPr>
          <p:cNvPr id="3" name="标题 2"/>
          <p:cNvSpPr>
            <a:spLocks noGrp="1"/>
          </p:cNvSpPr>
          <p:nvPr>
            <p:ph type="title"/>
          </p:nvPr>
        </p:nvSpPr>
        <p:spPr/>
        <p:txBody>
          <a:bodyPr/>
          <a:lstStyle/>
          <a:p>
            <a:r>
              <a:rPr lang="en-US" altLang="zh-CN"/>
              <a:t>5.1 </a:t>
            </a:r>
            <a:r>
              <a:rPr lang="en-US"/>
              <a:t>jQuery</a:t>
            </a:r>
            <a:r>
              <a:rPr lang="zh-CN" altLang="en-US"/>
              <a:t>对象转为</a:t>
            </a:r>
            <a:r>
              <a:rPr lang="en-US" altLang="zh-CN"/>
              <a:t>DOM</a:t>
            </a:r>
            <a:r>
              <a:rPr lang="zh-CN" altLang="en-US"/>
              <a:t>对象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文本框 4"/>
          <p:cNvSpPr txBox="1"/>
          <p:nvPr/>
        </p:nvSpPr>
        <p:spPr>
          <a:xfrm>
            <a:off x="539757" y="2931806"/>
            <a:ext cx="7363460" cy="14779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801"/>
              <a:t>var div1=$('#div1')                          //jQuery</a:t>
            </a:r>
            <a:r>
              <a:rPr lang="zh-CN" altLang="en-US" sz="1801"/>
              <a:t>对象</a:t>
            </a:r>
          </a:p>
          <a:p>
            <a:r>
              <a:rPr lang="en-US" altLang="zh-CN" sz="1801">
                <a:sym typeface="+mn-ea"/>
              </a:rPr>
              <a:t>var div2=</a:t>
            </a:r>
            <a:r>
              <a:rPr lang="en-US" altLang="zh-CN" sz="1801"/>
              <a:t>$('div')[0]                         //DOM</a:t>
            </a:r>
            <a:r>
              <a:rPr lang="zh-CN" altLang="en-US" sz="1801"/>
              <a:t>对象</a:t>
            </a:r>
          </a:p>
          <a:p>
            <a:r>
              <a:rPr lang="en-US" altLang="zh-CN" sz="1801">
                <a:sym typeface="+mn-ea"/>
              </a:rPr>
              <a:t>var div3=</a:t>
            </a:r>
            <a:r>
              <a:rPr lang="en-US" altLang="zh-CN" sz="1801"/>
              <a:t>$('div').get(0)                 //DOM</a:t>
            </a:r>
            <a:r>
              <a:rPr lang="zh-CN" altLang="en-US" sz="1801"/>
              <a:t>对象</a:t>
            </a:r>
          </a:p>
          <a:p>
            <a:r>
              <a:rPr lang="en-US" altLang="zh-CN" sz="1801"/>
              <a:t>div2</a:t>
            </a:r>
            <a:r>
              <a:rPr lang="zh-CN" altLang="en-US" sz="1801"/>
              <a:t>.innerHTML="Hellow world";</a:t>
            </a:r>
          </a:p>
          <a:p>
            <a:r>
              <a:rPr lang="en-US" altLang="zh-CN" sz="1801"/>
              <a:t>div3.</a:t>
            </a:r>
            <a:r>
              <a:rPr lang="zh-CN" altLang="en-US" sz="1801"/>
              <a:t>innerHTML="Hello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72" y="987437"/>
            <a:ext cx="6837045" cy="1149985"/>
          </a:xfrm>
        </p:spPr>
        <p:txBody>
          <a:bodyPr>
            <a:normAutofit fontScale="90000" lnSpcReduction="20000"/>
          </a:bodyPr>
          <a:lstStyle/>
          <a:p>
            <a:pPr>
              <a:lnSpc>
                <a:spcPct val="110000"/>
              </a:lnSpc>
            </a:pPr>
            <a:r>
              <a:rPr lang="zh-CN" altLang="en-US" dirty="0">
                <a:solidFill>
                  <a:schemeClr val="tx1">
                    <a:lumMod val="95000"/>
                    <a:lumOff val="5000"/>
                  </a:schemeClr>
                </a:solidFill>
                <a:sym typeface="微软雅黑" panose="020B0503020204020204" pitchFamily="34" charset="-122"/>
              </a:rPr>
              <a:t>对于一个</a:t>
            </a:r>
            <a:r>
              <a:rPr lang="en-US" altLang="x-none" dirty="0">
                <a:solidFill>
                  <a:schemeClr val="tx1">
                    <a:lumMod val="95000"/>
                    <a:lumOff val="5000"/>
                  </a:schemeClr>
                </a:solidFill>
                <a:sym typeface="微软雅黑" panose="020B0503020204020204" pitchFamily="34" charset="-122"/>
              </a:rPr>
              <a:t>DOM</a:t>
            </a:r>
            <a:r>
              <a:rPr lang="zh-CN" altLang="en-US" dirty="0">
                <a:solidFill>
                  <a:schemeClr val="tx1">
                    <a:lumMod val="95000"/>
                    <a:lumOff val="5000"/>
                  </a:schemeClr>
                </a:solidFill>
                <a:sym typeface="微软雅黑" panose="020B0503020204020204" pitchFamily="34" charset="-122"/>
              </a:rPr>
              <a:t>对象，只需要用</a:t>
            </a:r>
            <a:r>
              <a:rPr lang="en-US" altLang="x-none" dirty="0">
                <a:solidFill>
                  <a:schemeClr val="tx1">
                    <a:lumMod val="95000"/>
                    <a:lumOff val="5000"/>
                  </a:schemeClr>
                </a:solidFill>
                <a:sym typeface="微软雅黑" panose="020B0503020204020204" pitchFamily="34" charset="-122"/>
              </a:rPr>
              <a:t>$()</a:t>
            </a:r>
            <a:r>
              <a:rPr lang="zh-CN" altLang="en-US" dirty="0">
                <a:solidFill>
                  <a:schemeClr val="tx1">
                    <a:lumMod val="95000"/>
                    <a:lumOff val="5000"/>
                  </a:schemeClr>
                </a:solidFill>
                <a:sym typeface="微软雅黑" panose="020B0503020204020204" pitchFamily="34" charset="-122"/>
              </a:rPr>
              <a:t>把</a:t>
            </a:r>
            <a:r>
              <a:rPr lang="en-US" altLang="x-none" dirty="0">
                <a:solidFill>
                  <a:schemeClr val="tx1">
                    <a:lumMod val="95000"/>
                    <a:lumOff val="5000"/>
                  </a:schemeClr>
                </a:solidFill>
                <a:sym typeface="微软雅黑" panose="020B0503020204020204" pitchFamily="34" charset="-122"/>
              </a:rPr>
              <a:t>DOM</a:t>
            </a:r>
            <a:r>
              <a:rPr lang="zh-CN" altLang="en-US" dirty="0">
                <a:solidFill>
                  <a:schemeClr val="tx1">
                    <a:lumMod val="95000"/>
                    <a:lumOff val="5000"/>
                  </a:schemeClr>
                </a:solidFill>
                <a:sym typeface="微软雅黑" panose="020B0503020204020204" pitchFamily="34" charset="-122"/>
              </a:rPr>
              <a:t>对象包装起来，就可以获得一个</a:t>
            </a:r>
            <a:r>
              <a:rPr lang="en-US" altLang="x-none" dirty="0">
                <a:solidFill>
                  <a:schemeClr val="tx1">
                    <a:lumMod val="95000"/>
                    <a:lumOff val="5000"/>
                  </a:schemeClr>
                </a:solidFill>
                <a:sym typeface="微软雅黑" panose="020B0503020204020204" pitchFamily="34" charset="-122"/>
              </a:rPr>
              <a:t>jQuery</a:t>
            </a:r>
            <a:r>
              <a:rPr lang="zh-CN" altLang="en-US" dirty="0">
                <a:solidFill>
                  <a:schemeClr val="tx1">
                    <a:lumMod val="95000"/>
                    <a:lumOff val="5000"/>
                  </a:schemeClr>
                </a:solidFill>
                <a:sym typeface="微软雅黑" panose="020B0503020204020204" pitchFamily="34" charset="-122"/>
              </a:rPr>
              <a:t>对象了</a:t>
            </a:r>
          </a:p>
          <a:p>
            <a:pPr>
              <a:lnSpc>
                <a:spcPct val="110000"/>
              </a:lnSpc>
            </a:pPr>
            <a:r>
              <a:rPr lang="en-US" altLang="zh-CN" dirty="0">
                <a:solidFill>
                  <a:schemeClr val="tx1">
                    <a:lumMod val="95000"/>
                    <a:lumOff val="5000"/>
                  </a:schemeClr>
                </a:solidFill>
                <a:sym typeface="微软雅黑" panose="020B0503020204020204" pitchFamily="34" charset="-122"/>
              </a:rPr>
              <a:t>jQuery</a:t>
            </a:r>
            <a:r>
              <a:rPr lang="zh-CN" altLang="en-US" dirty="0">
                <a:solidFill>
                  <a:schemeClr val="tx1">
                    <a:lumMod val="95000"/>
                    <a:lumOff val="5000"/>
                  </a:schemeClr>
                </a:solidFill>
                <a:sym typeface="微软雅黑" panose="020B0503020204020204" pitchFamily="34" charset="-122"/>
              </a:rPr>
              <a:t>对象</a:t>
            </a:r>
            <a:r>
              <a:rPr lang="en-US" altLang="zh-CN" dirty="0">
                <a:solidFill>
                  <a:schemeClr val="tx1">
                    <a:lumMod val="95000"/>
                    <a:lumOff val="5000"/>
                  </a:schemeClr>
                </a:solidFill>
                <a:sym typeface="微软雅黑" panose="020B0503020204020204" pitchFamily="34" charset="-122"/>
              </a:rPr>
              <a:t>=$(DOM</a:t>
            </a:r>
            <a:r>
              <a:rPr lang="zh-CN" altLang="en-US" dirty="0">
                <a:solidFill>
                  <a:schemeClr val="tx1">
                    <a:lumMod val="95000"/>
                    <a:lumOff val="5000"/>
                  </a:schemeClr>
                </a:solidFill>
                <a:sym typeface="微软雅黑" panose="020B0503020204020204" pitchFamily="34" charset="-122"/>
              </a:rPr>
              <a:t>对象</a:t>
            </a:r>
            <a:r>
              <a:rPr lang="en-US" altLang="zh-CN" dirty="0">
                <a:solidFill>
                  <a:schemeClr val="tx1">
                    <a:lumMod val="95000"/>
                    <a:lumOff val="5000"/>
                  </a:schemeClr>
                </a:solidFill>
                <a:sym typeface="微软雅黑" panose="020B0503020204020204" pitchFamily="34" charset="-122"/>
              </a:rPr>
              <a:t>)</a:t>
            </a:r>
          </a:p>
        </p:txBody>
      </p:sp>
      <p:sp>
        <p:nvSpPr>
          <p:cNvPr id="3" name="标题 2"/>
          <p:cNvSpPr>
            <a:spLocks noGrp="1"/>
          </p:cNvSpPr>
          <p:nvPr>
            <p:ph type="title"/>
          </p:nvPr>
        </p:nvSpPr>
        <p:spPr/>
        <p:txBody>
          <a:bodyPr/>
          <a:lstStyle/>
          <a:p>
            <a:r>
              <a:rPr lang="en-US" altLang="zh-CN"/>
              <a:t>5.2 DOM</a:t>
            </a:r>
            <a:r>
              <a:rPr lang="zh-CN" altLang="en-US"/>
              <a:t>对象转为</a:t>
            </a:r>
            <a:r>
              <a:rPr lang="en-US" altLang="zh-CN"/>
              <a:t>jQuery</a:t>
            </a:r>
            <a:r>
              <a:rPr lang="zh-CN" altLang="en-US"/>
              <a:t>对象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文本框 4"/>
          <p:cNvSpPr txBox="1"/>
          <p:nvPr/>
        </p:nvSpPr>
        <p:spPr>
          <a:xfrm>
            <a:off x="683902" y="2571753"/>
            <a:ext cx="7363460" cy="64658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801">
                <a:sym typeface="+mn-ea"/>
              </a:rPr>
              <a:t>var div1=</a:t>
            </a:r>
            <a:r>
              <a:rPr lang="en-US" altLang="zh-CN" sz="1801"/>
              <a:t>document.getElementById('div1')    //</a:t>
            </a:r>
            <a:r>
              <a:rPr lang="en-US" altLang="zh-CN" sz="1801">
                <a:sym typeface="+mn-ea"/>
              </a:rPr>
              <a:t>DOM</a:t>
            </a:r>
            <a:r>
              <a:rPr lang="zh-CN" altLang="en-US" sz="1801">
                <a:sym typeface="+mn-ea"/>
              </a:rPr>
              <a:t>对象</a:t>
            </a:r>
            <a:endParaRPr lang="zh-CN" altLang="en-US" sz="1801"/>
          </a:p>
          <a:p>
            <a:r>
              <a:rPr lang="en-US" altLang="zh-CN" sz="1801">
                <a:sym typeface="+mn-ea"/>
              </a:rPr>
              <a:t>var div2=$(div1)</a:t>
            </a:r>
            <a:r>
              <a:rPr lang="en-US" altLang="zh-CN" sz="1801"/>
              <a:t>                                                   //</a:t>
            </a:r>
            <a:r>
              <a:rPr lang="en-US" altLang="zh-CN" sz="1801">
                <a:sym typeface="+mn-ea"/>
              </a:rPr>
              <a:t>jQuery</a:t>
            </a:r>
            <a:r>
              <a:rPr lang="zh-CN" altLang="en-US" sz="1801">
                <a:sym typeface="+mn-ea"/>
              </a:rPr>
              <a:t>对象</a:t>
            </a:r>
            <a:endParaRPr lang="zh-CN" altLang="en-US" sz="180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3" name="标题 1"/>
          <p:cNvSpPr txBox="1"/>
          <p:nvPr/>
        </p:nvSpPr>
        <p:spPr bwMode="auto">
          <a:xfrm>
            <a:off x="366692" y="295272"/>
            <a:ext cx="8648701" cy="569913"/>
          </a:xfrm>
          <a:prstGeom prst="rect">
            <a:avLst/>
          </a:prstGeom>
          <a:noFill/>
          <a:ln>
            <a:noFill/>
          </a:ln>
        </p:spPr>
        <p:txBody>
          <a:bodyPr vert="horz" wrap="square" lIns="102870" tIns="51434" rIns="102870" bIns="51434" numCol="1" rtlCol="0" anchor="ctr" anchorCtr="0" compatLnSpc="1">
            <a:normAutofit/>
          </a:bodyPr>
          <a:lstStyle/>
          <a:p>
            <a:pPr defTabSz="1028686">
              <a:spcBef>
                <a:spcPct val="0"/>
              </a:spcBef>
              <a:defRPr/>
            </a:pPr>
            <a:r>
              <a:rPr lang="zh-CN" altLang="en-US" sz="2799"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本章重点</a:t>
            </a:r>
          </a:p>
        </p:txBody>
      </p:sp>
      <p:sp>
        <p:nvSpPr>
          <p:cNvPr id="4" name="文本框 1"/>
          <p:cNvSpPr txBox="1"/>
          <p:nvPr/>
        </p:nvSpPr>
        <p:spPr>
          <a:xfrm>
            <a:off x="611508" y="1074421"/>
            <a:ext cx="3787774" cy="2797048"/>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lang="en-US" altLang="zh-CN" sz="240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jQuery</a:t>
            </a:r>
            <a:r>
              <a:rPr lang="zh-CN" altLang="en-US" sz="240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概念</a:t>
            </a:r>
          </a:p>
          <a:p>
            <a:pPr>
              <a:lnSpc>
                <a:spcPct val="150000"/>
              </a:lnSpc>
              <a:buClr>
                <a:srgbClr val="00B0F0"/>
              </a:buClr>
              <a:buFont typeface="Wingdings" panose="05000000000000000000" pitchFamily="2" charset="2"/>
              <a:buChar char=""/>
            </a:pPr>
            <a:r>
              <a:rPr lang="en-US" altLang="zh-CN" sz="240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jQuery</a:t>
            </a:r>
            <a:r>
              <a:rPr lang="zh-CN" altLang="en-US" sz="2400">
                <a:solidFill>
                  <a:schemeClr val="tx1">
                    <a:lumMod val="95000"/>
                    <a:lumOff val="5000"/>
                  </a:schemeClr>
                </a:solidFill>
                <a:latin typeface="微软雅黑" panose="020B0503020204020204" pitchFamily="34" charset="-122"/>
                <a:ea typeface="微软雅黑" panose="020B0503020204020204" pitchFamily="34" charset="-122"/>
                <a:cs typeface="+mj-cs"/>
                <a:sym typeface="+mn-ea"/>
              </a:rPr>
              <a:t>环境配置</a:t>
            </a:r>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buClr>
                <a:srgbClr val="00B0F0"/>
              </a:buClr>
              <a:buFont typeface="Wingdings" panose="05000000000000000000" pitchFamily="2" charset="2"/>
              <a:buChar char=""/>
            </a:pPr>
            <a:r>
              <a:rPr lang="en-US" altLang="zh-CN" sz="2400">
                <a:solidFill>
                  <a:srgbClr val="FF0000"/>
                </a:solidFill>
                <a:latin typeface="微软雅黑" panose="020B0503020204020204" pitchFamily="34" charset="-122"/>
                <a:ea typeface="微软雅黑" panose="020B0503020204020204" pitchFamily="34" charset="-122"/>
                <a:sym typeface="+mn-ea"/>
              </a:rPr>
              <a:t>jQuery</a:t>
            </a:r>
            <a:r>
              <a:rPr lang="zh-CN" altLang="en-US" sz="2400">
                <a:solidFill>
                  <a:srgbClr val="FF0000"/>
                </a:solidFill>
                <a:latin typeface="微软雅黑" panose="020B0503020204020204" pitchFamily="34" charset="-122"/>
                <a:ea typeface="微软雅黑" panose="020B0503020204020204" pitchFamily="34" charset="-122"/>
                <a:sym typeface="+mn-ea"/>
              </a:rPr>
              <a:t>选择器</a:t>
            </a:r>
          </a:p>
          <a:p>
            <a:pPr>
              <a:lnSpc>
                <a:spcPct val="150000"/>
              </a:lnSpc>
              <a:buClr>
                <a:srgbClr val="00B0F0"/>
              </a:buClr>
              <a:buFont typeface="Wingdings" panose="05000000000000000000" pitchFamily="2" charset="2"/>
              <a:buChar char=""/>
            </a:pP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jQuery对象与DOM对象</a:t>
            </a:r>
          </a:p>
          <a:p>
            <a:pPr>
              <a:lnSpc>
                <a:spcPct val="150000"/>
              </a:lnSpc>
              <a:buClr>
                <a:srgbClr val="00B0F0"/>
              </a:buClr>
              <a:buFont typeface="Wingdings" panose="05000000000000000000" pitchFamily="2" charset="2"/>
              <a:buChar char=""/>
            </a:pP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jQuery对象遍历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7341" y="128270"/>
            <a:ext cx="8229599" cy="675640"/>
          </a:xfrm>
        </p:spPr>
        <p:txBody>
          <a:bodyPr/>
          <a:lstStyle/>
          <a:p>
            <a:r>
              <a:rPr lang="en-US" altLang="zh-CN"/>
              <a:t>6 jQuery</a:t>
            </a:r>
            <a:r>
              <a:rPr lang="zh-CN" altLang="en-US"/>
              <a:t>对象遍历</a:t>
            </a:r>
          </a:p>
        </p:txBody>
      </p:sp>
      <p:sp>
        <p:nvSpPr>
          <p:cNvPr id="4" name="灯片编号占位符 3"/>
          <p:cNvSpPr>
            <a:spLocks noGrp="1"/>
          </p:cNvSpPr>
          <p:nvPr>
            <p:ph type="sldNum" sz="quarter" idx="12"/>
          </p:nvPr>
        </p:nvSpPr>
        <p:spPr>
          <a:xfrm>
            <a:off x="6588128" y="4731711"/>
            <a:ext cx="2133601" cy="273844"/>
          </a:xfrm>
        </p:spPr>
        <p:txBody>
          <a:bodyPr/>
          <a:lstStyle/>
          <a:p>
            <a:fld id="{0C913308-F349-4B6D-A68A-DD1791B4A57B}" type="slidenum">
              <a:rPr lang="zh-CN" altLang="en-US" smtClean="0"/>
              <a:t>20</a:t>
            </a:fld>
            <a:endParaRPr lang="zh-CN" altLang="en-US"/>
          </a:p>
        </p:txBody>
      </p:sp>
      <p:sp>
        <p:nvSpPr>
          <p:cNvPr id="5" name="内容占位符 4"/>
          <p:cNvSpPr>
            <a:spLocks noGrp="1"/>
          </p:cNvSpPr>
          <p:nvPr>
            <p:ph sz="quarter" idx="13"/>
          </p:nvPr>
        </p:nvSpPr>
        <p:spPr>
          <a:xfrm>
            <a:off x="611509" y="996327"/>
            <a:ext cx="3994785" cy="1773555"/>
          </a:xfrm>
        </p:spPr>
        <p:txBody>
          <a:bodyPr>
            <a:normAutofit/>
          </a:bodyPr>
          <a:lstStyle/>
          <a:p>
            <a:pPr>
              <a:lnSpc>
                <a:spcPct val="160000"/>
              </a:lnSpc>
            </a:pPr>
            <a:r>
              <a:rPr lang="en-US" altLang="zh-CN" sz="1999"/>
              <a:t>jQuery</a:t>
            </a:r>
            <a:r>
              <a:rPr lang="zh-CN" altLang="en-US" sz="1999"/>
              <a:t>对象过滤</a:t>
            </a:r>
          </a:p>
          <a:p>
            <a:pPr>
              <a:lnSpc>
                <a:spcPct val="160000"/>
              </a:lnSpc>
            </a:pPr>
            <a:r>
              <a:rPr lang="en-US" altLang="zh-CN" sz="1999"/>
              <a:t>jQuery</a:t>
            </a:r>
            <a:r>
              <a:rPr lang="zh-CN" altLang="en-US" sz="1999"/>
              <a:t>对象查找</a:t>
            </a:r>
          </a:p>
          <a:p>
            <a:pPr>
              <a:lnSpc>
                <a:spcPct val="160000"/>
              </a:lnSpc>
            </a:pPr>
            <a:r>
              <a:rPr lang="en-US" altLang="zh-CN" sz="1999"/>
              <a:t>jQuery</a:t>
            </a:r>
            <a:r>
              <a:rPr lang="zh-CN" altLang="en-US" sz="1999"/>
              <a:t>对象</a:t>
            </a:r>
            <a:r>
              <a:rPr lang="en-US" altLang="zh-CN" sz="1999"/>
              <a:t>each</a:t>
            </a:r>
            <a:r>
              <a:rPr lang="zh-CN" altLang="en-US" sz="1999"/>
              <a:t>遍历</a:t>
            </a:r>
          </a:p>
          <a:p>
            <a:pPr lvl="1">
              <a:lnSpc>
                <a:spcPct val="120000"/>
              </a:lnSpc>
            </a:pPr>
            <a:endParaRPr lang="zh-CN" altLang="en-US" sz="133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5586" y="12065"/>
            <a:ext cx="8229599" cy="675640"/>
          </a:xfrm>
        </p:spPr>
        <p:txBody>
          <a:bodyPr/>
          <a:lstStyle/>
          <a:p>
            <a:r>
              <a:rPr lang="en-US" altLang="zh-CN"/>
              <a:t>6.1 jQuery</a:t>
            </a:r>
            <a:r>
              <a:rPr lang="zh-CN" altLang="en-US"/>
              <a:t>对象过滤</a:t>
            </a:r>
          </a:p>
        </p:txBody>
      </p:sp>
      <p:sp>
        <p:nvSpPr>
          <p:cNvPr id="4" name="灯片编号占位符 3"/>
          <p:cNvSpPr>
            <a:spLocks noGrp="1"/>
          </p:cNvSpPr>
          <p:nvPr>
            <p:ph type="sldNum" sz="quarter" idx="12"/>
          </p:nvPr>
        </p:nvSpPr>
        <p:spPr>
          <a:xfrm>
            <a:off x="6588128" y="4731711"/>
            <a:ext cx="2133601" cy="273844"/>
          </a:xfrm>
        </p:spPr>
        <p:txBody>
          <a:bodyPr/>
          <a:lstStyle/>
          <a:p>
            <a:fld id="{0C913308-F349-4B6D-A68A-DD1791B4A57B}" type="slidenum">
              <a:rPr lang="zh-CN" altLang="en-US" smtClean="0"/>
              <a:t>21</a:t>
            </a:fld>
            <a:endParaRPr lang="zh-CN" altLang="en-US"/>
          </a:p>
        </p:txBody>
      </p:sp>
      <p:sp>
        <p:nvSpPr>
          <p:cNvPr id="5" name="内容占位符 4"/>
          <p:cNvSpPr>
            <a:spLocks noGrp="1"/>
          </p:cNvSpPr>
          <p:nvPr>
            <p:ph sz="quarter" idx="13"/>
          </p:nvPr>
        </p:nvSpPr>
        <p:spPr>
          <a:xfrm>
            <a:off x="467360" y="699143"/>
            <a:ext cx="7970520" cy="2618740"/>
          </a:xfrm>
        </p:spPr>
        <p:txBody>
          <a:bodyPr>
            <a:normAutofit fontScale="92500"/>
          </a:bodyPr>
          <a:lstStyle/>
          <a:p>
            <a:pPr>
              <a:lnSpc>
                <a:spcPct val="120000"/>
              </a:lnSpc>
            </a:pPr>
            <a:r>
              <a:rPr lang="zh-CN" altLang="en-US" sz="1600">
                <a:solidFill>
                  <a:srgbClr val="FF0000"/>
                </a:solidFill>
              </a:rPr>
              <a:t>eq(index|-index)  </a:t>
            </a:r>
            <a:r>
              <a:rPr lang="zh-CN" altLang="en-US" sz="1600"/>
              <a:t> </a:t>
            </a:r>
            <a:r>
              <a:rPr lang="zh-CN" altLang="en-US" sz="1600">
                <a:sym typeface="+mn-ea"/>
              </a:rPr>
              <a:t> 获取</a:t>
            </a:r>
            <a:r>
              <a:rPr lang="zh-CN" altLang="en-US" sz="1600"/>
              <a:t>指定位置元素,这个元素的位置是从0算起。</a:t>
            </a:r>
          </a:p>
          <a:p>
            <a:pPr>
              <a:lnSpc>
                <a:spcPct val="120000"/>
              </a:lnSpc>
            </a:pPr>
            <a:r>
              <a:rPr lang="zh-CN" altLang="en-US" sz="1600">
                <a:solidFill>
                  <a:srgbClr val="FF0000"/>
                </a:solidFill>
              </a:rPr>
              <a:t>first()  </a:t>
            </a:r>
            <a:r>
              <a:rPr lang="zh-CN" altLang="en-US" sz="1600"/>
              <a:t>获取第一个元素</a:t>
            </a:r>
          </a:p>
          <a:p>
            <a:pPr>
              <a:lnSpc>
                <a:spcPct val="120000"/>
              </a:lnSpc>
            </a:pPr>
            <a:r>
              <a:rPr lang="zh-CN" altLang="en-US" sz="1600">
                <a:solidFill>
                  <a:srgbClr val="FF0000"/>
                </a:solidFill>
              </a:rPr>
              <a:t>last()</a:t>
            </a:r>
            <a:r>
              <a:rPr lang="zh-CN" altLang="en-US" sz="1600"/>
              <a:t> </a:t>
            </a:r>
            <a:r>
              <a:rPr lang="zh-CN" altLang="en-US" sz="1600">
                <a:solidFill>
                  <a:srgbClr val="FF0000"/>
                </a:solidFill>
                <a:sym typeface="+mn-ea"/>
              </a:rPr>
              <a:t> </a:t>
            </a:r>
            <a:r>
              <a:rPr lang="zh-CN" altLang="en-US" sz="1600">
                <a:sym typeface="+mn-ea"/>
              </a:rPr>
              <a:t>获取最后一个元素</a:t>
            </a:r>
            <a:endParaRPr lang="zh-CN" altLang="en-US" sz="1600"/>
          </a:p>
          <a:p>
            <a:pPr>
              <a:lnSpc>
                <a:spcPct val="120000"/>
              </a:lnSpc>
            </a:pPr>
            <a:r>
              <a:rPr lang="zh-CN" altLang="en-US" sz="1600">
                <a:solidFill>
                  <a:srgbClr val="FF0000"/>
                </a:solidFill>
              </a:rPr>
              <a:t>hasClass(class)</a:t>
            </a:r>
            <a:r>
              <a:rPr lang="zh-CN" altLang="en-US" sz="1600"/>
              <a:t>  检查当前的元素是否含有某个特定的类，如果有，则返回true。</a:t>
            </a:r>
          </a:p>
          <a:p>
            <a:pPr>
              <a:lnSpc>
                <a:spcPct val="120000"/>
              </a:lnSpc>
            </a:pPr>
            <a:r>
              <a:rPr lang="zh-CN" altLang="en-US" sz="1600">
                <a:solidFill>
                  <a:srgbClr val="FF0000"/>
                </a:solidFill>
              </a:rPr>
              <a:t>has(expr|ele)</a:t>
            </a:r>
            <a:r>
              <a:rPr lang="zh-CN" altLang="en-US" sz="1600"/>
              <a:t> </a:t>
            </a:r>
            <a:r>
              <a:rPr lang="zh-CN" altLang="en-US" sz="1600">
                <a:sym typeface="+mn-ea"/>
              </a:rPr>
              <a:t>获取</a:t>
            </a:r>
            <a:r>
              <a:rPr lang="zh-CN" altLang="en-US" sz="1600"/>
              <a:t>包含特定后代的元素</a:t>
            </a:r>
          </a:p>
          <a:p>
            <a:pPr>
              <a:lnSpc>
                <a:spcPct val="120000"/>
              </a:lnSpc>
            </a:pPr>
            <a:r>
              <a:rPr lang="zh-CN" altLang="en-US" sz="1600">
                <a:solidFill>
                  <a:srgbClr val="FF0000"/>
                </a:solidFill>
              </a:rPr>
              <a:t>not(expr|ele)</a:t>
            </a:r>
            <a:r>
              <a:rPr lang="zh-CN" altLang="en-US" sz="1600">
                <a:sym typeface="+mn-ea"/>
              </a:rPr>
              <a:t>获取</a:t>
            </a:r>
            <a:r>
              <a:rPr lang="zh-CN" altLang="en-US" sz="1600">
                <a:solidFill>
                  <a:schemeClr val="tx1">
                    <a:lumMod val="95000"/>
                    <a:lumOff val="5000"/>
                  </a:schemeClr>
                </a:solidFill>
              </a:rPr>
              <a:t>与指定表达式不匹配的元素</a:t>
            </a:r>
          </a:p>
          <a:p>
            <a:pPr>
              <a:lnSpc>
                <a:spcPct val="120000"/>
              </a:lnSpc>
            </a:pPr>
            <a:r>
              <a:rPr lang="zh-CN" altLang="en-US" sz="1600">
                <a:solidFill>
                  <a:srgbClr val="FF0000"/>
                </a:solidFill>
              </a:rPr>
              <a:t>slice(start,[end])</a:t>
            </a:r>
            <a:r>
              <a:rPr lang="zh-CN" altLang="en-US" sz="1600"/>
              <a:t> </a:t>
            </a:r>
            <a:r>
              <a:rPr lang="zh-CN" altLang="en-US" sz="1600">
                <a:sym typeface="+mn-ea"/>
              </a:rPr>
              <a:t>获取</a:t>
            </a:r>
            <a:r>
              <a:rPr lang="zh-CN" altLang="en-US" sz="1600"/>
              <a:t>一个匹配的子集</a:t>
            </a:r>
          </a:p>
          <a:p>
            <a:pPr lvl="1">
              <a:lnSpc>
                <a:spcPct val="120000"/>
              </a:lnSpc>
            </a:pPr>
            <a:r>
              <a:rPr lang="zh-CN" altLang="en-US" sz="1330"/>
              <a:t>start</a:t>
            </a:r>
            <a:r>
              <a:rPr lang="en-US" altLang="zh-CN" sz="1330"/>
              <a:t>: </a:t>
            </a:r>
            <a:r>
              <a:rPr lang="zh-CN" altLang="en-US" sz="1330"/>
              <a:t>开始选取子集的位置。第一个元素是0.如果是负数，则可以从集合的尾部开始选起。</a:t>
            </a:r>
          </a:p>
          <a:p>
            <a:pPr lvl="1">
              <a:lnSpc>
                <a:spcPct val="120000"/>
              </a:lnSpc>
            </a:pPr>
            <a:r>
              <a:rPr lang="en-US" altLang="zh-CN" sz="1330"/>
              <a:t>end:  </a:t>
            </a:r>
            <a:r>
              <a:rPr lang="zh-CN" altLang="en-US" sz="1330"/>
              <a:t>结束选取自己的位置，如果不指定，则就是本身的结尾</a:t>
            </a:r>
            <a:r>
              <a:rPr lang="en-US" altLang="zh-CN" sz="1330"/>
              <a:t>(</a:t>
            </a:r>
            <a:r>
              <a:rPr lang="zh-CN" altLang="zh-CN" sz="1330"/>
              <a:t>不包含</a:t>
            </a:r>
            <a:r>
              <a:rPr lang="en-US" altLang="zh-CN" sz="1330"/>
              <a:t>)</a:t>
            </a:r>
          </a:p>
        </p:txBody>
      </p:sp>
      <p:sp>
        <p:nvSpPr>
          <p:cNvPr id="2" name="文本框 1"/>
          <p:cNvSpPr txBox="1"/>
          <p:nvPr/>
        </p:nvSpPr>
        <p:spPr>
          <a:xfrm>
            <a:off x="755655" y="3507747"/>
            <a:ext cx="6116955"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sz="1801"/>
              <a:t>$("</a:t>
            </a:r>
            <a:r>
              <a:rPr lang="en-US" sz="1801"/>
              <a:t>p</a:t>
            </a:r>
            <a:r>
              <a:rPr sz="1801"/>
              <a:t>").eq(-2)</a:t>
            </a:r>
          </a:p>
          <a:p>
            <a:r>
              <a:rPr sz="1801"/>
              <a:t>$('li').has('</a:t>
            </a:r>
            <a:r>
              <a:rPr lang="en-US" sz="1801"/>
              <a:t>span</a:t>
            </a:r>
            <a:r>
              <a:rPr sz="1801"/>
              <a:t>')</a:t>
            </a:r>
          </a:p>
          <a:p>
            <a:r>
              <a:rPr sz="1801"/>
              <a:t>$("p").slice(0,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8633" y="925203"/>
            <a:ext cx="8295004" cy="3234690"/>
          </a:xfrm>
        </p:spPr>
        <p:txBody>
          <a:bodyPr>
            <a:normAutofit/>
          </a:bodyPr>
          <a:lstStyle/>
          <a:p>
            <a:pPr marL="285747" indent="-285747">
              <a:lnSpc>
                <a:spcPts val="2500"/>
              </a:lnSpc>
              <a:spcBef>
                <a:spcPts val="0"/>
              </a:spcBef>
              <a:buFont typeface="Wingdings" panose="05000000000000000000" charset="0"/>
              <a:buChar char="v"/>
            </a:pPr>
            <a:r>
              <a:rPr sz="1801">
                <a:solidFill>
                  <a:srgbClr val="FF0000"/>
                </a:solidFill>
                <a:sym typeface="+mn-ea"/>
              </a:rPr>
              <a:t>children([expr]) </a:t>
            </a:r>
            <a:r>
              <a:rPr sz="1801">
                <a:sym typeface="+mn-ea"/>
              </a:rPr>
              <a:t>  取得所有子元素的元素集合 </a:t>
            </a:r>
          </a:p>
          <a:p>
            <a:pPr marL="285747" indent="-285747">
              <a:lnSpc>
                <a:spcPts val="2500"/>
              </a:lnSpc>
              <a:spcBef>
                <a:spcPts val="0"/>
              </a:spcBef>
              <a:buFont typeface="Wingdings" panose="05000000000000000000" charset="0"/>
              <a:buChar char="v"/>
            </a:pPr>
            <a:r>
              <a:rPr sz="1801">
                <a:solidFill>
                  <a:srgbClr val="FF0000"/>
                </a:solidFill>
                <a:sym typeface="+mn-ea"/>
              </a:rPr>
              <a:t>next([expr]) </a:t>
            </a:r>
            <a:r>
              <a:rPr sz="1801">
                <a:sym typeface="+mn-ea"/>
              </a:rPr>
              <a:t>  取得紧邻的</a:t>
            </a:r>
            <a:r>
              <a:rPr lang="zh-CN" altLang="en-US" sz="1801">
                <a:sym typeface="+mn-ea"/>
              </a:rPr>
              <a:t>下一个的</a:t>
            </a:r>
            <a:r>
              <a:rPr sz="1801">
                <a:sym typeface="+mn-ea"/>
              </a:rPr>
              <a:t>同辈元素</a:t>
            </a:r>
          </a:p>
          <a:p>
            <a:pPr marL="285747" indent="-285747">
              <a:lnSpc>
                <a:spcPts val="2500"/>
              </a:lnSpc>
              <a:spcBef>
                <a:spcPts val="0"/>
              </a:spcBef>
              <a:buFont typeface="Wingdings" panose="05000000000000000000" charset="0"/>
              <a:buChar char="v"/>
            </a:pPr>
            <a:r>
              <a:rPr sz="1801">
                <a:solidFill>
                  <a:srgbClr val="FF0000"/>
                </a:solidFill>
                <a:sym typeface="+mn-ea"/>
              </a:rPr>
              <a:t>nextall([expr]) </a:t>
            </a:r>
            <a:r>
              <a:rPr sz="1801">
                <a:sym typeface="+mn-ea"/>
              </a:rPr>
              <a:t>查找当前元素之后所有的同辈元素</a:t>
            </a:r>
          </a:p>
          <a:p>
            <a:pPr marL="285747" indent="-285747">
              <a:lnSpc>
                <a:spcPts val="2500"/>
              </a:lnSpc>
              <a:spcBef>
                <a:spcPts val="0"/>
              </a:spcBef>
              <a:buFont typeface="Wingdings" panose="05000000000000000000" charset="0"/>
              <a:buChar char="v"/>
            </a:pPr>
            <a:r>
              <a:rPr sz="1801">
                <a:solidFill>
                  <a:srgbClr val="FF0000"/>
                </a:solidFill>
                <a:sym typeface="+mn-ea"/>
              </a:rPr>
              <a:t>prev([expr]) </a:t>
            </a:r>
            <a:r>
              <a:rPr sz="1801">
                <a:sym typeface="+mn-ea"/>
              </a:rPr>
              <a:t>取得紧邻的</a:t>
            </a:r>
            <a:r>
              <a:rPr lang="zh-CN" altLang="en-US" sz="1801">
                <a:sym typeface="+mn-ea"/>
              </a:rPr>
              <a:t>上一个</a:t>
            </a:r>
            <a:r>
              <a:rPr sz="1801">
                <a:sym typeface="+mn-ea"/>
              </a:rPr>
              <a:t>同辈元素</a:t>
            </a:r>
          </a:p>
          <a:p>
            <a:pPr marL="285747" indent="-285747">
              <a:lnSpc>
                <a:spcPts val="2500"/>
              </a:lnSpc>
              <a:spcBef>
                <a:spcPts val="0"/>
              </a:spcBef>
              <a:buFont typeface="Wingdings" panose="05000000000000000000" charset="0"/>
              <a:buChar char="v"/>
            </a:pPr>
            <a:r>
              <a:rPr sz="1801">
                <a:solidFill>
                  <a:srgbClr val="FF0000"/>
                </a:solidFill>
                <a:sym typeface="+mn-ea"/>
              </a:rPr>
              <a:t>prevall([expr]) </a:t>
            </a:r>
            <a:r>
              <a:rPr sz="1801">
                <a:sym typeface="+mn-ea"/>
              </a:rPr>
              <a:t>查找当前元素之前所有的同辈元素</a:t>
            </a:r>
          </a:p>
          <a:p>
            <a:pPr marL="285747" indent="-285747">
              <a:lnSpc>
                <a:spcPts val="2500"/>
              </a:lnSpc>
              <a:spcBef>
                <a:spcPts val="0"/>
              </a:spcBef>
              <a:buFont typeface="Wingdings" panose="05000000000000000000" charset="0"/>
              <a:buChar char="v"/>
            </a:pPr>
            <a:r>
              <a:rPr sz="1801">
                <a:solidFill>
                  <a:srgbClr val="FF0000"/>
                </a:solidFill>
                <a:sym typeface="+mn-ea"/>
              </a:rPr>
              <a:t>siblings([expr])</a:t>
            </a:r>
            <a:r>
              <a:rPr sz="1801">
                <a:sym typeface="+mn-ea"/>
              </a:rPr>
              <a:t> 取得所有同辈元素的元素集合</a:t>
            </a:r>
          </a:p>
          <a:p>
            <a:pPr marL="285747" indent="-285747">
              <a:lnSpc>
                <a:spcPts val="2500"/>
              </a:lnSpc>
              <a:spcBef>
                <a:spcPts val="0"/>
              </a:spcBef>
              <a:buFont typeface="Wingdings" panose="05000000000000000000" charset="0"/>
              <a:buChar char="v"/>
            </a:pPr>
            <a:r>
              <a:rPr sz="1801">
                <a:solidFill>
                  <a:srgbClr val="FF0000"/>
                </a:solidFill>
                <a:sym typeface="+mn-ea"/>
              </a:rPr>
              <a:t>parent([expr])</a:t>
            </a:r>
            <a:r>
              <a:rPr sz="1801">
                <a:sym typeface="+mn-ea"/>
              </a:rPr>
              <a:t> 取得父元素</a:t>
            </a:r>
          </a:p>
          <a:p>
            <a:pPr marL="285747" indent="-285747">
              <a:lnSpc>
                <a:spcPts val="2500"/>
              </a:lnSpc>
              <a:spcBef>
                <a:spcPts val="0"/>
              </a:spcBef>
              <a:buFont typeface="Wingdings" panose="05000000000000000000" charset="0"/>
              <a:buChar char="v"/>
            </a:pPr>
            <a:r>
              <a:rPr sz="1801">
                <a:solidFill>
                  <a:srgbClr val="FF0000"/>
                </a:solidFill>
                <a:sym typeface="+mn-ea"/>
              </a:rPr>
              <a:t>parents([expr]) </a:t>
            </a:r>
            <a:r>
              <a:rPr sz="1801">
                <a:sym typeface="+mn-ea"/>
              </a:rPr>
              <a:t>取得祖先元素的元素集合 。</a:t>
            </a:r>
          </a:p>
        </p:txBody>
      </p:sp>
      <p:sp>
        <p:nvSpPr>
          <p:cNvPr id="3" name="标题 2"/>
          <p:cNvSpPr>
            <a:spLocks noGrp="1"/>
          </p:cNvSpPr>
          <p:nvPr>
            <p:ph type="title"/>
          </p:nvPr>
        </p:nvSpPr>
        <p:spPr/>
        <p:txBody>
          <a:bodyPr/>
          <a:lstStyle/>
          <a:p>
            <a:r>
              <a:rPr lang="en-US" altLang="zh-CN"/>
              <a:t>6.2 jQuery</a:t>
            </a:r>
            <a:r>
              <a:rPr lang="zh-CN" altLang="en-US"/>
              <a:t>对象查找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5" name="文本框 4"/>
          <p:cNvSpPr txBox="1"/>
          <p:nvPr/>
        </p:nvSpPr>
        <p:spPr>
          <a:xfrm>
            <a:off x="1073793" y="3602997"/>
            <a:ext cx="4893944"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801"/>
              <a:t>$("p").next()</a:t>
            </a:r>
          </a:p>
          <a:p>
            <a:r>
              <a:rPr lang="zh-CN" altLang="en-US" sz="1801"/>
              <a:t>$("div:last").prevAll()</a:t>
            </a:r>
          </a:p>
          <a:p>
            <a:r>
              <a:rPr lang="zh-CN" altLang="en-US" sz="1801"/>
              <a:t>$("span").parents("p")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9" y="987437"/>
            <a:ext cx="7337424" cy="3237865"/>
          </a:xfrm>
        </p:spPr>
        <p:txBody>
          <a:bodyPr>
            <a:normAutofit/>
          </a:bodyPr>
          <a:lstStyle/>
          <a:p>
            <a:r>
              <a:rPr lang="en-US" altLang="zh-CN" b="1">
                <a:solidFill>
                  <a:srgbClr val="FF0000"/>
                </a:solidFill>
              </a:rPr>
              <a:t>each()</a:t>
            </a:r>
          </a:p>
          <a:p>
            <a:pPr marL="457194" lvl="1" indent="0">
              <a:buNone/>
            </a:pPr>
            <a:r>
              <a:rPr lang="en-US" altLang="zh-CN"/>
              <a:t>jQuery</a:t>
            </a:r>
            <a:r>
              <a:rPr lang="zh-CN" altLang="en-US"/>
              <a:t>数组对象</a:t>
            </a:r>
            <a:r>
              <a:rPr lang="en-US" altLang="zh-CN"/>
              <a:t>.each(function(i){</a:t>
            </a:r>
          </a:p>
          <a:p>
            <a:pPr marL="457194" lvl="1" indent="0">
              <a:buNone/>
            </a:pPr>
            <a:r>
              <a:rPr lang="en-US" altLang="zh-CN"/>
              <a:t>	$(this).......</a:t>
            </a:r>
          </a:p>
          <a:p>
            <a:pPr marL="457194" lvl="1" indent="0">
              <a:buNone/>
            </a:pPr>
            <a:r>
              <a:rPr lang="en-US" altLang="zh-CN"/>
              <a:t>})</a:t>
            </a:r>
          </a:p>
        </p:txBody>
      </p:sp>
      <p:sp>
        <p:nvSpPr>
          <p:cNvPr id="3" name="标题 2"/>
          <p:cNvSpPr>
            <a:spLocks noGrp="1"/>
          </p:cNvSpPr>
          <p:nvPr>
            <p:ph type="title"/>
          </p:nvPr>
        </p:nvSpPr>
        <p:spPr/>
        <p:txBody>
          <a:bodyPr/>
          <a:lstStyle/>
          <a:p>
            <a:r>
              <a:rPr lang="en-US" altLang="zh-CN"/>
              <a:t>6.3 jQuery</a:t>
            </a:r>
            <a:r>
              <a:rPr lang="zh-CN" altLang="en-US"/>
              <a:t>数组对象遍历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5" name="文本框 4"/>
          <p:cNvSpPr txBox="1"/>
          <p:nvPr/>
        </p:nvSpPr>
        <p:spPr>
          <a:xfrm>
            <a:off x="657230" y="2961012"/>
            <a:ext cx="5643245" cy="9237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801"/>
              <a:t>$("img").each(function(i){</a:t>
            </a:r>
          </a:p>
          <a:p>
            <a:r>
              <a:rPr lang="zh-CN" altLang="en-US" sz="1801"/>
              <a:t>   this.src = "test" + i + ".jpg";</a:t>
            </a:r>
          </a:p>
          <a:p>
            <a:r>
              <a:rPr lang="zh-CN" altLang="en-US" sz="1801"/>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179992" y="-16"/>
            <a:ext cx="8648700" cy="569913"/>
          </a:xfrm>
          <a:prstGeom prst="rect">
            <a:avLst/>
          </a:prstGeom>
          <a:noFill/>
          <a:ln>
            <a:noFill/>
          </a:ln>
        </p:spPr>
        <p:txBody>
          <a:bodyPr vert="horz" wrap="square" lIns="102870" tIns="51434" rIns="102870" bIns="51434" numCol="1" rtlCol="0" anchor="ctr" anchorCtr="0" compatLnSpc="1">
            <a:normAutofit/>
          </a:bodyPr>
          <a:lstStyle/>
          <a:p>
            <a:pPr defTabSz="1028686">
              <a:spcBef>
                <a:spcPct val="0"/>
              </a:spcBef>
              <a:defRPr/>
            </a:pPr>
            <a:r>
              <a:rPr lang="en-US" altLang="zh-CN" sz="2799"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 jQuery</a:t>
            </a:r>
            <a:r>
              <a:rPr lang="zh-CN" altLang="en-US" sz="2799"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概念</a:t>
            </a:r>
          </a:p>
        </p:txBody>
      </p:sp>
      <p:sp>
        <p:nvSpPr>
          <p:cNvPr id="2" name="文本框 1"/>
          <p:cNvSpPr txBox="1"/>
          <p:nvPr/>
        </p:nvSpPr>
        <p:spPr>
          <a:xfrm>
            <a:off x="251460" y="555629"/>
            <a:ext cx="8125460" cy="4104009"/>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lang="en-US" altLang="x-none" sz="180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a:t>
            </a:r>
            <a:r>
              <a:rPr lang="zh-CN" altLang="en-US" sz="180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是一个开源的轻量级</a:t>
            </a:r>
            <a:r>
              <a:rPr lang="en-US" altLang="x-none" sz="1801"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JavaScript</a:t>
            </a:r>
            <a:r>
              <a:rPr lang="zh-CN" altLang="en-US" sz="1801"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库</a:t>
            </a:r>
            <a:endParaRPr lang="zh-CN" altLang="en-US" sz="180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0">
              <a:lnSpc>
                <a:spcPct val="150000"/>
              </a:lnSpc>
              <a:buClr>
                <a:srgbClr val="00B0F0"/>
              </a:buClr>
              <a:buFont typeface="Wingdings" panose="05000000000000000000" pitchFamily="2" charset="2"/>
              <a:buChar char=""/>
            </a:pPr>
            <a:r>
              <a:rPr kumimoji="1" lang="en-US" altLang="en-GB"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的理念</a:t>
            </a:r>
            <a:r>
              <a:rPr kumimoji="1" lang="en-US" altLang="zh-CN"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write less,do more </a:t>
            </a:r>
          </a:p>
          <a:p>
            <a:pPr lvl="0">
              <a:lnSpc>
                <a:spcPct val="150000"/>
              </a:lnSpc>
              <a:buClr>
                <a:srgbClr val="00B0F0"/>
              </a:buClr>
              <a:buFont typeface="Wingdings" panose="05000000000000000000" pitchFamily="2" charset="2"/>
              <a:buChar char=""/>
            </a:pPr>
            <a:r>
              <a:rPr kumimoji="1" lang="en-US" altLang="zh-CN"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的思想</a:t>
            </a:r>
            <a:r>
              <a:rPr kumimoji="1" lang="en-US" altLang="zh-CN"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通过选择器查找对应</a:t>
            </a:r>
            <a:r>
              <a:rPr kumimoji="1" lang="en-US" altLang="zh-CN"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节点对象，通过调用</a:t>
            </a:r>
            <a:r>
              <a:rPr kumimoji="1" lang="en-US" altLang="zh-CN"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对象的属性或方法来实现对节点的操作</a:t>
            </a:r>
          </a:p>
          <a:p>
            <a:pPr lvl="0">
              <a:lnSpc>
                <a:spcPct val="150000"/>
              </a:lnSpc>
              <a:buClr>
                <a:srgbClr val="00B0F0"/>
              </a:buClr>
              <a:buFont typeface="Wingdings" panose="05000000000000000000" pitchFamily="2" charset="2"/>
              <a:buChar char=""/>
            </a:pPr>
            <a:r>
              <a:rPr kumimoji="1" 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jQuery</a:t>
            </a:r>
            <a:r>
              <a:rPr kumimoji="1" lang="zh-CN" altLang="en-US" sz="180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优势：</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Franklin Gothic Book" charset="0"/>
                <a:ea typeface="微软雅黑" panose="020B0503020204020204" pitchFamily="34" charset="-122"/>
                <a:sym typeface="微软雅黑" panose="020B0503020204020204" pitchFamily="34" charset="-122"/>
              </a:rPr>
              <a:t>出色的</a:t>
            </a:r>
            <a:r>
              <a:rPr lang="zh-CN" altLang="en-US" sz="1400" b="1" dirty="0">
                <a:solidFill>
                  <a:srgbClr val="FF0000"/>
                </a:solidFill>
                <a:latin typeface="Franklin Gothic Book" charset="0"/>
                <a:ea typeface="微软雅黑" panose="020B0503020204020204" pitchFamily="34" charset="-122"/>
                <a:sym typeface="微软雅黑" panose="020B0503020204020204" pitchFamily="34" charset="-122"/>
              </a:rPr>
              <a:t>浏览器兼容性</a:t>
            </a:r>
          </a:p>
          <a:p>
            <a:pPr marL="800088" lvl="1" indent="-342895">
              <a:lnSpc>
                <a:spcPct val="130000"/>
              </a:lnSpc>
              <a:buClr>
                <a:srgbClr val="00B0F0"/>
              </a:buClr>
              <a:buFont typeface="Wingdings" panose="05000000000000000000" charset="0"/>
              <a:buChar char="ü"/>
            </a:pPr>
            <a:r>
              <a:rPr lang="zh-CN" altLang="en-US"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强大的选择器</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出色的</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DOM</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操作的封装</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完善的</a:t>
            </a:r>
            <a:r>
              <a:rPr lang="en-US" altLang="x-none"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Ajax</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支持</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Franklin Gothic Book" charset="0"/>
                <a:ea typeface="微软雅黑" panose="020B0503020204020204" pitchFamily="34" charset="-122"/>
                <a:sym typeface="微软雅黑" panose="020B0503020204020204" pitchFamily="34" charset="-122"/>
              </a:rPr>
              <a:t>链式操作方式</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Franklin Gothic Book" charset="0"/>
                <a:ea typeface="微软雅黑" panose="020B0503020204020204" pitchFamily="34" charset="-122"/>
                <a:sym typeface="微软雅黑" panose="020B0503020204020204" pitchFamily="34" charset="-122"/>
              </a:rPr>
              <a:t>隐式迭代</a:t>
            </a:r>
          </a:p>
          <a:p>
            <a:pPr marL="800088" lvl="1" indent="-342895">
              <a:lnSpc>
                <a:spcPct val="130000"/>
              </a:lnSpc>
              <a:buClr>
                <a:srgbClr val="00B0F0"/>
              </a:buClr>
              <a:buFont typeface="Wingdings" panose="05000000000000000000" charset="0"/>
              <a:buChar char="ü"/>
            </a:pPr>
            <a:r>
              <a:rPr lang="zh-CN" altLang="en-US" sz="1400" dirty="0">
                <a:solidFill>
                  <a:schemeClr val="tx1">
                    <a:lumMod val="95000"/>
                    <a:lumOff val="5000"/>
                  </a:schemeClr>
                </a:solidFill>
                <a:latin typeface="Franklin Gothic Book" charset="0"/>
                <a:ea typeface="微软雅黑" panose="020B0503020204020204" pitchFamily="34" charset="-122"/>
                <a:sym typeface="微软雅黑" panose="020B0503020204020204" pitchFamily="34" charset="-122"/>
              </a:rPr>
              <a:t>丰富的插件支持</a:t>
            </a:r>
            <a:endParaRPr kumimoji="1" lang="zh-CN" altLang="en-US" sz="14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3" name="图片 2"/>
          <p:cNvPicPr>
            <a:picLocks noChangeAspect="1"/>
          </p:cNvPicPr>
          <p:nvPr/>
        </p:nvPicPr>
        <p:blipFill>
          <a:blip r:embed="rId3"/>
          <a:stretch>
            <a:fillRect/>
          </a:stretch>
        </p:blipFill>
        <p:spPr>
          <a:xfrm>
            <a:off x="5144147" y="2590171"/>
            <a:ext cx="2542539" cy="1247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5586" y="135893"/>
            <a:ext cx="8229599" cy="733424"/>
          </a:xfrm>
        </p:spPr>
        <p:txBody>
          <a:bodyPr/>
          <a:lstStyle/>
          <a:p>
            <a:r>
              <a:rPr lang="en-US" altLang="zh-CN" dirty="0"/>
              <a:t>2. jQuery</a:t>
            </a:r>
            <a:r>
              <a:rPr lang="zh-CN" altLang="en-US" dirty="0"/>
              <a:t>环境配置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2" name="内容占位符 1"/>
          <p:cNvSpPr>
            <a:spLocks noGrp="1"/>
          </p:cNvSpPr>
          <p:nvPr>
            <p:ph sz="quarter" idx="13"/>
          </p:nvPr>
        </p:nvSpPr>
        <p:spPr>
          <a:xfrm>
            <a:off x="450225" y="770890"/>
            <a:ext cx="7640321" cy="3738246"/>
          </a:xfrm>
        </p:spPr>
        <p:txBody>
          <a:bodyPr>
            <a:normAutofit fontScale="70000" lnSpcReduction="20000"/>
          </a:bodyPr>
          <a:lstStyle/>
          <a:p>
            <a:pPr>
              <a:lnSpc>
                <a:spcPct val="120000"/>
              </a:lnSpc>
            </a:pPr>
            <a:r>
              <a:rPr lang="zh-CN" altLang="zh-CN" dirty="0">
                <a:sym typeface="+mn-ea"/>
              </a:rPr>
              <a:t>获取</a:t>
            </a:r>
            <a:r>
              <a:rPr lang="en-US" altLang="zh-CN" dirty="0">
                <a:sym typeface="+mn-ea"/>
              </a:rPr>
              <a:t>jQuery</a:t>
            </a:r>
            <a:r>
              <a:rPr lang="zh-CN" altLang="en-US" dirty="0">
                <a:sym typeface="+mn-ea"/>
              </a:rPr>
              <a:t>文件</a:t>
            </a:r>
          </a:p>
          <a:p>
            <a:pPr lvl="1">
              <a:lnSpc>
                <a:spcPct val="12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进入</a:t>
            </a: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的官方网站</a:t>
            </a: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hlinkClick r:id="rId3"/>
              </a:rPr>
              <a:t>http://jquery.com/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，下载最新的</a:t>
            </a: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库文件</a:t>
            </a:r>
          </a:p>
          <a:p>
            <a:pPr lvl="1">
              <a:lnSpc>
                <a:spcPct val="120000"/>
              </a:lnSpc>
            </a:pP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jquery.js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（开发版）</a:t>
            </a:r>
            <a:r>
              <a:rPr lang="zh-CN" altLang="en-US" dirty="0">
                <a:solidFill>
                  <a:schemeClr val="tx1">
                    <a:lumMod val="95000"/>
                    <a:lumOff val="5000"/>
                  </a:schemeClr>
                </a:solidFill>
                <a:latin typeface="Franklin Gothic Book" charset="0"/>
                <a:sym typeface="微软雅黑" panose="020B0503020204020204" pitchFamily="34" charset="-122"/>
              </a:rPr>
              <a:t>完整无压缩版本，主要用于测试、学习和开发</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20000"/>
              </a:lnSpc>
            </a:pP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jquery.min.js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（生产版）</a:t>
            </a:r>
            <a:r>
              <a:rPr lang="zh-CN" altLang="en-US" dirty="0">
                <a:solidFill>
                  <a:schemeClr val="tx1">
                    <a:lumMod val="95000"/>
                    <a:lumOff val="5000"/>
                  </a:schemeClr>
                </a:solidFill>
                <a:latin typeface="Franklin Gothic Book" charset="0"/>
                <a:sym typeface="微软雅黑" panose="020B0503020204020204" pitchFamily="34" charset="-122"/>
              </a:rPr>
              <a:t>经过压缩的版本，主要应用于产品和项目</a:t>
            </a:r>
          </a:p>
          <a:p>
            <a:pPr lvl="1">
              <a:lnSpc>
                <a:spcPct val="120000"/>
              </a:lnSpc>
            </a:pPr>
            <a:r>
              <a:rPr lang="zh-CN" altLang="en-US" dirty="0">
                <a:sym typeface="+mn-ea"/>
              </a:rPr>
              <a:t> jQuery 分 </a:t>
            </a:r>
            <a:r>
              <a:rPr lang="en-US" altLang="zh-CN" dirty="0">
                <a:sym typeface="+mn-ea"/>
              </a:rPr>
              <a:t>3</a:t>
            </a:r>
            <a:r>
              <a:rPr lang="zh-CN" altLang="en-US" dirty="0">
                <a:sym typeface="+mn-ea"/>
              </a:rPr>
              <a:t> 个系列版本 1.x 与 2.x，</a:t>
            </a:r>
            <a:r>
              <a:rPr lang="en-US" altLang="zh-CN" dirty="0">
                <a:sym typeface="+mn-ea"/>
              </a:rPr>
              <a:t>3.x ,</a:t>
            </a:r>
            <a:r>
              <a:rPr lang="zh-CN" altLang="en-US" dirty="0">
                <a:sym typeface="+mn-ea"/>
              </a:rPr>
              <a:t>从 2.x 不再兼容 IE6、7、8 为移动端而优化</a:t>
            </a:r>
          </a:p>
          <a:p>
            <a:pPr marL="457194" lvl="1" indent="0">
              <a:lnSpc>
                <a:spcPct val="120000"/>
              </a:lnSpc>
              <a:buNone/>
            </a:pPr>
            <a:endParaRPr lang="zh-CN" altLang="en-US" dirty="0">
              <a:sym typeface="+mn-ea"/>
            </a:endParaRPr>
          </a:p>
          <a:p>
            <a:r>
              <a:rPr lang="zh-CN" altLang="en-US" dirty="0">
                <a:sym typeface="+mn-ea"/>
              </a:rPr>
              <a:t>在页面中引入</a:t>
            </a:r>
            <a:r>
              <a:rPr lang="en-US" altLang="zh-CN" dirty="0">
                <a:sym typeface="+mn-ea"/>
              </a:rPr>
              <a:t>jQuery</a:t>
            </a:r>
            <a:r>
              <a:rPr lang="zh-CN" altLang="en-US" dirty="0">
                <a:sym typeface="+mn-ea"/>
              </a:rPr>
              <a:t>文件</a:t>
            </a:r>
          </a:p>
          <a:p>
            <a:pPr lvl="1">
              <a:lnSpc>
                <a:spcPct val="160000"/>
              </a:lnSpc>
            </a:pP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jQuery不需要安装，把下载的jquery.js放到网站上的一个公共的位置，想要在某个页面上使用jQuery时，只需要在相关的HTML文档中引入该库文件的位置即可。</a:t>
            </a:r>
          </a:p>
          <a:p>
            <a:pPr lvl="1">
              <a:lnSpc>
                <a:spcPct val="160000"/>
              </a:lnSpc>
            </a:pP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&lt;script src=“jquery.js” type=“text/javascript”&gt;</a:t>
            </a:r>
            <a:r>
              <a:rPr lang="en-US" altLang="x-none" dirty="0">
                <a:solidFill>
                  <a:schemeClr val="accent6">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中间不允许放任何代码</a:t>
            </a: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&lt;/script&gt;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361" y="699134"/>
            <a:ext cx="7839710" cy="1577340"/>
          </a:xfrm>
        </p:spPr>
        <p:txBody>
          <a:bodyPr>
            <a:normAutofit fontScale="47500" lnSpcReduction="10000"/>
          </a:bodyPr>
          <a:lstStyle/>
          <a:p>
            <a:pPr>
              <a:lnSpc>
                <a:spcPct val="170000"/>
              </a:lnSpc>
            </a:pPr>
            <a:r>
              <a:rPr lang="en-US" altLang="x-none" dirty="0">
                <a:solidFill>
                  <a:schemeClr val="tx1">
                    <a:lumMod val="95000"/>
                    <a:lumOff val="5000"/>
                  </a:schemeClr>
                </a:solidFill>
                <a:sym typeface="微软雅黑" panose="020B0503020204020204" pitchFamily="34" charset="-122"/>
              </a:rPr>
              <a:t>$</a:t>
            </a:r>
            <a:r>
              <a:rPr lang="zh-CN" altLang="en-US" dirty="0">
                <a:solidFill>
                  <a:schemeClr val="tx1">
                    <a:lumMod val="95000"/>
                    <a:lumOff val="5000"/>
                  </a:schemeClr>
                </a:solidFill>
                <a:sym typeface="微软雅黑" panose="020B0503020204020204" pitchFamily="34" charset="-122"/>
              </a:rPr>
              <a:t>符号是</a:t>
            </a:r>
            <a:r>
              <a:rPr lang="en-US" altLang="x-none" dirty="0">
                <a:solidFill>
                  <a:schemeClr val="tx1">
                    <a:lumMod val="95000"/>
                    <a:lumOff val="5000"/>
                  </a:schemeClr>
                </a:solidFill>
                <a:sym typeface="微软雅黑" panose="020B0503020204020204" pitchFamily="34" charset="-122"/>
              </a:rPr>
              <a:t>jQuery</a:t>
            </a:r>
            <a:r>
              <a:rPr lang="zh-CN" altLang="en-US" dirty="0">
                <a:solidFill>
                  <a:schemeClr val="tx1">
                    <a:lumMod val="95000"/>
                    <a:lumOff val="5000"/>
                  </a:schemeClr>
                </a:solidFill>
                <a:sym typeface="微软雅黑" panose="020B0503020204020204" pitchFamily="34" charset="-122"/>
              </a:rPr>
              <a:t>的一个简写形式</a:t>
            </a:r>
          </a:p>
          <a:p>
            <a:pPr>
              <a:lnSpc>
                <a:spcPct val="170000"/>
              </a:lnSpc>
            </a:pPr>
            <a:r>
              <a:rPr lang="zh-CN" altLang="zh-CN" dirty="0"/>
              <a:t>$()就是jQuery中的函数，它的功能是获得</a:t>
            </a:r>
            <a:r>
              <a:rPr lang="en-US" altLang="zh-CN" dirty="0"/>
              <a:t>()</a:t>
            </a:r>
            <a:r>
              <a:rPr lang="zh-CN" altLang="zh-CN" dirty="0"/>
              <a:t>中指定的标签元素</a:t>
            </a:r>
          </a:p>
          <a:p>
            <a:pPr lvl="1">
              <a:lnSpc>
                <a:spcPct val="170000"/>
              </a:lnSpc>
              <a:buFont typeface="Wingdings" panose="05000000000000000000" charset="0"/>
              <a:buChar char="ü"/>
            </a:pPr>
            <a:r>
              <a:rPr lang="zh-CN" altLang="zh-CN" dirty="0"/>
              <a:t>在jquery中无论我们使用哪种选择符，都要从一个美元符号和一堆圆括号开始$()</a:t>
            </a:r>
          </a:p>
          <a:p>
            <a:pPr lvl="1">
              <a:lnSpc>
                <a:spcPct val="170000"/>
              </a:lnSpc>
              <a:buFont typeface="Wingdings" panose="05000000000000000000" charset="0"/>
              <a:buChar char="ü"/>
            </a:pPr>
            <a:r>
              <a:rPr lang="zh-CN" altLang="zh-CN" dirty="0"/>
              <a:t>$()函数会消除使用for循环访问一组元素的需求，因为放到圆括号中的任何元素都将自动执行循环变量，并且会被保存到一个jquery对象中。</a:t>
            </a:r>
          </a:p>
          <a:p>
            <a:pPr>
              <a:lnSpc>
                <a:spcPct val="170000"/>
              </a:lnSpc>
            </a:pPr>
            <a:r>
              <a:rPr lang="zh-CN" altLang="zh-CN" dirty="0"/>
              <a:t>$()方法等价于jQuery()方法</a:t>
            </a:r>
          </a:p>
          <a:p>
            <a:endParaRPr lang="zh-CN" altLang="en-US" dirty="0"/>
          </a:p>
        </p:txBody>
      </p:sp>
      <p:sp>
        <p:nvSpPr>
          <p:cNvPr id="3" name="标题 2"/>
          <p:cNvSpPr>
            <a:spLocks noGrp="1"/>
          </p:cNvSpPr>
          <p:nvPr>
            <p:ph type="title"/>
          </p:nvPr>
        </p:nvSpPr>
        <p:spPr/>
        <p:txBody>
          <a:bodyPr/>
          <a:lstStyle/>
          <a:p>
            <a:r>
              <a:rPr lang="en-US" altLang="zh-CN" dirty="0"/>
              <a:t>3. </a:t>
            </a:r>
            <a:r>
              <a:rPr lang="zh-CN" altLang="en-US" dirty="0"/>
              <a:t>jQueryHelloWorld体验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5" name="文本框 4"/>
          <p:cNvSpPr txBox="1"/>
          <p:nvPr/>
        </p:nvSpPr>
        <p:spPr>
          <a:xfrm>
            <a:off x="888365" y="2218690"/>
            <a:ext cx="6396355"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400" dirty="0"/>
              <a:t>//DOM</a:t>
            </a:r>
            <a:r>
              <a:rPr lang="zh-CN" altLang="en-US" sz="1400" dirty="0"/>
              <a:t>结构加载完成后立即执行</a:t>
            </a:r>
            <a:r>
              <a:rPr lang="en-US" altLang="zh-CN" sz="1400" dirty="0"/>
              <a:t>,</a:t>
            </a:r>
            <a:r>
              <a:rPr lang="zh-CN" altLang="en-US" sz="1199" dirty="0"/>
              <a:t>可重复使用多次</a:t>
            </a:r>
          </a:p>
          <a:p>
            <a:r>
              <a:rPr lang="zh-CN" altLang="en-US" sz="1400" b="1" dirty="0">
                <a:solidFill>
                  <a:srgbClr val="FF0000"/>
                </a:solidFill>
              </a:rPr>
              <a:t>$(document).ready</a:t>
            </a:r>
            <a:r>
              <a:rPr lang="zh-CN" altLang="en-US" sz="1400" dirty="0"/>
              <a:t>(function() {</a:t>
            </a:r>
          </a:p>
          <a:p>
            <a:r>
              <a:rPr lang="zh-CN" altLang="en-US" sz="1400" dirty="0"/>
              <a:t>     $("</a:t>
            </a:r>
            <a:r>
              <a:rPr lang="en-US" altLang="zh-CN" sz="1400" dirty="0"/>
              <a:t>#</a:t>
            </a:r>
            <a:r>
              <a:rPr lang="zh-CN" altLang="en-US" sz="1400" dirty="0"/>
              <a:t>div</a:t>
            </a:r>
            <a:r>
              <a:rPr lang="en-US" altLang="zh-CN" sz="1400" dirty="0"/>
              <a:t>1</a:t>
            </a:r>
            <a:r>
              <a:rPr lang="zh-CN" altLang="en-US" sz="1400" dirty="0"/>
              <a:t>").html("</a:t>
            </a:r>
            <a:r>
              <a:rPr lang="en-US" altLang="zh-CN" sz="1400" dirty="0"/>
              <a:t>Hello world!</a:t>
            </a:r>
            <a:r>
              <a:rPr lang="zh-CN" altLang="en-US" sz="1400" dirty="0"/>
              <a:t>");</a:t>
            </a:r>
          </a:p>
          <a:p>
            <a:r>
              <a:rPr lang="zh-CN" altLang="en-US" sz="1400" dirty="0"/>
              <a:t>});</a:t>
            </a:r>
            <a:endParaRPr lang="en-US" altLang="zh-CN" sz="1400" dirty="0"/>
          </a:p>
          <a:p>
            <a:r>
              <a:rPr lang="en-US" altLang="zh-CN" sz="1400" dirty="0"/>
              <a:t>$().ready(function(){}) </a:t>
            </a:r>
            <a:r>
              <a:rPr lang="zh-CN" altLang="en-US" sz="1400" dirty="0"/>
              <a:t>简写</a:t>
            </a:r>
            <a:endParaRPr lang="en-US" altLang="zh-CN" sz="1400" dirty="0"/>
          </a:p>
          <a:p>
            <a:r>
              <a:rPr lang="en-US" altLang="zh-CN" sz="1400" b="1" dirty="0">
                <a:solidFill>
                  <a:srgbClr val="FF0000"/>
                </a:solidFill>
              </a:rPr>
              <a:t>$(function(){}) </a:t>
            </a:r>
            <a:r>
              <a:rPr lang="zh-CN" altLang="en-US" sz="1400" b="1" dirty="0">
                <a:solidFill>
                  <a:srgbClr val="FF0000"/>
                </a:solidFill>
              </a:rPr>
              <a:t>简写</a:t>
            </a:r>
          </a:p>
        </p:txBody>
      </p:sp>
      <p:sp>
        <p:nvSpPr>
          <p:cNvPr id="6" name="文本框 5"/>
          <p:cNvSpPr txBox="1"/>
          <p:nvPr/>
        </p:nvSpPr>
        <p:spPr>
          <a:xfrm>
            <a:off x="855214" y="3760623"/>
            <a:ext cx="6397626"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en-GB" sz="1400"/>
              <a:t>//</a:t>
            </a:r>
            <a:r>
              <a:rPr lang="zh-CN" altLang="en-US" sz="1400"/>
              <a:t>页面内容完全加载完成后才会执行</a:t>
            </a:r>
            <a:r>
              <a:rPr lang="en-US" altLang="zh-CN" sz="1400"/>
              <a:t>,</a:t>
            </a:r>
            <a:r>
              <a:rPr lang="zh-CN" altLang="en-US" sz="1400"/>
              <a:t>只能使用一次</a:t>
            </a:r>
          </a:p>
          <a:p>
            <a:r>
              <a:rPr lang="en-GB" altLang="zh-CN" sz="1400" b="1">
                <a:solidFill>
                  <a:srgbClr val="FF0000"/>
                </a:solidFill>
              </a:rPr>
              <a:t>window.onload</a:t>
            </a:r>
            <a:r>
              <a:rPr lang="en-GB" altLang="zh-CN" sz="1400"/>
              <a:t>=function(){</a:t>
            </a:r>
          </a:p>
          <a:p>
            <a:r>
              <a:rPr lang="en-GB" altLang="zh-CN" sz="1400"/>
              <a:t>    document.getElementById</a:t>
            </a:r>
            <a:r>
              <a:rPr lang="en-US" altLang="en-GB" sz="1400"/>
              <a:t>(</a:t>
            </a:r>
            <a:r>
              <a:rPr lang="zh-CN" altLang="en-US" sz="1400">
                <a:sym typeface="+mn-ea"/>
              </a:rPr>
              <a:t>"</a:t>
            </a:r>
            <a:r>
              <a:rPr lang="en-US" altLang="zh-CN" sz="1400">
                <a:sym typeface="+mn-ea"/>
              </a:rPr>
              <a:t>div1</a:t>
            </a:r>
            <a:r>
              <a:rPr lang="zh-CN" altLang="en-US" sz="1400">
                <a:sym typeface="+mn-ea"/>
              </a:rPr>
              <a:t>"</a:t>
            </a:r>
            <a:r>
              <a:rPr lang="en-US" altLang="en-GB" sz="1400"/>
              <a:t>).innerHTML=</a:t>
            </a:r>
            <a:r>
              <a:rPr lang="zh-CN" altLang="en-US" sz="1400">
                <a:sym typeface="+mn-ea"/>
              </a:rPr>
              <a:t>"</a:t>
            </a:r>
            <a:r>
              <a:rPr lang="en-US" altLang="zh-CN" sz="1400">
                <a:sym typeface="+mn-ea"/>
              </a:rPr>
              <a:t>hello world</a:t>
            </a:r>
            <a:r>
              <a:rPr lang="zh-CN" altLang="en-US" sz="1400">
                <a:sym typeface="+mn-ea"/>
              </a:rPr>
              <a:t>"</a:t>
            </a:r>
            <a:r>
              <a:rPr lang="en-US" altLang="zh-CN" sz="1400">
                <a:sym typeface="+mn-ea"/>
              </a:rPr>
              <a:t>;</a:t>
            </a:r>
          </a:p>
          <a:p>
            <a:r>
              <a:rPr lang="en-GB" altLang="zh-CN" sz="14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09277" y="1146814"/>
            <a:ext cx="3590290" cy="2849245"/>
          </a:xfrm>
        </p:spPr>
        <p:txBody>
          <a:bodyPr>
            <a:normAutofit fontScale="97500"/>
          </a:bodyPr>
          <a:lstStyle/>
          <a:p>
            <a:pPr>
              <a:lnSpc>
                <a:spcPct val="150000"/>
              </a:lnSpc>
              <a:spcBef>
                <a:spcPts val="0"/>
              </a:spcBef>
            </a:pPr>
            <a:r>
              <a:rPr lang="zh-CN" altLang="en-US" dirty="0" err="1">
                <a:solidFill>
                  <a:schemeClr val="tx1">
                    <a:lumMod val="95000"/>
                    <a:lumOff val="5000"/>
                  </a:schemeClr>
                </a:solidFill>
                <a:sym typeface="+mn-ea"/>
              </a:rPr>
              <a:t>格式</a:t>
            </a:r>
            <a:r>
              <a:rPr lang="en-US" altLang="zh-CN" dirty="0" err="1">
                <a:solidFill>
                  <a:schemeClr val="tx1">
                    <a:lumMod val="95000"/>
                    <a:lumOff val="5000"/>
                  </a:schemeClr>
                </a:solidFill>
                <a:sym typeface="+mn-ea"/>
              </a:rPr>
              <a:t>: </a:t>
            </a:r>
          </a:p>
          <a:p>
            <a:pPr lvl="1">
              <a:lnSpc>
                <a:spcPct val="150000"/>
              </a:lnSpc>
              <a:spcBef>
                <a:spcPts val="0"/>
              </a:spcBef>
            </a:pPr>
            <a:r>
              <a:rPr lang="en-US" altLang="zh-CN" dirty="0" err="1">
                <a:solidFill>
                  <a:srgbClr val="FF0000"/>
                </a:solidFill>
                <a:sym typeface="+mn-ea"/>
              </a:rPr>
              <a:t>$(</a:t>
            </a:r>
            <a:r>
              <a:rPr lang="en-US" altLang="zh-CN" dirty="0">
                <a:solidFill>
                  <a:schemeClr val="tx1">
                    <a:lumMod val="95000"/>
                    <a:lumOff val="5000"/>
                  </a:schemeClr>
                </a:solidFill>
                <a:cs typeface="Arial" panose="020B0604020202020204" pitchFamily="34" charset="0"/>
                <a:sym typeface="+mn-ea"/>
              </a:rPr>
              <a:t>"</a:t>
            </a:r>
            <a:r>
              <a:rPr lang="zh-CN" altLang="en-US" dirty="0">
                <a:solidFill>
                  <a:schemeClr val="tx1">
                    <a:lumMod val="95000"/>
                    <a:lumOff val="5000"/>
                  </a:schemeClr>
                </a:solidFill>
                <a:cs typeface="Arial" panose="020B0604020202020204" pitchFamily="34" charset="0"/>
                <a:sym typeface="+mn-ea"/>
              </a:rPr>
              <a:t>选择器内容</a:t>
            </a:r>
            <a:r>
              <a:rPr lang="en-US" altLang="zh-CN" dirty="0">
                <a:solidFill>
                  <a:schemeClr val="tx1">
                    <a:lumMod val="95000"/>
                    <a:lumOff val="5000"/>
                  </a:schemeClr>
                </a:solidFill>
                <a:cs typeface="Arial" panose="020B0604020202020204" pitchFamily="34" charset="0"/>
                <a:sym typeface="+mn-ea"/>
              </a:rPr>
              <a:t>"</a:t>
            </a:r>
            <a:r>
              <a:rPr lang="en-US" altLang="zh-CN" dirty="0" err="1">
                <a:solidFill>
                  <a:srgbClr val="FF0000"/>
                </a:solidFill>
                <a:sym typeface="+mn-ea"/>
              </a:rPr>
              <a:t>)</a:t>
            </a:r>
            <a:r>
              <a:rPr lang="zh-CN" altLang="en-US" dirty="0">
                <a:solidFill>
                  <a:srgbClr val="FF0000"/>
                </a:solidFill>
                <a:sym typeface="+mn-ea"/>
              </a:rPr>
              <a:t> </a:t>
            </a:r>
            <a:endParaRPr lang="en-US" altLang="zh-CN" dirty="0"/>
          </a:p>
          <a:p>
            <a:pPr>
              <a:lnSpc>
                <a:spcPct val="150000"/>
              </a:lnSpc>
              <a:spcBef>
                <a:spcPts val="0"/>
              </a:spcBef>
            </a:pPr>
            <a:r>
              <a:rPr lang="zh-CN" altLang="en-US" dirty="0" err="1">
                <a:solidFill>
                  <a:schemeClr val="tx1">
                    <a:lumMod val="95000"/>
                    <a:lumOff val="5000"/>
                  </a:schemeClr>
                </a:solidFill>
                <a:sym typeface="+mn-ea"/>
              </a:rPr>
              <a:t>类型</a:t>
            </a:r>
            <a:r>
              <a:rPr lang="en-US" altLang="zh-CN" dirty="0" err="1">
                <a:solidFill>
                  <a:schemeClr val="tx1">
                    <a:lumMod val="95000"/>
                    <a:lumOff val="5000"/>
                  </a:schemeClr>
                </a:solidFill>
                <a:sym typeface="+mn-ea"/>
              </a:rPr>
              <a:t>:</a:t>
            </a:r>
          </a:p>
          <a:p>
            <a:pPr lvl="1">
              <a:lnSpc>
                <a:spcPct val="150000"/>
              </a:lnSpc>
              <a:spcBef>
                <a:spcPts val="0"/>
              </a:spcBef>
            </a:pPr>
            <a:r>
              <a:rPr lang="zh-CN" altLang="en-US" sz="1801" dirty="0">
                <a:solidFill>
                  <a:schemeClr val="tx1">
                    <a:lumMod val="95000"/>
                    <a:lumOff val="5000"/>
                  </a:schemeClr>
                </a:solidFill>
                <a:sym typeface="+mn-ea"/>
              </a:rPr>
              <a:t>基本选择器</a:t>
            </a:r>
          </a:p>
          <a:p>
            <a:pPr lvl="1">
              <a:lnSpc>
                <a:spcPct val="150000"/>
              </a:lnSpc>
              <a:spcBef>
                <a:spcPts val="0"/>
              </a:spcBef>
            </a:pPr>
            <a:r>
              <a:rPr lang="zh-CN" altLang="en-US" sz="1801" dirty="0">
                <a:solidFill>
                  <a:schemeClr val="tx1">
                    <a:lumMod val="95000"/>
                    <a:lumOff val="5000"/>
                  </a:schemeClr>
                </a:solidFill>
                <a:sym typeface="+mn-ea"/>
              </a:rPr>
              <a:t>层级选择器</a:t>
            </a:r>
          </a:p>
          <a:p>
            <a:pPr lvl="1">
              <a:lnSpc>
                <a:spcPct val="150000"/>
              </a:lnSpc>
              <a:spcBef>
                <a:spcPts val="0"/>
              </a:spcBef>
            </a:pPr>
            <a:r>
              <a:rPr lang="zh-CN" altLang="en-US" sz="1801">
                <a:solidFill>
                  <a:schemeClr val="tx1">
                    <a:lumMod val="95000"/>
                    <a:lumOff val="5000"/>
                  </a:schemeClr>
                </a:solidFill>
              </a:rPr>
              <a:t>匹配选择器</a:t>
            </a:r>
          </a:p>
          <a:p>
            <a:pPr lvl="1">
              <a:lnSpc>
                <a:spcPct val="150000"/>
              </a:lnSpc>
              <a:spcBef>
                <a:spcPts val="0"/>
              </a:spcBef>
            </a:pPr>
            <a:endParaRPr lang="zh-CN" altLang="en-US"/>
          </a:p>
        </p:txBody>
      </p:sp>
      <p:sp>
        <p:nvSpPr>
          <p:cNvPr id="3" name="标题 2"/>
          <p:cNvSpPr>
            <a:spLocks noGrp="1"/>
          </p:cNvSpPr>
          <p:nvPr>
            <p:ph type="title"/>
          </p:nvPr>
        </p:nvSpPr>
        <p:spPr/>
        <p:txBody>
          <a:bodyPr/>
          <a:lstStyle/>
          <a:p>
            <a:r>
              <a:rPr lang="en-US" altLang="zh-CN"/>
              <a:t>4.</a:t>
            </a:r>
            <a:r>
              <a:rPr lang="en-US"/>
              <a:t>jQuery</a:t>
            </a:r>
            <a:r>
              <a:rPr lang="zh-CN" altLang="en-US"/>
              <a:t>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5" name="文本框 4"/>
          <p:cNvSpPr txBox="1"/>
          <p:nvPr/>
        </p:nvSpPr>
        <p:spPr>
          <a:xfrm>
            <a:off x="559435" y="869316"/>
            <a:ext cx="6339840" cy="369460"/>
          </a:xfrm>
          <a:prstGeom prst="rect">
            <a:avLst/>
          </a:prstGeom>
          <a:noFill/>
        </p:spPr>
        <p:txBody>
          <a:bodyPr wrap="square" rtlCol="0" anchor="t">
            <a:spAutoFit/>
          </a:bodyPr>
          <a:lstStyle/>
          <a:p>
            <a:r>
              <a:rPr lang="zh-CN" altLang="en-US" sz="1801"/>
              <a:t>在页面上获得各种元素节点对象而使用的条件就是选择器。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48951" y="991874"/>
            <a:ext cx="7724140" cy="2921635"/>
          </a:xfrm>
        </p:spPr>
        <p:txBody>
          <a:bodyPr>
            <a:normAutofit/>
          </a:bodyPr>
          <a:lstStyle/>
          <a:p>
            <a:pPr>
              <a:lnSpc>
                <a:spcPct val="110000"/>
              </a:lnSpc>
              <a:spcBef>
                <a:spcPts val="0"/>
              </a:spcBef>
            </a:pPr>
            <a:r>
              <a:rPr lang="zh-CN" altLang="en-US" sz="1999" dirty="0">
                <a:solidFill>
                  <a:schemeClr val="tx1">
                    <a:lumMod val="95000"/>
                    <a:lumOff val="5000"/>
                  </a:schemeClr>
                </a:solidFill>
                <a:sym typeface="微软雅黑" panose="020B0503020204020204" pitchFamily="34" charset="-122"/>
              </a:rPr>
              <a:t>基本选择器是</a:t>
            </a:r>
            <a:r>
              <a:rPr lang="en-US" altLang="x-none" sz="1999" dirty="0">
                <a:solidFill>
                  <a:schemeClr val="tx1">
                    <a:lumMod val="95000"/>
                    <a:lumOff val="5000"/>
                  </a:schemeClr>
                </a:solidFill>
                <a:sym typeface="微软雅黑" panose="020B0503020204020204" pitchFamily="34" charset="-122"/>
              </a:rPr>
              <a:t>jQuery</a:t>
            </a:r>
            <a:r>
              <a:rPr lang="zh-CN" altLang="en-US" sz="1999" dirty="0">
                <a:solidFill>
                  <a:schemeClr val="tx1">
                    <a:lumMod val="95000"/>
                    <a:lumOff val="5000"/>
                  </a:schemeClr>
                </a:solidFill>
                <a:sym typeface="微软雅黑" panose="020B0503020204020204" pitchFamily="34" charset="-122"/>
              </a:rPr>
              <a:t>中最常用的选择器，也是最简单的选择器，它通过元素</a:t>
            </a:r>
            <a:r>
              <a:rPr lang="en-US" altLang="x-none" sz="1999" dirty="0">
                <a:solidFill>
                  <a:schemeClr val="tx1">
                    <a:lumMod val="95000"/>
                    <a:lumOff val="5000"/>
                  </a:schemeClr>
                </a:solidFill>
                <a:sym typeface="微软雅黑" panose="020B0503020204020204" pitchFamily="34" charset="-122"/>
              </a:rPr>
              <a:t>id</a:t>
            </a:r>
            <a:r>
              <a:rPr lang="zh-CN" altLang="en-US" sz="1999" dirty="0">
                <a:solidFill>
                  <a:schemeClr val="tx1">
                    <a:lumMod val="95000"/>
                    <a:lumOff val="5000"/>
                  </a:schemeClr>
                </a:solidFill>
                <a:sym typeface="微软雅黑" panose="020B0503020204020204" pitchFamily="34" charset="-122"/>
              </a:rPr>
              <a:t>、</a:t>
            </a:r>
            <a:r>
              <a:rPr lang="en-US" altLang="x-none" sz="1999" dirty="0">
                <a:solidFill>
                  <a:schemeClr val="tx1">
                    <a:lumMod val="95000"/>
                    <a:lumOff val="5000"/>
                  </a:schemeClr>
                </a:solidFill>
                <a:sym typeface="微软雅黑" panose="020B0503020204020204" pitchFamily="34" charset="-122"/>
              </a:rPr>
              <a:t>class</a:t>
            </a:r>
            <a:r>
              <a:rPr lang="zh-CN" altLang="en-US" sz="1999" dirty="0">
                <a:solidFill>
                  <a:schemeClr val="tx1">
                    <a:lumMod val="95000"/>
                    <a:lumOff val="5000"/>
                  </a:schemeClr>
                </a:solidFill>
                <a:sym typeface="微软雅黑" panose="020B0503020204020204" pitchFamily="34" charset="-122"/>
              </a:rPr>
              <a:t>和标签名等来查找</a:t>
            </a:r>
            <a:r>
              <a:rPr lang="en-US" altLang="x-none" sz="1999" dirty="0">
                <a:solidFill>
                  <a:schemeClr val="tx1">
                    <a:lumMod val="95000"/>
                    <a:lumOff val="5000"/>
                  </a:schemeClr>
                </a:solidFill>
                <a:sym typeface="微软雅黑" panose="020B0503020204020204" pitchFamily="34" charset="-122"/>
              </a:rPr>
              <a:t>DOM</a:t>
            </a:r>
            <a:r>
              <a:rPr lang="zh-CN" altLang="en-US" sz="1999" dirty="0">
                <a:solidFill>
                  <a:schemeClr val="tx1">
                    <a:lumMod val="95000"/>
                    <a:lumOff val="5000"/>
                  </a:schemeClr>
                </a:solidFill>
                <a:sym typeface="微软雅黑" panose="020B0503020204020204" pitchFamily="34" charset="-122"/>
              </a:rPr>
              <a:t>元素</a:t>
            </a:r>
          </a:p>
          <a:p>
            <a:pPr lvl="1">
              <a:lnSpc>
                <a:spcPct val="150000"/>
              </a:lnSpc>
              <a:spcBef>
                <a:spcPts val="0"/>
              </a:spcBef>
            </a:pPr>
            <a:r>
              <a:rPr lang="en-US" altLang="zh-CN" sz="1801" dirty="0">
                <a:solidFill>
                  <a:schemeClr val="tx1">
                    <a:lumMod val="95000"/>
                    <a:lumOff val="5000"/>
                  </a:schemeClr>
                </a:solidFill>
                <a:sym typeface="+mn-ea"/>
              </a:rPr>
              <a:t>ID</a:t>
            </a:r>
            <a:r>
              <a:rPr lang="zh-CN" altLang="en-US" sz="1801" dirty="0">
                <a:solidFill>
                  <a:schemeClr val="tx1">
                    <a:lumMod val="95000"/>
                    <a:lumOff val="5000"/>
                  </a:schemeClr>
                </a:solidFill>
                <a:sym typeface="+mn-ea"/>
              </a:rPr>
              <a:t>选择器</a:t>
            </a:r>
            <a:r>
              <a:rPr lang="en-US" altLang="zh-CN" sz="1801" dirty="0">
                <a:solidFill>
                  <a:schemeClr val="tx1">
                    <a:lumMod val="95000"/>
                    <a:lumOff val="5000"/>
                  </a:schemeClr>
                </a:solidFill>
                <a:sym typeface="+mn-ea"/>
              </a:rPr>
              <a:t>: </a:t>
            </a:r>
            <a:r>
              <a:rPr lang="en-US" altLang="zh-CN" sz="1801" dirty="0">
                <a:solidFill>
                  <a:srgbClr val="FF0000"/>
                </a:solidFill>
                <a:sym typeface="+mn-ea"/>
              </a:rPr>
              <a:t> $(“#id</a:t>
            </a:r>
            <a:r>
              <a:rPr lang="zh-CN" altLang="en-US" sz="1801" dirty="0">
                <a:solidFill>
                  <a:srgbClr val="FF0000"/>
                </a:solidFill>
                <a:sym typeface="+mn-ea"/>
              </a:rPr>
              <a:t>值</a:t>
            </a:r>
            <a:r>
              <a:rPr lang="en-US" altLang="zh-CN" sz="1801" dirty="0">
                <a:solidFill>
                  <a:srgbClr val="FF0000"/>
                </a:solidFill>
                <a:sym typeface="+mn-ea"/>
              </a:rPr>
              <a:t>”)</a:t>
            </a:r>
          </a:p>
          <a:p>
            <a:pPr lvl="1">
              <a:lnSpc>
                <a:spcPct val="150000"/>
              </a:lnSpc>
              <a:spcBef>
                <a:spcPts val="0"/>
              </a:spcBef>
            </a:pPr>
            <a:r>
              <a:rPr lang="zh-CN" altLang="en-US" sz="1801" dirty="0">
                <a:solidFill>
                  <a:schemeClr val="tx1">
                    <a:lumMod val="95000"/>
                    <a:lumOff val="5000"/>
                  </a:schemeClr>
                </a:solidFill>
                <a:sym typeface="+mn-ea"/>
              </a:rPr>
              <a:t>类选择器</a:t>
            </a:r>
            <a:r>
              <a:rPr lang="en-US" altLang="zh-CN" sz="1801" dirty="0">
                <a:solidFill>
                  <a:schemeClr val="tx1">
                    <a:lumMod val="95000"/>
                    <a:lumOff val="5000"/>
                  </a:schemeClr>
                </a:solidFill>
                <a:sym typeface="+mn-ea"/>
              </a:rPr>
              <a:t>: </a:t>
            </a:r>
            <a:r>
              <a:rPr lang="en-US" altLang="zh-CN" sz="1801" dirty="0">
                <a:solidFill>
                  <a:srgbClr val="FF0000"/>
                </a:solidFill>
                <a:sym typeface="+mn-ea"/>
              </a:rPr>
              <a:t> $(“</a:t>
            </a:r>
            <a:r>
              <a:rPr lang="en-US" altLang="zh-CN" sz="1801" b="1" dirty="0">
                <a:solidFill>
                  <a:srgbClr val="FF0000"/>
                </a:solidFill>
                <a:sym typeface="+mn-ea"/>
              </a:rPr>
              <a:t>.</a:t>
            </a:r>
            <a:r>
              <a:rPr lang="zh-CN" altLang="en-US" sz="1801" dirty="0">
                <a:solidFill>
                  <a:srgbClr val="FF0000"/>
                </a:solidFill>
                <a:sym typeface="+mn-ea"/>
              </a:rPr>
              <a:t>类名</a:t>
            </a:r>
            <a:r>
              <a:rPr lang="en-US" altLang="zh-CN" sz="1801" dirty="0">
                <a:solidFill>
                  <a:srgbClr val="FF0000"/>
                </a:solidFill>
                <a:sym typeface="+mn-ea"/>
              </a:rPr>
              <a:t>”)</a:t>
            </a:r>
            <a:r>
              <a:rPr lang="en-US" altLang="zh-CN" sz="1801" dirty="0">
                <a:solidFill>
                  <a:schemeClr val="tx1">
                    <a:lumMod val="95000"/>
                    <a:lumOff val="5000"/>
                  </a:schemeClr>
                </a:solidFill>
                <a:sym typeface="+mn-ea"/>
              </a:rPr>
              <a:t>  </a:t>
            </a:r>
          </a:p>
          <a:p>
            <a:pPr lvl="1">
              <a:lnSpc>
                <a:spcPct val="150000"/>
              </a:lnSpc>
              <a:spcBef>
                <a:spcPts val="0"/>
              </a:spcBef>
            </a:pPr>
            <a:r>
              <a:rPr lang="zh-CN" altLang="en-US" sz="1801">
                <a:solidFill>
                  <a:schemeClr val="tx1">
                    <a:lumMod val="95000"/>
                    <a:lumOff val="5000"/>
                  </a:schemeClr>
                </a:solidFill>
              </a:rPr>
              <a:t>标签选择器</a:t>
            </a:r>
            <a:r>
              <a:rPr lang="en-US" altLang="zh-CN" sz="1801">
                <a:solidFill>
                  <a:schemeClr val="tx1">
                    <a:lumMod val="95000"/>
                    <a:lumOff val="5000"/>
                  </a:schemeClr>
                </a:solidFill>
              </a:rPr>
              <a:t>:</a:t>
            </a:r>
            <a:r>
              <a:rPr lang="en-US" altLang="zh-CN" sz="1801" dirty="0">
                <a:solidFill>
                  <a:schemeClr val="tx1">
                    <a:lumMod val="95000"/>
                    <a:lumOff val="5000"/>
                  </a:schemeClr>
                </a:solidFill>
                <a:sym typeface="+mn-ea"/>
              </a:rPr>
              <a:t> </a:t>
            </a:r>
            <a:r>
              <a:rPr lang="en-US" altLang="zh-CN" sz="1801" dirty="0">
                <a:solidFill>
                  <a:srgbClr val="FF0000"/>
                </a:solidFill>
                <a:sym typeface="+mn-ea"/>
              </a:rPr>
              <a:t> $(“</a:t>
            </a:r>
            <a:r>
              <a:rPr lang="zh-CN" altLang="en-US" sz="1801" dirty="0">
                <a:solidFill>
                  <a:srgbClr val="FF0000"/>
                </a:solidFill>
                <a:sym typeface="+mn-ea"/>
              </a:rPr>
              <a:t>标签名</a:t>
            </a:r>
            <a:r>
              <a:rPr lang="en-US" altLang="zh-CN" sz="1801" dirty="0">
                <a:solidFill>
                  <a:srgbClr val="FF0000"/>
                </a:solidFill>
                <a:sym typeface="+mn-ea"/>
              </a:rPr>
              <a:t>”)</a:t>
            </a:r>
          </a:p>
          <a:p>
            <a:pPr lvl="1">
              <a:lnSpc>
                <a:spcPct val="150000"/>
              </a:lnSpc>
              <a:spcBef>
                <a:spcPts val="0"/>
              </a:spcBef>
            </a:pPr>
            <a:r>
              <a:rPr lang="zh-CN" altLang="en-US" sz="1801">
                <a:solidFill>
                  <a:schemeClr val="tx1">
                    <a:lumMod val="95000"/>
                    <a:lumOff val="5000"/>
                  </a:schemeClr>
                </a:solidFill>
              </a:rPr>
              <a:t>全选择器</a:t>
            </a:r>
            <a:r>
              <a:rPr lang="en-US" altLang="zh-CN" sz="1801">
                <a:solidFill>
                  <a:schemeClr val="tx1">
                    <a:lumMod val="95000"/>
                    <a:lumOff val="5000"/>
                  </a:schemeClr>
                </a:solidFill>
              </a:rPr>
              <a:t>: </a:t>
            </a:r>
            <a:r>
              <a:rPr lang="en-US" altLang="zh-CN" sz="1801" dirty="0">
                <a:solidFill>
                  <a:schemeClr val="tx1">
                    <a:lumMod val="95000"/>
                    <a:lumOff val="5000"/>
                  </a:schemeClr>
                </a:solidFill>
                <a:sym typeface="+mn-ea"/>
              </a:rPr>
              <a:t> </a:t>
            </a:r>
            <a:r>
              <a:rPr lang="en-US" altLang="zh-CN" sz="1801" dirty="0">
                <a:solidFill>
                  <a:srgbClr val="FF0000"/>
                </a:solidFill>
                <a:sym typeface="+mn-ea"/>
              </a:rPr>
              <a:t> $(“*”)</a:t>
            </a:r>
          </a:p>
          <a:p>
            <a:pPr lvl="1">
              <a:lnSpc>
                <a:spcPct val="150000"/>
              </a:lnSpc>
              <a:spcBef>
                <a:spcPts val="0"/>
              </a:spcBef>
            </a:pPr>
            <a:r>
              <a:rPr lang="zh-CN" altLang="en-US" sz="1801"/>
              <a:t>并集选择器</a:t>
            </a:r>
            <a:r>
              <a:rPr lang="en-US" altLang="zh-CN" sz="1801"/>
              <a:t>:</a:t>
            </a:r>
            <a:r>
              <a:rPr lang="en-US" altLang="zh-CN" sz="1801" dirty="0">
                <a:solidFill>
                  <a:schemeClr val="tx1">
                    <a:lumMod val="95000"/>
                    <a:lumOff val="5000"/>
                  </a:schemeClr>
                </a:solidFill>
                <a:sym typeface="+mn-ea"/>
              </a:rPr>
              <a:t> </a:t>
            </a:r>
            <a:r>
              <a:rPr lang="en-US" altLang="zh-CN" sz="1801" dirty="0">
                <a:solidFill>
                  <a:srgbClr val="FF0000"/>
                </a:solidFill>
                <a:sym typeface="+mn-ea"/>
              </a:rPr>
              <a:t> $(“</a:t>
            </a:r>
            <a:r>
              <a:rPr lang="zh-CN" altLang="en-US" sz="1801" dirty="0">
                <a:solidFill>
                  <a:srgbClr val="FF0000"/>
                </a:solidFill>
                <a:sym typeface="+mn-ea"/>
              </a:rPr>
              <a:t>selector</a:t>
            </a:r>
            <a:r>
              <a:rPr lang="en-US" altLang="zh-CN" sz="1801" dirty="0">
                <a:solidFill>
                  <a:srgbClr val="FF0000"/>
                </a:solidFill>
                <a:sym typeface="+mn-ea"/>
              </a:rPr>
              <a:t>1</a:t>
            </a:r>
            <a:r>
              <a:rPr lang="zh-CN" altLang="en-US" sz="1801" dirty="0">
                <a:solidFill>
                  <a:srgbClr val="FF0000"/>
                </a:solidFill>
                <a:sym typeface="+mn-ea"/>
              </a:rPr>
              <a:t>，selector</a:t>
            </a:r>
            <a:r>
              <a:rPr lang="en-US" altLang="zh-CN" sz="1801" dirty="0">
                <a:solidFill>
                  <a:srgbClr val="FF0000"/>
                </a:solidFill>
                <a:sym typeface="+mn-ea"/>
              </a:rPr>
              <a:t>2</a:t>
            </a:r>
            <a:r>
              <a:rPr lang="zh-CN" altLang="en-US" sz="1801" dirty="0">
                <a:solidFill>
                  <a:srgbClr val="FF0000"/>
                </a:solidFill>
                <a:sym typeface="+mn-ea"/>
              </a:rPr>
              <a:t>，selector</a:t>
            </a:r>
            <a:r>
              <a:rPr lang="en-US" altLang="zh-CN" sz="1801" dirty="0">
                <a:solidFill>
                  <a:srgbClr val="FF0000"/>
                </a:solidFill>
                <a:sym typeface="+mn-ea"/>
              </a:rPr>
              <a:t>3</a:t>
            </a:r>
            <a:r>
              <a:rPr lang="zh-CN" altLang="en-US" sz="1801" dirty="0">
                <a:solidFill>
                  <a:srgbClr val="FF0000"/>
                </a:solidFill>
                <a:sym typeface="+mn-ea"/>
              </a:rPr>
              <a:t>，</a:t>
            </a:r>
            <a:r>
              <a:rPr lang="en-US" altLang="zh-CN" sz="1801" dirty="0">
                <a:solidFill>
                  <a:srgbClr val="FF0000"/>
                </a:solidFill>
                <a:sym typeface="+mn-ea"/>
              </a:rPr>
              <a:t>……”)</a:t>
            </a:r>
          </a:p>
        </p:txBody>
      </p:sp>
      <p:sp>
        <p:nvSpPr>
          <p:cNvPr id="3" name="标题 2"/>
          <p:cNvSpPr>
            <a:spLocks noGrp="1"/>
          </p:cNvSpPr>
          <p:nvPr>
            <p:ph type="title"/>
          </p:nvPr>
        </p:nvSpPr>
        <p:spPr/>
        <p:txBody>
          <a:bodyPr/>
          <a:lstStyle/>
          <a:p>
            <a:r>
              <a:rPr lang="en-US" altLang="zh-CN"/>
              <a:t>4.1 </a:t>
            </a:r>
            <a:r>
              <a:rPr lang="en-US"/>
              <a:t>jQuery</a:t>
            </a:r>
            <a:r>
              <a:rPr lang="zh-CN" altLang="en-US"/>
              <a:t>基本选择器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3366" y="845190"/>
            <a:ext cx="7934960" cy="2453005"/>
          </a:xfrm>
        </p:spPr>
        <p:txBody>
          <a:bodyPr>
            <a:normAutofit/>
          </a:bodyPr>
          <a:lstStyle/>
          <a:p>
            <a:pPr>
              <a:lnSpc>
                <a:spcPct val="110000"/>
              </a:lnSpc>
              <a:spcBef>
                <a:spcPts val="0"/>
              </a:spcBef>
            </a:pPr>
            <a:r>
              <a:rPr lang="zh-CN" altLang="en-US" sz="1999" dirty="0">
                <a:solidFill>
                  <a:schemeClr val="tx1">
                    <a:lumMod val="95000"/>
                    <a:lumOff val="5000"/>
                  </a:schemeClr>
                </a:solidFill>
                <a:sym typeface="微软雅黑" panose="020B0503020204020204" pitchFamily="34" charset="-122"/>
              </a:rPr>
              <a:t>通过</a:t>
            </a:r>
            <a:r>
              <a:rPr lang="en-US" altLang="x-none" sz="1999" dirty="0">
                <a:solidFill>
                  <a:schemeClr val="tx1">
                    <a:lumMod val="95000"/>
                    <a:lumOff val="5000"/>
                  </a:schemeClr>
                </a:solidFill>
                <a:sym typeface="微软雅黑" panose="020B0503020204020204" pitchFamily="34" charset="-122"/>
              </a:rPr>
              <a:t>DOM</a:t>
            </a:r>
            <a:r>
              <a:rPr lang="zh-CN" altLang="en-US" sz="1999" dirty="0">
                <a:solidFill>
                  <a:schemeClr val="tx1">
                    <a:lumMod val="95000"/>
                    <a:lumOff val="5000"/>
                  </a:schemeClr>
                </a:solidFill>
                <a:sym typeface="微软雅黑" panose="020B0503020204020204" pitchFamily="34" charset="-122"/>
              </a:rPr>
              <a:t>元素之间的层次关系来获取特定元素</a:t>
            </a:r>
          </a:p>
          <a:p>
            <a:pPr lvl="1">
              <a:lnSpc>
                <a:spcPct val="150000"/>
              </a:lnSpc>
              <a:spcBef>
                <a:spcPts val="0"/>
              </a:spcBef>
            </a:pPr>
            <a:r>
              <a:rPr lang="zh-CN" altLang="en-US" sz="1801" dirty="0">
                <a:solidFill>
                  <a:schemeClr val="tx1">
                    <a:lumMod val="95000"/>
                    <a:lumOff val="5000"/>
                  </a:schemeClr>
                </a:solidFill>
                <a:sym typeface="+mn-ea"/>
              </a:rPr>
              <a:t>后代选择器</a:t>
            </a:r>
            <a:r>
              <a:rPr lang="en-US" altLang="zh-CN" sz="1801" dirty="0">
                <a:solidFill>
                  <a:schemeClr val="tx1">
                    <a:lumMod val="95000"/>
                    <a:lumOff val="5000"/>
                  </a:schemeClr>
                </a:solidFill>
                <a:sym typeface="+mn-ea"/>
              </a:rPr>
              <a:t> : </a:t>
            </a:r>
            <a:r>
              <a:rPr lang="en-US" altLang="zh-CN" sz="1801" dirty="0">
                <a:solidFill>
                  <a:srgbClr val="FF0000"/>
                </a:solidFill>
                <a:sym typeface="+mn-ea"/>
              </a:rPr>
              <a:t> $(“selector1  selector2”) </a:t>
            </a:r>
          </a:p>
          <a:p>
            <a:pPr lvl="1">
              <a:lnSpc>
                <a:spcPct val="150000"/>
              </a:lnSpc>
              <a:spcBef>
                <a:spcPts val="0"/>
              </a:spcBef>
            </a:pPr>
            <a:r>
              <a:rPr lang="zh-CN" altLang="en-US" sz="1801" dirty="0">
                <a:solidFill>
                  <a:schemeClr val="tx1">
                    <a:lumMod val="95000"/>
                    <a:lumOff val="5000"/>
                  </a:schemeClr>
                </a:solidFill>
                <a:sym typeface="+mn-ea"/>
              </a:rPr>
              <a:t>父子选择器</a:t>
            </a:r>
            <a:r>
              <a:rPr lang="en-US" altLang="zh-CN" sz="1801" dirty="0">
                <a:solidFill>
                  <a:schemeClr val="tx1">
                    <a:lumMod val="95000"/>
                    <a:lumOff val="5000"/>
                  </a:schemeClr>
                </a:solidFill>
                <a:sym typeface="+mn-ea"/>
              </a:rPr>
              <a:t>: </a:t>
            </a:r>
            <a:r>
              <a:rPr lang="en-US" altLang="zh-CN" sz="1801" dirty="0">
                <a:solidFill>
                  <a:srgbClr val="FF0000"/>
                </a:solidFill>
                <a:sym typeface="+mn-ea"/>
              </a:rPr>
              <a:t> $(“selector1&gt;selector2”)</a:t>
            </a:r>
            <a:r>
              <a:rPr lang="en-US" altLang="zh-CN" sz="1801" dirty="0">
                <a:solidFill>
                  <a:schemeClr val="tx1">
                    <a:lumMod val="95000"/>
                    <a:lumOff val="5000"/>
                  </a:schemeClr>
                </a:solidFill>
                <a:sym typeface="+mn-ea"/>
              </a:rPr>
              <a:t>  </a:t>
            </a:r>
          </a:p>
          <a:p>
            <a:pPr lvl="1">
              <a:lnSpc>
                <a:spcPct val="150000"/>
              </a:lnSpc>
              <a:spcBef>
                <a:spcPts val="0"/>
              </a:spcBef>
            </a:pPr>
            <a:r>
              <a:rPr lang="zh-CN" altLang="en-US" sz="1801">
                <a:solidFill>
                  <a:schemeClr val="tx1">
                    <a:lumMod val="95000"/>
                    <a:lumOff val="5000"/>
                  </a:schemeClr>
                </a:solidFill>
              </a:rPr>
              <a:t>相邻兄弟选择器</a:t>
            </a:r>
            <a:r>
              <a:rPr lang="en-US" altLang="zh-CN" sz="1801">
                <a:solidFill>
                  <a:schemeClr val="tx1">
                    <a:lumMod val="95000"/>
                    <a:lumOff val="5000"/>
                  </a:schemeClr>
                </a:solidFill>
              </a:rPr>
              <a:t>:</a:t>
            </a:r>
            <a:r>
              <a:rPr lang="en-US" altLang="zh-CN" sz="1801" dirty="0">
                <a:solidFill>
                  <a:schemeClr val="tx1">
                    <a:lumMod val="95000"/>
                    <a:lumOff val="5000"/>
                  </a:schemeClr>
                </a:solidFill>
                <a:sym typeface="+mn-ea"/>
              </a:rPr>
              <a:t> </a:t>
            </a:r>
            <a:r>
              <a:rPr lang="en-US" altLang="zh-CN" sz="1801" dirty="0">
                <a:solidFill>
                  <a:srgbClr val="FF0000"/>
                </a:solidFill>
                <a:sym typeface="+mn-ea"/>
              </a:rPr>
              <a:t> $(“selector1+selector2”)</a:t>
            </a:r>
          </a:p>
          <a:p>
            <a:pPr lvl="1">
              <a:lnSpc>
                <a:spcPct val="150000"/>
              </a:lnSpc>
              <a:spcBef>
                <a:spcPts val="0"/>
              </a:spcBef>
            </a:pPr>
            <a:r>
              <a:rPr lang="zh-CN" altLang="en-US" sz="1801" dirty="0">
                <a:solidFill>
                  <a:schemeClr val="tx1">
                    <a:lumMod val="95000"/>
                    <a:lumOff val="5000"/>
                  </a:schemeClr>
                </a:solidFill>
                <a:sym typeface="+mn-ea"/>
              </a:rPr>
              <a:t>所有兄弟选择器：</a:t>
            </a:r>
            <a:r>
              <a:rPr lang="en-US" altLang="zh-CN" sz="1801" dirty="0">
                <a:solidFill>
                  <a:srgbClr val="FF0000"/>
                </a:solidFill>
                <a:sym typeface="+mn-ea"/>
              </a:rPr>
              <a:t> $(“selector1~selector2”)</a:t>
            </a:r>
            <a:endParaRPr lang="zh-CN" altLang="en-US" sz="1801" dirty="0">
              <a:solidFill>
                <a:schemeClr val="tx1">
                  <a:lumMod val="95000"/>
                  <a:lumOff val="5000"/>
                </a:schemeClr>
              </a:solidFill>
              <a:sym typeface="+mn-ea"/>
            </a:endParaRPr>
          </a:p>
          <a:p>
            <a:pPr lvl="1">
              <a:lnSpc>
                <a:spcPct val="150000"/>
              </a:lnSpc>
              <a:spcBef>
                <a:spcPts val="0"/>
              </a:spcBef>
            </a:pPr>
            <a:endParaRPr lang="en-US" altLang="zh-CN" sz="1801">
              <a:solidFill>
                <a:schemeClr val="tx1">
                  <a:lumMod val="95000"/>
                  <a:lumOff val="5000"/>
                </a:schemeClr>
              </a:solidFill>
            </a:endParaRPr>
          </a:p>
          <a:p>
            <a:pPr lvl="1">
              <a:lnSpc>
                <a:spcPct val="150000"/>
              </a:lnSpc>
              <a:spcBef>
                <a:spcPts val="0"/>
              </a:spcBef>
            </a:pPr>
            <a:endParaRPr lang="zh-CN" altLang="en-US"/>
          </a:p>
        </p:txBody>
      </p:sp>
      <p:sp>
        <p:nvSpPr>
          <p:cNvPr id="3" name="标题 2"/>
          <p:cNvSpPr>
            <a:spLocks noGrp="1"/>
          </p:cNvSpPr>
          <p:nvPr>
            <p:ph type="title"/>
          </p:nvPr>
        </p:nvSpPr>
        <p:spPr/>
        <p:txBody>
          <a:bodyPr/>
          <a:lstStyle/>
          <a:p>
            <a:r>
              <a:rPr lang="en-US" altLang="zh-CN"/>
              <a:t>4.2 </a:t>
            </a:r>
            <a:r>
              <a:rPr lang="en-US"/>
              <a:t>jQuery</a:t>
            </a:r>
            <a:r>
              <a:rPr lang="zh-CN" altLang="en-US">
                <a:sym typeface="+mn-ea"/>
              </a:rPr>
              <a:t>层级</a:t>
            </a:r>
            <a:r>
              <a:rPr lang="zh-CN" altLang="en-US"/>
              <a:t>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3367" y="845192"/>
            <a:ext cx="7832724" cy="3467100"/>
          </a:xfrm>
        </p:spPr>
        <p:txBody>
          <a:bodyPr>
            <a:normAutofit fontScale="90000" lnSpcReduction="10000"/>
          </a:bodyPr>
          <a:lstStyle/>
          <a:p>
            <a:pPr>
              <a:lnSpc>
                <a:spcPct val="110000"/>
              </a:lnSpc>
              <a:spcBef>
                <a:spcPts val="0"/>
              </a:spcBef>
            </a:pPr>
            <a:r>
              <a:rPr sz="1999" dirty="0">
                <a:solidFill>
                  <a:schemeClr val="tx1">
                    <a:lumMod val="95000"/>
                    <a:lumOff val="5000"/>
                  </a:schemeClr>
                </a:solidFill>
                <a:sym typeface="微软雅黑" panose="020B0503020204020204" pitchFamily="34" charset="-122"/>
              </a:rPr>
              <a:t>很多时候我们不能直接通过基本选择器与层级选择器找到我们想要的元素，为此jQuery提供了一系列的</a:t>
            </a:r>
            <a:r>
              <a:rPr lang="zh-CN" altLang="en-US" sz="1999" dirty="0">
                <a:solidFill>
                  <a:schemeClr val="tx1">
                    <a:lumMod val="95000"/>
                    <a:lumOff val="5000"/>
                  </a:schemeClr>
                </a:solidFill>
                <a:sym typeface="微软雅黑" panose="020B0503020204020204" pitchFamily="34" charset="-122"/>
              </a:rPr>
              <a:t>匹配</a:t>
            </a:r>
            <a:r>
              <a:rPr lang="en-US" sz="1999" dirty="0">
                <a:solidFill>
                  <a:schemeClr val="tx1">
                    <a:lumMod val="95000"/>
                    <a:lumOff val="5000"/>
                  </a:schemeClr>
                </a:solidFill>
                <a:sym typeface="微软雅黑" panose="020B0503020204020204" pitchFamily="34" charset="-122"/>
              </a:rPr>
              <a:t>(</a:t>
            </a:r>
            <a:r>
              <a:rPr sz="1999" dirty="0">
                <a:solidFill>
                  <a:schemeClr val="tx1">
                    <a:lumMod val="95000"/>
                    <a:lumOff val="5000"/>
                  </a:schemeClr>
                </a:solidFill>
                <a:sym typeface="微软雅黑" panose="020B0503020204020204" pitchFamily="34" charset="-122"/>
              </a:rPr>
              <a:t>筛选</a:t>
            </a:r>
            <a:r>
              <a:rPr lang="en-US" sz="1999" dirty="0">
                <a:solidFill>
                  <a:schemeClr val="tx1">
                    <a:lumMod val="95000"/>
                    <a:lumOff val="5000"/>
                  </a:schemeClr>
                </a:solidFill>
                <a:sym typeface="微软雅黑" panose="020B0503020204020204" pitchFamily="34" charset="-122"/>
              </a:rPr>
              <a:t>)</a:t>
            </a:r>
            <a:r>
              <a:rPr sz="1999" dirty="0">
                <a:solidFill>
                  <a:schemeClr val="tx1">
                    <a:lumMod val="95000"/>
                    <a:lumOff val="5000"/>
                  </a:schemeClr>
                </a:solidFill>
                <a:sym typeface="微软雅黑" panose="020B0503020204020204" pitchFamily="34" charset="-122"/>
              </a:rPr>
              <a:t>选择器用来更快捷的找到所需的DOM元素。</a:t>
            </a:r>
          </a:p>
          <a:p>
            <a:pPr>
              <a:lnSpc>
                <a:spcPct val="110000"/>
              </a:lnSpc>
              <a:spcBef>
                <a:spcPts val="0"/>
              </a:spcBef>
            </a:pPr>
            <a:r>
              <a:rPr sz="1999" dirty="0">
                <a:solidFill>
                  <a:schemeClr val="tx1">
                    <a:lumMod val="95000"/>
                    <a:lumOff val="5000"/>
                  </a:schemeClr>
                </a:solidFill>
                <a:sym typeface="微软雅黑" panose="020B0503020204020204" pitchFamily="34" charset="-122"/>
              </a:rPr>
              <a:t>筛选选择器的用法与CSS中的伪元素相似，选择器用冒号“：”开头</a:t>
            </a:r>
          </a:p>
          <a:p>
            <a:pPr lvl="1">
              <a:lnSpc>
                <a:spcPct val="150000"/>
              </a:lnSpc>
              <a:spcBef>
                <a:spcPts val="0"/>
              </a:spcBef>
            </a:pPr>
            <a:r>
              <a:rPr lang="zh-CN" altLang="en-US" sz="1801">
                <a:sym typeface="+mn-ea"/>
              </a:rPr>
              <a:t>基本匹配选择器</a:t>
            </a:r>
            <a:endParaRPr lang="zh-CN" altLang="en-US" sz="1801"/>
          </a:p>
          <a:p>
            <a:pPr lvl="1">
              <a:lnSpc>
                <a:spcPct val="150000"/>
              </a:lnSpc>
              <a:spcBef>
                <a:spcPts val="0"/>
              </a:spcBef>
            </a:pPr>
            <a:r>
              <a:rPr lang="zh-CN" altLang="en-US" sz="1801">
                <a:sym typeface="+mn-ea"/>
              </a:rPr>
              <a:t>属性匹配选择器</a:t>
            </a:r>
          </a:p>
          <a:p>
            <a:pPr lvl="1">
              <a:lnSpc>
                <a:spcPct val="150000"/>
              </a:lnSpc>
              <a:spcBef>
                <a:spcPts val="0"/>
              </a:spcBef>
            </a:pPr>
            <a:r>
              <a:rPr lang="zh-CN" altLang="en-US" sz="1801">
                <a:sym typeface="+mn-ea"/>
              </a:rPr>
              <a:t>子元素匹配选择器</a:t>
            </a:r>
            <a:endParaRPr lang="en-US" altLang="zh-CN" sz="1801" dirty="0">
              <a:solidFill>
                <a:srgbClr val="FF0000"/>
              </a:solidFill>
              <a:sym typeface="+mn-ea"/>
            </a:endParaRPr>
          </a:p>
          <a:p>
            <a:pPr lvl="1">
              <a:lnSpc>
                <a:spcPct val="150000"/>
              </a:lnSpc>
              <a:spcBef>
                <a:spcPts val="0"/>
              </a:spcBef>
            </a:pPr>
            <a:r>
              <a:rPr lang="zh-CN" altLang="en-US" sz="1801">
                <a:sym typeface="+mn-ea"/>
              </a:rPr>
              <a:t>表单匹配选择器</a:t>
            </a:r>
          </a:p>
          <a:p>
            <a:pPr lvl="1">
              <a:lnSpc>
                <a:spcPct val="150000"/>
              </a:lnSpc>
              <a:spcBef>
                <a:spcPts val="0"/>
              </a:spcBef>
            </a:pPr>
            <a:r>
              <a:rPr lang="zh-CN" altLang="en-US" sz="1801">
                <a:sym typeface="+mn-ea"/>
              </a:rPr>
              <a:t>内容匹配选择器</a:t>
            </a:r>
          </a:p>
          <a:p>
            <a:pPr lvl="1">
              <a:lnSpc>
                <a:spcPct val="150000"/>
              </a:lnSpc>
              <a:spcBef>
                <a:spcPts val="0"/>
              </a:spcBef>
            </a:pPr>
            <a:r>
              <a:rPr lang="zh-CN" altLang="en-US" sz="1801">
                <a:sym typeface="+mn-ea"/>
              </a:rPr>
              <a:t>可见性匹配选择器</a:t>
            </a:r>
          </a:p>
          <a:p>
            <a:pPr lvl="1">
              <a:lnSpc>
                <a:spcPct val="150000"/>
              </a:lnSpc>
              <a:spcBef>
                <a:spcPts val="0"/>
              </a:spcBef>
            </a:pPr>
            <a:endParaRPr lang="en-US" altLang="zh-CN" sz="1801">
              <a:solidFill>
                <a:schemeClr val="tx1">
                  <a:lumMod val="95000"/>
                  <a:lumOff val="5000"/>
                </a:schemeClr>
              </a:solidFill>
            </a:endParaRPr>
          </a:p>
          <a:p>
            <a:pPr lvl="1">
              <a:lnSpc>
                <a:spcPct val="150000"/>
              </a:lnSpc>
              <a:spcBef>
                <a:spcPts val="0"/>
              </a:spcBef>
            </a:pPr>
            <a:endParaRPr lang="zh-CN" altLang="en-US"/>
          </a:p>
        </p:txBody>
      </p:sp>
      <p:sp>
        <p:nvSpPr>
          <p:cNvPr id="3" name="标题 2"/>
          <p:cNvSpPr>
            <a:spLocks noGrp="1"/>
          </p:cNvSpPr>
          <p:nvPr>
            <p:ph type="title"/>
          </p:nvPr>
        </p:nvSpPr>
        <p:spPr>
          <a:xfrm>
            <a:off x="310713" y="135707"/>
            <a:ext cx="8229599" cy="857250"/>
          </a:xfrm>
        </p:spPr>
        <p:txBody>
          <a:bodyPr/>
          <a:lstStyle/>
          <a:p>
            <a:r>
              <a:rPr lang="en-US" altLang="zh-CN"/>
              <a:t>4.3 </a:t>
            </a:r>
            <a:r>
              <a:rPr lang="en-US"/>
              <a:t>jQuery</a:t>
            </a:r>
            <a:r>
              <a:rPr lang="zh-CN" altLang="en-US">
                <a:sym typeface="+mn-ea"/>
              </a:rPr>
              <a:t>匹配</a:t>
            </a:r>
            <a:r>
              <a:rPr lang="zh-CN" altLang="en-US"/>
              <a:t>选择器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1895</Words>
  <Application>Microsoft Office PowerPoint</Application>
  <PresentationFormat>全屏显示(16:9)</PresentationFormat>
  <Paragraphs>219</Paragraphs>
  <Slides>23</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Heiti SC Light</vt:lpstr>
      <vt:lpstr>微软雅黑</vt:lpstr>
      <vt:lpstr>Arial</vt:lpstr>
      <vt:lpstr>Calibri</vt:lpstr>
      <vt:lpstr>Franklin Gothic Book</vt:lpstr>
      <vt:lpstr>Wingdings</vt:lpstr>
      <vt:lpstr>Office 主题</vt:lpstr>
      <vt:lpstr>云和</vt:lpstr>
      <vt:lpstr>PowerPoint 演示文稿</vt:lpstr>
      <vt:lpstr>PowerPoint 演示文稿</vt:lpstr>
      <vt:lpstr>PowerPoint 演示文稿</vt:lpstr>
      <vt:lpstr>2. jQuery环境配置</vt:lpstr>
      <vt:lpstr>3. jQueryHelloWorld体验</vt:lpstr>
      <vt:lpstr>4.jQuery选择器</vt:lpstr>
      <vt:lpstr>4.1 jQuery基本选择器</vt:lpstr>
      <vt:lpstr>4.2 jQuery层级选择器</vt:lpstr>
      <vt:lpstr>4.3 jQuery匹配选择器</vt:lpstr>
      <vt:lpstr>4.3.1 jQuery基本匹配选择器</vt:lpstr>
      <vt:lpstr>4.3.2 jQuery属性匹配选择器</vt:lpstr>
      <vt:lpstr>4.3.3 jQuery子元素匹配选择器</vt:lpstr>
      <vt:lpstr>4.3.4 jQuery表单匹配选择器</vt:lpstr>
      <vt:lpstr>PowerPoint 演示文稿</vt:lpstr>
      <vt:lpstr>4.3.5 jQuery内容匹配选择器</vt:lpstr>
      <vt:lpstr>4.3.6 jQuery可见性匹配选择器</vt:lpstr>
      <vt:lpstr>5.jQuery对象与DOM对象</vt:lpstr>
      <vt:lpstr>5.1 jQuery对象转为DOM对象</vt:lpstr>
      <vt:lpstr>5.2 DOM对象转为jQuery对象</vt:lpstr>
      <vt:lpstr>6 jQuery对象遍历</vt:lpstr>
      <vt:lpstr>6.1 jQuery对象过滤</vt:lpstr>
      <vt:lpstr>6.2 jQuery对象查找</vt:lpstr>
      <vt:lpstr>6.3 jQuery数组对象遍历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hui hui</cp:lastModifiedBy>
  <cp:revision>507</cp:revision>
  <dcterms:created xsi:type="dcterms:W3CDTF">2015-08-22T06:07:00Z</dcterms:created>
  <dcterms:modified xsi:type="dcterms:W3CDTF">2019-09-11T09:08:39Z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