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406" r:id="rId4"/>
    <p:sldId id="407" r:id="rId5"/>
    <p:sldId id="420" r:id="rId6"/>
    <p:sldId id="409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6366" autoAdjust="0"/>
  </p:normalViewPr>
  <p:slideViewPr>
    <p:cSldViewPr snapToGrid="0" snapToObjects="1">
      <p:cViewPr varScale="1">
        <p:scale>
          <a:sx n="91" d="100"/>
          <a:sy n="91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 $("body").css("background-color","red");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23021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2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8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99033" y="6457956"/>
            <a:ext cx="2844800" cy="365125"/>
          </a:xfr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23392" y="1316768"/>
            <a:ext cx="9121013" cy="960967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66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213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86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07683" y="15833"/>
            <a:ext cx="10972800" cy="1143000"/>
          </a:xfrm>
        </p:spPr>
        <p:txBody>
          <a:bodyPr>
            <a:normAutofit/>
          </a:bodyPr>
          <a:lstStyle>
            <a:lvl1pPr algn="l">
              <a:defRPr sz="373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8213" y="6356773"/>
            <a:ext cx="8945880" cy="1016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1338563" y="6356773"/>
            <a:ext cx="783167" cy="1016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093" y="5775113"/>
            <a:ext cx="2294467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977" y="2678960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993" y="1605283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5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5" b="1"/>
            </a:lvl4pPr>
            <a:lvl5pPr marL="2438278" indent="0">
              <a:buNone/>
              <a:defRPr sz="2135" b="1"/>
            </a:lvl5pPr>
            <a:lvl6pPr marL="3047848" indent="0">
              <a:buNone/>
              <a:defRPr sz="2135" b="1"/>
            </a:lvl6pPr>
            <a:lvl7pPr marL="3657418" indent="0">
              <a:buNone/>
              <a:defRPr sz="2135" b="1"/>
            </a:lvl7pPr>
            <a:lvl8pPr marL="4266987" indent="0">
              <a:buNone/>
              <a:defRPr sz="2135" b="1"/>
            </a:lvl8pPr>
            <a:lvl9pPr marL="4876557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7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5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5" b="1"/>
            </a:lvl4pPr>
            <a:lvl5pPr marL="2438278" indent="0">
              <a:buNone/>
              <a:defRPr sz="2135" b="1"/>
            </a:lvl5pPr>
            <a:lvl6pPr marL="3047848" indent="0">
              <a:buNone/>
              <a:defRPr sz="2135" b="1"/>
            </a:lvl6pPr>
            <a:lvl7pPr marL="3657418" indent="0">
              <a:buNone/>
              <a:defRPr sz="2135" b="1"/>
            </a:lvl7pPr>
            <a:lvl8pPr marL="4266987" indent="0">
              <a:buNone/>
              <a:defRPr sz="2135" b="1"/>
            </a:lvl8pPr>
            <a:lvl9pPr marL="4876557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4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2" y="6512560"/>
            <a:ext cx="65786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 sz="18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5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570" indent="0">
              <a:buNone/>
              <a:defRPr sz="1600"/>
            </a:lvl2pPr>
            <a:lvl3pPr marL="1219140" indent="0">
              <a:buNone/>
              <a:defRPr sz="1335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570" indent="0">
              <a:buNone/>
              <a:defRPr sz="3735"/>
            </a:lvl2pPr>
            <a:lvl3pPr marL="1219140" indent="0">
              <a:buNone/>
              <a:defRPr sz="3200"/>
            </a:lvl3pPr>
            <a:lvl4pPr marL="1828709" indent="0">
              <a:buNone/>
              <a:defRPr sz="2665"/>
            </a:lvl4pPr>
            <a:lvl5pPr marL="2438278" indent="0">
              <a:buNone/>
              <a:defRPr sz="2665"/>
            </a:lvl5pPr>
            <a:lvl6pPr marL="3047848" indent="0">
              <a:buNone/>
              <a:defRPr sz="2665"/>
            </a:lvl6pPr>
            <a:lvl7pPr marL="3657418" indent="0">
              <a:buNone/>
              <a:defRPr sz="2665"/>
            </a:lvl7pPr>
            <a:lvl8pPr marL="4266987" indent="0">
              <a:buNone/>
              <a:defRPr sz="2665"/>
            </a:lvl8pPr>
            <a:lvl9pPr marL="4876557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1"/>
          </a:xfrm>
        </p:spPr>
        <p:txBody>
          <a:bodyPr/>
          <a:lstStyle>
            <a:lvl1pPr marL="0" indent="0">
              <a:buNone/>
              <a:defRPr sz="1865"/>
            </a:lvl1pPr>
            <a:lvl2pPr marL="609570" indent="0">
              <a:buNone/>
              <a:defRPr sz="1600"/>
            </a:lvl2pPr>
            <a:lvl3pPr marL="1219140" indent="0">
              <a:buNone/>
              <a:defRPr sz="1335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54050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9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9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7" y="5982124"/>
            <a:ext cx="2071559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121914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ts val="131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ts val="131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ts val="13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ts val="131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ts val="131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ts val="131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ts val="131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ts val="131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ts val="131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4612" y="3224381"/>
            <a:ext cx="9757030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Query之DOM操作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603922" y="1133690"/>
            <a:ext cx="3975100" cy="1944250"/>
            <a:chOff x="5908792" y="644194"/>
            <a:chExt cx="2306655" cy="1458187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18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4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4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15341" y="1220893"/>
            <a:ext cx="10579947" cy="12378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665" dirty="0" err="1">
                <a:solidFill>
                  <a:srgbClr val="FF0000"/>
                </a:solidFill>
                <a:sym typeface="+mn-ea"/>
              </a:rPr>
              <a:t>attr(name|pro|key) </a:t>
            </a:r>
            <a:r>
              <a:rPr sz="2665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设置或返回被选元素的属性值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665" dirty="0" err="1">
                <a:solidFill>
                  <a:srgbClr val="FF0000"/>
                </a:solidFill>
                <a:sym typeface="+mn-ea"/>
              </a:rPr>
              <a:t>removeAttr(name)</a:t>
            </a:r>
            <a:r>
              <a:rPr sz="2665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从每一个匹配的元素中删除一个属性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属性操作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485"/>
              <a:t>10</a:t>
            </a:fld>
            <a:endParaRPr lang="zh-CN" altLang="en-US" sz="2485"/>
          </a:p>
        </p:txBody>
      </p:sp>
      <p:sp>
        <p:nvSpPr>
          <p:cNvPr id="5" name="文本框 4"/>
          <p:cNvSpPr txBox="1"/>
          <p:nvPr/>
        </p:nvSpPr>
        <p:spPr>
          <a:xfrm>
            <a:off x="1103216" y="3236815"/>
            <a:ext cx="6603153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$("img").attr("src");</a:t>
            </a:r>
          </a:p>
          <a:p>
            <a:r>
              <a:rPr lang="zh-CN" altLang="en-US" sz="2400"/>
              <a:t>$("input:disabled").attr("disabled",false);</a:t>
            </a:r>
          </a:p>
          <a:p>
            <a:r>
              <a:rPr lang="zh-CN" altLang="en-US" sz="2400"/>
              <a:t>$("img").attr({ src: "test.jpg", alt: "Test Image" });</a:t>
            </a:r>
          </a:p>
          <a:p>
            <a:r>
              <a:rPr lang="zh-CN" altLang="en-US" sz="2400"/>
              <a:t>$("img").removeAttr("src");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7821" y="1126921"/>
            <a:ext cx="10579947" cy="304376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665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class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类操作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20" dirty="0">
                <a:solidFill>
                  <a:srgbClr val="FF0000"/>
                </a:solidFill>
                <a:sym typeface="微软雅黑" panose="020B0503020204020204" pitchFamily="34" charset="-122"/>
              </a:rPr>
              <a:t>addClass(class|fn)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为每个匹配的元素添加指定的类名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20" dirty="0">
                <a:solidFill>
                  <a:srgbClr val="FF0000"/>
                </a:solidFill>
                <a:sym typeface="微软雅黑" panose="020B0503020204020204" pitchFamily="34" charset="-122"/>
              </a:rPr>
              <a:t>removeClass([class|fn])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从所有匹配的元素中删除全部或者指定的类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20" dirty="0">
                <a:solidFill>
                  <a:srgbClr val="FF0000"/>
                </a:solidFill>
                <a:sym typeface="微软雅黑" panose="020B0503020204020204" pitchFamily="34" charset="-122"/>
              </a:rPr>
              <a:t>toggleClass(class|fn[,sw]) 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如果存在（不存在）就删除（添加）一个类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css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样式属性操作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20" dirty="0">
                <a:solidFill>
                  <a:srgbClr val="FF0000"/>
                </a:solidFill>
                <a:sym typeface="微软雅黑" panose="020B0503020204020204" pitchFamily="34" charset="-122"/>
              </a:rPr>
              <a:t>css(name|pro|[,val|fn])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 dirty="0" err="1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 </a:t>
            </a:r>
            <a:r>
              <a:rPr lang="en-US"/>
              <a:t>CSS</a:t>
            </a:r>
            <a:r>
              <a:rPr lang="zh-CN" altLang="en-US"/>
              <a:t>样式操作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485"/>
              <a:t>11</a:t>
            </a:fld>
            <a:endParaRPr lang="zh-CN" altLang="en-US" sz="2485"/>
          </a:p>
        </p:txBody>
      </p:sp>
      <p:sp>
        <p:nvSpPr>
          <p:cNvPr id="5" name="文本框 4"/>
          <p:cNvSpPr txBox="1"/>
          <p:nvPr/>
        </p:nvSpPr>
        <p:spPr>
          <a:xfrm>
            <a:off x="1103207" y="4196935"/>
            <a:ext cx="7757160" cy="11430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$("p").css("color"</a:t>
            </a:r>
            <a:r>
              <a:rPr lang="en-US" altLang="zh-CN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 "#ff0011");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sym typeface="微软雅黑" panose="020B0503020204020204" pitchFamily="34" charset="-122"/>
              </a:rPr>
              <a:t>$("p").css({ color: "#ff0011", background: "blue" });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8" y="1316568"/>
            <a:ext cx="9120293" cy="17949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sz="2665" dirty="0">
                <a:solidFill>
                  <a:srgbClr val="FF0000"/>
                </a:solidFill>
                <a:sym typeface="微软雅黑" panose="020B0503020204020204" pitchFamily="34" charset="-122"/>
              </a:rPr>
              <a:t>html([val|fn]) 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取得匹配元素的html内容</a:t>
            </a:r>
          </a:p>
          <a:p>
            <a:pPr>
              <a:lnSpc>
                <a:spcPct val="110000"/>
              </a:lnSpc>
            </a:pPr>
            <a:r>
              <a:rPr sz="2665" dirty="0">
                <a:solidFill>
                  <a:srgbClr val="FF0000"/>
                </a:solidFill>
                <a:sym typeface="微软雅黑" panose="020B0503020204020204" pitchFamily="34" charset="-122"/>
              </a:rPr>
              <a:t>text([val|fn]) 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取得匹配元素的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文本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内容</a:t>
            </a:r>
          </a:p>
          <a:p>
            <a:pPr>
              <a:lnSpc>
                <a:spcPct val="110000"/>
              </a:lnSpc>
            </a:pPr>
            <a:r>
              <a:rPr sz="2665" dirty="0">
                <a:solidFill>
                  <a:srgbClr val="FF0000"/>
                </a:solidFill>
                <a:sym typeface="微软雅黑" panose="020B0503020204020204" pitchFamily="34" charset="-122"/>
              </a:rPr>
              <a:t>val([val|fn|arr]) 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获得匹配元素的当前值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 </a:t>
            </a:r>
            <a:r>
              <a:rPr lang="zh-CN" altLang="en-US"/>
              <a:t>内容操作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485"/>
              <a:t>12</a:t>
            </a:fld>
            <a:endParaRPr lang="zh-CN" altLang="en-US" sz="248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02598" y="971551"/>
            <a:ext cx="11808460" cy="4572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sz="2000" dirty="0">
                <a:solidFill>
                  <a:srgbClr val="FF0000"/>
                </a:solidFill>
                <a:sym typeface="微软雅黑" panose="020B0503020204020204" pitchFamily="34" charset="-122"/>
              </a:rPr>
              <a:t>heigh([val|fn])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取得匹配元素当前计算的高度值（px）（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不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包括补白、不包括边框）</a:t>
            </a:r>
          </a:p>
          <a:p>
            <a:pPr>
              <a:spcBef>
                <a:spcPts val="0"/>
              </a:spcBef>
            </a:pPr>
            <a:r>
              <a:rPr sz="2000" dirty="0">
                <a:solidFill>
                  <a:srgbClr val="FF0000"/>
                </a:solidFill>
                <a:sym typeface="微软雅黑" panose="020B0503020204020204" pitchFamily="34" charset="-122"/>
              </a:rPr>
              <a:t>width([val|fn])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取得匹配元素当前计算的宽度值（px）（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不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包括补白、不包括边框）</a:t>
            </a:r>
          </a:p>
          <a:p>
            <a:pPr>
              <a:spcBef>
                <a:spcPts val="0"/>
              </a:spcBef>
            </a:pPr>
            <a:r>
              <a:rPr sz="2000" dirty="0">
                <a:solidFill>
                  <a:srgbClr val="FF0000"/>
                </a:solidFill>
                <a:sym typeface="微软雅黑" panose="020B0503020204020204" pitchFamily="34" charset="-122"/>
              </a:rPr>
              <a:t>innerHeight() </a:t>
            </a:r>
          </a:p>
          <a:p>
            <a:pPr lvl="1">
              <a:spcBef>
                <a:spcPts val="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获取匹配元素内部区域高度（包括补白、不包括边框）</a:t>
            </a:r>
          </a:p>
          <a:p>
            <a:pPr>
              <a:spcBef>
                <a:spcPts val="0"/>
              </a:spcBef>
            </a:pPr>
            <a:r>
              <a:rPr sz="2000" dirty="0">
                <a:solidFill>
                  <a:srgbClr val="FF0000"/>
                </a:solidFill>
                <a:sym typeface="微软雅黑" panose="020B0503020204020204" pitchFamily="34" charset="-122"/>
              </a:rPr>
              <a:t>innerWidth()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获取匹配元素内部区域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宽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度（包括补白、不包括边框）</a:t>
            </a:r>
          </a:p>
          <a:p>
            <a:pPr>
              <a:spcBef>
                <a:spcPts val="0"/>
              </a:spcBef>
            </a:pPr>
            <a:r>
              <a:rPr sz="2000" dirty="0">
                <a:solidFill>
                  <a:srgbClr val="FF0000"/>
                </a:solidFill>
                <a:sym typeface="微软雅黑" panose="020B0503020204020204" pitchFamily="34" charset="-122"/>
              </a:rPr>
              <a:t>outerHeight([options]) </a:t>
            </a:r>
          </a:p>
          <a:p>
            <a:pPr lvl="1">
              <a:spcBef>
                <a:spcPts val="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获取匹配元素外部高度（默认包括补白和边框）</a:t>
            </a:r>
          </a:p>
          <a:p>
            <a:pPr lvl="1">
              <a:spcBef>
                <a:spcPts val="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options设置为 true 时，计算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外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边距在内</a:t>
            </a:r>
          </a:p>
          <a:p>
            <a:pPr>
              <a:spcBef>
                <a:spcPts val="0"/>
              </a:spcBef>
            </a:pPr>
            <a:r>
              <a:rPr sz="2000" dirty="0">
                <a:solidFill>
                  <a:srgbClr val="FF0000"/>
                </a:solidFill>
                <a:sym typeface="微软雅黑" panose="020B0503020204020204" pitchFamily="34" charset="-122"/>
              </a:rPr>
              <a:t>outerWidth([options]) </a:t>
            </a:r>
          </a:p>
          <a:p>
            <a:pPr lvl="1">
              <a:spcBef>
                <a:spcPts val="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获取第一个匹配元素外部宽度（默认包括补白和边框）</a:t>
            </a:r>
          </a:p>
          <a:p>
            <a:pPr lvl="1">
              <a:spcBef>
                <a:spcPts val="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options设置为 true 时，计算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外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边距在内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尺寸操作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485"/>
              <a:t>13</a:t>
            </a:fld>
            <a:endParaRPr lang="zh-CN" altLang="en-US" sz="248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7101840" cy="3149600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概念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环境配置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对象遍历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164000"/>
            <a:ext cx="10972800" cy="1143000"/>
          </a:xfrm>
        </p:spPr>
        <p:txBody>
          <a:bodyPr/>
          <a:lstStyle/>
          <a:p>
            <a:r>
              <a:rPr lang="zh-CN" altLang="en-US"/>
              <a:t>上章回顾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85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028649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1029159" y="1038518"/>
            <a:ext cx="10561173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插入节点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删除节点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替换节点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复制节点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包裹节点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属性操作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样式操作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内容操作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989" y="16423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028649">
              <a:spcBef>
                <a:spcPct val="0"/>
              </a:spcBef>
              <a:defRPr/>
            </a:pPr>
            <a:r>
              <a:rPr lang="en-US" altLang="zh-CN" sz="373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</a:t>
            </a:r>
            <a:r>
              <a:rPr lang="zh-CN" altLang="en-US" sz="373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插入节点</a:t>
            </a:r>
            <a:endParaRPr lang="zh-CN" altLang="en-US" sz="3735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244" y="924568"/>
            <a:ext cx="10833947" cy="274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内部插入</a:t>
            </a:r>
          </a:p>
          <a:p>
            <a:pPr marL="800060" lvl="1" indent="-342882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append(content)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向每个匹配元素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内部</a:t>
            </a:r>
            <a:r>
              <a:rPr lang="zh-CN" altLang="en-US" sz="1865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后置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追加内容。</a:t>
            </a:r>
          </a:p>
          <a:p>
            <a:pPr marL="800060" lvl="1" indent="-342882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appendTo(</a:t>
            </a:r>
            <a:r>
              <a:rPr lang="zh-CN" altLang="en-US" sz="186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指定的元素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把所有</a:t>
            </a:r>
            <a:r>
              <a:rPr lang="zh-CN" altLang="en-US" sz="186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匹配元素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追加到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另一个指定的元素中</a:t>
            </a:r>
          </a:p>
          <a:p>
            <a:pPr marL="800060" lvl="1" indent="-342882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prepend(content)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向</a:t>
            </a:r>
            <a:r>
              <a:rPr lang="zh-CN" altLang="en-US" sz="186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每个匹配元素</a:t>
            </a: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内部</a:t>
            </a:r>
            <a:r>
              <a:rPr lang="zh-CN" altLang="en-US" sz="1865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前置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</a:p>
          <a:p>
            <a:pPr marL="800060" lvl="1" indent="-342882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prependTo(content)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把</a:t>
            </a:r>
            <a:r>
              <a:rPr lang="zh-CN" altLang="en-US" sz="186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每个匹配元素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前置到另一个指定的元素中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7223" y="3672693"/>
            <a:ext cx="10625667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 $(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zh-CN" sz="2400" dirty="0">
                <a:sym typeface="+mn-ea"/>
              </a:rPr>
              <a:t>#dv</a:t>
            </a:r>
            <a:r>
              <a:rPr lang="zh-CN" altLang="en-US" sz="2400" dirty="0">
                <a:sym typeface="+mn-ea"/>
              </a:rPr>
              <a:t>"</a:t>
            </a:r>
            <a:r>
              <a:rPr lang="zh-CN" altLang="en-US" sz="2400" dirty="0"/>
              <a:t>).append("&lt;p&gt;Hello world&lt;/p&gt;");</a:t>
            </a:r>
          </a:p>
          <a:p>
            <a:r>
              <a:rPr lang="zh-CN" altLang="en-US" sz="2400" dirty="0"/>
              <a:t> $("&lt;p&gt;Hello world&lt;/p&gt;").</a:t>
            </a:r>
            <a:r>
              <a:rPr lang="en-US" altLang="zh-CN" sz="2400" dirty="0"/>
              <a:t>a</a:t>
            </a:r>
            <a:r>
              <a:rPr lang="zh-CN" altLang="en-US" sz="2400" dirty="0"/>
              <a:t>pendTo(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zh-CN" sz="2400" dirty="0">
                <a:sym typeface="+mn-ea"/>
              </a:rPr>
              <a:t>#dv</a:t>
            </a:r>
            <a:r>
              <a:rPr lang="zh-CN" altLang="en-US" sz="2400" dirty="0">
                <a:sym typeface="+mn-ea"/>
              </a:rPr>
              <a:t>")</a:t>
            </a:r>
            <a:r>
              <a:rPr lang="zh-CN" altLang="en-US" sz="2400" dirty="0"/>
              <a:t>;</a:t>
            </a: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操作对象不一样，其他效果是一样的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609" y="836515"/>
            <a:ext cx="10833947" cy="231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外部插入</a:t>
            </a:r>
          </a:p>
          <a:p>
            <a:pPr marL="800060" lvl="1" indent="-342882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after(content)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在匹配元素</a:t>
            </a:r>
            <a:r>
              <a:rPr lang="zh-CN" altLang="en-US" sz="1865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之后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插入内容</a:t>
            </a:r>
          </a:p>
          <a:p>
            <a:pPr marL="800060" lvl="1" indent="-342882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before(content)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在匹配元素</a:t>
            </a:r>
            <a:r>
              <a:rPr lang="zh-CN" altLang="en-US" sz="1865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之前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插入内容</a:t>
            </a:r>
          </a:p>
          <a:p>
            <a:pPr marL="800060" lvl="1" indent="-342882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insertAfter(content)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把匹配元素插入到另一个指定的元素后面</a:t>
            </a:r>
          </a:p>
          <a:p>
            <a:pPr marL="800060" lvl="1" indent="-342882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insertBefore(content)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把匹配元素插入到另一个指定的元素前面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9675" y="3909068"/>
            <a:ext cx="6609927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$(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zh-CN" sz="2400" dirty="0">
                <a:sym typeface="+mn-ea"/>
              </a:rPr>
              <a:t>#dv</a:t>
            </a:r>
            <a:r>
              <a:rPr lang="zh-CN" altLang="en-US" sz="2400" dirty="0">
                <a:sym typeface="+mn-ea"/>
              </a:rPr>
              <a:t>"</a:t>
            </a:r>
            <a:r>
              <a:rPr lang="zh-CN" altLang="en-US" sz="2400" dirty="0"/>
              <a:t>).a</a:t>
            </a:r>
            <a:r>
              <a:rPr lang="en-US" altLang="zh-CN" sz="2400" dirty="0" err="1"/>
              <a:t>fter</a:t>
            </a:r>
            <a:r>
              <a:rPr lang="zh-CN" altLang="en-US" sz="2400" dirty="0"/>
              <a:t>("&lt;p&gt;Hello world&lt;/p&gt;");</a:t>
            </a:r>
          </a:p>
          <a:p>
            <a:r>
              <a:rPr lang="zh-CN" altLang="en-US" sz="2400" dirty="0"/>
              <a:t> $("&lt;p&gt;Hello world&lt;/p&gt;").</a:t>
            </a:r>
            <a:r>
              <a:rPr lang="en-US" altLang="zh-CN" sz="2400" dirty="0" err="1"/>
              <a:t>insertAfter</a:t>
            </a:r>
            <a:r>
              <a:rPr lang="zh-CN" altLang="en-US" sz="2400" dirty="0"/>
              <a:t>(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zh-CN" sz="2400" dirty="0">
                <a:sym typeface="+mn-ea"/>
              </a:rPr>
              <a:t>#dv</a:t>
            </a:r>
            <a:r>
              <a:rPr lang="zh-CN" altLang="en-US" sz="2400" dirty="0">
                <a:sym typeface="+mn-ea"/>
              </a:rPr>
              <a:t>")</a:t>
            </a:r>
            <a:r>
              <a:rPr lang="zh-CN" altLang="en-US" sz="2400" dirty="0"/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删除节点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485"/>
              <a:t>6</a:t>
            </a:fld>
            <a:endParaRPr lang="zh-CN" altLang="en-US" sz="2485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473" y="933036"/>
            <a:ext cx="10656147" cy="25239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dirty="0">
                <a:sym typeface="+mn-ea"/>
              </a:rPr>
              <a:t>删除节点</a:t>
            </a:r>
          </a:p>
          <a:p>
            <a:pPr lvl="1">
              <a:lnSpc>
                <a:spcPct val="120000"/>
              </a:lnSpc>
            </a:pPr>
            <a:r>
              <a:rPr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empty()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 删除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匹配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元素中所有的子节点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不包含自身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remove([expr])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从DOM中删除所匹配的元素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以及所有后代元素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detach([expr])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从DOM中删除所匹配的元素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,所有绑定的事件、附加的数据等都会保留下来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。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参数 用于筛选符合条件的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178" lvl="1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41726" y="3456947"/>
            <a:ext cx="4437380" cy="23506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sz="2135"/>
              <a:t>&lt;!--html部分--&gt;</a:t>
            </a:r>
          </a:p>
          <a:p>
            <a:r>
              <a:rPr lang="zh-CN" altLang="en-US" sz="2135"/>
              <a:t>&lt;div id="div1"&gt;</a:t>
            </a:r>
          </a:p>
          <a:p>
            <a:r>
              <a:rPr lang="zh-CN" altLang="en-US" sz="2135"/>
              <a:t>    &lt;p class="test" &gt;hello&lt;/p&gt;</a:t>
            </a:r>
          </a:p>
          <a:p>
            <a:r>
              <a:rPr lang="zh-CN" altLang="en-US" sz="2135"/>
              <a:t>&lt;/div&gt;</a:t>
            </a:r>
          </a:p>
          <a:p>
            <a:endParaRPr lang="zh-CN" altLang="en-US" sz="1865"/>
          </a:p>
          <a:p>
            <a:r>
              <a:rPr lang="zh-CN" altLang="en-US" sz="2135"/>
              <a:t>&lt;div id="div2"&gt;</a:t>
            </a:r>
          </a:p>
          <a:p>
            <a:r>
              <a:rPr lang="zh-CN" altLang="en-US" sz="2135"/>
              <a:t>&lt;/div&gt;</a:t>
            </a:r>
            <a:endParaRPr lang="zh-CN" altLang="en-US" sz="1865"/>
          </a:p>
        </p:txBody>
      </p:sp>
      <p:sp>
        <p:nvSpPr>
          <p:cNvPr id="6" name="文本框 5"/>
          <p:cNvSpPr txBox="1"/>
          <p:nvPr/>
        </p:nvSpPr>
        <p:spPr>
          <a:xfrm>
            <a:off x="1360593" y="3456948"/>
            <a:ext cx="4306147" cy="26753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65" dirty="0">
                <a:sym typeface="+mn-ea"/>
              </a:rPr>
              <a:t>&lt;script type="text/javascript"&gt;</a:t>
            </a:r>
          </a:p>
          <a:p>
            <a:r>
              <a:rPr lang="zh-CN" altLang="en-US" sz="1865" dirty="0">
                <a:sym typeface="+mn-ea"/>
              </a:rPr>
              <a:t>    $("#div1").click(function(){</a:t>
            </a:r>
          </a:p>
          <a:p>
            <a:r>
              <a:rPr lang="zh-CN" altLang="en-US" sz="1865" dirty="0">
                <a:sym typeface="+mn-ea"/>
              </a:rPr>
              <a:t>        var </a:t>
            </a:r>
            <a:r>
              <a:rPr lang="en-US" altLang="zh-CN" sz="1865" dirty="0">
                <a:sym typeface="+mn-ea"/>
              </a:rPr>
              <a:t>p1</a:t>
            </a:r>
            <a:r>
              <a:rPr lang="zh-CN" altLang="en-US" sz="1865" dirty="0">
                <a:sym typeface="+mn-ea"/>
              </a:rPr>
              <a:t>=$("</a:t>
            </a:r>
            <a:r>
              <a:rPr lang="en-US" altLang="zh-CN" sz="1865" dirty="0">
                <a:sym typeface="+mn-ea"/>
              </a:rPr>
              <a:t>.test</a:t>
            </a:r>
            <a:r>
              <a:rPr lang="zh-CN" altLang="en-US" sz="1865" dirty="0">
                <a:sym typeface="+mn-ea"/>
              </a:rPr>
              <a:t>").detach();</a:t>
            </a:r>
          </a:p>
          <a:p>
            <a:r>
              <a:rPr lang="zh-CN" altLang="en-US" sz="1865" dirty="0">
                <a:sym typeface="+mn-ea"/>
              </a:rPr>
              <a:t>         $(p1).appendTo("#div2");</a:t>
            </a:r>
          </a:p>
          <a:p>
            <a:r>
              <a:rPr lang="zh-CN" altLang="en-US" sz="1865" dirty="0">
                <a:sym typeface="+mn-ea"/>
              </a:rPr>
              <a:t>    })</a:t>
            </a:r>
          </a:p>
          <a:p>
            <a:r>
              <a:rPr lang="zh-CN" altLang="en-US" sz="1865" dirty="0">
                <a:sym typeface="+mn-ea"/>
              </a:rPr>
              <a:t>    $(".</a:t>
            </a:r>
            <a:r>
              <a:rPr lang="en-US" altLang="zh-CN" sz="1865" dirty="0">
                <a:sym typeface="+mn-ea"/>
              </a:rPr>
              <a:t>test</a:t>
            </a:r>
            <a:r>
              <a:rPr lang="zh-CN" altLang="en-US" sz="1865" dirty="0">
                <a:sym typeface="+mn-ea"/>
              </a:rPr>
              <a:t>").click(function(){</a:t>
            </a:r>
          </a:p>
          <a:p>
            <a:r>
              <a:rPr lang="zh-CN" altLang="en-US" sz="1865" dirty="0">
                <a:sym typeface="+mn-ea"/>
              </a:rPr>
              <a:t>        alert('hello');</a:t>
            </a:r>
          </a:p>
          <a:p>
            <a:r>
              <a:rPr lang="zh-CN" altLang="en-US" sz="1865" dirty="0">
                <a:sym typeface="+mn-ea"/>
              </a:rPr>
              <a:t>    })</a:t>
            </a:r>
          </a:p>
          <a:p>
            <a:r>
              <a:rPr lang="zh-CN" altLang="en-US" sz="1865" dirty="0">
                <a:sym typeface="+mn-ea"/>
              </a:rPr>
              <a:t>&lt;/script&gt;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替换节点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485"/>
              <a:t>7</a:t>
            </a:fld>
            <a:endParaRPr lang="zh-CN" altLang="en-US" sz="2485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9" y="740833"/>
            <a:ext cx="10656147" cy="3088640"/>
          </a:xfrm>
        </p:spPr>
        <p:txBody>
          <a:bodyPr>
            <a:normAutofit/>
          </a:bodyPr>
          <a:lstStyle/>
          <a:p>
            <a:pPr marL="457178" lvl="1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替换节点</a:t>
            </a:r>
          </a:p>
          <a:p>
            <a:pPr lvl="1"/>
            <a:r>
              <a:rPr lang="en-US" altLang="x-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replaceWith(content)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将所有匹配的元素替换成指定的HTML或DOM元素</a:t>
            </a:r>
          </a:p>
          <a:p>
            <a:pPr lvl="1"/>
            <a:r>
              <a:rPr lang="en-US" altLang="x-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replaceAll(selector)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用匹配的元素替换掉所有 selector匹配到的元素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36310" y="4119677"/>
            <a:ext cx="7915487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 $("</a:t>
            </a:r>
            <a:r>
              <a:rPr lang="en-US" altLang="zh-CN" sz="2400"/>
              <a:t>p</a:t>
            </a:r>
            <a:r>
              <a:rPr lang="zh-CN" altLang="en-US" sz="2400"/>
              <a:t>").replaceWith("&lt;img src='iphone.jpg' /&gt;");</a:t>
            </a:r>
          </a:p>
          <a:p>
            <a:r>
              <a:rPr lang="en-US" altLang="zh-CN" sz="2400"/>
              <a:t> $</a:t>
            </a:r>
            <a:r>
              <a:rPr lang="zh-CN" altLang="en-US" sz="2400">
                <a:sym typeface="+mn-ea"/>
              </a:rPr>
              <a:t>("&lt;img src='iphone.jpg' /&gt;")</a:t>
            </a:r>
            <a:r>
              <a:rPr lang="en-US" altLang="zh-CN" sz="2400">
                <a:sym typeface="+mn-ea"/>
              </a:rPr>
              <a:t>.replaceAll(</a:t>
            </a:r>
            <a:r>
              <a:rPr lang="zh-CN" altLang="en-US" sz="2400">
                <a:sym typeface="+mn-ea"/>
              </a:rPr>
              <a:t>"</a:t>
            </a:r>
            <a:r>
              <a:rPr lang="en-US" altLang="zh-CN" sz="2400">
                <a:sym typeface="+mn-ea"/>
              </a:rPr>
              <a:t>p</a:t>
            </a:r>
            <a:r>
              <a:rPr lang="zh-CN" altLang="en-US" sz="2400">
                <a:sym typeface="+mn-ea"/>
              </a:rPr>
              <a:t>"</a:t>
            </a:r>
            <a:r>
              <a:rPr lang="en-US" altLang="zh-CN" sz="2400">
                <a:sym typeface="+mn-ea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54" y="1124373"/>
            <a:ext cx="10436860" cy="1427480"/>
          </a:xfrm>
        </p:spPr>
        <p:txBody>
          <a:bodyPr>
            <a:normAutofit fontScale="92500"/>
          </a:bodyPr>
          <a:lstStyle/>
          <a:p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复制节点</a:t>
            </a:r>
          </a:p>
          <a:p>
            <a:pPr lvl="1"/>
            <a:r>
              <a:rPr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clone([</a:t>
            </a:r>
            <a:r>
              <a:rPr lang="en-US"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bool</a:t>
            </a:r>
            <a:r>
              <a:rPr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])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克隆匹配的DOM元素并且选中这些克隆的副本</a:t>
            </a:r>
          </a:p>
          <a:p>
            <a:pPr lvl="1"/>
            <a:r>
              <a:rPr lang="zh-CN" altLang="en-US" sz="2400"/>
              <a:t>布尔值（true 或者 false）指示事件处理函数是否会被复制</a:t>
            </a:r>
            <a:r>
              <a:rPr lang="en-US" altLang="zh-CN" sz="2400"/>
              <a:t>,默认是false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复制节点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485"/>
              <a:t>8</a:t>
            </a:fld>
            <a:endParaRPr lang="zh-CN" altLang="en-US" sz="2485"/>
          </a:p>
        </p:txBody>
      </p:sp>
      <p:sp>
        <p:nvSpPr>
          <p:cNvPr id="5" name="文本框 4"/>
          <p:cNvSpPr txBox="1"/>
          <p:nvPr/>
        </p:nvSpPr>
        <p:spPr>
          <a:xfrm>
            <a:off x="1391081" y="2477145"/>
            <a:ext cx="7104380" cy="3577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65"/>
              <a:t>&lt;div id="div1"&gt;</a:t>
            </a:r>
          </a:p>
          <a:p>
            <a:r>
              <a:rPr lang="zh-CN" altLang="en-US" sz="1865"/>
              <a:t>    &lt;p class="test" &gt;hello&lt;/p&gt;</a:t>
            </a:r>
          </a:p>
          <a:p>
            <a:r>
              <a:rPr lang="zh-CN" altLang="en-US" sz="1865"/>
              <a:t>&lt;/div&gt;</a:t>
            </a:r>
          </a:p>
          <a:p>
            <a:r>
              <a:rPr lang="zh-CN" altLang="en-US" sz="1865"/>
              <a:t>&lt;div id="div2"&gt;&lt;/div&gt;</a:t>
            </a:r>
          </a:p>
          <a:p>
            <a:r>
              <a:rPr lang="zh-CN" altLang="en-US" sz="1865"/>
              <a:t>&lt;script type="text/javascript"&gt;</a:t>
            </a:r>
          </a:p>
          <a:p>
            <a:r>
              <a:rPr lang="zh-CN" altLang="en-US" sz="1865"/>
              <a:t>    $("#div1").click(function(){</a:t>
            </a:r>
          </a:p>
          <a:p>
            <a:r>
              <a:rPr lang="zh-CN" altLang="en-US" sz="2135"/>
              <a:t>        $(".test").clone(true).appendTo("#div2");</a:t>
            </a:r>
          </a:p>
          <a:p>
            <a:r>
              <a:rPr lang="zh-CN" altLang="en-US" sz="1865"/>
              <a:t>    })</a:t>
            </a:r>
          </a:p>
          <a:p>
            <a:r>
              <a:rPr lang="zh-CN" altLang="en-US" sz="1865"/>
              <a:t>    $(".test").click(function(){</a:t>
            </a:r>
          </a:p>
          <a:p>
            <a:r>
              <a:rPr lang="zh-CN" altLang="en-US" sz="1865"/>
              <a:t>        alert('hello');</a:t>
            </a:r>
          </a:p>
          <a:p>
            <a:r>
              <a:rPr lang="zh-CN" altLang="en-US" sz="1865"/>
              <a:t>    })</a:t>
            </a:r>
          </a:p>
          <a:p>
            <a:r>
              <a:rPr lang="zh-CN" altLang="en-US" sz="1865"/>
              <a:t>&lt;/script&gt;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8" y="1220901"/>
            <a:ext cx="10946553" cy="3187700"/>
          </a:xfrm>
        </p:spPr>
        <p:txBody>
          <a:bodyPr>
            <a:normAutofit/>
          </a:bodyPr>
          <a:lstStyle/>
          <a:p>
            <a:r>
              <a:rPr lang="zh-CN" altLang="zh-CN" sz="2665"/>
              <a:t>包裹节点</a:t>
            </a:r>
          </a:p>
          <a:p>
            <a:pPr lvl="1"/>
            <a:r>
              <a:rPr lang="zh-CN" altLang="zh-CN" sz="2400">
                <a:solidFill>
                  <a:srgbClr val="FF0000"/>
                </a:solidFill>
              </a:rPr>
              <a:t>wrap(html|ele)</a:t>
            </a:r>
            <a:r>
              <a:rPr lang="zh-CN" altLang="zh-CN" sz="2400"/>
              <a:t> 把所匹配的元素</a:t>
            </a:r>
            <a:r>
              <a:rPr lang="zh-CN" altLang="zh-CN" sz="2400">
                <a:solidFill>
                  <a:srgbClr val="FF0000"/>
                </a:solidFill>
              </a:rPr>
              <a:t>分别</a:t>
            </a:r>
            <a:r>
              <a:rPr lang="zh-CN" altLang="zh-CN" sz="2400"/>
              <a:t>用其他元素的结构化标记包裹起来</a:t>
            </a:r>
          </a:p>
          <a:p>
            <a:pPr lvl="1"/>
            <a:r>
              <a:rPr lang="zh-CN" altLang="zh-CN" sz="2400">
                <a:solidFill>
                  <a:srgbClr val="FF0000"/>
                </a:solidFill>
              </a:rPr>
              <a:t>unwrap()</a:t>
            </a:r>
            <a:r>
              <a:rPr lang="zh-CN" altLang="zh-CN" sz="2400"/>
              <a:t> 这个方法将移出元素的父元素。这能快速取消 .wrap()方法的效果</a:t>
            </a:r>
          </a:p>
          <a:p>
            <a:pPr lvl="1"/>
            <a:r>
              <a:rPr lang="zh-CN" altLang="zh-CN" sz="2400">
                <a:solidFill>
                  <a:srgbClr val="FF0000"/>
                </a:solidFill>
              </a:rPr>
              <a:t>wrap</a:t>
            </a:r>
            <a:r>
              <a:rPr lang="en-US" altLang="zh-CN" sz="2400">
                <a:solidFill>
                  <a:srgbClr val="FF0000"/>
                </a:solidFill>
              </a:rPr>
              <a:t>A</a:t>
            </a:r>
            <a:r>
              <a:rPr lang="zh-CN" altLang="zh-CN" sz="2400">
                <a:solidFill>
                  <a:srgbClr val="FF0000"/>
                </a:solidFill>
              </a:rPr>
              <a:t>ll(html|ele) </a:t>
            </a:r>
            <a:r>
              <a:rPr lang="zh-CN" altLang="zh-CN" sz="2400"/>
              <a:t>将所有匹配的元素用</a:t>
            </a:r>
            <a:r>
              <a:rPr lang="en-US" altLang="zh-CN" sz="2400"/>
              <a:t>1</a:t>
            </a:r>
            <a:r>
              <a:rPr lang="zh-CN" altLang="zh-CN" sz="2400"/>
              <a:t>个元素包裹起来</a:t>
            </a:r>
          </a:p>
          <a:p>
            <a:pPr lvl="1"/>
            <a:r>
              <a:rPr lang="zh-CN" altLang="zh-CN" sz="2400">
                <a:solidFill>
                  <a:srgbClr val="FF0000"/>
                </a:solidFill>
              </a:rPr>
              <a:t>wrapInner(html|ele) </a:t>
            </a:r>
            <a:r>
              <a:rPr lang="zh-CN" altLang="zh-CN" sz="2400"/>
              <a:t>将每一个匹配的元素的子内容(包括文本节点)用一个HTML结构包裹起来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包裹节点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485"/>
              <a:t>9</a:t>
            </a:fld>
            <a:endParaRPr lang="zh-CN" altLang="en-US" sz="2485"/>
          </a:p>
        </p:txBody>
      </p:sp>
      <p:sp>
        <p:nvSpPr>
          <p:cNvPr id="5" name="文本框 4"/>
          <p:cNvSpPr txBox="1"/>
          <p:nvPr/>
        </p:nvSpPr>
        <p:spPr>
          <a:xfrm>
            <a:off x="1535861" y="4408601"/>
            <a:ext cx="7492153" cy="1406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135"/>
              <a:t>$(".test").wrap("&lt;div&gt;&lt;/div&gt;")</a:t>
            </a:r>
          </a:p>
          <a:p>
            <a:r>
              <a:rPr lang="zh-CN" altLang="en-US" sz="2135"/>
              <a:t>$(".test").unwrap()</a:t>
            </a:r>
          </a:p>
          <a:p>
            <a:r>
              <a:rPr lang="zh-CN" altLang="en-US" sz="2135"/>
              <a:t>$("p").wrapAll("&lt;div&gt;&lt;/div&gt;")</a:t>
            </a:r>
          </a:p>
          <a:p>
            <a:r>
              <a:rPr lang="zh-CN" altLang="en-US" sz="2135">
                <a:sym typeface="+mn-ea"/>
              </a:rPr>
              <a:t>$("p").wrap</a:t>
            </a:r>
            <a:r>
              <a:rPr lang="en-US" altLang="zh-CN" sz="2135">
                <a:sym typeface="+mn-ea"/>
              </a:rPr>
              <a:t>Inner</a:t>
            </a:r>
            <a:r>
              <a:rPr lang="zh-CN" altLang="en-US" sz="1865">
                <a:sym typeface="+mn-ea"/>
              </a:rPr>
              <a:t>("&lt;div&gt;&lt;/div&gt;")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129</TotalTime>
  <Words>2006</Words>
  <Application>Microsoft Office PowerPoint</Application>
  <PresentationFormat>宽屏</PresentationFormat>
  <Paragraphs>137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Heiti SC Light</vt:lpstr>
      <vt:lpstr>Hiragino Sans GB W3</vt:lpstr>
      <vt:lpstr>宋体</vt:lpstr>
      <vt:lpstr>微软雅黑</vt:lpstr>
      <vt:lpstr>Arial</vt:lpstr>
      <vt:lpstr>Calibri</vt:lpstr>
      <vt:lpstr>Impact</vt:lpstr>
      <vt:lpstr>Wingdings</vt:lpstr>
      <vt:lpstr>云和</vt:lpstr>
      <vt:lpstr>Office 主题</vt:lpstr>
      <vt:lpstr>PowerPoint 演示文稿</vt:lpstr>
      <vt:lpstr>上章回顾</vt:lpstr>
      <vt:lpstr>PowerPoint 演示文稿</vt:lpstr>
      <vt:lpstr>PowerPoint 演示文稿</vt:lpstr>
      <vt:lpstr>PowerPoint 演示文稿</vt:lpstr>
      <vt:lpstr>2. 删除节点</vt:lpstr>
      <vt:lpstr>3. 替换节点</vt:lpstr>
      <vt:lpstr>4. 复制节点</vt:lpstr>
      <vt:lpstr>5.包裹节点</vt:lpstr>
      <vt:lpstr>6. 属性操作</vt:lpstr>
      <vt:lpstr>7. CSS样式操作</vt:lpstr>
      <vt:lpstr>8. 内容操作</vt:lpstr>
      <vt:lpstr>9. 尺寸操作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User</cp:lastModifiedBy>
  <cp:revision>187</cp:revision>
  <dcterms:created xsi:type="dcterms:W3CDTF">2016-09-06T02:25:00Z</dcterms:created>
  <dcterms:modified xsi:type="dcterms:W3CDTF">2019-09-18T12:29:24Z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