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410" r:id="rId3"/>
    <p:sldId id="392" r:id="rId4"/>
    <p:sldId id="393" r:id="rId5"/>
    <p:sldId id="394" r:id="rId6"/>
    <p:sldId id="412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1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53" d="100"/>
          <a:sy n="153" d="100"/>
        </p:scale>
        <p:origin x="594" y="108"/>
      </p:cViewPr>
      <p:guideLst>
        <p:guide orient="horz" pos="1633"/>
        <p:guide pos="2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03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jquery调用的大部分方法里边的this关键字都代表其对应的dom对象。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二者的本质区别在于</a:t>
            </a:r>
            <a:r>
              <a:rPr lang="en-US" altLang="zh-CN" dirty="0"/>
              <a:t>,</a:t>
            </a:r>
            <a:r>
              <a:rPr lang="en-US" altLang="zh-CN" dirty="0" err="1"/>
              <a:t>mouseenter</a:t>
            </a:r>
            <a:r>
              <a:rPr lang="zh-CN" altLang="en-US" dirty="0"/>
              <a:t>不会冒泡</a:t>
            </a:r>
            <a:r>
              <a:rPr lang="en-US" altLang="zh-CN" dirty="0"/>
              <a:t>,</a:t>
            </a:r>
            <a:r>
              <a:rPr lang="zh-CN" altLang="en-US" dirty="0"/>
              <a:t>简单的说</a:t>
            </a:r>
            <a:r>
              <a:rPr lang="en-US" altLang="zh-CN" dirty="0"/>
              <a:t>,</a:t>
            </a:r>
            <a:r>
              <a:rPr lang="zh-CN" altLang="en-US" dirty="0"/>
              <a:t>它不会被它本身的子元素的状态影响到</a:t>
            </a:r>
            <a:r>
              <a:rPr lang="en-US" altLang="zh-CN" dirty="0"/>
              <a:t>.</a:t>
            </a:r>
            <a:r>
              <a:rPr lang="zh-CN" altLang="en-US" dirty="0"/>
              <a:t>但是</a:t>
            </a:r>
            <a:r>
              <a:rPr lang="en-US" altLang="zh-CN" dirty="0"/>
              <a:t>mouseover</a:t>
            </a:r>
            <a:r>
              <a:rPr lang="zh-CN" altLang="en-US" dirty="0"/>
              <a:t>就会被它的子元素影响到</a:t>
            </a:r>
            <a:r>
              <a:rPr lang="en-US" altLang="zh-CN" dirty="0"/>
              <a:t>,</a:t>
            </a:r>
            <a:r>
              <a:rPr lang="zh-CN" altLang="en-US" dirty="0"/>
              <a:t>在触发子元素的时候</a:t>
            </a:r>
            <a:r>
              <a:rPr lang="en-US" altLang="zh-CN" dirty="0"/>
              <a:t>,mouseover</a:t>
            </a:r>
            <a:r>
              <a:rPr lang="zh-CN" altLang="en-US" dirty="0"/>
              <a:t>会冒泡触发它的父元素</a:t>
            </a:r>
            <a:r>
              <a:rPr lang="en-US" altLang="zh-CN" dirty="0"/>
              <a:t>.(</a:t>
            </a:r>
            <a:r>
              <a:rPr lang="zh-CN" altLang="en-US" dirty="0"/>
              <a:t>想要阻止</a:t>
            </a:r>
            <a:r>
              <a:rPr lang="en-US" altLang="zh-CN" dirty="0"/>
              <a:t>mouseover</a:t>
            </a:r>
            <a:r>
              <a:rPr lang="zh-CN" altLang="en-US" dirty="0"/>
              <a:t>的冒泡事件就用</a:t>
            </a:r>
            <a:r>
              <a:rPr lang="en-US" altLang="zh-CN" dirty="0" err="1"/>
              <a:t>mouseenter</a:t>
            </a:r>
            <a:r>
              <a:rPr lang="en-US" altLang="zh-CN" dirty="0"/>
              <a:t>)</a:t>
            </a:r>
            <a:r>
              <a:rPr lang="zh-CN" altLang="en-US" dirty="0"/>
              <a:t>共同点</a:t>
            </a:r>
            <a:r>
              <a:rPr lang="en-US" altLang="zh-CN" dirty="0"/>
              <a:t>:</a:t>
            </a:r>
            <a:r>
              <a:rPr lang="zh-CN" altLang="en-US" dirty="0"/>
              <a:t>当二者都没有子元素时</a:t>
            </a:r>
            <a:r>
              <a:rPr lang="en-US" altLang="zh-CN" dirty="0"/>
              <a:t>,</a:t>
            </a:r>
            <a:r>
              <a:rPr lang="zh-CN" altLang="en-US" dirty="0"/>
              <a:t>二者的行为是一致的</a:t>
            </a:r>
            <a:r>
              <a:rPr lang="en-US" altLang="zh-CN" dirty="0"/>
              <a:t>,</a:t>
            </a:r>
            <a:r>
              <a:rPr lang="zh-CN" altLang="en-US" dirty="0"/>
              <a:t>但是二者内部都包含子元素时</a:t>
            </a:r>
            <a:r>
              <a:rPr lang="en-US" altLang="zh-CN" dirty="0"/>
              <a:t>,</a:t>
            </a:r>
            <a:r>
              <a:rPr lang="zh-CN" altLang="en-US" dirty="0"/>
              <a:t>行为就不同了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5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function chkbg(){</a:t>
            </a:r>
          </a:p>
          <a:p>
            <a:r>
              <a:rPr lang="zh-CN" altLang="en-US"/>
              <a:t>        alert('test');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$('#b1').click(function(){</a:t>
            </a:r>
          </a:p>
          <a:p>
            <a:r>
              <a:rPr lang="zh-CN" altLang="en-US"/>
              <a:t>        $('#div1').bind("click",chkbg);</a:t>
            </a:r>
          </a:p>
          <a:p>
            <a:r>
              <a:rPr lang="zh-CN" altLang="en-US"/>
              <a:t>    })</a:t>
            </a:r>
          </a:p>
          <a:p>
            <a:r>
              <a:rPr lang="zh-CN" altLang="en-US"/>
              <a:t>   $('#b2').click(function(){</a:t>
            </a:r>
          </a:p>
          <a:p>
            <a:r>
              <a:rPr lang="zh-CN" altLang="en-US"/>
              <a:t>        $('#div1').unbind("click",chkbg);</a:t>
            </a:r>
          </a:p>
          <a:p>
            <a:r>
              <a:rPr lang="zh-CN" altLang="en-US"/>
              <a:t>    })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64" y="19365"/>
            <a:ext cx="7886700" cy="994172"/>
          </a:xfrm>
        </p:spPr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06790" y="4884420"/>
            <a:ext cx="49339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35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5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7149" y="2393514"/>
            <a:ext cx="756539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Query之</a:t>
            </a:r>
            <a:r>
              <a:rPr 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事件与动画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6690"/>
            <a:chOff x="5908792" y="644194"/>
            <a:chExt cx="2306655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0939" y="857238"/>
              <a:ext cx="569908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7793355" cy="3512185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事件冒泡 </a:t>
            </a:r>
          </a:p>
          <a:p>
            <a:r>
              <a:rPr lang="zh-CN" altLang="zh-CN">
                <a:sym typeface="+mn-ea"/>
              </a:rPr>
              <a:t>事件绑定</a:t>
            </a:r>
          </a:p>
          <a:p>
            <a:r>
              <a:rPr lang="zh-CN" altLang="en-US">
                <a:sym typeface="+mn-ea"/>
              </a:rPr>
              <a:t>事件委派</a:t>
            </a:r>
          </a:p>
          <a:p>
            <a:r>
              <a:rPr lang="zh-CN" altLang="zh-CN">
                <a:sym typeface="+mn-ea"/>
              </a:rPr>
              <a:t>事件切换 </a:t>
            </a: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 jQuery</a:t>
            </a:r>
            <a:r>
              <a:rPr lang="zh-CN" altLang="en-US"/>
              <a:t>事件处理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7315" y="1059815"/>
            <a:ext cx="5470525" cy="25019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事件冒泡</a:t>
            </a:r>
          </a:p>
          <a:p>
            <a:pPr lvl="1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在页面上可以有多个事件，也可以多个元素响应同一个事件，假设网页上有两个元素，其中一个元素嵌套在另一个元素里，并且都被绑定了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事件，当触发子元素事件时也会触发上级元素的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事件，且顺序为从子元素到上级元素依次触发</a:t>
            </a:r>
          </a:p>
          <a:p>
            <a:r>
              <a:rPr lang="zh-CN" altLang="zh-CN" sz="2000"/>
              <a:t>阻止事件冒泡</a:t>
            </a:r>
          </a:p>
          <a:p>
            <a:pPr lvl="1"/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event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stopPropagation()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事件冒泡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>
            <a:off x="5940108" y="1634808"/>
            <a:ext cx="1382712" cy="3254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dirty="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上级元素</a:t>
            </a:r>
            <a:endParaRPr lang="zh-CN" dirty="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5954395" y="2426970"/>
            <a:ext cx="1382713" cy="3254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dirty="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上级元素</a:t>
            </a:r>
            <a:endParaRPr lang="zh-CN" dirty="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5954395" y="3255645"/>
            <a:ext cx="1382713" cy="323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dirty="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子元素</a:t>
            </a:r>
            <a:endParaRPr lang="zh-CN" dirty="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cxnSp>
        <p:nvCxnSpPr>
          <p:cNvPr id="19" name="直线箭头连接符 8"/>
          <p:cNvCxnSpPr/>
          <p:nvPr/>
        </p:nvCxnSpPr>
        <p:spPr>
          <a:xfrm flipV="1">
            <a:off x="7899083" y="1671320"/>
            <a:ext cx="1587" cy="19446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0" name="椭圆 9"/>
          <p:cNvSpPr/>
          <p:nvPr/>
        </p:nvSpPr>
        <p:spPr>
          <a:xfrm>
            <a:off x="6243320" y="2031683"/>
            <a:ext cx="215900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10"/>
          <p:cNvSpPr/>
          <p:nvPr/>
        </p:nvSpPr>
        <p:spPr>
          <a:xfrm>
            <a:off x="6459220" y="2247583"/>
            <a:ext cx="144463" cy="1444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6530658" y="1960245"/>
            <a:ext cx="215900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12"/>
          <p:cNvSpPr/>
          <p:nvPr/>
        </p:nvSpPr>
        <p:spPr>
          <a:xfrm>
            <a:off x="6530658" y="3112770"/>
            <a:ext cx="144462" cy="142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13"/>
          <p:cNvSpPr/>
          <p:nvPr/>
        </p:nvSpPr>
        <p:spPr>
          <a:xfrm>
            <a:off x="6314758" y="2823845"/>
            <a:ext cx="288925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14"/>
          <p:cNvSpPr/>
          <p:nvPr/>
        </p:nvSpPr>
        <p:spPr>
          <a:xfrm>
            <a:off x="6602095" y="2752408"/>
            <a:ext cx="215900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文本框 15"/>
          <p:cNvSpPr/>
          <p:nvPr/>
        </p:nvSpPr>
        <p:spPr>
          <a:xfrm>
            <a:off x="8028305" y="2067560"/>
            <a:ext cx="41275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冒</a:t>
            </a:r>
          </a:p>
          <a:p>
            <a:pPr lvl="0" eaLnBrk="0" hangingPunc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泡</a:t>
            </a:r>
          </a:p>
          <a:p>
            <a:pPr lvl="0" eaLnBrk="0" hangingPunc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过</a:t>
            </a:r>
          </a:p>
          <a:p>
            <a:pPr lvl="0" eaLnBrk="0" hangingPunc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750" y="923290"/>
            <a:ext cx="7689850" cy="200660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/>
              <a:t>bind(type,[data],fn)</a:t>
            </a:r>
          </a:p>
          <a:p>
            <a:pPr lvl="1"/>
            <a:r>
              <a:rPr lang="zh-CN" altLang="en-US"/>
              <a:t>为每个匹配元素的特定事件绑定事件处理函数 </a:t>
            </a:r>
          </a:p>
          <a:p>
            <a:r>
              <a:rPr lang="zh-CN" altLang="en-US"/>
              <a:t>unbind(t,[d|f]) </a:t>
            </a:r>
          </a:p>
          <a:p>
            <a:pPr lvl="1"/>
            <a:r>
              <a:rPr lang="zh-CN" altLang="en-US"/>
              <a:t>bind()的反向操作，从每一个匹配的元素中删除绑定的事件</a:t>
            </a:r>
          </a:p>
          <a:p>
            <a:r>
              <a:rPr lang="zh-CN" altLang="en-US"/>
              <a:t>one(type,[data],fn)</a:t>
            </a:r>
          </a:p>
          <a:p>
            <a:pPr lvl="1"/>
            <a:r>
              <a:rPr lang="zh-CN" altLang="en-US"/>
              <a:t>为每一个匹配元素的特定事件绑定一个</a:t>
            </a:r>
            <a:r>
              <a:rPr lang="zh-CN" altLang="en-US">
                <a:solidFill>
                  <a:srgbClr val="FF0000"/>
                </a:solidFill>
              </a:rPr>
              <a:t>一次性</a:t>
            </a:r>
            <a:r>
              <a:rPr lang="zh-CN" altLang="en-US"/>
              <a:t>的事件处理函数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事件绑定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505" y="3147695"/>
            <a:ext cx="6909435" cy="1465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$("button").bind({</a:t>
            </a:r>
          </a:p>
          <a:p>
            <a:r>
              <a:rPr lang="zh-CN" altLang="en-US"/>
              <a:t>  click:function(){$("p").slideToggle();},</a:t>
            </a:r>
          </a:p>
          <a:p>
            <a:r>
              <a:rPr lang="zh-CN" altLang="en-US"/>
              <a:t>  mouseover:function(){$("body").css("background-color","red");},  </a:t>
            </a:r>
          </a:p>
          <a:p>
            <a:r>
              <a:rPr lang="zh-CN" altLang="en-US"/>
              <a:t>  mouseout:function(){$("body").css("background-color","#FFFFFF");}  </a:t>
            </a:r>
          </a:p>
          <a:p>
            <a:r>
              <a:rPr lang="zh-CN" altLang="en-US"/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683895"/>
            <a:ext cx="7325360" cy="160337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live(type,[data],fn) </a:t>
            </a:r>
            <a:r>
              <a:rPr lang="en-US" altLang="zh-CN" sz="2000" dirty="0">
                <a:solidFill>
                  <a:srgbClr val="FF0000"/>
                </a:solidFill>
              </a:rPr>
              <a:t>1.7-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给所有匹配的元素附加一个事件处理函数，即使这个元素是以后再添加进来的也有效 </a:t>
            </a:r>
          </a:p>
          <a:p>
            <a:r>
              <a:rPr lang="zh-CN" altLang="en-US" sz="2000" dirty="0"/>
              <a:t>die(type,[fn]) </a:t>
            </a:r>
            <a:r>
              <a:rPr lang="en-US" altLang="zh-CN" sz="2000" dirty="0">
                <a:solidFill>
                  <a:srgbClr val="FF0000"/>
                </a:solidFill>
              </a:rPr>
              <a:t>1.7-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从元素中删除先前用.live()绑定的所有事件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事件委派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030" y="2682240"/>
            <a:ext cx="7638415" cy="173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$('.clickme').</a:t>
            </a:r>
            <a:r>
              <a:rPr lang="en-US" altLang="zh-CN"/>
              <a:t>live</a:t>
            </a:r>
            <a:r>
              <a:rPr lang="zh-CN" altLang="en-US"/>
              <a:t>('click', function() {</a:t>
            </a:r>
          </a:p>
          <a:p>
            <a:r>
              <a:rPr lang="zh-CN" altLang="en-US"/>
              <a:t>  alert("</a:t>
            </a:r>
            <a:r>
              <a:rPr lang="en-US" altLang="zh-CN"/>
              <a:t>test</a:t>
            </a:r>
            <a:r>
              <a:rPr lang="zh-CN" altLang="en-US"/>
              <a:t>");</a:t>
            </a:r>
          </a:p>
          <a:p>
            <a:r>
              <a:rPr lang="zh-CN" altLang="en-US"/>
              <a:t>});</a:t>
            </a:r>
          </a:p>
          <a:p>
            <a:r>
              <a:rPr lang="zh-CN" altLang="en-US"/>
              <a:t>$('</a:t>
            </a:r>
            <a:r>
              <a:rPr lang="en-US" altLang="zh-CN"/>
              <a:t>button</a:t>
            </a:r>
            <a:r>
              <a:rPr lang="zh-CN" altLang="en-US"/>
              <a:t>').click(function(){</a:t>
            </a:r>
          </a:p>
          <a:p>
            <a:r>
              <a:rPr lang="zh-CN" altLang="en-US"/>
              <a:t>       $('body').append('&lt;div class="clickme"&gt;新增元素&lt;/div&gt;');</a:t>
            </a:r>
          </a:p>
          <a:p>
            <a:r>
              <a:rPr lang="zh-CN" altLang="en-US"/>
              <a:t>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071360" cy="1076960"/>
          </a:xfrm>
        </p:spPr>
        <p:txBody>
          <a:bodyPr>
            <a:normAutofit/>
          </a:bodyPr>
          <a:lstStyle/>
          <a:p>
            <a:r>
              <a:rPr lang="zh-CN" altLang="en-US"/>
              <a:t>hover([over,]out) </a:t>
            </a:r>
          </a:p>
          <a:p>
            <a:r>
              <a:rPr lang="zh-CN" altLang="en-US"/>
              <a:t>toggle(fn, fn2, [fn3, fn4, ...])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事件切换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2211705"/>
            <a:ext cx="4890135" cy="2288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$("</a:t>
            </a:r>
            <a:r>
              <a:rPr lang="en-US" altLang="zh-CN"/>
              <a:t>#div1</a:t>
            </a:r>
            <a:r>
              <a:rPr lang="zh-CN" altLang="en-US"/>
              <a:t>").hover(</a:t>
            </a:r>
          </a:p>
          <a:p>
            <a:r>
              <a:rPr lang="zh-CN" altLang="en-US"/>
              <a:t>  function () {</a:t>
            </a:r>
          </a:p>
          <a:p>
            <a:r>
              <a:rPr lang="zh-CN" altLang="en-US"/>
              <a:t>    $(this).</a:t>
            </a:r>
            <a:r>
              <a:rPr lang="en-US" altLang="zh-CN"/>
              <a:t>css</a:t>
            </a:r>
            <a:r>
              <a:rPr lang="zh-CN" altLang="en-US"/>
              <a:t>("</a:t>
            </a:r>
            <a:r>
              <a:rPr lang="en-US" altLang="zh-CN"/>
              <a:t>background</a:t>
            </a:r>
            <a:r>
              <a:rPr lang="zh-CN" altLang="en-US"/>
              <a:t>"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red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);</a:t>
            </a:r>
          </a:p>
          <a:p>
            <a:r>
              <a:rPr lang="zh-CN" altLang="en-US"/>
              <a:t>  },</a:t>
            </a:r>
          </a:p>
          <a:p>
            <a:r>
              <a:rPr lang="zh-CN" altLang="en-US"/>
              <a:t>  function () {</a:t>
            </a:r>
          </a:p>
          <a:p>
            <a:r>
              <a:rPr lang="zh-CN" altLang="en-US"/>
              <a:t>    $(this).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("</a:t>
            </a:r>
            <a:r>
              <a:rPr lang="en-US" altLang="zh-CN">
                <a:sym typeface="+mn-ea"/>
              </a:rPr>
              <a:t>background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green</a:t>
            </a:r>
            <a:r>
              <a:rPr lang="zh-CN" altLang="en-US">
                <a:sym typeface="+mn-ea"/>
              </a:rPr>
              <a:t>");</a:t>
            </a:r>
            <a:endParaRPr lang="zh-CN" altLang="en-US"/>
          </a:p>
          <a:p>
            <a:r>
              <a:rPr lang="zh-CN" altLang="en-US"/>
              <a:t>  }</a:t>
            </a:r>
          </a:p>
          <a:p>
            <a:r>
              <a:rPr lang="zh-CN" altLang="en-US"/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3365" y="845185"/>
            <a:ext cx="7985760" cy="339471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20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隐藏显示效果</a:t>
            </a:r>
            <a:endParaRPr lang="zh-CN" altLang="zh-CN" sz="1800" dirty="0" err="1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2000">
                <a:solidFill>
                  <a:schemeClr val="bg2">
                    <a:lumMod val="10000"/>
                  </a:schemeClr>
                </a:solidFill>
              </a:rPr>
              <a:t>上卷下拉效果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2000">
                <a:solidFill>
                  <a:schemeClr val="bg2">
                    <a:lumMod val="10000"/>
                  </a:schemeClr>
                </a:solidFill>
              </a:rPr>
              <a:t>淡入淡出效果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2000">
                <a:solidFill>
                  <a:schemeClr val="bg2">
                    <a:lumMod val="10000"/>
                  </a:schemeClr>
                </a:solidFill>
              </a:rPr>
              <a:t>自定义动画效果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jQuery</a:t>
            </a:r>
            <a:r>
              <a:rPr lang="zh-CN" altLang="en-US"/>
              <a:t>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771525"/>
            <a:ext cx="8344535" cy="2395220"/>
          </a:xfrm>
        </p:spPr>
        <p:txBody>
          <a:bodyPr>
            <a:normAutofit fontScale="3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sym typeface="+mn-ea"/>
              </a:rPr>
              <a:t>show([s,[e],[fn]])  </a:t>
            </a: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sym typeface="+mn-ea"/>
              </a:rPr>
              <a:t>显示隐藏的元素</a:t>
            </a:r>
          </a:p>
          <a:p>
            <a:pPr lvl="1">
              <a:lnSpc>
                <a:spcPct val="150000"/>
              </a:lnSpc>
            </a:pPr>
            <a:r>
              <a:rPr lang="zh-CN" altLang="en-US" sz="4400">
                <a:sym typeface="+mn-ea"/>
              </a:rPr>
              <a:t>speed:三种预定速度之一的字符串("slow","normal", or "fast")或表示动画时长的毫秒数值(如：1000)</a:t>
            </a:r>
          </a:p>
          <a:p>
            <a:pPr lvl="1">
              <a:lnSpc>
                <a:spcPct val="150000"/>
              </a:lnSpc>
            </a:pPr>
            <a:r>
              <a:rPr lang="zh-CN" altLang="en-US" sz="4400">
                <a:sym typeface="+mn-ea"/>
              </a:rPr>
              <a:t>easing:(Optional) 用来指定切换效果，默认是"swing"，可用参数"linear"</a:t>
            </a:r>
          </a:p>
          <a:p>
            <a:pPr lvl="1">
              <a:lnSpc>
                <a:spcPct val="150000"/>
              </a:lnSpc>
            </a:pPr>
            <a:r>
              <a:rPr lang="zh-CN" altLang="en-US" sz="4400">
                <a:sym typeface="+mn-ea"/>
              </a:rPr>
              <a:t>fn:在动画完成时执行的函数，每个元素执行一次。</a:t>
            </a:r>
          </a:p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sym typeface="+mn-ea"/>
              </a:rPr>
              <a:t>hide([s,[e],[fn]])  </a:t>
            </a: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sym typeface="+mn-ea"/>
              </a:rPr>
              <a:t>隐藏元素</a:t>
            </a:r>
            <a:endParaRPr lang="zh-CN" altLang="en-US" sz="5400" b="1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sym typeface="+mn-ea"/>
              </a:rPr>
              <a:t>toggle([s],[e],[fn])   </a:t>
            </a:r>
            <a:r>
              <a:rPr lang="zh-CN" altLang="en-US" sz="4800">
                <a:solidFill>
                  <a:schemeClr val="bg2">
                    <a:lumMod val="10000"/>
                  </a:schemeClr>
                </a:solidFill>
                <a:sym typeface="+mn-ea"/>
              </a:rPr>
              <a:t>如果元素是可见的，切换为隐藏的；如果元素是隐藏的，切换为可见的</a:t>
            </a: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隐藏显示效果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5330" y="3353435"/>
            <a:ext cx="5636895" cy="9169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t>    $("#b1").click(function(){</a:t>
            </a:r>
          </a:p>
          <a:p>
            <a:r>
              <a:t>        $("#div1").toggle("slow");</a:t>
            </a:r>
          </a:p>
          <a:p>
            <a:r>
              <a:t>    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8630" y="987425"/>
            <a:ext cx="7897495" cy="266827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slideDown([s],[e],[fn]) </a:t>
            </a:r>
          </a:p>
          <a:p>
            <a:pPr lvl="1"/>
            <a:r>
              <a:rPr lang="zh-CN" altLang="en-US">
                <a:sym typeface="+mn-ea"/>
              </a:rPr>
              <a:t>speed:三种预定速度之一的字符串("slow","normal", or "fast")或表示动画时长的毫秒数值(如：1000)</a:t>
            </a:r>
          </a:p>
          <a:p>
            <a:pPr lvl="1"/>
            <a:r>
              <a:rPr lang="zh-CN" altLang="en-US">
                <a:sym typeface="+mn-ea"/>
              </a:rPr>
              <a:t>easing:(Optional) 用来指定切换效果，默认是"swing"，可用参数"linear"</a:t>
            </a:r>
          </a:p>
          <a:p>
            <a:pPr lvl="1"/>
            <a:r>
              <a:rPr lang="zh-CN" altLang="en-US">
                <a:sym typeface="+mn-ea"/>
              </a:rPr>
              <a:t>fn在动画完成时执行的函数，每个元素执行一次。</a:t>
            </a: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slideUp([s,[e],[fn]]) </a:t>
            </a: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slideToggle([s],[e],[fn]) </a:t>
            </a:r>
            <a:r>
              <a:rPr lang="zh-CN" altLang="en-US">
                <a:sym typeface="+mn-ea"/>
              </a:rPr>
              <a:t> </a:t>
            </a: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上卷下拉效果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03555" y="699770"/>
            <a:ext cx="8136890" cy="3407410"/>
          </a:xfrm>
        </p:spPr>
        <p:txBody>
          <a:bodyPr>
            <a:no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fadeIn([s],[e],[fn]) 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speed:三种预定速度之一的字符串("slow","normal", or "fast")或表示动画时长的毫秒数值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easing:(Optional) 用来指定切换效果，默认是"swing"，可用参数"linear"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fn:在动画完成时执行的函数，每个元素执行一次。</a:t>
            </a:r>
          </a:p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fadeOut([s],[e],[fn]) </a:t>
            </a:r>
          </a:p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fadeTo([[s],o,[e],[fn]])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speed:三种预定速度之一的字符串("slow","normal", or "fast")或表示动画时长的毫秒数值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opacity:一个0至1之间表示透明度的数字。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easing:(Optional) 用来指定切换效果，默认是"swing"，可用参数"linear"</a:t>
            </a:r>
          </a:p>
          <a:p>
            <a:pPr lvl="1"/>
            <a:r>
              <a:rPr lang="zh-CN" altLang="en-US" sz="1400">
                <a:solidFill>
                  <a:schemeClr val="bg2">
                    <a:lumMod val="10000"/>
                  </a:schemeClr>
                </a:solidFill>
                <a:sym typeface="+mn-ea"/>
              </a:rPr>
              <a:t>fn:在动画完成时执行的函数，每个元素执行一次。 </a:t>
            </a:r>
          </a:p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fadeToggle([s,[e],[fn]]) </a:t>
            </a:r>
            <a:r>
              <a:rPr lang="zh-CN" altLang="en-US" sz="1600">
                <a:sym typeface="+mn-ea"/>
              </a:rPr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淡入淡出效果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725" y="3752215"/>
            <a:ext cx="5636895" cy="825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1600"/>
              <a:t>    $("#b1").click(function(){</a:t>
            </a:r>
          </a:p>
          <a:p>
            <a:r>
              <a:rPr sz="1600"/>
              <a:t>        $("#div1").</a:t>
            </a:r>
            <a:r>
              <a:rPr lang="en-US" sz="1600"/>
              <a:t>fadeTo</a:t>
            </a:r>
            <a:r>
              <a:rPr sz="1600"/>
              <a:t>("slow"</a:t>
            </a:r>
            <a:r>
              <a:rPr lang="en-US" sz="1600"/>
              <a:t>,0.66</a:t>
            </a:r>
            <a:r>
              <a:rPr sz="1600"/>
              <a:t>);</a:t>
            </a:r>
          </a:p>
          <a:p>
            <a:r>
              <a:rPr sz="1600"/>
              <a:t>    })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2580" y="647065"/>
            <a:ext cx="8498205" cy="2356485"/>
          </a:xfrm>
        </p:spPr>
        <p:txBody>
          <a:bodyPr>
            <a:no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animate(p,[s],[e],[fn])</a:t>
            </a:r>
            <a:r>
              <a:rPr lang="zh-CN" altLang="en-US" sz="1600">
                <a:sym typeface="+mn-ea"/>
              </a:rPr>
              <a:t>1.8* </a:t>
            </a:r>
          </a:p>
          <a:p>
            <a:pPr lvl="1"/>
            <a:r>
              <a:rPr lang="zh-CN" altLang="en-US" sz="1400">
                <a:sym typeface="+mn-ea"/>
              </a:rPr>
              <a:t>params:一组包含作为动画属性和终值的样式属性和及其值的集合</a:t>
            </a:r>
          </a:p>
          <a:p>
            <a:pPr lvl="1"/>
            <a:r>
              <a:rPr lang="zh-CN" altLang="en-US" sz="1400">
                <a:sym typeface="+mn-ea"/>
              </a:rPr>
              <a:t>speed:三种预定速度之一的字符串("slow","normal", or "fast")或表示动画时长的毫秒数easing:要使用的擦除效果的名称(需要插件支持).默认jQuery提供"linear" 和 "swing".</a:t>
            </a:r>
          </a:p>
          <a:p>
            <a:pPr lvl="1"/>
            <a:r>
              <a:rPr lang="zh-CN" altLang="en-US" sz="1400">
                <a:sym typeface="+mn-ea"/>
              </a:rPr>
              <a:t>fn:在动画完成时执行的函数，每个元素执行一次。</a:t>
            </a:r>
          </a:p>
          <a:p>
            <a:pPr lvl="1"/>
            <a:r>
              <a:rPr lang="zh-CN" altLang="en-US" sz="1400">
                <a:sym typeface="+mn-ea"/>
              </a:rPr>
              <a:t>所有用于动画的属性必须是数字的，除非特别说明</a:t>
            </a:r>
          </a:p>
          <a:p>
            <a:r>
              <a:rPr lang="zh-CN" altLang="en-US" sz="1600">
                <a:sym typeface="+mn-ea"/>
              </a:rPr>
              <a:t>stop([c],[j])1.7* </a:t>
            </a:r>
          </a:p>
          <a:p>
            <a:pPr lvl="1"/>
            <a:r>
              <a:rPr lang="zh-CN" altLang="en-US" sz="1400">
                <a:sym typeface="+mn-ea"/>
              </a:rPr>
              <a:t>clearQueue:如果设置成true，则清空队列。可以立即结束动画。</a:t>
            </a:r>
          </a:p>
          <a:p>
            <a:pPr lvl="1"/>
            <a:r>
              <a:rPr lang="zh-CN" altLang="en-US" sz="1400">
                <a:sym typeface="+mn-ea"/>
              </a:rPr>
              <a:t>gotoEnd:如果设置成true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则让当前正在执行的动画立即完成。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892" y="-21145"/>
            <a:ext cx="8229600" cy="85725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自定义动画效果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780" y="3003550"/>
            <a:ext cx="2917825" cy="1586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/>
              <a:t>$("#</a:t>
            </a:r>
            <a:r>
              <a:rPr lang="en-US" altLang="zh-CN" sz="1400"/>
              <a:t>b1</a:t>
            </a:r>
            <a:r>
              <a:rPr lang="zh-CN" altLang="en-US" sz="1400"/>
              <a:t>").click(function(){</a:t>
            </a:r>
          </a:p>
          <a:p>
            <a:r>
              <a:rPr lang="zh-CN" altLang="en-US" sz="1400"/>
              <a:t>  $("#</a:t>
            </a:r>
            <a:r>
              <a:rPr lang="en-US" altLang="zh-CN" sz="1400"/>
              <a:t>div1</a:t>
            </a:r>
            <a:r>
              <a:rPr lang="zh-CN" altLang="en-US" sz="1400"/>
              <a:t>").animate({ </a:t>
            </a:r>
          </a:p>
          <a:p>
            <a:r>
              <a:rPr lang="zh-CN" altLang="en-US" sz="1400"/>
              <a:t>    width: "</a:t>
            </a:r>
            <a:r>
              <a:rPr lang="en-US" altLang="zh-CN" sz="1400"/>
              <a:t>toggle</a:t>
            </a:r>
            <a:r>
              <a:rPr lang="zh-CN" altLang="en-US" sz="1400"/>
              <a:t>",</a:t>
            </a:r>
          </a:p>
          <a:p>
            <a:r>
              <a:rPr lang="zh-CN" altLang="en-US" sz="1400"/>
              <a:t>    height: "100</a:t>
            </a:r>
            <a:r>
              <a:rPr lang="en-US" altLang="zh-CN" sz="1400"/>
              <a:t>0px</a:t>
            </a:r>
            <a:r>
              <a:rPr lang="zh-CN" altLang="en-US" sz="1400"/>
              <a:t>", </a:t>
            </a:r>
          </a:p>
          <a:p>
            <a:r>
              <a:rPr lang="zh-CN" altLang="en-US" sz="1400"/>
              <a:t>    fontSize: "10em", borderWidth: 10</a:t>
            </a:r>
          </a:p>
          <a:p>
            <a:r>
              <a:rPr lang="zh-CN" altLang="en-US" sz="1400"/>
              <a:t>  },</a:t>
            </a:r>
            <a:r>
              <a:rPr lang="en-US" altLang="zh-CN" sz="1400"/>
              <a:t>5</a:t>
            </a:r>
            <a:r>
              <a:rPr lang="zh-CN" altLang="en-US" sz="1400"/>
              <a:t>000 );</a:t>
            </a:r>
          </a:p>
          <a:p>
            <a:r>
              <a:rPr lang="zh-CN" altLang="en-US" sz="1400"/>
              <a:t>});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7705" y="3003550"/>
            <a:ext cx="2923540" cy="1465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$("#</a:t>
            </a:r>
            <a:r>
              <a:rPr lang="en-US" altLang="zh-CN">
                <a:sym typeface="+mn-ea"/>
              </a:rPr>
              <a:t>b2</a:t>
            </a:r>
            <a:r>
              <a:rPr lang="zh-CN" altLang="en-US">
                <a:sym typeface="+mn-ea"/>
              </a:rPr>
              <a:t>").click(function(){</a:t>
            </a:r>
            <a:endParaRPr lang="zh-CN" altLang="en-US"/>
          </a:p>
          <a:p>
            <a:r>
              <a:rPr lang="zh-CN" altLang="en-US">
                <a:sym typeface="+mn-ea"/>
              </a:rPr>
              <a:t>  $("#</a:t>
            </a:r>
            <a:r>
              <a:rPr lang="en-US" altLang="zh-CN">
                <a:sym typeface="+mn-ea"/>
              </a:rPr>
              <a:t>div1</a:t>
            </a:r>
            <a:r>
              <a:rPr lang="zh-CN" altLang="en-US">
                <a:sym typeface="+mn-ea"/>
              </a:rPr>
              <a:t>").stop();</a:t>
            </a:r>
            <a:endParaRPr lang="zh-CN" altLang="en-US"/>
          </a:p>
          <a:p>
            <a:r>
              <a:rPr lang="zh-CN" altLang="en-US">
                <a:sym typeface="+mn-ea"/>
              </a:rPr>
              <a:t>});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539934" y="987956"/>
            <a:ext cx="79208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插入节点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删除节点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替换节点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复制节点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包裹节点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属性操作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样式操作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395605" y="843280"/>
            <a:ext cx="798131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事件处理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动画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 jQuery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640" y="793115"/>
            <a:ext cx="812546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键盘事件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表单事件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窗口事件</a:t>
            </a: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22275" y="626745"/>
            <a:ext cx="8424545" cy="3940810"/>
          </a:xfrm>
        </p:spPr>
        <p:txBody>
          <a:bodyPr>
            <a:normAutofit fontScale="95000"/>
          </a:bodyPr>
          <a:lstStyle/>
          <a:p>
            <a:pPr>
              <a:lnSpc>
                <a:spcPct val="110000"/>
              </a:lnSpc>
            </a:pPr>
            <a:r>
              <a:rPr lang="zh-CN" altLang="zh-CN" sz="1300" dirty="0">
                <a:sym typeface="+mn-ea"/>
              </a:rPr>
              <a:t>之前不同浏览器获取事件对象的方式不同，事件对象的属性也有差异，导致我们很难跨浏览器使用事件对象。jQuery事件对象将不同浏览器的差异进行了合并，当绑定事件处理函数时，</a:t>
            </a:r>
            <a:r>
              <a:rPr lang="zh-CN" altLang="zh-CN" sz="1300" dirty="0">
                <a:solidFill>
                  <a:srgbClr val="FF0000"/>
                </a:solidFill>
                <a:sym typeface="+mn-ea"/>
              </a:rPr>
              <a:t>会将jQuery格式化后的事件对象作为唯一参数传入</a:t>
            </a:r>
          </a:p>
          <a:p>
            <a:pPr>
              <a:lnSpc>
                <a:spcPct val="110000"/>
              </a:lnSpc>
            </a:pPr>
            <a:endParaRPr lang="zh-CN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jquery事件设置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zh-CN" sz="1400" dirty="0">
                <a:solidFill>
                  <a:srgbClr val="FF0000"/>
                </a:solidFill>
                <a:sym typeface="+mn-ea"/>
              </a:rPr>
              <a:t>$().事件类型(事件处理函数fn);  </a:t>
            </a: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 	//设置事件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zh-CN" sz="1400" dirty="0">
                <a:solidFill>
                  <a:srgbClr val="FF0000"/>
                </a:solidFill>
                <a:sym typeface="+mn-ea"/>
              </a:rPr>
              <a:t>$().事件类型();  </a:t>
            </a: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             	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//触发事件执行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	事件类型：click、keyup、keydown、mouseover、mouseout、blur、focus等等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例如：$(‘div’).click(function(){事件触发过程this});</a:t>
            </a:r>
            <a:br>
              <a:rPr lang="zh-CN" altLang="zh-CN" sz="1400" dirty="0">
                <a:solidFill>
                  <a:schemeClr val="tx1"/>
                </a:solidFill>
                <a:sym typeface="+mn-ea"/>
              </a:rPr>
            </a:br>
            <a:r>
              <a:rPr lang="zh-CN" altLang="zh-CN" sz="1400" dirty="0">
                <a:solidFill>
                  <a:schemeClr val="tx1"/>
                </a:solidFill>
                <a:sym typeface="+mn-ea"/>
              </a:rPr>
              <a:t>该方式事件函数内部this都代表jquery对象内部的dom节点对象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576" y="1419622"/>
            <a:ext cx="5291455" cy="737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$(document).mousemove(function(e){</a:t>
            </a:r>
          </a:p>
          <a:p>
            <a:r>
              <a:rPr lang="zh-CN" altLang="en-US" sz="1400" dirty="0"/>
              <a:t>  $("span").text(e.pageX + ", " + e.pageY);</a:t>
            </a:r>
          </a:p>
          <a:p>
            <a:r>
              <a:rPr lang="zh-CN" altLang="en-US" sz="1400" dirty="0"/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22275" y="626745"/>
            <a:ext cx="6148070" cy="347154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rgbClr val="FF0000"/>
                </a:solidFill>
                <a:sym typeface="+mn-ea"/>
              </a:rPr>
              <a:t>click([[data],fn]) </a:t>
            </a:r>
            <a:r>
              <a:rPr lang="zh-CN" altLang="zh-CN" sz="1200" dirty="0">
                <a:sym typeface="+mn-ea"/>
              </a:rPr>
              <a:t>  单击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dblclick([[data],fn]) 双击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mousedown([[data],fn]) </a:t>
            </a:r>
          </a:p>
          <a:p>
            <a:pPr lvl="1">
              <a:lnSpc>
                <a:spcPct val="110000"/>
              </a:lnSpc>
            </a:pP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与 click 事件不同，mousedown 事件仅需要按键被按下，而不需要松开即可发生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mouseup([[data],fn])  </a:t>
            </a:r>
          </a:p>
          <a:p>
            <a:pPr lvl="1">
              <a:lnSpc>
                <a:spcPct val="110000"/>
              </a:lnSpc>
            </a:pPr>
            <a:r>
              <a:rPr lang="zh-CN" altLang="zh-CN" sz="1200" dirty="0">
                <a:sym typeface="+mn-ea"/>
              </a:rPr>
              <a:t>鼠标按键松开时发生</a:t>
            </a:r>
          </a:p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rgbClr val="FF0000"/>
                </a:solidFill>
                <a:sym typeface="+mn-ea"/>
              </a:rPr>
              <a:t>mouseenter([[data],fn]) </a:t>
            </a:r>
            <a:r>
              <a:rPr lang="zh-CN" altLang="zh-CN" sz="1200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zh-CN" altLang="zh-CN" sz="1200" dirty="0">
                <a:sym typeface="+mn-ea"/>
              </a:rPr>
              <a:t>只有在鼠标指针穿过被选元素时，才会触发 mouseenter 事件</a:t>
            </a:r>
          </a:p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rgbClr val="FF0000"/>
                </a:solidFill>
                <a:sym typeface="+mn-ea"/>
              </a:rPr>
              <a:t>mouseleave([[data],fn]) 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mouseover([[data],fn]) </a:t>
            </a:r>
          </a:p>
          <a:p>
            <a:pPr lvl="1">
              <a:lnSpc>
                <a:spcPct val="110000"/>
              </a:lnSpc>
            </a:pPr>
            <a:r>
              <a:rPr lang="zh-CN" altLang="zh-CN" sz="1200" dirty="0">
                <a:sym typeface="+mn-ea"/>
              </a:rPr>
              <a:t>当鼠标指针位于元素上方时，会发生 mouseover 事件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ym typeface="+mn-ea"/>
              </a:rPr>
              <a:t>mouseout([[data],fn]) </a:t>
            </a:r>
          </a:p>
          <a:p>
            <a:pPr>
              <a:lnSpc>
                <a:spcPct val="110000"/>
              </a:lnSpc>
            </a:pPr>
            <a:r>
              <a:rPr lang="zh-CN" altLang="zh-CN" sz="1200" dirty="0">
                <a:solidFill>
                  <a:srgbClr val="FF0000"/>
                </a:solidFill>
                <a:sym typeface="+mn-ea"/>
              </a:rPr>
              <a:t>mousemove([[data],fn]) </a:t>
            </a:r>
          </a:p>
          <a:p>
            <a:pPr lvl="1">
              <a:lnSpc>
                <a:spcPct val="110000"/>
              </a:lnSpc>
            </a:pPr>
            <a:r>
              <a:rPr lang="zh-CN" altLang="zh-CN" sz="1200" dirty="0">
                <a:sym typeface="+mn-ea"/>
              </a:rPr>
              <a:t>当鼠标指针在指定的元素中移动时，就会发生 mousemove 事件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鼠标事件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1800" y="623930"/>
            <a:ext cx="5291455" cy="733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/>
              <a:t>$(document).mousemove(function(e){</a:t>
            </a:r>
          </a:p>
          <a:p>
            <a:r>
              <a:rPr lang="zh-CN" altLang="en-US" sz="1400"/>
              <a:t>  $("span").text(e.pageX + ", " + e.pageY);</a:t>
            </a:r>
          </a:p>
          <a:p>
            <a:r>
              <a:rPr lang="zh-CN" altLang="en-US" sz="1400"/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748665"/>
            <a:ext cx="7793355" cy="25603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b="1">
                <a:solidFill>
                  <a:srgbClr val="FF0000"/>
                </a:solidFill>
                <a:sym typeface="+mn-ea"/>
              </a:rPr>
              <a:t>keydown([[data],fn]) 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ym typeface="+mn-ea"/>
              </a:rPr>
              <a:t>当键盘被按下时发生 </a:t>
            </a:r>
          </a:p>
          <a:p>
            <a:pPr>
              <a:lnSpc>
                <a:spcPct val="120000"/>
              </a:lnSpc>
            </a:pPr>
            <a:r>
              <a:rPr lang="zh-CN" altLang="zh-CN" b="1">
                <a:solidFill>
                  <a:srgbClr val="FF0000"/>
                </a:solidFill>
                <a:sym typeface="+mn-ea"/>
              </a:rPr>
              <a:t>keyup([[data],fn])</a:t>
            </a:r>
            <a:r>
              <a:rPr lang="zh-CN" altLang="zh-CN">
                <a:sym typeface="+mn-ea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ym typeface="+mn-ea"/>
              </a:rPr>
              <a:t>在键盘松开就会触发</a:t>
            </a:r>
          </a:p>
          <a:p>
            <a:pPr>
              <a:lnSpc>
                <a:spcPct val="120000"/>
              </a:lnSpc>
            </a:pPr>
            <a:r>
              <a:rPr lang="zh-CN" altLang="zh-CN">
                <a:sym typeface="+mn-ea"/>
              </a:rPr>
              <a:t>keypress([[data],fn])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ym typeface="+mn-ea"/>
              </a:rPr>
              <a:t>对中文输入法支持不好，无法响应中文输入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ym typeface="+mn-ea"/>
              </a:rPr>
              <a:t>无法响应系统功能键（如delete，backspace） 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键盘事件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3579495"/>
            <a:ext cx="5482590" cy="922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").</a:t>
            </a:r>
            <a:r>
              <a:rPr lang="en-US" altLang="zh-CN">
                <a:sym typeface="+mn-ea"/>
              </a:rPr>
              <a:t>keydown</a:t>
            </a:r>
            <a:r>
              <a:rPr lang="zh-CN" altLang="en-US">
                <a:sym typeface="+mn-ea"/>
              </a:rPr>
              <a:t>(function(e){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$("span").text(e.</a:t>
            </a:r>
            <a:r>
              <a:rPr lang="en-US" altLang="zh-CN">
                <a:sym typeface="+mn-ea"/>
              </a:rPr>
              <a:t>which</a:t>
            </a: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});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771525"/>
            <a:ext cx="7053580" cy="2792095"/>
          </a:xfrm>
        </p:spPr>
        <p:txBody>
          <a:bodyPr>
            <a:normAutofit fontScale="87500" lnSpcReduction="10000"/>
          </a:bodyPr>
          <a:lstStyle/>
          <a:p>
            <a:r>
              <a:rPr lang="zh-CN" altLang="zh-CN" sz="2000" b="1">
                <a:solidFill>
                  <a:srgbClr val="FF0000"/>
                </a:solidFill>
                <a:sym typeface="+mn-ea"/>
              </a:rPr>
              <a:t>focus([[data],fn]) </a:t>
            </a:r>
          </a:p>
          <a:p>
            <a:pPr lvl="1"/>
            <a:r>
              <a:rPr lang="zh-CN" altLang="zh-CN" sz="1800">
                <a:sym typeface="+mn-ea"/>
              </a:rPr>
              <a:t>当元素获得焦点时触发</a:t>
            </a:r>
          </a:p>
          <a:p>
            <a:r>
              <a:rPr lang="zh-CN" altLang="zh-CN" sz="2000" b="1">
                <a:solidFill>
                  <a:srgbClr val="FF0000"/>
                </a:solidFill>
                <a:sym typeface="+mn-ea"/>
              </a:rPr>
              <a:t>blur([[data],fn]) </a:t>
            </a:r>
          </a:p>
          <a:p>
            <a:pPr lvl="1"/>
            <a:r>
              <a:rPr lang="zh-CN" altLang="zh-CN" sz="1800">
                <a:sym typeface="+mn-ea"/>
              </a:rPr>
              <a:t>当元素失去焦点时触发</a:t>
            </a:r>
          </a:p>
          <a:p>
            <a:r>
              <a:rPr lang="zh-CN" altLang="zh-CN" sz="2000" b="1">
                <a:solidFill>
                  <a:srgbClr val="FF0000"/>
                </a:solidFill>
                <a:sym typeface="+mn-ea"/>
              </a:rPr>
              <a:t>change([[data],fn]) </a:t>
            </a:r>
          </a:p>
          <a:p>
            <a:pPr lvl="1"/>
            <a:r>
              <a:rPr lang="zh-CN" altLang="zh-CN" sz="1800">
                <a:sym typeface="+mn-ea"/>
              </a:rPr>
              <a:t>当元素的值发生改变时会发生</a:t>
            </a:r>
          </a:p>
          <a:p>
            <a:pPr lvl="1"/>
            <a:r>
              <a:rPr lang="zh-CN" altLang="zh-CN" sz="1800">
                <a:sym typeface="+mn-ea"/>
              </a:rPr>
              <a:t>该事件适用于文本域（text field），以及 textarea 和 select 元素</a:t>
            </a:r>
          </a:p>
          <a:p>
            <a:r>
              <a:rPr lang="zh-CN" altLang="zh-CN" sz="2000" b="1">
                <a:solidFill>
                  <a:srgbClr val="FF0000"/>
                </a:solidFill>
                <a:sym typeface="+mn-ea"/>
              </a:rPr>
              <a:t>submit([[data],fn]) </a:t>
            </a:r>
          </a:p>
          <a:p>
            <a:pPr lvl="1"/>
            <a:r>
              <a:rPr lang="zh-CN" altLang="zh-CN" sz="1800">
                <a:sym typeface="+mn-ea"/>
              </a:rPr>
              <a:t>当提交表单时，会发生 submit 事件</a:t>
            </a: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4177" y="2985"/>
            <a:ext cx="8229600" cy="857250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表单事件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3925" y="3483610"/>
            <a:ext cx="4339590" cy="112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/>
              <a:t>//</a:t>
            </a:r>
            <a:r>
              <a:rPr lang="zh-CN" altLang="en-US" sz="1400"/>
              <a:t>阻止表单提交</a:t>
            </a:r>
          </a:p>
          <a:p>
            <a:r>
              <a:rPr lang="zh-CN" altLang="en-US"/>
              <a:t>$("form").submit( function () {</a:t>
            </a:r>
          </a:p>
          <a:p>
            <a:r>
              <a:rPr lang="zh-CN" altLang="en-US"/>
              <a:t>  return false;</a:t>
            </a:r>
          </a:p>
          <a:p>
            <a:r>
              <a:rPr lang="zh-CN" altLang="en-US"/>
              <a:t>}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7793355" cy="1789430"/>
          </a:xfrm>
        </p:spPr>
        <p:txBody>
          <a:bodyPr>
            <a:normAutofit/>
          </a:bodyPr>
          <a:lstStyle/>
          <a:p>
            <a:r>
              <a:rPr lang="zh-CN" altLang="zh-CN">
                <a:sym typeface="+mn-ea"/>
              </a:rPr>
              <a:t>resize([[data],fn])</a:t>
            </a:r>
          </a:p>
          <a:p>
            <a:pPr lvl="1"/>
            <a:r>
              <a:rPr lang="zh-CN" altLang="zh-CN">
                <a:sym typeface="+mn-ea"/>
              </a:rPr>
              <a:t>当调整浏览器窗口的大小时发生 </a:t>
            </a:r>
          </a:p>
          <a:p>
            <a:r>
              <a:rPr lang="zh-CN" altLang="zh-CN" b="1">
                <a:solidFill>
                  <a:srgbClr val="FF0000"/>
                </a:solidFill>
                <a:sym typeface="+mn-ea"/>
              </a:rPr>
              <a:t>scroll([[data],fn]) </a:t>
            </a:r>
          </a:p>
          <a:p>
            <a:pPr lvl="1"/>
            <a:r>
              <a:rPr lang="zh-CN" altLang="zh-CN"/>
              <a:t>当用户滚动指定的元素时，会发生 scroll 事件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窗口事件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3075940"/>
            <a:ext cx="4608195" cy="9169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$(window).resize(function(){</a:t>
            </a:r>
          </a:p>
          <a:p>
            <a:r>
              <a:rPr lang="zh-CN" altLang="en-US"/>
              <a:t>  alert("Stop it!");</a:t>
            </a:r>
          </a:p>
          <a:p>
            <a:r>
              <a:rPr lang="zh-CN" altLang="en-US"/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1789</Words>
  <Application>Microsoft Office PowerPoint</Application>
  <PresentationFormat>全屏显示(16:9)</PresentationFormat>
  <Paragraphs>228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Heiti SC Light</vt:lpstr>
      <vt:lpstr>微软雅黑</vt:lpstr>
      <vt:lpstr>Arial</vt:lpstr>
      <vt:lpstr>Calibri</vt:lpstr>
      <vt:lpstr>Franklin Gothic Book</vt:lpstr>
      <vt:lpstr>Impact</vt:lpstr>
      <vt:lpstr>Wingdings</vt:lpstr>
      <vt:lpstr>Office 主题</vt:lpstr>
      <vt:lpstr>云和</vt:lpstr>
      <vt:lpstr>PowerPoint 演示文稿</vt:lpstr>
      <vt:lpstr>PowerPoint 演示文稿</vt:lpstr>
      <vt:lpstr>PowerPoint 演示文稿</vt:lpstr>
      <vt:lpstr>PowerPoint 演示文稿</vt:lpstr>
      <vt:lpstr>事件对象</vt:lpstr>
      <vt:lpstr>1.1 鼠标事件</vt:lpstr>
      <vt:lpstr>1.2 键盘事件</vt:lpstr>
      <vt:lpstr>1.3 表单事件</vt:lpstr>
      <vt:lpstr>1.4 窗口事件</vt:lpstr>
      <vt:lpstr>2.  jQuery事件处理</vt:lpstr>
      <vt:lpstr>2.1 事件冒泡</vt:lpstr>
      <vt:lpstr>2.2 事件绑定</vt:lpstr>
      <vt:lpstr>2.3 事件委派</vt:lpstr>
      <vt:lpstr>2.4 事件切换</vt:lpstr>
      <vt:lpstr>3. jQuery动画</vt:lpstr>
      <vt:lpstr>3.1 隐藏显示效果</vt:lpstr>
      <vt:lpstr>3.2 上卷下拉效果</vt:lpstr>
      <vt:lpstr>3.3 淡入淡出效果</vt:lpstr>
      <vt:lpstr>3.4 自定义动画效果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498</cp:revision>
  <dcterms:created xsi:type="dcterms:W3CDTF">2015-08-22T06:07:00Z</dcterms:created>
  <dcterms:modified xsi:type="dcterms:W3CDTF">2019-09-18T07:13:34Z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