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430" r:id="rId4"/>
    <p:sldId id="431" r:id="rId5"/>
    <p:sldId id="432" r:id="rId6"/>
    <p:sldId id="433" r:id="rId7"/>
    <p:sldId id="434" r:id="rId8"/>
    <p:sldId id="435" r:id="rId9"/>
    <p:sldId id="454" r:id="rId10"/>
    <p:sldId id="455" r:id="rId11"/>
    <p:sldId id="442" r:id="rId12"/>
    <p:sldId id="456" r:id="rId13"/>
    <p:sldId id="448" r:id="rId14"/>
    <p:sldId id="437" r:id="rId15"/>
    <p:sldId id="438" r:id="rId16"/>
    <p:sldId id="439" r:id="rId17"/>
    <p:sldId id="440" r:id="rId18"/>
    <p:sldId id="41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53" d="100"/>
          <a:sy n="153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XML：可扩展标记语言是一种很像超文本标记语言的标记语言。它的设计宗旨是传输数据，而不是显示数据。XSLT是 扩展样式表转换语言，现在不怎么用了</a:t>
            </a:r>
          </a:p>
          <a:p>
            <a:r>
              <a:rPr lang="zh-CN" altLang="en-US" dirty="0"/>
              <a:t>1999年，微软公司发布IE5浏览器的时候嵌入的一种技术。起初名字是XMLHttp</a:t>
            </a:r>
            <a:r>
              <a:rPr lang="en-US" altLang="zh-CN" dirty="0"/>
              <a:t>.</a:t>
            </a:r>
            <a:r>
              <a:rPr lang="zh-CN" altLang="en-US" dirty="0"/>
              <a:t>直到2005年，google公司发布了一个邮箱产品gmail，内部有使用ajax技术，该事情引起人们对ajax的注意，也使得一蹶不振的javascript语言从此被人们重视起来。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http_request.setRequestHeader（）//仅POST请求时需要设置,注意要写到open()和send()中间，表明我们要发送的内容是一个表单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jsonlint.com</a:t>
            </a:r>
          </a:p>
          <a:p>
            <a:r>
              <a:rPr lang="en-US" altLang="zh-CN"/>
              <a:t>http://www.weather.com.cn/adat/sk/101010100.html</a:t>
            </a:r>
          </a:p>
          <a:p>
            <a:r>
              <a:rPr lang="en-US" altLang="zh-CN"/>
              <a:t>//不但解析了json字符串，还执行了json字符中的方法非常的不安全,除非你确定内容是可控的不建议使用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jsonlint.com</a:t>
            </a:r>
          </a:p>
          <a:p>
            <a:r>
              <a:rPr lang="en-US" altLang="zh-CN"/>
              <a:t>http://www.weather.com.cn/adat/sk/101010100.html</a:t>
            </a:r>
          </a:p>
          <a:p>
            <a:r>
              <a:rPr lang="en-US" altLang="zh-CN"/>
              <a:t>//不但解析了json字符串，还执行了json字符中的方法非常的不安全,除非你确定内容是可控的不建议使用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64" y="19365"/>
            <a:ext cx="7886700" cy="994172"/>
          </a:xfrm>
        </p:spPr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06790" y="4884420"/>
            <a:ext cx="49339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35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5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474" y="2182694"/>
            <a:ext cx="5572125" cy="1938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</a:t>
            </a: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defRPr/>
            </a:pPr>
            <a:endParaRPr lang="zh-CN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6690"/>
            <a:chOff x="5908792" y="644194"/>
            <a:chExt cx="2306655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0939" y="857238"/>
              <a:ext cx="569908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3995" y="142875"/>
            <a:ext cx="7494270" cy="53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</a:t>
            </a: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服务器响应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9910" y="676910"/>
            <a:ext cx="837755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如需获得来自服务器的响应，请使用 XMLHttpRequest 对象的 responseText 或 responseXML 属性。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responseText	获得字符串形式的响应数据。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responseXML	获得 XML 形式的响应数据</a:t>
            </a:r>
            <a:endParaRPr kumimoji="1" lang="zh-CN" altLang="en-US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onreadystatechange 事件</a:t>
            </a:r>
          </a:p>
          <a:p>
            <a:pPr marL="742950" lvl="1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每当 readyState 改变时，就会触发 onreadystatechange 事件。</a:t>
            </a:r>
          </a:p>
          <a:p>
            <a:pPr marL="742950" lvl="1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readyState 属性存有 XMLHttpRequest 的状态信息。</a:t>
            </a:r>
            <a:endParaRPr kumimoji="1"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4415" y="3053715"/>
            <a:ext cx="5212080" cy="1059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http_request.onreadystatechange=function() {</a:t>
            </a:r>
          </a:p>
          <a:p>
            <a:pPr algn="l">
              <a:lnSpc>
                <a:spcPct val="9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if (http_request.readyState==4 &amp;&amp; xmlhttp.status==200){</a:t>
            </a:r>
          </a:p>
          <a:p>
            <a:pPr algn="l">
              <a:lnSpc>
                <a:spcPct val="9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$("div").text(http_request.responseText)；</a:t>
            </a:r>
          </a:p>
          <a:p>
            <a:pPr algn="l">
              <a:lnSpc>
                <a:spcPct val="9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61620" y="606425"/>
            <a:ext cx="7932420" cy="4302760"/>
          </a:xfrm>
        </p:spPr>
        <p:txBody>
          <a:bodyPr>
            <a:normAutofit fontScale="60000"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JSON 指的是 JavaScript 对象表示法（JavaScript Object Notation）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是一种轻量级的数据交换格式</a:t>
            </a:r>
          </a:p>
          <a:p>
            <a:pPr>
              <a:lnSpc>
                <a:spcPct val="110000"/>
              </a:lnSpc>
            </a:pPr>
            <a:r>
              <a:rPr>
                <a:solidFill>
                  <a:schemeClr val="bg2">
                    <a:lumMod val="10000"/>
                  </a:schemeClr>
                </a:solidFill>
                <a:sym typeface="+mn-ea"/>
              </a:rPr>
              <a:t>JSON 是存储和交换文本信息的语法，类似与xml.它采用键值对的方式组织，易于人们阅读和编写，同时易于机器解析和生成</a:t>
            </a:r>
          </a:p>
          <a:p>
            <a:pPr>
              <a:lnSpc>
                <a:spcPct val="110000"/>
              </a:lnSpc>
            </a:pPr>
            <a:r>
              <a:rPr>
                <a:solidFill>
                  <a:schemeClr val="bg2">
                    <a:lumMod val="10000"/>
                  </a:schemeClr>
                </a:solidFill>
                <a:sym typeface="+mn-ea"/>
              </a:rPr>
              <a:t>JSON 是独立于语言的</a:t>
            </a:r>
            <a:r>
              <a:rPr lang="zh-CN">
                <a:solidFill>
                  <a:schemeClr val="bg2">
                    <a:lumMod val="10000"/>
                  </a:schemeClr>
                </a:solidFill>
                <a:sym typeface="+mn-ea"/>
              </a:rPr>
              <a:t>即</a:t>
            </a:r>
            <a:r>
              <a:rPr>
                <a:solidFill>
                  <a:schemeClr val="bg2">
                    <a:lumMod val="10000"/>
                  </a:schemeClr>
                </a:solidFill>
                <a:sym typeface="+mn-ea"/>
              </a:rPr>
              <a:t>不管什么语言，都可以解析json，只需要按照json的规则来就可以了</a:t>
            </a:r>
          </a:p>
          <a:p>
            <a:pPr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Json语法规则</a:t>
            </a:r>
          </a:p>
          <a:p>
            <a:pPr lvl="1">
              <a:lnSpc>
                <a:spcPct val="110000"/>
              </a:lnSpc>
            </a:pPr>
            <a:r>
              <a:rPr altLang="zh-CN" sz="2000">
                <a:solidFill>
                  <a:schemeClr val="bg2">
                    <a:lumMod val="10000"/>
                  </a:schemeClr>
                </a:solidFill>
                <a:sym typeface="+mn-ea"/>
              </a:rPr>
              <a:t>{key:value,key:value,.....}</a:t>
            </a:r>
            <a:endParaRPr altLang="zh-CN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Json数据的书写格式是：名称/值 对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键值对的组合中，名称写在前面（在双引号中），值对写在后面，中间用冒号隔开，比如”name”:“张三”  </a:t>
            </a:r>
          </a:p>
          <a:p>
            <a:pPr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Json的值可以是下面的这些类型：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数字（整数或浮点数），如123,1.23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字符串（在双引号中）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逻辑值：true false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数组（在中括号中）</a:t>
            </a:r>
          </a:p>
          <a:p>
            <a:pPr lvl="1">
              <a:lnSpc>
                <a:spcPct val="110000"/>
              </a:lnSpc>
            </a:pPr>
            <a:r>
              <a:rPr altLang="zh-CN">
                <a:solidFill>
                  <a:schemeClr val="bg2">
                    <a:lumMod val="10000"/>
                  </a:schemeClr>
                </a:solidFill>
                <a:sym typeface="+mn-ea"/>
              </a:rPr>
              <a:t>对象（在花括号中）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575" y="12065"/>
            <a:ext cx="7816215" cy="4191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 JSON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42290" y="771525"/>
            <a:ext cx="6911340" cy="37217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/>
              <a:t>PHP</a:t>
            </a:r>
            <a:r>
              <a:rPr lang="zh-CN" altLang="en-US" sz="1200" dirty="0"/>
              <a:t>处理：</a:t>
            </a:r>
          </a:p>
          <a:p>
            <a:pPr lvl="1">
              <a:lnSpc>
                <a:spcPct val="110000"/>
              </a:lnSpc>
            </a:pPr>
            <a:r>
              <a:rPr lang="en-US" altLang="zh-CN" sz="1200" dirty="0" err="1">
                <a:solidFill>
                  <a:srgbClr val="FF0000"/>
                </a:solidFill>
              </a:rPr>
              <a:t>json_encode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数组</a:t>
            </a:r>
            <a:r>
              <a:rPr lang="en-US" altLang="zh-CN" sz="1200" dirty="0"/>
              <a:t>/</a:t>
            </a:r>
            <a:r>
              <a:rPr lang="en-US" altLang="zh-CN" sz="1200" dirty="0" err="1"/>
              <a:t>对象</a:t>
            </a:r>
            <a:r>
              <a:rPr lang="en-US" altLang="zh-CN" sz="1200" dirty="0"/>
              <a:t>)-----&gt;</a:t>
            </a:r>
            <a:r>
              <a:rPr lang="en-US" altLang="zh-CN" sz="1200" dirty="0" err="1"/>
              <a:t>生成json信息</a:t>
            </a:r>
            <a:r>
              <a:rPr lang="zh-CN" altLang="en-US" sz="1200" dirty="0"/>
              <a:t>字符串</a:t>
            </a:r>
            <a:endParaRPr lang="en-US" altLang="zh-CN" sz="1200" dirty="0"/>
          </a:p>
          <a:p>
            <a:pPr lvl="1">
              <a:lnSpc>
                <a:spcPct val="110000"/>
              </a:lnSpc>
            </a:pPr>
            <a:r>
              <a:rPr lang="en-US" altLang="zh-CN" sz="1200" dirty="0"/>
              <a:t>$array=</a:t>
            </a:r>
            <a:r>
              <a:rPr lang="en-US" altLang="zh-CN" sz="1200" dirty="0" err="1">
                <a:solidFill>
                  <a:srgbClr val="FF0000"/>
                </a:solidFill>
              </a:rPr>
              <a:t>json_decode</a:t>
            </a:r>
            <a:r>
              <a:rPr lang="en-US" altLang="zh-CN" sz="1200" dirty="0"/>
              <a:t>(</a:t>
            </a:r>
            <a:r>
              <a:rPr lang="en-US" altLang="zh-CN" sz="1200" dirty="0" err="1">
                <a:sym typeface="+mn-ea"/>
              </a:rPr>
              <a:t>json信息</a:t>
            </a:r>
            <a:r>
              <a:rPr lang="en-US" altLang="zh-CN" sz="1200" dirty="0">
                <a:sym typeface="+mn-ea"/>
              </a:rPr>
              <a:t>[</a:t>
            </a:r>
            <a:r>
              <a:rPr lang="en-US" altLang="zh-CN" sz="1200" dirty="0"/>
              <a:t>,true])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JavaScript</a:t>
            </a:r>
            <a:r>
              <a:rPr lang="zh-CN" altLang="en-US" sz="1200" dirty="0"/>
              <a:t>处理：</a:t>
            </a:r>
          </a:p>
          <a:p>
            <a:pPr lvl="1">
              <a:lnSpc>
                <a:spcPct val="110000"/>
              </a:lnSpc>
            </a:pPr>
            <a:r>
              <a:rPr lang="en-US" altLang="zh-CN" sz="1200" dirty="0" err="1"/>
              <a:t>json在javascript里边就是对象</a:t>
            </a:r>
            <a:endParaRPr lang="en-US" altLang="zh-CN" sz="1200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1200" dirty="0"/>
              <a:t>var obj = {</a:t>
            </a:r>
            <a:r>
              <a:rPr lang="en-US" altLang="zh-CN" sz="1200" dirty="0" err="1"/>
              <a:t>名称:值，名称</a:t>
            </a:r>
            <a:r>
              <a:rPr lang="en-US" altLang="zh-CN" sz="1200" dirty="0"/>
              <a:t>:[</a:t>
            </a:r>
            <a:r>
              <a:rPr lang="en-US" altLang="zh-CN" sz="1200" dirty="0" err="1"/>
              <a:t>值,</a:t>
            </a:r>
            <a:r>
              <a:rPr lang="en-US" altLang="zh-CN" sz="1200" dirty="0" err="1">
                <a:sym typeface="+mn-ea"/>
              </a:rPr>
              <a:t>值</a:t>
            </a:r>
            <a:r>
              <a:rPr lang="en-US" altLang="zh-CN" sz="1200" dirty="0"/>
              <a:t>]，</a:t>
            </a:r>
            <a:r>
              <a:rPr lang="en-US" altLang="zh-CN" sz="1200" dirty="0" err="1">
                <a:sym typeface="+mn-ea"/>
              </a:rPr>
              <a:t>名称</a:t>
            </a:r>
            <a:r>
              <a:rPr lang="en-US" altLang="zh-CN" sz="1200" dirty="0">
                <a:sym typeface="+mn-ea"/>
              </a:rPr>
              <a:t>:{</a:t>
            </a:r>
            <a:r>
              <a:rPr lang="zh-CN" altLang="en-US" sz="1200" dirty="0">
                <a:sym typeface="+mn-ea"/>
              </a:rPr>
              <a:t>名</a:t>
            </a:r>
            <a:r>
              <a:rPr lang="en-US" altLang="zh-CN" sz="1200" dirty="0">
                <a:sym typeface="+mn-ea"/>
              </a:rPr>
              <a:t>:值,</a:t>
            </a:r>
            <a:r>
              <a:rPr lang="zh-CN" altLang="en-US" sz="1200" dirty="0">
                <a:sym typeface="+mn-ea"/>
              </a:rPr>
              <a:t>名</a:t>
            </a:r>
            <a:r>
              <a:rPr lang="en-US" altLang="zh-CN" sz="1200" dirty="0">
                <a:sym typeface="+mn-ea"/>
              </a:rPr>
              <a:t>:值} </a:t>
            </a:r>
            <a:r>
              <a:rPr lang="en-US" altLang="zh-CN" sz="1200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zh-CN" sz="1200" dirty="0" err="1"/>
              <a:t>javascript接收处理json信息</a:t>
            </a:r>
            <a:endParaRPr lang="en-US" altLang="zh-CN" sz="1200" dirty="0"/>
          </a:p>
          <a:p>
            <a:pPr lvl="2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1200" dirty="0"/>
              <a:t>eval('('+</a:t>
            </a:r>
            <a:r>
              <a:rPr lang="en-US" altLang="zh-CN" sz="1200" dirty="0" err="1"/>
              <a:t>jsonstr</a:t>
            </a:r>
            <a:r>
              <a:rPr lang="en-US" altLang="zh-CN" sz="1200" dirty="0"/>
              <a:t>+')')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1200" dirty="0" err="1"/>
              <a:t>JSON.parse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jsonstr</a:t>
            </a:r>
            <a:r>
              <a:rPr lang="en-US" altLang="zh-CN" sz="1200" dirty="0"/>
              <a:t>)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JSON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748665"/>
            <a:ext cx="7793355" cy="42030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200" b="1" dirty="0">
                <a:solidFill>
                  <a:srgbClr val="FF0000"/>
                </a:solidFill>
                <a:sym typeface="+mn-ea"/>
              </a:rPr>
              <a:t>$.ajax({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olidFill>
                  <a:srgbClr val="FF0000"/>
                </a:solidFill>
                <a:sym typeface="+mn-ea"/>
              </a:rPr>
              <a:t>url</a:t>
            </a:r>
            <a:r>
              <a:rPr lang="en-US" altLang="zh-CN" sz="1200" dirty="0">
                <a:sym typeface="+mn-ea"/>
              </a:rPr>
              <a:t>:'</a:t>
            </a:r>
            <a:r>
              <a:rPr lang="zh-CN" altLang="en-US" sz="1200" dirty="0">
                <a:sym typeface="+mn-ea"/>
              </a:rPr>
              <a:t>服务器</a:t>
            </a:r>
            <a:r>
              <a:rPr lang="en-US" altLang="zh-CN" sz="1200" dirty="0" err="1">
                <a:sym typeface="+mn-ea"/>
              </a:rPr>
              <a:t>url</a:t>
            </a:r>
            <a:r>
              <a:rPr lang="zh-CN" altLang="en-US" sz="1200" dirty="0">
                <a:sym typeface="+mn-ea"/>
              </a:rPr>
              <a:t>地址</a:t>
            </a:r>
            <a:r>
              <a:rPr lang="en-US" altLang="zh-CN" sz="1200" dirty="0">
                <a:sym typeface="+mn-ea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olidFill>
                  <a:srgbClr val="FF0000"/>
                </a:solidFill>
                <a:sym typeface="+mn-ea"/>
              </a:rPr>
              <a:t>data</a:t>
            </a:r>
            <a:r>
              <a:rPr lang="en-US" altLang="zh-CN" sz="1200" dirty="0">
                <a:sym typeface="+mn-ea"/>
              </a:rPr>
              <a:t>:'</a:t>
            </a:r>
            <a:r>
              <a:rPr lang="zh-CN" altLang="en-US" sz="1200" dirty="0">
                <a:sym typeface="+mn-ea"/>
              </a:rPr>
              <a:t>名</a:t>
            </a:r>
            <a:r>
              <a:rPr lang="en-US" altLang="zh-CN" sz="1200" dirty="0">
                <a:sym typeface="+mn-ea"/>
              </a:rPr>
              <a:t>=</a:t>
            </a:r>
            <a:r>
              <a:rPr lang="zh-CN" altLang="en-US" sz="1200" dirty="0">
                <a:sym typeface="+mn-ea"/>
              </a:rPr>
              <a:t>值</a:t>
            </a:r>
            <a:r>
              <a:rPr lang="en-US" altLang="zh-CN" sz="1200" dirty="0">
                <a:sym typeface="+mn-ea"/>
              </a:rPr>
              <a:t>&amp;</a:t>
            </a:r>
            <a:r>
              <a:rPr lang="zh-CN" altLang="en-US" sz="1200" dirty="0">
                <a:sym typeface="+mn-ea"/>
              </a:rPr>
              <a:t>名</a:t>
            </a:r>
            <a:r>
              <a:rPr lang="en-US" altLang="zh-CN" sz="1200" dirty="0">
                <a:sym typeface="+mn-ea"/>
              </a:rPr>
              <a:t>=</a:t>
            </a:r>
            <a:r>
              <a:rPr lang="zh-CN" altLang="en-US" sz="1200" dirty="0">
                <a:sym typeface="+mn-ea"/>
              </a:rPr>
              <a:t>值</a:t>
            </a:r>
            <a:r>
              <a:rPr lang="en-US" altLang="zh-CN" sz="1200" dirty="0">
                <a:sym typeface="+mn-ea"/>
              </a:rPr>
              <a:t>&amp;.....',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               type:'</a:t>
            </a:r>
            <a:r>
              <a:rPr lang="en-US" altLang="zh-CN" sz="1200" dirty="0" err="1">
                <a:sym typeface="+mn-ea"/>
              </a:rPr>
              <a:t>post|get</a:t>
            </a:r>
            <a:r>
              <a:rPr lang="en-US" altLang="zh-CN" sz="1200" dirty="0">
                <a:sym typeface="+mn-ea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 err="1">
                <a:solidFill>
                  <a:srgbClr val="FF0000"/>
                </a:solidFill>
                <a:sym typeface="+mn-ea"/>
              </a:rPr>
              <a:t>dataType</a:t>
            </a:r>
            <a:r>
              <a:rPr lang="en-US" altLang="zh-CN" sz="1200" dirty="0">
                <a:sym typeface="+mn-ea"/>
              </a:rPr>
              <a:t>:'</a:t>
            </a:r>
            <a:r>
              <a:rPr lang="en-US" altLang="zh-CN" sz="1200" dirty="0" err="1">
                <a:sym typeface="+mn-ea"/>
              </a:rPr>
              <a:t>xml|html|</a:t>
            </a:r>
            <a:r>
              <a:rPr lang="en-US" altLang="zh-CN" sz="1200" b="1" dirty="0" err="1">
                <a:solidFill>
                  <a:srgbClr val="FF0000"/>
                </a:solidFill>
                <a:sym typeface="+mn-ea"/>
              </a:rPr>
              <a:t>text</a:t>
            </a:r>
            <a:r>
              <a:rPr lang="en-US" altLang="zh-CN" sz="1200" dirty="0" err="1">
                <a:sym typeface="+mn-ea"/>
              </a:rPr>
              <a:t>|</a:t>
            </a:r>
            <a:r>
              <a:rPr lang="en-US" altLang="zh-CN" sz="1200" b="1" dirty="0" err="1">
                <a:solidFill>
                  <a:srgbClr val="FF0000"/>
                </a:solidFill>
                <a:sym typeface="+mn-ea"/>
              </a:rPr>
              <a:t>json</a:t>
            </a:r>
            <a:r>
              <a:rPr lang="en-US" altLang="zh-CN" sz="1200" dirty="0" err="1">
                <a:sym typeface="+mn-ea"/>
              </a:rPr>
              <a:t>|script</a:t>
            </a:r>
            <a:r>
              <a:rPr lang="en-US" altLang="zh-CN" sz="1200" dirty="0">
                <a:sym typeface="+mn-ea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 err="1">
                <a:solidFill>
                  <a:srgbClr val="FF0000"/>
                </a:solidFill>
                <a:sym typeface="+mn-ea"/>
              </a:rPr>
              <a:t>success</a:t>
            </a:r>
            <a:r>
              <a:rPr lang="en-US" altLang="zh-CN" sz="1200" dirty="0" err="1">
                <a:sym typeface="+mn-ea"/>
              </a:rPr>
              <a:t>:function</a:t>
            </a:r>
            <a:r>
              <a:rPr lang="en-US" altLang="zh-CN" sz="1200" dirty="0">
                <a:sym typeface="+mn-ea"/>
              </a:rPr>
              <a:t>(res){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              timeout:2000,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              </a:t>
            </a:r>
            <a:r>
              <a:rPr lang="en-US" altLang="zh-CN" sz="1200" dirty="0" err="1">
                <a:sym typeface="+mn-ea"/>
              </a:rPr>
              <a:t>async:true</a:t>
            </a:r>
            <a:r>
              <a:rPr lang="en-US" altLang="zh-CN" sz="1200" dirty="0">
                <a:sym typeface="+mn-ea"/>
              </a:rPr>
              <a:t>	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ym typeface="+mn-ea"/>
              </a:rPr>
              <a:t>              </a:t>
            </a:r>
            <a:r>
              <a:rPr lang="en-US" altLang="zh-CN" sz="1200" dirty="0" err="1">
                <a:sym typeface="+mn-ea"/>
              </a:rPr>
              <a:t>cache:false</a:t>
            </a:r>
            <a:r>
              <a:rPr lang="en-US" altLang="zh-CN" sz="1200" dirty="0">
                <a:sym typeface="+mn-ea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b="1" dirty="0">
                <a:solidFill>
                  <a:srgbClr val="FF0000"/>
                </a:solidFill>
                <a:sym typeface="+mn-ea"/>
              </a:rPr>
              <a:t>})</a:t>
            </a:r>
            <a:r>
              <a:rPr lang="zh-CN" altLang="zh-CN" sz="1200" b="1" dirty="0">
                <a:solidFill>
                  <a:srgbClr val="FF0000"/>
                </a:solidFill>
                <a:sym typeface="+mn-ea"/>
              </a:rPr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jQuery</a:t>
            </a:r>
            <a:r>
              <a:rPr lang="zh-CN" altLang="zh-CN"/>
              <a:t>中</a:t>
            </a:r>
            <a:r>
              <a:rPr lang="en-US" altLang="zh-CN"/>
              <a:t>AJAX</a:t>
            </a:r>
            <a:r>
              <a:rPr lang="zh-CN" altLang="en-US"/>
              <a:t>应用</a:t>
            </a:r>
            <a:r>
              <a:rPr lang="en-US" altLang="zh-CN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324090" cy="2327275"/>
          </a:xfrm>
        </p:spPr>
        <p:txBody>
          <a:bodyPr>
            <a:norm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$.get()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$.get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</a:t>
            </a: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12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格式或字符串格式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function(res){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处理返回的数据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}),</a:t>
            </a: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"xml|html|json|text|script")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 jQuery</a:t>
            </a:r>
            <a:r>
              <a:rPr lang="zh-CN" altLang="zh-CN">
                <a:sym typeface="+mn-ea"/>
              </a:rPr>
              <a:t>中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324090" cy="2327275"/>
          </a:xfrm>
        </p:spPr>
        <p:txBody>
          <a:bodyPr>
            <a:norm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$.post()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$.post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</a:t>
            </a: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12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格式或字符串格式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function(res){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处理返回的数据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}),</a:t>
            </a: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x-none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"xml|html|json|text|script")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3.3 jQuery</a:t>
            </a:r>
            <a:r>
              <a:rPr lang="zh-CN" altLang="zh-CN">
                <a:sym typeface="+mn-ea"/>
              </a:rPr>
              <a:t>中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应用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395605" y="843280"/>
            <a:ext cx="798131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事件处理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动画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395605" y="843280"/>
            <a:ext cx="798131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Ajax</a:t>
            </a:r>
            <a:r>
              <a:rPr 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概念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json</a:t>
            </a:r>
            <a:r>
              <a:rPr 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概念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Ajax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应用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699135"/>
            <a:ext cx="8494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synchronous 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avascript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nd 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ML（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JavaScript和XML），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AJAX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并不是一种语言，而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是一种创建交互式网页应用的网页开发技术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AJAX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等技术的组合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使用XHTML+CSS来标准化呈现；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依赖xml和xslt(扩展样式)来进行数据交换，不过现在大多使用jaon来做数据交换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使用XMLHttpRequest对象与Web服务器进行异步数据通信； 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使用Javascript操作Document Object Model进行动态显示及交互； 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使用JavaScript绑定和处理所有数据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所有技术的目的就是在不重新加载页面的情况下局部刷新页面，可以向服务器获取数据</a:t>
            </a:r>
            <a:endParaRPr kumimoji="1"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AJAX</a:t>
            </a:r>
            <a:r>
              <a:rPr lang="zh-CN" altLang="en-US"/>
              <a:t>工作原理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243" name="AutoShape 21"/>
          <p:cNvSpPr/>
          <p:nvPr/>
        </p:nvSpPr>
        <p:spPr>
          <a:xfrm>
            <a:off x="5076825" y="1491298"/>
            <a:ext cx="3097213" cy="28082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lvl="0" eaLnBrk="1" hangingPunct="1"/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AutoShape 19"/>
          <p:cNvSpPr/>
          <p:nvPr/>
        </p:nvSpPr>
        <p:spPr>
          <a:xfrm>
            <a:off x="538798" y="1491298"/>
            <a:ext cx="3097212" cy="28082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lvl="0" eaLnBrk="1" hangingPunct="1"/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AutoShape 4"/>
          <p:cNvSpPr/>
          <p:nvPr/>
        </p:nvSpPr>
        <p:spPr>
          <a:xfrm>
            <a:off x="683260" y="1707464"/>
            <a:ext cx="693738" cy="207941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endParaRPr lang="en-US" altLang="x-none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用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户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浏览器</a:t>
            </a:r>
          </a:p>
          <a:p>
            <a:pPr lvl="0" algn="ctr" eaLnBrk="1" hangingPunct="1"/>
            <a:endParaRPr lang="en-US" altLang="x-none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48" name="AutoShape 6"/>
          <p:cNvSpPr/>
          <p:nvPr/>
        </p:nvSpPr>
        <p:spPr>
          <a:xfrm>
            <a:off x="2843213" y="1862773"/>
            <a:ext cx="693737" cy="1789112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A</a:t>
            </a:r>
          </a:p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J</a:t>
            </a:r>
          </a:p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A</a:t>
            </a:r>
          </a:p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X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引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擎</a:t>
            </a:r>
          </a:p>
        </p:txBody>
      </p:sp>
      <p:sp>
        <p:nvSpPr>
          <p:cNvPr id="10249" name="AutoShape 7"/>
          <p:cNvSpPr/>
          <p:nvPr/>
        </p:nvSpPr>
        <p:spPr>
          <a:xfrm>
            <a:off x="5292725" y="1854835"/>
            <a:ext cx="693738" cy="1789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W</a:t>
            </a:r>
          </a:p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E</a:t>
            </a:r>
          </a:p>
          <a:p>
            <a:pPr lvl="0" algn="ctr" eaLnBrk="1" hangingPunct="1"/>
            <a:r>
              <a:rPr lang="en-US" altLang="x-none" dirty="0">
                <a:latin typeface="Arial" panose="020B0604020202020204" pitchFamily="34" charset="0"/>
                <a:ea typeface="黑体" panose="02010609060101010101" charset="-122"/>
              </a:rPr>
              <a:t>B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服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务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器</a:t>
            </a:r>
          </a:p>
        </p:txBody>
      </p:sp>
      <p:sp>
        <p:nvSpPr>
          <p:cNvPr id="10250" name="AutoShape 8"/>
          <p:cNvSpPr/>
          <p:nvPr/>
        </p:nvSpPr>
        <p:spPr>
          <a:xfrm>
            <a:off x="7092950" y="1854835"/>
            <a:ext cx="693738" cy="1789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后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台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业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务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系</a:t>
            </a:r>
          </a:p>
          <a:p>
            <a:pPr lvl="0"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统</a:t>
            </a:r>
          </a:p>
        </p:txBody>
      </p:sp>
      <p:sp>
        <p:nvSpPr>
          <p:cNvPr id="10251" name="Line 9"/>
          <p:cNvSpPr/>
          <p:nvPr/>
        </p:nvSpPr>
        <p:spPr>
          <a:xfrm rot="21360000">
            <a:off x="1405255" y="2249170"/>
            <a:ext cx="1378585" cy="10096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52" name="Text Box 10"/>
          <p:cNvSpPr txBox="1"/>
          <p:nvPr/>
        </p:nvSpPr>
        <p:spPr>
          <a:xfrm>
            <a:off x="1403350" y="1563370"/>
            <a:ext cx="1395095" cy="6400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x-none" sz="1200" dirty="0">
                <a:latin typeface="宋体" panose="02010600030101010101" pitchFamily="2" charset="-122"/>
                <a:ea typeface="宋体" panose="02010600030101010101" pitchFamily="2" charset="-122"/>
              </a:rPr>
              <a:t>JavaScrip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</a:p>
          <a:p>
            <a:pPr lvl="0" eaLnBrk="1" hangingPunct="1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XmlHttpRequst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10253" name="Line 11"/>
          <p:cNvSpPr/>
          <p:nvPr/>
        </p:nvSpPr>
        <p:spPr>
          <a:xfrm flipH="1" flipV="1">
            <a:off x="1331595" y="3219450"/>
            <a:ext cx="1491615" cy="12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54" name="Text Box 12"/>
          <p:cNvSpPr txBox="1"/>
          <p:nvPr/>
        </p:nvSpPr>
        <p:spPr>
          <a:xfrm>
            <a:off x="1475423" y="3363595"/>
            <a:ext cx="904875" cy="314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400" dirty="0">
                <a:latin typeface="宋体" panose="02010600030101010101" pitchFamily="2" charset="-122"/>
                <a:ea typeface="宋体" panose="02010600030101010101" pitchFamily="2" charset="-122"/>
              </a:rPr>
              <a:t>HTML+CSS</a:t>
            </a:r>
          </a:p>
        </p:txBody>
      </p:sp>
      <p:sp>
        <p:nvSpPr>
          <p:cNvPr id="10255" name="Line 13"/>
          <p:cNvSpPr/>
          <p:nvPr/>
        </p:nvSpPr>
        <p:spPr>
          <a:xfrm>
            <a:off x="3635693" y="2283460"/>
            <a:ext cx="172878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56" name="Text Box 14"/>
          <p:cNvSpPr txBox="1"/>
          <p:nvPr/>
        </p:nvSpPr>
        <p:spPr>
          <a:xfrm>
            <a:off x="3995738" y="1851343"/>
            <a:ext cx="904875" cy="314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4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10257" name="Line 15"/>
          <p:cNvSpPr/>
          <p:nvPr/>
        </p:nvSpPr>
        <p:spPr>
          <a:xfrm flipH="1">
            <a:off x="3563620" y="3147378"/>
            <a:ext cx="180022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58" name="Text Box 16"/>
          <p:cNvSpPr txBox="1"/>
          <p:nvPr/>
        </p:nvSpPr>
        <p:spPr>
          <a:xfrm>
            <a:off x="3707765" y="3291840"/>
            <a:ext cx="1400810" cy="5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x-none" sz="1400" dirty="0">
                <a:latin typeface="宋体" panose="02010600030101010101" pitchFamily="2" charset="-122"/>
                <a:ea typeface="宋体" panose="02010600030101010101" pitchFamily="2" charset="-122"/>
              </a:rPr>
              <a:t>HTML,XML,JSON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0259" name="Line 17"/>
          <p:cNvSpPr/>
          <p:nvPr/>
        </p:nvSpPr>
        <p:spPr>
          <a:xfrm>
            <a:off x="6011863" y="2355850"/>
            <a:ext cx="108108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60" name="Line 18"/>
          <p:cNvSpPr/>
          <p:nvPr/>
        </p:nvSpPr>
        <p:spPr>
          <a:xfrm flipH="1">
            <a:off x="6011863" y="3147378"/>
            <a:ext cx="108108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61" name="Text Box 20"/>
          <p:cNvSpPr txBox="1"/>
          <p:nvPr/>
        </p:nvSpPr>
        <p:spPr>
          <a:xfrm>
            <a:off x="1547495" y="3939540"/>
            <a:ext cx="993775" cy="314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</a:p>
        </p:txBody>
      </p:sp>
      <p:sp>
        <p:nvSpPr>
          <p:cNvPr id="10262" name="Text Box 22"/>
          <p:cNvSpPr txBox="1"/>
          <p:nvPr/>
        </p:nvSpPr>
        <p:spPr>
          <a:xfrm>
            <a:off x="6083618" y="3939540"/>
            <a:ext cx="1082675" cy="314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后台服务器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295" y="774700"/>
            <a:ext cx="7522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 是一种在无需重新加载整个网页的情况下，能够更新部分网页的技术。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优缺点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699135"/>
            <a:ext cx="8494395" cy="2714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异步处理的优点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减轻服务器的负担，</a:t>
            </a:r>
            <a:r>
              <a:rPr lang="en-US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一般只从服务器获取只需要的数据。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无刷新页面更新，减少用户等待时间。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更好的客户体验，可以将一些服务器的工作转移到客户端完成，节约网络资源，提高用户体验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无平台限制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促进显示与数据相分离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异步处理的缺点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页面中存在大量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，给搜索引擎带来困难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AJAX干掉了Back和History功能，即对浏览器机制的破坏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存在跨域问题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只能传输及接收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utf-8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编码数据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87824" y="1958165"/>
            <a:ext cx="42943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XMLHttpRequest 是 AJAX 的基础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710" y="977265"/>
            <a:ext cx="5844540" cy="290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1、运用HTML和CSS实现页面，表达信息；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2、运用XMLHttpRequest和web服务器进行数据的异步交换；</a:t>
            </a:r>
          </a:p>
          <a:p>
            <a:pPr marL="628650" lvl="1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 XMLHttpRequest 对象</a:t>
            </a:r>
          </a:p>
          <a:p>
            <a:pPr marL="628650" lvl="1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XMLHttpRequest 对象的 open() 和 send() 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向服务器发送请求</a:t>
            </a:r>
          </a:p>
          <a:p>
            <a:pPr marL="628650" lvl="1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获取服务器响应</a:t>
            </a:r>
          </a:p>
          <a:p>
            <a:pPr marL="628650" lvl="1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3、运用JavaScript操作DOM，实现动态局部刷新；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230" y="699135"/>
            <a:ext cx="8857615" cy="38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 XMLHttpRequest 对象</a:t>
            </a:r>
          </a:p>
          <a:p>
            <a:pPr marL="0" lvl="2" eaLnBrk="1" hangingPunct="1"/>
            <a:r>
              <a:rPr lang="en-US" altLang="x-none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if (window.XMLHttpRequest) {// Mozilla, Safari, ...</a:t>
            </a:r>
          </a:p>
          <a:p>
            <a:pPr lvl="2" eaLnBrk="1" hangingPunct="1"/>
            <a:r>
              <a:rPr lang="en-US" altLang="x-none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http_request = new XMLHttpRequest();</a:t>
            </a:r>
          </a:p>
          <a:p>
            <a:pPr lvl="1" eaLnBrk="1" hangingPunct="1"/>
            <a:r>
              <a:rPr lang="en-US" altLang="x-none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 else if (window.ActiveXObject) { // IE</a:t>
            </a:r>
          </a:p>
          <a:p>
            <a:pPr lvl="2" eaLnBrk="1" hangingPunct="1"/>
            <a:r>
              <a:rPr lang="en-US" altLang="x-none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http_request = new ActiveXObject("Microsoft.XMLHTTP");</a:t>
            </a:r>
          </a:p>
          <a:p>
            <a:pPr lvl="1" eaLnBrk="1" hangingPunct="1"/>
            <a:r>
              <a:rPr lang="en-US" altLang="x-none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endParaRPr lang="en-US" altLang="x-none" sz="1200" dirty="0"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发出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sym typeface="+mn-ea"/>
              </a:rPr>
              <a:t>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http_request.open(</a:t>
            </a:r>
            <a:r>
              <a:rPr lang="en-US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"GET|POST","test.php",false)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http_request.setRequestHeader(</a:t>
            </a:r>
            <a:r>
              <a:rPr lang="en-US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"Content-Type","application/x-www-form-urlencoded"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//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请求时需要设置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http_request.send();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取得响应数据并显示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sym typeface="+mn-ea"/>
              </a:rPr>
              <a:t>           </a:t>
            </a:r>
            <a:r>
              <a:rPr lang="en-US" altLang="zh-CN" sz="1200" dirty="0">
                <a:sym typeface="+mn-ea"/>
              </a:rPr>
              <a:t>if(http_request.readyState==4  &amp;&amp; http_request.status==200){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sym typeface="+mn-ea"/>
              </a:rPr>
              <a:t>  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</a:t>
            </a:r>
            <a:r>
              <a:rPr lang="en-US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"div"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).text(http_request.responseText)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3995" y="142875"/>
            <a:ext cx="7494270" cy="53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 - 向服务器发送请求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9245" y="676910"/>
            <a:ext cx="8377555" cy="392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创建新请求的方法</a:t>
            </a:r>
            <a:r>
              <a:rPr kumimoji="1"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open()</a:t>
            </a:r>
            <a:endParaRPr kumimoji="1" lang="zh-CN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功能：规定请求的类型、URL 以及是否异步处理请求。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：指定请求类型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：指定请求地址，可以是相对的，也可以是绝对的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：可选，用于指定请求方式，异步为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true,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同步为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false</a:t>
            </a: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，默认为</a:t>
            </a:r>
            <a:r>
              <a:rPr kumimoji="1"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endParaRPr kumimoji="1" lang="zh-CN" altLang="en-US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向服务器发送请求的方法</a:t>
            </a:r>
            <a:r>
              <a:rPr kumimoji="1"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send(string)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参数：用于指定发送的数据，可以是DOM对象的实例，输入流或字符串，仅用与post请求。如果没有参数需要传递可以设置为null（get请求）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 还是 POST？</a:t>
            </a:r>
            <a:endParaRPr kumimoji="1"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 POST 相比，GET 更简单也更快，并且在大部分情况下都能用。</a:t>
            </a:r>
          </a:p>
          <a:p>
            <a:pPr lvl="2" indent="-1714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POST 比 GET 更稳定也更可靠</a:t>
            </a:r>
            <a:r>
              <a:rPr kumimoji="1"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。特别包含未知字符时或</a:t>
            </a:r>
            <a:r>
              <a:rPr kumimoji="1"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向服务器发送大量数据</a:t>
            </a:r>
            <a:r>
              <a:rPr kumimoji="1"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请使用 POST 请求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1064</Words>
  <Application>Microsoft Office PowerPoint</Application>
  <PresentationFormat>全屏显示(16:9)</PresentationFormat>
  <Paragraphs>192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Heiti SC Light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云和</vt:lpstr>
      <vt:lpstr>1_Office 主题</vt:lpstr>
      <vt:lpstr>PowerPoint 演示文稿</vt:lpstr>
      <vt:lpstr>PowerPoint 演示文稿</vt:lpstr>
      <vt:lpstr>PowerPoint 演示文稿</vt:lpstr>
      <vt:lpstr>PowerPoint 演示文稿</vt:lpstr>
      <vt:lpstr>1.2 AJAX工作原理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JSON</vt:lpstr>
      <vt:lpstr>2. JSON</vt:lpstr>
      <vt:lpstr>3.1 jQuery中AJAX应用1</vt:lpstr>
      <vt:lpstr>3.2 jQuery中AJAX应用2</vt:lpstr>
      <vt:lpstr>3.3 jQuery中AJAX应用3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511</cp:revision>
  <dcterms:created xsi:type="dcterms:W3CDTF">2015-08-22T06:07:00Z</dcterms:created>
  <dcterms:modified xsi:type="dcterms:W3CDTF">2019-09-18T07:31:45Z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