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8"/>
  </p:notesMasterIdLst>
  <p:sldIdLst>
    <p:sldId id="354" r:id="rId2"/>
    <p:sldId id="258" r:id="rId3"/>
    <p:sldId id="259" r:id="rId4"/>
    <p:sldId id="260" r:id="rId5"/>
    <p:sldId id="355" r:id="rId6"/>
    <p:sldId id="356" r:id="rId7"/>
    <p:sldId id="357" r:id="rId8"/>
    <p:sldId id="358" r:id="rId9"/>
    <p:sldId id="415" r:id="rId10"/>
    <p:sldId id="417" r:id="rId11"/>
    <p:sldId id="418" r:id="rId12"/>
    <p:sldId id="419" r:id="rId13"/>
    <p:sldId id="420" r:id="rId14"/>
    <p:sldId id="416" r:id="rId15"/>
    <p:sldId id="438" r:id="rId16"/>
    <p:sldId id="439" r:id="rId17"/>
    <p:sldId id="440" r:id="rId18"/>
    <p:sldId id="441" r:id="rId19"/>
    <p:sldId id="442" r:id="rId20"/>
    <p:sldId id="261" r:id="rId21"/>
    <p:sldId id="421" r:id="rId22"/>
    <p:sldId id="359" r:id="rId23"/>
    <p:sldId id="262" r:id="rId24"/>
    <p:sldId id="263" r:id="rId25"/>
    <p:sldId id="360" r:id="rId26"/>
    <p:sldId id="264" r:id="rId27"/>
    <p:sldId id="265" r:id="rId28"/>
    <p:sldId id="361" r:id="rId29"/>
    <p:sldId id="266" r:id="rId30"/>
    <p:sldId id="423" r:id="rId31"/>
    <p:sldId id="424" r:id="rId32"/>
    <p:sldId id="425" r:id="rId33"/>
    <p:sldId id="426" r:id="rId34"/>
    <p:sldId id="427" r:id="rId35"/>
    <p:sldId id="267" r:id="rId36"/>
    <p:sldId id="363" r:id="rId37"/>
    <p:sldId id="428" r:id="rId38"/>
    <p:sldId id="268" r:id="rId39"/>
    <p:sldId id="269" r:id="rId40"/>
    <p:sldId id="429" r:id="rId41"/>
    <p:sldId id="270" r:id="rId42"/>
    <p:sldId id="271" r:id="rId43"/>
    <p:sldId id="272" r:id="rId44"/>
    <p:sldId id="364" r:id="rId45"/>
    <p:sldId id="273" r:id="rId46"/>
    <p:sldId id="274" r:id="rId47"/>
    <p:sldId id="275" r:id="rId48"/>
    <p:sldId id="430" r:id="rId49"/>
    <p:sldId id="365" r:id="rId50"/>
    <p:sldId id="276" r:id="rId51"/>
    <p:sldId id="366" r:id="rId52"/>
    <p:sldId id="277" r:id="rId53"/>
    <p:sldId id="431" r:id="rId54"/>
    <p:sldId id="432" r:id="rId55"/>
    <p:sldId id="433" r:id="rId56"/>
    <p:sldId id="367" r:id="rId57"/>
    <p:sldId id="369" r:id="rId58"/>
    <p:sldId id="370" r:id="rId59"/>
    <p:sldId id="371" r:id="rId60"/>
    <p:sldId id="372" r:id="rId61"/>
    <p:sldId id="373" r:id="rId62"/>
    <p:sldId id="435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85" r:id="rId71"/>
    <p:sldId id="286" r:id="rId72"/>
    <p:sldId id="287" r:id="rId73"/>
    <p:sldId id="374" r:id="rId74"/>
    <p:sldId id="288" r:id="rId75"/>
    <p:sldId id="289" r:id="rId76"/>
    <p:sldId id="290" r:id="rId77"/>
    <p:sldId id="291" r:id="rId78"/>
    <p:sldId id="380" r:id="rId79"/>
    <p:sldId id="381" r:id="rId80"/>
    <p:sldId id="382" r:id="rId81"/>
    <p:sldId id="383" r:id="rId82"/>
    <p:sldId id="384" r:id="rId83"/>
    <p:sldId id="385" r:id="rId84"/>
    <p:sldId id="292" r:id="rId85"/>
    <p:sldId id="293" r:id="rId86"/>
    <p:sldId id="294" r:id="rId87"/>
    <p:sldId id="295" r:id="rId88"/>
    <p:sldId id="296" r:id="rId89"/>
    <p:sldId id="388" r:id="rId90"/>
    <p:sldId id="303" r:id="rId91"/>
    <p:sldId id="304" r:id="rId92"/>
    <p:sldId id="305" r:id="rId93"/>
    <p:sldId id="306" r:id="rId94"/>
    <p:sldId id="389" r:id="rId95"/>
    <p:sldId id="390" r:id="rId96"/>
    <p:sldId id="307" r:id="rId97"/>
    <p:sldId id="308" r:id="rId98"/>
    <p:sldId id="391" r:id="rId99"/>
    <p:sldId id="309" r:id="rId100"/>
    <p:sldId id="310" r:id="rId101"/>
    <p:sldId id="392" r:id="rId102"/>
    <p:sldId id="393" r:id="rId103"/>
    <p:sldId id="443" r:id="rId104"/>
    <p:sldId id="311" r:id="rId105"/>
    <p:sldId id="312" r:id="rId106"/>
    <p:sldId id="444" r:id="rId10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654A-BF4A-429B-AD5E-CF5853D79F8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6041-29CB-4B92-9EC3-31D6CF31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638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onsolas" panose="020B0609020204030204" pitchFamily="49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2B7C4F2-C9E4-4CAF-9183-127060CA593F}" type="datetime1">
              <a:rPr lang="en-US" smtClean="0"/>
              <a:t>1/21/2019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749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682FB-0E9F-499A-A814-C6BEAD47F1EA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B6F0B1-D041-4AE2-82F9-2BEA5240A44E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00C927-87F5-4B85-9CD3-0D46D1101C05}" type="datetime1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5283199" y="6408739"/>
            <a:ext cx="624628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547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2B01B98-B044-4B6D-842B-1A203EE3F61B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3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536DD44-2B73-49C9-8A7E-E80576CD76DC}" type="datetime1">
              <a:rPr lang="en-US" smtClean="0"/>
              <a:t>1/21/2019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FB53AD6-7F13-4838-8575-7C718C920765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6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77788E-3935-40B9-B931-55980F905B71}" type="datetime1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7778C49-DAFE-45C4-A13F-F396529CAA22}" type="datetime1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5283199" y="6408739"/>
            <a:ext cx="624628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C341A8A-33EA-4B6C-9514-734C8BFC2101}" type="datetime1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402AA8A0-C7FC-441C-98F1-627E74577EC3}" type="datetime1">
              <a:rPr lang="en-US" smtClean="0"/>
              <a:t>1/21/2019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D8BCF-6EE9-44B1-B6A7-2022F307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7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onsolas" panose="020B0609020204030204" pitchFamily="49" charset="0"/>
                <a:cs typeface="+mn-cs"/>
              </a:defRPr>
            </a:lvl1pPr>
            <a:extLst/>
          </a:lstStyle>
          <a:p>
            <a:fld id="{8000C927-87F5-4B85-9CD3-0D46D1101C05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onsolas" panose="020B0609020204030204" pitchFamily="49" charset="0"/>
                <a:cs typeface="+mn-cs"/>
              </a:defRPr>
            </a:lvl1pPr>
            <a:extLst/>
          </a:lstStyle>
          <a:p>
            <a:r>
              <a:rPr lang="en-US" dirty="0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onsolas" panose="020B0609020204030204" pitchFamily="49" charset="0"/>
              </a:defRPr>
            </a:lvl1pPr>
          </a:lstStyle>
          <a:p>
            <a:fld id="{4D7D8BCF-6EE9-44B1-B6A7-2022F3077C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onsolas" panose="020B0609020204030204" pitchFamily="49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Classes: A Deeper Look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/>
              <a:t>Based on Chapter </a:t>
            </a:r>
            <a:r>
              <a:rPr lang="en-US" altLang="en-US" dirty="0"/>
              <a:t>9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265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4B5A1"/>
                </a:solidFill>
                <a:latin typeface="Arial"/>
              </a:rPr>
              <a:t>9.2.1  </a:t>
            </a:r>
            <a:r>
              <a:rPr lang="en-US">
                <a:solidFill>
                  <a:srgbClr val="3380E6"/>
                </a:solidFill>
                <a:latin typeface="Arial"/>
              </a:rPr>
              <a:t>Interface of a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Interfaces define and standardize the ways in which things such as people and systems interact with one another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A radio’s controls serve as an interface between the radio’s users and its internal components.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controls allow users to perform a limited set of operations (such as changing the station, adjusting the volume, and choosing between AM and FM stations)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Various radios may implement these operations differently—some provide push buttons, some provide dials and some support voice commands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interface specifies what operations a radio permits users to perform but does not specify how the operations are implemented inside the radio.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13863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25"/>
            <a:ext cx="12192000" cy="2824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4029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Objects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Member Functions (cont.)</a:t>
            </a:r>
          </a:p>
        </p:txBody>
      </p:sp>
      <p:sp>
        <p:nvSpPr>
          <p:cNvPr id="1024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 constructor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 allowed to modify an object so that the object can be initialized properly.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 destructor must be able to perform its termination housekeeping chores before an object’s memory is reclaimed by the system.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Attempting to declare a constructor or destructor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compilation error.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“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ness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” of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object is enforced from the time the constructor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completes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initialization of the object until that object’s destructor is called.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9841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Objects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Member Functions (cont.)</a:t>
            </a:r>
          </a:p>
        </p:txBody>
      </p:sp>
      <p:sp>
        <p:nvSpPr>
          <p:cNvPr id="1013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9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and Non-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program of Fig. 9.16 uses class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from Figs. 9.4–9.5, but removes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from function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toStandardString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prototype and definition so that we can show a compilation error. 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31204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FD896-ACD3-4E28-B8B2-749E8C3B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D0CC8-52DB-43FE-A713-CFECE1CD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22" y="0"/>
            <a:ext cx="8587082" cy="64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047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22050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25"/>
            <a:ext cx="121920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24269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3AE4F-95C5-49B0-84D4-C194EEBB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A19D7-972D-4B15-9468-361D670C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5" y="-17585"/>
            <a:ext cx="6249770" cy="4166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2120D-C9F9-4C7F-B0B5-F968B61A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859" y="4149041"/>
            <a:ext cx="7774104" cy="27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9.2.1  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Interface of a Class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Interface of a class describes what services a class’s clients can use and how to request those services, but not how the class carries out the services</a:t>
            </a:r>
          </a:p>
          <a:p>
            <a:r>
              <a:rPr lang="en-US" dirty="0">
                <a:latin typeface="Cambria" panose="02040503050406030204" pitchFamily="18" charset="0"/>
              </a:rPr>
              <a:t>A class’s public interface consists of the class’s public member functions (also known as the class’s public services)</a:t>
            </a:r>
          </a:p>
          <a:p>
            <a:r>
              <a:rPr lang="en-US" dirty="0">
                <a:latin typeface="Cambria" panose="02040503050406030204" pitchFamily="18" charset="0"/>
              </a:rPr>
              <a:t>You can specify a class’s interface by writing a class definition that lists only the class’s member-function prototypes and the class’s data members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755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Separating the Interface from the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To separate the class’s interface from its implementation, we break up class </a:t>
            </a:r>
            <a:r>
              <a:rPr lang="en-US" dirty="0"/>
              <a:t>Time</a:t>
            </a:r>
            <a:r>
              <a:rPr lang="en-US" dirty="0">
                <a:latin typeface="Cambria" panose="02040503050406030204" pitchFamily="18" charset="0"/>
              </a:rPr>
              <a:t> into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header </a:t>
            </a:r>
            <a:r>
              <a:rPr lang="en-US" dirty="0" err="1"/>
              <a:t>Time.h</a:t>
            </a:r>
            <a:r>
              <a:rPr lang="en-US" dirty="0">
                <a:latin typeface="Cambria" panose="02040503050406030204" pitchFamily="18" charset="0"/>
              </a:rPr>
              <a:t> (Fig. 9.1) in which class </a:t>
            </a:r>
            <a:r>
              <a:rPr lang="en-US" dirty="0"/>
              <a:t>Time</a:t>
            </a:r>
            <a:r>
              <a:rPr lang="en-US" dirty="0">
                <a:latin typeface="Cambria" panose="02040503050406030204" pitchFamily="18" charset="0"/>
              </a:rPr>
              <a:t> is defined, and 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source-code file </a:t>
            </a:r>
            <a:r>
              <a:rPr lang="en-US" dirty="0"/>
              <a:t>Time.cpp </a:t>
            </a:r>
            <a:r>
              <a:rPr lang="en-US" dirty="0">
                <a:latin typeface="Cambria" panose="02040503050406030204" pitchFamily="18" charset="0"/>
              </a:rPr>
              <a:t>(Fig. 9.2) in which </a:t>
            </a:r>
            <a:r>
              <a:rPr lang="en-US" dirty="0"/>
              <a:t>Time</a:t>
            </a:r>
            <a:r>
              <a:rPr lang="en-US" dirty="0">
                <a:latin typeface="Cambria" panose="02040503050406030204" pitchFamily="18" charset="0"/>
              </a:rPr>
              <a:t>’s member functions are defined</a:t>
            </a:r>
          </a:p>
          <a:p>
            <a:r>
              <a:rPr lang="en-US" dirty="0">
                <a:latin typeface="Cambria" panose="02040503050406030204" pitchFamily="18" charset="0"/>
              </a:rPr>
              <a:t>Benefits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class is reusable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clients of the class know what member functions the class provides, how to call them and what return types to expect, and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the clients do not know how the class’s member functions are implemented.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849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Separating the Interface from the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By convention, member-function definitions are placed in a source-code file of the same base name (e.g., </a:t>
            </a:r>
            <a:r>
              <a:rPr lang="en-US" dirty="0"/>
              <a:t>Time</a:t>
            </a:r>
            <a:r>
              <a:rPr lang="en-US" dirty="0">
                <a:latin typeface="Cambria" panose="02040503050406030204" pitchFamily="18" charset="0"/>
              </a:rPr>
              <a:t>) as the class’s header but with a </a:t>
            </a: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>
                <a:latin typeface="Cambria" panose="02040503050406030204" pitchFamily="18" charset="0"/>
              </a:rPr>
              <a:t> filename extension </a:t>
            </a:r>
          </a:p>
          <a:p>
            <a:r>
              <a:rPr lang="en-US" dirty="0">
                <a:latin typeface="Cambria" panose="02040503050406030204" pitchFamily="18" charset="0"/>
              </a:rPr>
              <a:t>The source-code file in Fig. 9.3 defines function </a:t>
            </a:r>
            <a:r>
              <a:rPr lang="en-US" dirty="0"/>
              <a:t>main</a:t>
            </a:r>
            <a:r>
              <a:rPr lang="en-US" dirty="0">
                <a:latin typeface="Cambria" panose="02040503050406030204" pitchFamily="18" charset="0"/>
              </a:rPr>
              <a:t> (the client code). </a:t>
            </a:r>
          </a:p>
          <a:p>
            <a:r>
              <a:rPr lang="en-US" dirty="0">
                <a:latin typeface="Cambria" panose="02040503050406030204" pitchFamily="18" charset="0"/>
              </a:rPr>
              <a:t>Section 9.3 shows a diagram and explains how this three-file program is compiled from the perspectives of the </a:t>
            </a:r>
            <a:r>
              <a:rPr lang="en-US" dirty="0"/>
              <a:t>Time</a:t>
            </a:r>
            <a:r>
              <a:rPr lang="en-US" dirty="0">
                <a:latin typeface="Cambria" panose="02040503050406030204" pitchFamily="18" charset="0"/>
              </a:rPr>
              <a:t> class programmer and the client-code programmer—and what the </a:t>
            </a:r>
            <a:r>
              <a:rPr lang="en-US" dirty="0"/>
              <a:t>Time</a:t>
            </a:r>
            <a:r>
              <a:rPr lang="en-US" dirty="0">
                <a:latin typeface="Cambria" panose="02040503050406030204" pitchFamily="18" charset="0"/>
              </a:rPr>
              <a:t> application user sees.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51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Definition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header </a:t>
            </a:r>
            <a:r>
              <a:rPr lang="en-US" altLang="en-US" dirty="0" err="1">
                <a:solidFill>
                  <a:srgbClr val="000000"/>
                </a:solidFill>
              </a:rPr>
              <a:t>Time.h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(Fig. 9.1) contains </a:t>
            </a:r>
            <a:r>
              <a:rPr lang="en-US" altLang="en-US" dirty="0">
                <a:solidFill>
                  <a:srgbClr val="000000"/>
                </a:solidFill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class definition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Function prototypes (lines 13–15) describe the class’s </a:t>
            </a:r>
            <a:r>
              <a:rPr lang="en-US" altLang="en-US" dirty="0">
                <a:solidFill>
                  <a:srgbClr val="000000"/>
                </a:solidFill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interface without revealing the member-function implementations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function prototype in line 13 indicates that </a:t>
            </a:r>
            <a:r>
              <a:rPr lang="en-US" altLang="en-US" dirty="0" err="1">
                <a:solidFill>
                  <a:srgbClr val="000000"/>
                </a:solidFill>
              </a:rPr>
              <a:t>setTime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requires three </a:t>
            </a:r>
            <a:r>
              <a:rPr lang="en-US" altLang="en-US" dirty="0" err="1">
                <a:solidFill>
                  <a:srgbClr val="000000"/>
                </a:solidFill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parameters and returns </a:t>
            </a:r>
            <a:r>
              <a:rPr lang="en-US" altLang="en-US" dirty="0">
                <a:solidFill>
                  <a:srgbClr val="000000"/>
                </a:solidFill>
              </a:rPr>
              <a:t>void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prototypes for member functions </a:t>
            </a:r>
            <a:r>
              <a:rPr lang="en-US" altLang="en-US" dirty="0" err="1">
                <a:solidFill>
                  <a:srgbClr val="000000"/>
                </a:solidFill>
              </a:rPr>
              <a:t>toUniversalString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</a:rPr>
              <a:t>toStandardString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(lines 14–15) each specify that the function takes no arguments and returns a </a:t>
            </a:r>
            <a:r>
              <a:rPr lang="en-US" altLang="en-US" dirty="0">
                <a:solidFill>
                  <a:srgbClr val="000000"/>
                </a:solidFill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42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4C5B88-DB0E-4EB5-A015-F2C6215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1FD8B-3D6D-42BA-9798-C64211E1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968" y="282198"/>
            <a:ext cx="8739515" cy="58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3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4CCCA5-FB6B-4B3F-963D-6B2AA6C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2D3CC-F556-4808-A3F1-BB27160E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6" y="456890"/>
            <a:ext cx="8536271" cy="56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4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D80452-C77F-48FA-8DE6-60BAFBE8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35F36-7B57-4E8D-B974-848248D9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53" y="1714078"/>
            <a:ext cx="8637893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57541B-BE71-43B1-89A5-E411F204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711AE-D99F-4D98-8A7B-0D07274A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08" y="218681"/>
            <a:ext cx="8587082" cy="5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8DB0C-2BAB-4A26-A40C-081330D1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B36A1-4186-4ADE-A0D4-B7F15C21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45" y="774046"/>
            <a:ext cx="9755738" cy="5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3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0"/>
            <a:ext cx="100441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6165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230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Definition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header still specifies the class’s </a:t>
            </a:r>
            <a:r>
              <a:rPr lang="en-US" altLang="en-US" dirty="0">
                <a:solidFill>
                  <a:srgbClr val="000000"/>
                </a:solidFill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members (lines 17–19)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uses a C++11 in-class list initializer to set the data member to 0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Compiler must know the data members of the class to determine how much memory to reserve for each object of the class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Including the header </a:t>
            </a:r>
            <a:r>
              <a:rPr lang="en-US" altLang="en-US" dirty="0" err="1">
                <a:solidFill>
                  <a:srgbClr val="000000"/>
                </a:solidFill>
              </a:rPr>
              <a:t>Time.h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client code (line 6 of Fig. 9.3) provides the compiler with the information it needs to ensure that the client code calls the member functions of class </a:t>
            </a:r>
            <a:r>
              <a:rPr lang="en-US" altLang="en-US" dirty="0">
                <a:solidFill>
                  <a:srgbClr val="000000"/>
                </a:solidFill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correctly. 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818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9.2.3  </a:t>
            </a:r>
            <a:r>
              <a:rPr lang="en-US" dirty="0">
                <a:solidFill>
                  <a:srgbClr val="3380E6"/>
                </a:solidFill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Definition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Fig. 9.1, the class definition is enclosed in the following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include guard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// prevent multiple inclusions of header file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ifndef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TIME_H</a:t>
            </a:r>
            <a:b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TIME_H</a:t>
            </a:r>
            <a:b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endParaRPr lang="en-US" altLang="en-US" sz="1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Prevents the code between </a:t>
            </a:r>
            <a:r>
              <a:rPr lang="en-US" altLang="en-US" sz="2100" dirty="0">
                <a:solidFill>
                  <a:srgbClr val="000000"/>
                </a:solidFill>
              </a:rPr>
              <a:t>#</a:t>
            </a:r>
            <a:r>
              <a:rPr lang="en-US" altLang="en-US" sz="2100" dirty="0" err="1">
                <a:solidFill>
                  <a:srgbClr val="000000"/>
                </a:solidFill>
              </a:rPr>
              <a:t>ifndef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(which means “if not defined”) and </a:t>
            </a:r>
            <a:r>
              <a:rPr lang="en-US" altLang="en-US" sz="2100" dirty="0">
                <a:solidFill>
                  <a:srgbClr val="000000"/>
                </a:solidFill>
              </a:rPr>
              <a:t>#</a:t>
            </a:r>
            <a:r>
              <a:rPr lang="en-US" altLang="en-US" sz="2100" dirty="0" err="1">
                <a:solidFill>
                  <a:srgbClr val="000000"/>
                </a:solidFill>
              </a:rPr>
              <a:t>endif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from being </a:t>
            </a:r>
            <a:r>
              <a:rPr lang="en-US" altLang="en-US" sz="2100" dirty="0">
                <a:solidFill>
                  <a:srgbClr val="000000"/>
                </a:solidFill>
              </a:rPr>
              <a:t>#include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d if the name </a:t>
            </a:r>
            <a:r>
              <a:rPr lang="en-US" altLang="en-US" sz="2100" dirty="0">
                <a:solidFill>
                  <a:srgbClr val="000000"/>
                </a:solidFill>
              </a:rPr>
              <a:t>TIME_H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has been defined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en-US" sz="2100" dirty="0" err="1">
                <a:solidFill>
                  <a:srgbClr val="000000"/>
                </a:solidFill>
              </a:rPr>
              <a:t>Time.h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en-US" sz="2100" dirty="0">
                <a:solidFill>
                  <a:srgbClr val="000000"/>
                </a:solidFill>
              </a:rPr>
              <a:t>#include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d the first time, the identifier </a:t>
            </a:r>
            <a:r>
              <a:rPr lang="en-US" altLang="en-US" sz="2100" dirty="0">
                <a:solidFill>
                  <a:srgbClr val="000000"/>
                </a:solidFill>
              </a:rPr>
              <a:t>TIME_H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is not yet defined</a:t>
            </a:r>
          </a:p>
          <a:p>
            <a:pPr lvl="2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</a:rPr>
              <a:t>#define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directive defines </a:t>
            </a:r>
            <a:r>
              <a:rPr lang="en-US" altLang="en-US" sz="1900" dirty="0">
                <a:solidFill>
                  <a:srgbClr val="000000"/>
                </a:solidFill>
              </a:rPr>
              <a:t>TIME_H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and the preprocessor includes the </a:t>
            </a:r>
            <a:r>
              <a:rPr lang="en-US" altLang="en-US" sz="1900" dirty="0" err="1">
                <a:solidFill>
                  <a:srgbClr val="000000"/>
                </a:solidFill>
              </a:rPr>
              <a:t>Time.h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header’s contents in the </a:t>
            </a:r>
            <a:r>
              <a:rPr lang="en-US" altLang="en-US" sz="1900" dirty="0">
                <a:solidFill>
                  <a:srgbClr val="000000"/>
                </a:solidFill>
              </a:rPr>
              <a:t>.</a:t>
            </a:r>
            <a:r>
              <a:rPr lang="en-US" altLang="en-US" sz="1900" dirty="0" err="1">
                <a:solidFill>
                  <a:srgbClr val="000000"/>
                </a:solidFill>
              </a:rPr>
              <a:t>cpp</a:t>
            </a:r>
            <a:r>
              <a:rPr lang="en-US" alt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the header is </a:t>
            </a:r>
            <a:r>
              <a:rPr lang="en-US" altLang="en-US" dirty="0">
                <a:solidFill>
                  <a:srgbClr val="000000"/>
                </a:solidFill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 again, </a:t>
            </a:r>
            <a:r>
              <a:rPr lang="en-US" altLang="en-US" dirty="0">
                <a:solidFill>
                  <a:srgbClr val="000000"/>
                </a:solidFill>
              </a:rPr>
              <a:t>TIME_H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defined already and the code between </a:t>
            </a:r>
            <a:r>
              <a:rPr lang="en-US" altLang="en-US" dirty="0">
                <a:solidFill>
                  <a:srgbClr val="000000"/>
                </a:solidFill>
              </a:rPr>
              <a:t>#</a:t>
            </a:r>
            <a:r>
              <a:rPr lang="en-US" altLang="en-US" dirty="0" err="1">
                <a:solidFill>
                  <a:srgbClr val="000000"/>
                </a:solidFill>
              </a:rPr>
              <a:t>ifndef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dirty="0">
                <a:solidFill>
                  <a:srgbClr val="000000"/>
                </a:solidFill>
              </a:rPr>
              <a:t>#</a:t>
            </a:r>
            <a:r>
              <a:rPr lang="en-US" altLang="en-US" dirty="0" err="1">
                <a:solidFill>
                  <a:srgbClr val="000000"/>
                </a:solidFill>
              </a:rPr>
              <a:t>endif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ignored by the preprocessor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899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031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6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7100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9.2.4  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Member Functions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The source-code file </a:t>
            </a:r>
            <a:r>
              <a:rPr lang="en-US" sz="3200" dirty="0">
                <a:solidFill>
                  <a:srgbClr val="000000"/>
                </a:solidFill>
              </a:rPr>
              <a:t>Time.cpp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(Fig. 9.2) defines class </a:t>
            </a:r>
            <a:r>
              <a:rPr lang="en-US" sz="3200" dirty="0">
                <a:solidFill>
                  <a:srgbClr val="000000"/>
                </a:solidFill>
              </a:rPr>
              <a:t>Time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’s member functions, which were declared in lines 13–15 of Fig. 9.1. </a:t>
            </a:r>
          </a:p>
          <a:p>
            <a:pPr>
              <a:lnSpc>
                <a:spcPct val="90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For </a:t>
            </a:r>
            <a:r>
              <a:rPr lang="en-US" sz="3200" dirty="0" err="1">
                <a:solidFill>
                  <a:srgbClr val="000000"/>
                </a:solidFill>
              </a:rPr>
              <a:t>const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functions, the </a:t>
            </a:r>
            <a:r>
              <a:rPr lang="en-US" sz="3200" dirty="0" err="1">
                <a:solidFill>
                  <a:srgbClr val="000000"/>
                </a:solidFill>
              </a:rPr>
              <a:t>const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keyword must appear in both the function prototypes (Fig. 9.1, lines 14–15) and the function definitions (Fig. 9.2, lines 26 and 34)</a:t>
            </a:r>
            <a:endParaRPr 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107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42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936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Scope Resolution Operator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member function’s name (lines 12, 26 and 34) is preceded by the class name and the scope resolution operator (</a:t>
            </a:r>
            <a:r>
              <a:rPr lang="en-US" altLang="en-US" dirty="0">
                <a:solidFill>
                  <a:srgbClr val="000000"/>
                </a:solidFill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“ties” them to the (now separate) </a:t>
            </a:r>
            <a:r>
              <a:rPr lang="en-US" altLang="en-US" dirty="0">
                <a:solidFill>
                  <a:srgbClr val="000000"/>
                </a:solidFill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class definition (Fig. 9.1).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Time::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tells the compiler that each member function is within that class’s scope and its name is known to other class members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Without </a:t>
            </a:r>
            <a:r>
              <a:rPr lang="en-US" altLang="en-US" dirty="0">
                <a:solidFill>
                  <a:srgbClr val="000000"/>
                </a:solidFill>
              </a:rPr>
              <a:t>Time::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preceding each function name, these functions would not be recognized by the compiler as </a:t>
            </a:r>
            <a:r>
              <a:rPr lang="en-US" altLang="en-US" dirty="0">
                <a:solidFill>
                  <a:srgbClr val="000000"/>
                </a:solidFill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Instead, the compiler would consider them “free” or “loose” functions, like </a:t>
            </a:r>
            <a:r>
              <a:rPr lang="en-US" altLang="en-US" dirty="0">
                <a:solidFill>
                  <a:srgbClr val="000000"/>
                </a:solidFill>
              </a:rPr>
              <a:t>main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—these are also called global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Such functions cannot access </a:t>
            </a:r>
            <a:r>
              <a:rPr lang="en-US" altLang="en-US" dirty="0">
                <a:solidFill>
                  <a:srgbClr val="000000"/>
                </a:solidFill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private data or call the class’s member functions, without specifying an object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6884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645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0"/>
            <a:ext cx="94932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45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Scope Resolution Operator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To indicate that the member functions in </a:t>
            </a:r>
            <a:r>
              <a:rPr lang="en-US" altLang="en-US" sz="3200" dirty="0">
                <a:solidFill>
                  <a:srgbClr val="000000"/>
                </a:solidFill>
              </a:rPr>
              <a:t>Time.cpp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are part of class </a:t>
            </a:r>
            <a:r>
              <a:rPr lang="en-US" altLang="en-US" sz="3200" dirty="0">
                <a:solidFill>
                  <a:srgbClr val="000000"/>
                </a:solidFill>
              </a:rPr>
              <a:t>Time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, include the </a:t>
            </a:r>
            <a:r>
              <a:rPr lang="en-US" altLang="en-US" sz="3200" dirty="0" err="1">
                <a:solidFill>
                  <a:srgbClr val="000000"/>
                </a:solidFill>
              </a:rPr>
              <a:t>Time.h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header (Fig. 9.2, line 7)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allows us to use the class name </a:t>
            </a:r>
            <a:r>
              <a:rPr lang="en-US" altLang="en-US" sz="2800" dirty="0">
                <a:solidFill>
                  <a:srgbClr val="000000"/>
                </a:solidFill>
              </a:rPr>
              <a:t>Time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in the </a:t>
            </a:r>
            <a:r>
              <a:rPr lang="en-US" altLang="en-US" sz="2800" dirty="0">
                <a:solidFill>
                  <a:srgbClr val="000000"/>
                </a:solidFill>
              </a:rPr>
              <a:t>Time.cpp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file (lines 12, 26 and 34)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When compiling </a:t>
            </a:r>
            <a:r>
              <a:rPr lang="en-US" altLang="en-US" sz="3200" dirty="0">
                <a:solidFill>
                  <a:srgbClr val="000000"/>
                </a:solidFill>
              </a:rPr>
              <a:t>Time.cpp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, the compiler uses </a:t>
            </a:r>
            <a:r>
              <a:rPr lang="en-US" altLang="en-US" sz="3200" dirty="0" err="1">
                <a:solidFill>
                  <a:srgbClr val="000000"/>
                </a:solidFill>
              </a:rPr>
              <a:t>Time.h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 to ensure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first line of each member function (lines 12, 26 and 34) matches its prototype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each member function knows about the class’s data members and other member functions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4596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9.2.7  </a:t>
            </a:r>
            <a:r>
              <a:rPr lang="en-US" dirty="0">
                <a:solidFill>
                  <a:srgbClr val="3380E6"/>
                </a:solidFill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Member Function </a:t>
            </a:r>
            <a:r>
              <a:rPr lang="en-US" dirty="0" err="1">
                <a:solidFill>
                  <a:srgbClr val="3380E6"/>
                </a:solidFill>
              </a:rPr>
              <a:t>setTime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and Throwing Exceptions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en-US" sz="2800" dirty="0" err="1">
                <a:solidFill>
                  <a:srgbClr val="000000"/>
                </a:solidFill>
              </a:rPr>
              <a:t>setTime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tests each argument to determine whether the value is in range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If any of the values is outside its range, </a:t>
            </a:r>
            <a:r>
              <a:rPr lang="en-US" altLang="en-US" sz="2800" dirty="0" err="1">
                <a:solidFill>
                  <a:srgbClr val="000000"/>
                </a:solidFill>
              </a:rPr>
              <a:t>setTime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throws an </a:t>
            </a:r>
            <a:r>
              <a:rPr lang="en-US" altLang="en-US" sz="2800" dirty="0" err="1">
                <a:solidFill>
                  <a:srgbClr val="000000"/>
                </a:solidFill>
              </a:rPr>
              <a:t>invalid_argument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exception (from header </a:t>
            </a:r>
            <a:r>
              <a:rPr lang="en-US" altLang="en-US" sz="2800" dirty="0">
                <a:solidFill>
                  <a:srgbClr val="000000"/>
                </a:solidFill>
              </a:rPr>
              <a:t>&lt;</a:t>
            </a:r>
            <a:r>
              <a:rPr lang="en-US" altLang="en-US" sz="2800" dirty="0" err="1">
                <a:solidFill>
                  <a:srgbClr val="000000"/>
                </a:solidFill>
              </a:rPr>
              <a:t>stdexcept</a:t>
            </a:r>
            <a:r>
              <a:rPr lang="en-US" altLang="en-US" sz="2800" dirty="0">
                <a:solidFill>
                  <a:srgbClr val="000000"/>
                </a:solidFill>
              </a:rPr>
              <a:t>&gt;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notifies the client code that an invalid argument was received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Can use </a:t>
            </a:r>
            <a:r>
              <a:rPr lang="en-US" altLang="en-US" sz="2400" dirty="0">
                <a:solidFill>
                  <a:srgbClr val="000000"/>
                </a:solidFill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en-US" sz="2400" dirty="0">
                <a:solidFill>
                  <a:srgbClr val="000000"/>
                </a:solidFill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catch exceptions and attempt to recover from them (Fig. 9.3)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</a:rPr>
              <a:t>throw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statement creates a new object of type </a:t>
            </a:r>
            <a:r>
              <a:rPr lang="en-US" altLang="en-US" sz="2800" dirty="0" err="1">
                <a:solidFill>
                  <a:srgbClr val="000000"/>
                </a:solidFill>
              </a:rPr>
              <a:t>invalid_argument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immediately terminates </a:t>
            </a:r>
            <a:r>
              <a:rPr lang="en-US" altLang="en-US" sz="2800" dirty="0" err="1">
                <a:solidFill>
                  <a:srgbClr val="000000"/>
                </a:solidFill>
              </a:rPr>
              <a:t>setTime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returns the exception to the code that attempted to set the time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21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9.2.8  </a:t>
            </a:r>
            <a:r>
              <a:rPr lang="en-US" dirty="0">
                <a:solidFill>
                  <a:srgbClr val="3380E6"/>
                </a:solidFill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Member Function </a:t>
            </a:r>
            <a:r>
              <a:rPr lang="en-US" dirty="0" err="1">
                <a:solidFill>
                  <a:srgbClr val="3380E6"/>
                </a:solidFill>
              </a:rPr>
              <a:t>toUniversalString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and String Stream Processing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rgbClr val="000000"/>
                </a:solidFill>
              </a:rPr>
              <a:t>toUniversalString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returns a </a:t>
            </a:r>
            <a:r>
              <a:rPr lang="en-US" altLang="en-US" sz="2800" dirty="0">
                <a:solidFill>
                  <a:srgbClr val="000000"/>
                </a:solidFill>
              </a:rPr>
              <a:t>string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time formatted as universal time with three colon-separated pairs of digits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1:30:07 PM is returned as "13:30:07". 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>
                <a:solidFill>
                  <a:srgbClr val="000000"/>
                </a:solidFill>
              </a:rPr>
              <a:t>ostringstream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altLang="en-US" sz="2800" dirty="0">
                <a:solidFill>
                  <a:srgbClr val="000000"/>
                </a:solidFill>
              </a:rPr>
              <a:t>&lt;</a:t>
            </a:r>
            <a:r>
              <a:rPr lang="en-US" altLang="en-US" sz="2800" dirty="0" err="1">
                <a:solidFill>
                  <a:srgbClr val="000000"/>
                </a:solidFill>
              </a:rPr>
              <a:t>sstream</a:t>
            </a:r>
            <a:r>
              <a:rPr lang="en-US" altLang="en-US" sz="2800" dirty="0">
                <a:solidFill>
                  <a:srgbClr val="000000"/>
                </a:solidFill>
              </a:rPr>
              <a:t>&gt;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 objects provide the same functionality as </a:t>
            </a:r>
            <a:r>
              <a:rPr lang="en-US" altLang="en-US" sz="2800" dirty="0" err="1">
                <a:solidFill>
                  <a:srgbClr val="000000"/>
                </a:solidFill>
              </a:rPr>
              <a:t>cout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but write their output to </a:t>
            </a:r>
            <a:r>
              <a:rPr lang="en-US" altLang="en-US" sz="2800" dirty="0">
                <a:solidFill>
                  <a:srgbClr val="000000"/>
                </a:solidFill>
              </a:rPr>
              <a:t>string</a:t>
            </a:r>
            <a:endParaRPr lang="en-US" alt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00"/>
                </a:solidFill>
              </a:rPr>
              <a:t>ostringstream</a:t>
            </a:r>
            <a:r>
              <a:rPr lang="en-US" alt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str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gets the formatted </a:t>
            </a:r>
            <a:r>
              <a:rPr lang="en-US" altLang="en-US" sz="2400" dirty="0">
                <a:solidFill>
                  <a:srgbClr val="000000"/>
                </a:solidFill>
              </a:rPr>
              <a:t>string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9740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9.2.8  </a:t>
            </a:r>
            <a:r>
              <a:rPr lang="en-US" dirty="0">
                <a:solidFill>
                  <a:srgbClr val="3380E6"/>
                </a:solidFill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Member Function </a:t>
            </a:r>
            <a:r>
              <a:rPr lang="en-US" dirty="0" err="1">
                <a:solidFill>
                  <a:srgbClr val="3380E6"/>
                </a:solidFill>
              </a:rPr>
              <a:t>toUniversalString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and String Stream Processing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Parameterized stream manipulator </a:t>
            </a:r>
            <a:r>
              <a:rPr lang="en-US" altLang="en-US" sz="2800" dirty="0" err="1">
                <a:solidFill>
                  <a:srgbClr val="000000"/>
                </a:solidFill>
              </a:rPr>
              <a:t>setfill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specifies the fill character that’s displayed when an integer is output in a field wider than the number of digits in the value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fill characters appear to the left of the digits in the number, because the number is right aligned by default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for left-aligned values (specified with the </a:t>
            </a:r>
            <a:r>
              <a:rPr lang="en-US" altLang="en-US" sz="2400" dirty="0">
                <a:solidFill>
                  <a:srgbClr val="000000"/>
                </a:solidFill>
              </a:rPr>
              <a:t>left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stream manipulator) the fill characters would appear to the right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If the minute value is 2, it will be displayed as 02, because the fill character is set to zero (</a:t>
            </a:r>
            <a:r>
              <a:rPr lang="en-US" altLang="en-US" sz="2800" dirty="0">
                <a:solidFill>
                  <a:srgbClr val="000000"/>
                </a:solidFill>
              </a:rPr>
              <a:t>'0'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If the number being output fills the specified field, the fill character will not be displayed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4862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9.2.8  </a:t>
            </a:r>
            <a:r>
              <a:rPr lang="en-US" dirty="0">
                <a:solidFill>
                  <a:srgbClr val="3380E6"/>
                </a:solidFill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Member Function </a:t>
            </a:r>
            <a:r>
              <a:rPr lang="en-US" dirty="0" err="1">
                <a:solidFill>
                  <a:srgbClr val="3380E6"/>
                </a:solidFill>
              </a:rPr>
              <a:t>toUniversalString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and String Stream Processing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Once the fill character is specified with </a:t>
            </a:r>
            <a:r>
              <a:rPr lang="en-US" altLang="en-US" sz="2800" dirty="0" err="1">
                <a:solidFill>
                  <a:srgbClr val="000000"/>
                </a:solidFill>
              </a:rPr>
              <a:t>setfill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it applies for all subsequent values that are displayed in fields wider than the value being displayed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00"/>
                </a:solidFill>
              </a:rPr>
              <a:t>setfill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sticky setting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This is in contrast to </a:t>
            </a:r>
            <a:r>
              <a:rPr lang="en-US" altLang="en-US" sz="2800" dirty="0" err="1">
                <a:solidFill>
                  <a:srgbClr val="000000"/>
                </a:solidFill>
              </a:rPr>
              <a:t>setw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which applies only to the next value displayed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00"/>
                </a:solidFill>
              </a:rPr>
              <a:t>setw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</a:t>
            </a:r>
            <a:r>
              <a:rPr lang="en-US" alt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nonsticky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setting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Line 30 calls </a:t>
            </a:r>
            <a:r>
              <a:rPr lang="en-US" altLang="en-US" sz="2800" dirty="0" err="1">
                <a:solidFill>
                  <a:srgbClr val="000000"/>
                </a:solidFill>
              </a:rPr>
              <a:t>ostringstream</a:t>
            </a:r>
            <a:r>
              <a:rPr lang="en-US" alt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</a:rPr>
              <a:t>str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to get the formatted </a:t>
            </a:r>
            <a:r>
              <a:rPr lang="en-US" altLang="en-US" sz="2800" dirty="0">
                <a:solidFill>
                  <a:srgbClr val="000000"/>
                </a:solidFill>
              </a:rPr>
              <a:t>string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which is returned to the client.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852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5"/>
            <a:ext cx="12192000" cy="44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2795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9.2.9  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Time Class Member Function </a:t>
            </a:r>
            <a:r>
              <a:rPr lang="en-US" dirty="0" err="1">
                <a:solidFill>
                  <a:srgbClr val="3380E6"/>
                </a:solidFill>
                <a:latin typeface="Arial"/>
              </a:rPr>
              <a:t>toStandardString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</a:rPr>
              <a:t>toStandardString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returns a </a:t>
            </a:r>
            <a:r>
              <a:rPr lang="en-US" sz="2400" dirty="0">
                <a:solidFill>
                  <a:srgbClr val="000000"/>
                </a:solidFill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time formatted as standard time with the hour, minute and second values separated by colons and followed by an AM or PM indicator </a:t>
            </a:r>
          </a:p>
          <a:p>
            <a:pPr lvl="1"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10:54:27 AM and 1:27:06 PM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Line 36 uses the conditional operator (</a:t>
            </a:r>
            <a:r>
              <a:rPr lang="en-US" sz="2400" dirty="0">
                <a:solidFill>
                  <a:srgbClr val="000000"/>
                </a:solidFill>
              </a:rPr>
              <a:t>?: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to determine the value of hour to be displayed—if the hour is 0 or 12 (AM or PM, respectively), it appears as 12; otherwise, we use the remainder operator (</a:t>
            </a:r>
            <a:r>
              <a:rPr lang="en-US" sz="2400" dirty="0">
                <a:solidFill>
                  <a:srgbClr val="000000"/>
                </a:solidFill>
              </a:rPr>
              <a:t>%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to have the hour appear as a value from 1 to 11 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conditional operator in line 38 determines whether AM or PM will be displayed. 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Line 39 calls </a:t>
            </a:r>
            <a:r>
              <a:rPr lang="en-US" sz="2400" dirty="0" err="1">
                <a:solidFill>
                  <a:srgbClr val="000000"/>
                </a:solidFill>
              </a:rPr>
              <a:t>ostringstream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to return the formatted string. 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1307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9.2.10  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Implicitly </a:t>
            </a:r>
            <a:r>
              <a:rPr lang="en-US" dirty="0" err="1">
                <a:solidFill>
                  <a:srgbClr val="3380E6"/>
                </a:solidFill>
                <a:latin typeface="Arial"/>
              </a:rPr>
              <a:t>Inlining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Member Functions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member function is defined in the class’s body, the compiler attempts to inline calls to the member function.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29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121920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536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025"/>
            <a:ext cx="12192000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599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0"/>
            <a:ext cx="9613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1933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9.2.11  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Implicitly </a:t>
            </a:r>
            <a:r>
              <a:rPr lang="en-US" dirty="0" err="1">
                <a:solidFill>
                  <a:srgbClr val="3380E6"/>
                </a:solidFill>
                <a:latin typeface="Arial"/>
              </a:rPr>
              <a:t>Inlining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Member Functions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err="1">
                <a:solidFill>
                  <a:srgbClr val="000000"/>
                </a:solidFill>
              </a:rPr>
              <a:t>toUniversalString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3600" dirty="0" err="1">
                <a:solidFill>
                  <a:srgbClr val="000000"/>
                </a:solidFill>
              </a:rPr>
              <a:t>toStandardString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take no arguments, because these member functions implicitly know that they’re to create </a:t>
            </a:r>
            <a:r>
              <a:rPr lang="en-US" sz="3600" dirty="0">
                <a:solidFill>
                  <a:srgbClr val="000000"/>
                </a:solidFill>
              </a:rPr>
              <a:t>string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representations of the data for the particular </a:t>
            </a:r>
            <a:r>
              <a:rPr lang="en-US" sz="3600" dirty="0">
                <a:solidFill>
                  <a:srgbClr val="000000"/>
                </a:solidFill>
              </a:rPr>
              <a:t>Time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object on which they’re invoked</a:t>
            </a:r>
          </a:p>
          <a:p>
            <a:pPr lvl="1">
              <a:defRPr/>
            </a:pP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Can make member-function calls more concise than conventional function calls in procedural programming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4511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369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8" y="0"/>
            <a:ext cx="116284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7372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12192000" cy="442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0049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9.2.12  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Using Class Time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used as a type in object, array, pointer and reference declarations as follows: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 sunset; // object of type Time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array&lt; Time,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arrayOfTimes;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array of 5 Time objects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 &amp;dinnerTime = sunset;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reference to a Time object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 *timePtr = &amp;dinnerTime;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pointer to a Time object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Figure 9.3 uses class </a:t>
            </a:r>
            <a:r>
              <a:rPr lang="en-US" dirty="0">
                <a:latin typeface="Consolas" panose="020B0609020204030204" pitchFamily="49" charset="0"/>
                <a:cs typeface="Times New Roman" pitchFamily="18" charset="0"/>
              </a:rPr>
              <a:t>Time</a:t>
            </a:r>
            <a:endParaRPr lang="en-US" dirty="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Separating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interface from the implementation of its member functions does not affect the way that this client code uses the class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5565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7330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080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108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9.2.12  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Using Class Time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Line 16 creates the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object </a:t>
            </a:r>
            <a:r>
              <a:rPr lang="en-US" dirty="0">
                <a:cs typeface="Times New Roman" pitchFamily="18" charset="0"/>
              </a:rPr>
              <a:t>t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Recall that class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does not define a constructor, so line 16 invokes the compiler-generated default constructor, and 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hour, minute and second are set to </a:t>
            </a:r>
            <a:r>
              <a:rPr lang="en-US" dirty="0">
                <a:cs typeface="Times New Roman" pitchFamily="18" charset="0"/>
              </a:rPr>
              <a:t>0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via their initializers in class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definition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To illustrate that the </a:t>
            </a:r>
            <a:r>
              <a:rPr lang="en-US" dirty="0" err="1">
                <a:cs typeface="Times New Roman" pitchFamily="18" charset="0"/>
              </a:rPr>
              <a:t>setTime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member function validates its arguments, line 24 calls </a:t>
            </a:r>
            <a:r>
              <a:rPr lang="en-US" dirty="0" err="1">
                <a:cs typeface="Times New Roman" pitchFamily="18" charset="0"/>
              </a:rPr>
              <a:t>setTime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with invalid arguments </a:t>
            </a:r>
          </a:p>
          <a:p>
            <a:pPr lvl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This statement is placed in a </a:t>
            </a:r>
            <a:r>
              <a:rPr lang="en-US" dirty="0">
                <a:cs typeface="Times New Roman" pitchFamily="18" charset="0"/>
              </a:rPr>
              <a:t>try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block </a:t>
            </a:r>
          </a:p>
          <a:p>
            <a:pPr lvl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When an exception occurs, it’ s caught at lines 26–28, and line 27 displays the exception’s error message by calling its </a:t>
            </a:r>
            <a:r>
              <a:rPr lang="en-US" dirty="0">
                <a:cs typeface="Times New Roman" pitchFamily="18" charset="0"/>
              </a:rPr>
              <a:t>what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member function</a:t>
            </a:r>
          </a:p>
          <a:p>
            <a:pPr lvl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Line 31 displays the time again to confirm that </a:t>
            </a:r>
            <a:r>
              <a:rPr lang="en-US" dirty="0" err="1">
                <a:cs typeface="Times New Roman" pitchFamily="18" charset="0"/>
              </a:rPr>
              <a:t>setTime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did not change the time when invalid arguments were supplied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6597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9.2.13  </a:t>
            </a:r>
            <a:r>
              <a:rPr lang="en-US" dirty="0">
                <a:solidFill>
                  <a:srgbClr val="3380E6"/>
                </a:solidFill>
              </a:rPr>
              <a:t>Object Size</a:t>
            </a:r>
            <a:endParaRPr lang="en-US" dirty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People new to object-oriented programming often suppose that objects must be quite large because they contain data members and member functions.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Logically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this is true—you may think of objects as containing data and functions (and our discussion has certainly encouraged this view);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physically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however, this is not true.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23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chapter takes a deeper look at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Coverage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an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include guard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 header to prevent header code from being included in the same source code file more than once.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create string representations of objects.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overview of the compile/link process.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Accessing object members via the object’s name, a reference to an object and a pointer to an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Access functions that can read or write an object’s data members.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Utility functions—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 that support the operation of the class’s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400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88"/>
            <a:ext cx="12192000" cy="60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7310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diagram in Fig. 9.4 shows the compilation and linking process that results in an executable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application 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Often a class’s interface and implementation will be created and compiled by one programmer and used by a separate programmer who implements the client code that uses the class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Diagram shows what’s required by both the class-implementation programmer and the client-code programmer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Dashed lines show the pieces required by the class-implementation programmer, the client-code programmer and the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application user, respectively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Compilation and Linking 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158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0"/>
            <a:ext cx="9017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5716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A class-implementation programmer responsible for creating a reusable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class creates the header </a:t>
            </a:r>
            <a:r>
              <a:rPr lang="en-US" dirty="0" err="1">
                <a:cs typeface="Times New Roman" pitchFamily="18" charset="0"/>
              </a:rPr>
              <a:t>Time.h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and the source-code file </a:t>
            </a:r>
            <a:r>
              <a:rPr lang="en-US" dirty="0">
                <a:cs typeface="Times New Roman" pitchFamily="18" charset="0"/>
              </a:rPr>
              <a:t>Time.cpp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that </a:t>
            </a:r>
            <a:r>
              <a:rPr lang="en-US" dirty="0">
                <a:cs typeface="Times New Roman" pitchFamily="18" charset="0"/>
              </a:rPr>
              <a:t>#include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s the header, then compiles the source-code file to create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object code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To hide the class’s member-function implementation details, the class-implementation programmer would provide the client-code programmer with the header </a:t>
            </a:r>
            <a:r>
              <a:rPr lang="en-US" dirty="0" err="1">
                <a:cs typeface="Times New Roman" pitchFamily="18" charset="0"/>
              </a:rPr>
              <a:t>Time.h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(which specifies the class’s interface and data members) and the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object code (i.e., the machine-code instructions that represent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member functions).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Compilation and Linking 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7363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client-code programmer is not given </a:t>
            </a:r>
            <a:r>
              <a:rPr lang="en-US" dirty="0">
                <a:cs typeface="Times New Roman" pitchFamily="18" charset="0"/>
              </a:rPr>
              <a:t>Time.cpp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, so the client remains unaware of how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member functions are implemented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client-code programmer needs to know only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interface to use the class and must be able to link its object code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Since the interface of the class is part of the class definition in the </a:t>
            </a:r>
            <a:r>
              <a:rPr lang="en-US" dirty="0" err="1">
                <a:cs typeface="Times New Roman" pitchFamily="18" charset="0"/>
              </a:rPr>
              <a:t>Time.h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header, the client-code programmer must have access to this file and must </a:t>
            </a:r>
            <a:r>
              <a:rPr lang="en-US" dirty="0">
                <a:cs typeface="Times New Roman" pitchFamily="18" charset="0"/>
              </a:rPr>
              <a:t>#include 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it in the client’s source-code file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When the client code is compiled, the compiler uses the class definition in </a:t>
            </a:r>
            <a:r>
              <a:rPr lang="en-US" dirty="0" err="1">
                <a:cs typeface="Times New Roman" pitchFamily="18" charset="0"/>
              </a:rPr>
              <a:t>Time.h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to ensure that the main function creates and manipulates objects of class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correctly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Compilation and Linking 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8799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To create the executable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application, the last step is to link </a:t>
            </a:r>
          </a:p>
          <a:p>
            <a:pPr lvl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object code for the </a:t>
            </a:r>
            <a:r>
              <a:rPr lang="en-US" dirty="0">
                <a:cs typeface="Times New Roman" pitchFamily="18" charset="0"/>
              </a:rPr>
              <a:t>main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function (i.e., the client code),</a:t>
            </a:r>
          </a:p>
          <a:p>
            <a:pPr lvl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object code for class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’s member-function implementations, and</a:t>
            </a:r>
          </a:p>
          <a:p>
            <a:pPr lvl="1"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C++ Standard Library object code for the C++ classes (e.g., </a:t>
            </a:r>
            <a:r>
              <a:rPr lang="en-US" dirty="0">
                <a:cs typeface="Times New Roman" pitchFamily="18" charset="0"/>
              </a:rPr>
              <a:t>string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) used by the class-implementation programmer and the client-code programmer.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The linker’s output is the executable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application that users can execute to create and manipulate a </a:t>
            </a:r>
            <a:r>
              <a:rPr lang="en-US" dirty="0">
                <a:cs typeface="Times New Roman" pitchFamily="18" charset="0"/>
              </a:rPr>
              <a:t>Time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object</a:t>
            </a:r>
          </a:p>
          <a:p>
            <a:pPr>
              <a:defRPr/>
            </a:pP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Compilers and IDEs typically invoke the linker for you after compiling your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4B5A1"/>
                </a:solidFill>
                <a:latin typeface="Arial"/>
              </a:rPr>
              <a:t>9.3  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Compilation and Linking Process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5010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Class Scope and Accessing Class Members 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class’s data members and member functions belong to that class’s scope.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Nonmember functions are defined at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global namespace scope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by default.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Within a class’s scope, class members are immediately accessible by all of that class’s member functions and can be referenced by name.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Outside a class’s scope,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class members are referenced through one of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handles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on an object—an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object name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reference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an object or 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pointer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an object.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760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Class Scope and Accessing Class Members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Dot (</a:t>
            </a:r>
            <a:r>
              <a:rPr 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) and Arrow (</a:t>
            </a:r>
            <a:r>
              <a:rPr 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) Member Selection Operators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 you know, you can use an object’s name—or a reference to an object—followed by the dot member-selection operator (</a:t>
            </a:r>
            <a:r>
              <a:rPr lang="en-US" sz="2500" dirty="0">
                <a:solidFill>
                  <a:srgbClr val="000000"/>
                </a:solidFill>
              </a:rPr>
              <a:t>.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to access an object’s members</a:t>
            </a:r>
          </a:p>
          <a:p>
            <a:pPr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To reference an object’s members via a pointer to an object, follow the pointer name by the arrow member-selection operator (</a:t>
            </a:r>
            <a:r>
              <a:rPr lang="en-US" sz="2500" dirty="0">
                <a:solidFill>
                  <a:srgbClr val="000000"/>
                </a:solidFill>
              </a:rPr>
              <a:t>-&gt;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and the member name, as in </a:t>
            </a:r>
            <a:r>
              <a:rPr lang="en-US" sz="2500" dirty="0" err="1">
                <a:solidFill>
                  <a:srgbClr val="000000"/>
                </a:solidFill>
                <a:latin typeface="Cambria" panose="02040503050406030204" pitchFamily="18" charset="0"/>
              </a:rPr>
              <a:t>pointerName</a:t>
            </a:r>
            <a:r>
              <a:rPr lang="en-US" sz="2500" dirty="0">
                <a:solidFill>
                  <a:srgbClr val="000000"/>
                </a:solidFill>
              </a:rPr>
              <a:t>-&gt;</a:t>
            </a:r>
            <a:r>
              <a:rPr lang="en-US" sz="2500" dirty="0" err="1">
                <a:solidFill>
                  <a:srgbClr val="000000"/>
                </a:solidFill>
                <a:latin typeface="Cambria" panose="02040503050406030204" pitchFamily="18" charset="0"/>
              </a:rPr>
              <a:t>memberName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6603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9.4  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Class Scope and Accessing Class Members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Accessing public Class Members Through Objects, References and Pointers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Consider an Account class that has a public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setBalance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function. Given the following declarations:</a:t>
            </a:r>
          </a:p>
          <a:p>
            <a:pPr marL="109537" indent="0">
              <a:lnSpc>
                <a:spcPct val="80000"/>
              </a:lnSpc>
              <a:buNone/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392113" lvl="1" indent="0">
              <a:lnSpc>
                <a:spcPct val="80000"/>
              </a:lnSpc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Account account;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an Account object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accountRef refers to an Account object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Account &amp;accountRef = account; 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accountPtr points to an Account object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Account *accountPtr = &amp;account; 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0242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Class Scope and Accessing Class Members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2113" lvl="1" indent="0">
              <a:lnSpc>
                <a:spcPct val="80000"/>
              </a:lnSpc>
              <a:buNone/>
              <a:defRPr/>
            </a:pPr>
            <a:r>
              <a:rPr lang="en-US" sz="2700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You can invoke member function setBalance using the dot (.) and arrow (-&gt;) member selection operators as follows: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endParaRPr lang="en-US" sz="2700" dirty="0">
              <a:solidFill>
                <a:srgbClr val="00000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call setBalance via the Account object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account.setBalance( 123.45 ); 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call setBalance via a reference to the Account object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accountRef.setBalance( 123.45 );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call setBalance via a pointer to the Account object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accountPtr-&gt;setBalance( 123.45 );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647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 (cont.)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Coverage includes (cont.):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How default arguments can be used in constructors.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Destructors that perform “termination housekeeping” on objects before they’re destroyed.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order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which constructors and destructors are called.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How returning a reference or pointer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breaks the encapsulation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a class, allowing client code to directly access an object’s data.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Default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memberwise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assignment to assign an object of a class to another object of the same class.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5966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Access Functions and Utility Functions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latin typeface="Cambria" panose="02040503050406030204" pitchFamily="18" charset="0"/>
              </a:rPr>
              <a:t>Access Functions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Access functions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read or display data.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common use for access functions is to test the truth or falsity of conditions—such functions are often called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predicate functions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Utility Functions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utility function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(also called a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helper function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 is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that supports the operation of the class’s other member functions.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4529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9.6  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Case Study: Constructors with Default Arguments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program of Figs. 9.4–9.6 enhances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demonstrate how arguments are implicitly passed to a constructor.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96926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9.6.1  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Constructors with Default Arguments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Like other functions, constructors can specify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default arguments.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13 of Fig. 9.5 declares a </a:t>
            </a:r>
            <a:r>
              <a:rPr lang="en-US" altLang="en-US" dirty="0">
                <a:solidFill>
                  <a:srgbClr val="000000"/>
                </a:solidFill>
              </a:rPr>
              <a:t>Time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constructor with default arguments, specifying a default value of zero for each argument passed to the constructor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constructor is declared </a:t>
            </a:r>
            <a:r>
              <a:rPr lang="en-US" altLang="en-US" dirty="0">
                <a:solidFill>
                  <a:srgbClr val="000000"/>
                </a:solidFill>
              </a:rPr>
              <a:t>explicit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it can be called with one argument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We discuss </a:t>
            </a:r>
            <a:r>
              <a:rPr lang="en-US" altLang="en-US" dirty="0">
                <a:solidFill>
                  <a:srgbClr val="000000"/>
                </a:solidFill>
              </a:rPr>
              <a:t>explicit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constructors in detail in Section 10.13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2648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2633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8955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1346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7848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7236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01982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10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Introduction (cont.)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672353" y="1219201"/>
            <a:ext cx="10910047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Coverage includes (cont.):</a:t>
            </a:r>
          </a:p>
          <a:p>
            <a:pPr lvl="1" eaLnBrk="1" hangingPunct="1"/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objects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 to prevent modifications of objects and enforce the principle of least privilege. </a:t>
            </a:r>
          </a:p>
          <a:p>
            <a:pPr lvl="1" eaLnBrk="1" hangingPunct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Composition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—a form of reuse in which a class can have objects of other classes as members. </a:t>
            </a:r>
          </a:p>
          <a:p>
            <a:pPr lvl="1" eaLnBrk="1" hangingPunct="1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Friendship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specify that a nonmember function can also access a class’s non-public members—a technique that’s often used in operator overloading for performance reasons.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pointer, which is an implicit argument in all calls to a class’s non-static member functions, allowing them to access the correct object’s data members and non-static member functions. 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09491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3986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174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87513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19883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9.6  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Case Study: Constructors with Default Arguments (cont.)</a:t>
            </a:r>
          </a:p>
        </p:txBody>
      </p:sp>
      <p:sp>
        <p:nvSpPr>
          <p:cNvPr id="716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Notes Regarding Time’s Set and Get Functions and Constructor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</a:rPr>
              <a:t>Time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set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 get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functions are called throughout the class’s body.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each case, these functions could have accessed the class’s </a:t>
            </a:r>
            <a:r>
              <a:rPr lang="en-US" sz="2800" dirty="0">
                <a:solidFill>
                  <a:srgbClr val="000000"/>
                </a:solidFill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data directly.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Consider changing the representation of the time from three </a:t>
            </a:r>
            <a:r>
              <a:rPr lang="en-US" sz="2800" dirty="0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values (requiring 12 bytes of memory on systems with four-byte </a:t>
            </a:r>
            <a:r>
              <a:rPr lang="en-US" sz="2800" dirty="0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s) to a single </a:t>
            </a:r>
            <a:r>
              <a:rPr lang="en-US" sz="2800" dirty="0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value representing the total number of seconds that have elapsed since midnight (requiring only four bytes of memory).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If we made such a change, only the bodies of the functions that access the </a:t>
            </a:r>
            <a:r>
              <a:rPr lang="en-US" sz="2800" dirty="0">
                <a:solidFill>
                  <a:srgbClr val="000000"/>
                </a:solidFill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data directly would need to change.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No need to modify the bodies of the other functions.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41966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12192000" cy="5535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3381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025"/>
            <a:ext cx="12192000" cy="4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86056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121920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6515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12192000" cy="3351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77525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9.7  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Destructors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name of the destructor is the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tilde character (</a:t>
            </a:r>
            <a:r>
              <a:rPr lang="en-US" altLang="en-US" sz="2800" dirty="0">
                <a:solidFill>
                  <a:srgbClr val="0000FF"/>
                </a:solidFill>
              </a:rPr>
              <a:t>~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followed by the class name.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Called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implicitly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when an object is destroyed.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The destructor itself does not actually release the object’s memory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performs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termination housekeeping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before the object’s memory is reclaimed, so the memory may be reused to hold new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Receives no parameters and returns no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May not specify a return type—not even </a:t>
            </a:r>
            <a:r>
              <a:rPr lang="en-US" altLang="en-US" sz="2800" dirty="0">
                <a:solidFill>
                  <a:srgbClr val="000000"/>
                </a:solidFill>
              </a:rPr>
              <a:t>void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class has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one destructor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destructor must be </a:t>
            </a:r>
            <a:r>
              <a:rPr lang="en-US" altLang="en-US" sz="2800" dirty="0">
                <a:solidFill>
                  <a:srgbClr val="000000"/>
                </a:solidFill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If you do not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explicitly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define a destructor, the compiler defines an “empty” destructor.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12642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9.8  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When Constructors and Destructors Are Called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Constructors and destructors are called implicitly.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The order in which these function calls occur depends on the order in which execution enters and leaves the scopes where the objects are instantiated.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Generally, destructor calls are made in the reverse order of the corresponding constructor calls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Global and </a:t>
            </a:r>
            <a:r>
              <a:rPr lang="en-US" altLang="en-US" sz="3200" dirty="0">
                <a:solidFill>
                  <a:srgbClr val="000000"/>
                </a:solidFill>
              </a:rPr>
              <a:t>static 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objects can alter the order in which destructors are called.</a:t>
            </a: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031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Case Study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Prior class-definition examples placed a class in a header for reuse, then included the header into a source-code file containing </a:t>
            </a:r>
            <a:r>
              <a:rPr lang="en-US" altLang="en-US" dirty="0">
                <a:solidFill>
                  <a:srgbClr val="000000"/>
                </a:solidFill>
              </a:rPr>
              <a:t>main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Reveals the entire implementation of the class to the class’s clients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Client code (e.g., main) needs to know only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what member functions to call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what arguments to provide to each member function, and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what return type to expect from each member function.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client code does not need to know how those functions are implemented. </a:t>
            </a:r>
          </a:p>
          <a:p>
            <a:pPr marL="109537" indent="0">
              <a:buNone/>
            </a:pP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1512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9.8.1  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Constructors and Destructors for Objects in Global Scope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Constructors are called for objects defined in global scope  (also called global namespace scope)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any other function (including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in that program begins execution (although the order of execution of global object constructors between files is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guaranteed).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corresponding destructors are called when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terminates.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400" dirty="0">
                <a:solidFill>
                  <a:srgbClr val="0000FF"/>
                </a:solidFill>
              </a:rPr>
              <a:t>exit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forces a program to terminate immediately and does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execute the destructors of local objects.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400" dirty="0">
                <a:solidFill>
                  <a:srgbClr val="0000FF"/>
                </a:solidFill>
              </a:rPr>
              <a:t>abort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performs similarly to function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but forces the program to terminate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without allowing programmer-defined cleanup code to be called.</a:t>
            </a:r>
          </a:p>
          <a:p>
            <a:pPr marL="109537" indent="0">
              <a:lnSpc>
                <a:spcPct val="80000"/>
              </a:lnSpc>
              <a:buNone/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0889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9.8.2  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Constructors and Destructors for Non-static Local Objects</a:t>
            </a: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Constructors and destructors for non-static local objects are called each time execution enters and leaves the scope of the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Destructors are not called for non-static local objects if the program terminates with a call to function </a:t>
            </a:r>
            <a:r>
              <a:rPr lang="en-US" sz="4000" dirty="0">
                <a:solidFill>
                  <a:srgbClr val="000000"/>
                </a:solidFill>
              </a:rPr>
              <a:t>exit</a:t>
            </a:r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 or function </a:t>
            </a:r>
            <a:r>
              <a:rPr lang="en-US" sz="4000" dirty="0">
                <a:solidFill>
                  <a:srgbClr val="000000"/>
                </a:solidFill>
              </a:rPr>
              <a:t>abort</a:t>
            </a:r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sz="23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61513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9.8.3  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Constructors and Destructors for static Local Objects</a:t>
            </a: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The constructor for a </a:t>
            </a:r>
            <a:r>
              <a:rPr lang="en-US" sz="3600" dirty="0">
                <a:solidFill>
                  <a:srgbClr val="000000"/>
                </a:solidFill>
              </a:rPr>
              <a:t>static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local object is called only </a:t>
            </a:r>
            <a:r>
              <a:rPr 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once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, when execution first reaches the point where the object is defined—the corresponding destructor is called when </a:t>
            </a:r>
            <a:r>
              <a:rPr lang="en-US" sz="3600" dirty="0">
                <a:solidFill>
                  <a:srgbClr val="000000"/>
                </a:solidFill>
              </a:rPr>
              <a:t>main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terminates or the program calls function </a:t>
            </a:r>
            <a:r>
              <a:rPr lang="en-US" sz="3600" dirty="0">
                <a:solidFill>
                  <a:srgbClr val="000000"/>
                </a:solidFill>
              </a:rPr>
              <a:t>exit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Global and </a:t>
            </a:r>
            <a:r>
              <a:rPr lang="en-US" sz="3600" dirty="0">
                <a:solidFill>
                  <a:srgbClr val="000000"/>
                </a:solidFill>
              </a:rPr>
              <a:t>static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objects are destroyed in the reverse order of their creation.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Destructors are not called for </a:t>
            </a:r>
            <a:r>
              <a:rPr lang="en-US" sz="3600" dirty="0">
                <a:solidFill>
                  <a:srgbClr val="000000"/>
                </a:solidFill>
              </a:rPr>
              <a:t>static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objects if the program terminates with a call to function </a:t>
            </a:r>
            <a:r>
              <a:rPr lang="en-US" sz="3600" dirty="0">
                <a:solidFill>
                  <a:srgbClr val="000000"/>
                </a:solidFill>
              </a:rPr>
              <a:t>abort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24200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9.8.4  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Demonstrating When Constructors and Destructors Are Called</a:t>
            </a:r>
          </a:p>
        </p:txBody>
      </p:sp>
      <p:sp>
        <p:nvSpPr>
          <p:cNvPr id="798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The program of Figs. 9.8–9.10 demonstrates the order in which constructors and destructors are called for objects of class </a:t>
            </a:r>
            <a:r>
              <a:rPr lang="en-US" sz="3600" dirty="0" err="1">
                <a:solidFill>
                  <a:srgbClr val="000000"/>
                </a:solidFill>
              </a:rPr>
              <a:t>CreateAndDestroy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(Fig. 9.8 and Fig. 9.9) of various global, local and local </a:t>
            </a:r>
            <a:r>
              <a:rPr lang="en-US" sz="3600" dirty="0">
                <a:solidFill>
                  <a:srgbClr val="000000"/>
                </a:solidFill>
              </a:rPr>
              <a:t>static</a:t>
            </a:r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objects. 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97096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78703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20380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02825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4615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0"/>
            <a:ext cx="9779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07349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9.10  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Default Memberwise Assignment</a:t>
            </a:r>
          </a:p>
        </p:txBody>
      </p:sp>
      <p:sp>
        <p:nvSpPr>
          <p:cNvPr id="880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assignment operator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can be used to assign an object to another object of the same type.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By default, such assignment is performed by </a:t>
            </a:r>
            <a:r>
              <a:rPr lang="en-US" altLang="en-US" sz="2500" dirty="0" err="1">
                <a:solidFill>
                  <a:srgbClr val="0000FF"/>
                </a:solidFill>
                <a:latin typeface="Cambria" panose="02040503050406030204" pitchFamily="18" charset="0"/>
              </a:rPr>
              <a:t>memberwise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assignment </a:t>
            </a:r>
            <a:r>
              <a:rPr lang="en-US" altLang="en-US" sz="2500" dirty="0">
                <a:latin typeface="Cambria" panose="02040503050406030204" pitchFamily="18" charset="0"/>
              </a:rPr>
              <a:t>(also called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copy assignment</a:t>
            </a:r>
            <a:r>
              <a:rPr lang="en-US" altLang="en-US" sz="2500" dirty="0">
                <a:latin typeface="Cambria" panose="02040503050406030204" pitchFamily="18" charset="0"/>
              </a:rPr>
              <a:t>).</a:t>
            </a:r>
            <a:endParaRPr lang="en-US" altLang="en-US" sz="2500" dirty="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Each data member of the object on the right of the assignment operator is assigned individually to the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data member in the object on the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left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of the assignment operator.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[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Caution: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 err="1">
                <a:solidFill>
                  <a:srgbClr val="000000"/>
                </a:solidFill>
                <a:latin typeface="Cambria" panose="02040503050406030204" pitchFamily="18" charset="0"/>
              </a:rPr>
              <a:t>Memberwise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assignment can cause serious problems when used with a class whose data members contain pointers to dynamically allocated memory; we discuss these problems in Chapter 10 and show how to deal with them.] </a:t>
            </a: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675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Class Case Study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client code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does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know how a class is implemented, the programmer might write client code based on the class’s implementation details.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an implementation changes, the class’s clients should not have to change.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Hiding the class’s implementation details makes it easier to change the class’s implementation while minimizing, and hopefully eliminating, changes to client code. 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17166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91947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43845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07771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988"/>
            <a:ext cx="12192000" cy="350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36415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9.10  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Default Memberwise Assignment (cont.)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Objects may be passed as function arguments and may be returned from functions.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Such passing and returning is performed using pass-by-value by default—a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copy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the object is passed or returned.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C++ creates a new object and uses a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copy constructor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to copy the original object’s values into the new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For each class, the compiler provides a default copy constructor that copies each member of the original object into the corresponding member of the new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Copy constructors can cause serious problems when used with a class whose data members contain pointers to dynamically allocated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Chapter 10 discusses customized copy constructors.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77371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Objects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Member Functions</a:t>
            </a:r>
          </a:p>
        </p:txBody>
      </p:sp>
      <p:sp>
        <p:nvSpPr>
          <p:cNvPr id="1013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Some objects need to be modifiable and some do not.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You may use keyword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specify that an object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is not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modifiable and that any attempt to modify the object should result in a compilation error.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statement</a:t>
            </a:r>
          </a:p>
          <a:p>
            <a:pPr marL="603250" lvl="2" indent="0">
              <a:lnSpc>
                <a:spcPct val="90000"/>
              </a:lnSpc>
              <a:buNone/>
              <a:defRPr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Time noon(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marL="109537" indent="0">
              <a:lnSpc>
                <a:spcPct val="90000"/>
              </a:lnSpc>
              <a:buNone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declares a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noon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class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initializes it to 12 noon. It’s possible to instantiate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non-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 const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objects of the same class.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73820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050"/>
            <a:ext cx="1219200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39201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50"/>
            <a:ext cx="12192000" cy="3770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30350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9.10  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Objects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Member Functions (cont.)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C++ 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disallows member function calls for </a:t>
            </a:r>
            <a:r>
              <a:rPr lang="en-US" altLang="en-US" sz="3600" i="1" dirty="0" err="1">
                <a:solidFill>
                  <a:srgbClr val="000000"/>
                </a:solidFill>
              </a:rPr>
              <a:t>const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 objects unless the member functions themselves are also declared </a:t>
            </a:r>
            <a:r>
              <a:rPr lang="en-US" altLang="en-US" sz="3600" i="1" dirty="0">
                <a:solidFill>
                  <a:srgbClr val="000000"/>
                </a:solidFill>
              </a:rPr>
              <a:t>const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This is true even for 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get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functions that do 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3600" dirty="0">
                <a:solidFill>
                  <a:srgbClr val="000000"/>
                </a:solidFill>
                <a:latin typeface="Cambria" panose="02040503050406030204" pitchFamily="18" charset="0"/>
              </a:rPr>
              <a:t> modify the object.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This is also a key reason that we’ve declared as </a:t>
            </a:r>
            <a:r>
              <a:rPr lang="en-US" altLang="en-US" sz="3600" i="1" dirty="0" err="1">
                <a:solidFill>
                  <a:srgbClr val="000000"/>
                </a:solidFill>
              </a:rPr>
              <a:t>const</a:t>
            </a:r>
            <a:r>
              <a:rPr lang="en-US" altLang="en-US" sz="3600" i="1" dirty="0">
                <a:solidFill>
                  <a:srgbClr val="000000"/>
                </a:solidFill>
                <a:latin typeface="Cambria" panose="02040503050406030204" pitchFamily="18" charset="0"/>
              </a:rPr>
              <a:t> all member-functions that do not modify the objects on which they’re called. </a:t>
            </a: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551014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9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8"/>
            <a:ext cx="12192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3568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cpphtp10_08</Template>
  <TotalTime>399</TotalTime>
  <Words>5164</Words>
  <Application>Microsoft Office PowerPoint</Application>
  <PresentationFormat>Widescreen</PresentationFormat>
  <Paragraphs>377</Paragraphs>
  <Slides>106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7" baseType="lpstr">
      <vt:lpstr>Arial</vt:lpstr>
      <vt:lpstr>Calibri</vt:lpstr>
      <vt:lpstr>Cambria</vt:lpstr>
      <vt:lpstr>Consolas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Classes: A Deeper Look</vt:lpstr>
      <vt:lpstr>PowerPoint Presentation</vt:lpstr>
      <vt:lpstr>PowerPoint Presentation</vt:lpstr>
      <vt:lpstr>PowerPoint Presentation</vt:lpstr>
      <vt:lpstr>9.1  Introduction</vt:lpstr>
      <vt:lpstr>9.1  Introduction (cont.)</vt:lpstr>
      <vt:lpstr>9.1  Introduction (cont.)</vt:lpstr>
      <vt:lpstr>9.2  Time Class Case Study</vt:lpstr>
      <vt:lpstr>9.2  Time Class Case Study</vt:lpstr>
      <vt:lpstr>9.2.1  Interface of a Class</vt:lpstr>
      <vt:lpstr>9.2.1  Interface of a Class (cont.)</vt:lpstr>
      <vt:lpstr>9.2.2  Separating the Interface from the Implementation</vt:lpstr>
      <vt:lpstr>9.2.2  Separating the Interface from the Implementation</vt:lpstr>
      <vt:lpstr>9.2.3  Time Class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9.2.3  Time Class Definition</vt:lpstr>
      <vt:lpstr>9.2.3  Time Class Definition</vt:lpstr>
      <vt:lpstr>PowerPoint Presentation</vt:lpstr>
      <vt:lpstr>PowerPoint Presentation</vt:lpstr>
      <vt:lpstr>9.2.4  Time Class Member Functions</vt:lpstr>
      <vt:lpstr>PowerPoint Presentation</vt:lpstr>
      <vt:lpstr>PowerPoint Presentation</vt:lpstr>
      <vt:lpstr>9.2.5  Scope Resolution Operator</vt:lpstr>
      <vt:lpstr>PowerPoint Presentation</vt:lpstr>
      <vt:lpstr>9.2.6  Scope Resolution Operator</vt:lpstr>
      <vt:lpstr>9.2.7  Time Class Member Function setTime and Throwing Exceptions</vt:lpstr>
      <vt:lpstr>9.2.8  Time Class Member Function toUniversalString and String Stream Processing</vt:lpstr>
      <vt:lpstr>9.2.8  Time Class Member Function toUniversalString and String Stream Processing</vt:lpstr>
      <vt:lpstr>9.2.8  Time Class Member Function toUniversalString and String Stream Processing</vt:lpstr>
      <vt:lpstr>PowerPoint Presentation</vt:lpstr>
      <vt:lpstr>9.2.9  Time Class Member Function toStandardString</vt:lpstr>
      <vt:lpstr>9.2.10  Implicitly Inlining Member Functions</vt:lpstr>
      <vt:lpstr>PowerPoint Presentation</vt:lpstr>
      <vt:lpstr>PowerPoint Presentation</vt:lpstr>
      <vt:lpstr>9.2.11  Implicitly Inlining Member Functions</vt:lpstr>
      <vt:lpstr>PowerPoint Presentation</vt:lpstr>
      <vt:lpstr>PowerPoint Presentation</vt:lpstr>
      <vt:lpstr>PowerPoint Presentation</vt:lpstr>
      <vt:lpstr>9.2.12  Using Class Time</vt:lpstr>
      <vt:lpstr>PowerPoint Presentation</vt:lpstr>
      <vt:lpstr>PowerPoint Presentation</vt:lpstr>
      <vt:lpstr>PowerPoint Presentation</vt:lpstr>
      <vt:lpstr>9.2.12  Using Class Time</vt:lpstr>
      <vt:lpstr>9.2.13  Object Size</vt:lpstr>
      <vt:lpstr>PowerPoint Presentation</vt:lpstr>
      <vt:lpstr>9.3  Compilation and Linking Process</vt:lpstr>
      <vt:lpstr>PowerPoint Presentation</vt:lpstr>
      <vt:lpstr>9.3  Compilation and Linking Process</vt:lpstr>
      <vt:lpstr>9.3  Compilation and Linking Process</vt:lpstr>
      <vt:lpstr>9.3  Compilation and Linking Process</vt:lpstr>
      <vt:lpstr>9.4  Class Scope and Accessing Class Members </vt:lpstr>
      <vt:lpstr>9.4  Class Scope and Accessing Class Members (cont.)</vt:lpstr>
      <vt:lpstr>9.4  Class Scope and Accessing Class Members (cont.)</vt:lpstr>
      <vt:lpstr>9.4  Class Scope and Accessing Class Members (cont.)</vt:lpstr>
      <vt:lpstr>9.5  Access Functions and Utility Functions</vt:lpstr>
      <vt:lpstr>9.6  Time Class Case Study: Constructors with Default Arguments</vt:lpstr>
      <vt:lpstr>9.6.1  Constructors with Default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9.6  Time Class Case Study: Constructors with Default Arguments (cont.)</vt:lpstr>
      <vt:lpstr>PowerPoint Presentation</vt:lpstr>
      <vt:lpstr>PowerPoint Presentation</vt:lpstr>
      <vt:lpstr>PowerPoint Presentation</vt:lpstr>
      <vt:lpstr>PowerPoint Presentation</vt:lpstr>
      <vt:lpstr>9.7  Destructors</vt:lpstr>
      <vt:lpstr>9.8  When Constructors and Destructors Are Called</vt:lpstr>
      <vt:lpstr>9.8.1  Constructors and Destructors for Objects in Global Scope</vt:lpstr>
      <vt:lpstr>9.8.2  Constructors and Destructors for Non-static Local Objects</vt:lpstr>
      <vt:lpstr>9.8.3  Constructors and Destructors for static Local Objects</vt:lpstr>
      <vt:lpstr>9.8.4  Demonstrating When Constructors and Destructors Are Called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9.10  Default Memberwise Assignment</vt:lpstr>
      <vt:lpstr>PowerPoint Presentation</vt:lpstr>
      <vt:lpstr>PowerPoint Presentation</vt:lpstr>
      <vt:lpstr>PowerPoint Presentation</vt:lpstr>
      <vt:lpstr>PowerPoint Presentation</vt:lpstr>
      <vt:lpstr>9.10  Default Memberwise Assignment (cont.)</vt:lpstr>
      <vt:lpstr>9.11  const Objects and const Member Functions</vt:lpstr>
      <vt:lpstr>PowerPoint Presentation</vt:lpstr>
      <vt:lpstr>PowerPoint Presentation</vt:lpstr>
      <vt:lpstr>9.10  const Objects and const Member Functions (cont.)</vt:lpstr>
      <vt:lpstr>PowerPoint Presentation</vt:lpstr>
      <vt:lpstr>PowerPoint Presentation</vt:lpstr>
      <vt:lpstr>9.11  const Objects and const Member Functions (cont.)</vt:lpstr>
      <vt:lpstr>9.11  const Objects and const Member Functions (cont.)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Classes: A Deeper Look</dc:title>
  <dc:creator>Paul Deitel</dc:creator>
  <cp:lastModifiedBy>general</cp:lastModifiedBy>
  <cp:revision>34</cp:revision>
  <dcterms:created xsi:type="dcterms:W3CDTF">2016-07-20T18:32:33Z</dcterms:created>
  <dcterms:modified xsi:type="dcterms:W3CDTF">2019-01-21T22:27:38Z</dcterms:modified>
</cp:coreProperties>
</file>