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5"/>
  </p:notesMasterIdLst>
  <p:handoutMasterIdLst>
    <p:handoutMasterId r:id="rId56"/>
  </p:handoutMasterIdLst>
  <p:sldIdLst>
    <p:sldId id="262" r:id="rId2"/>
    <p:sldId id="264" r:id="rId3"/>
    <p:sldId id="373" r:id="rId4"/>
    <p:sldId id="422" r:id="rId5"/>
    <p:sldId id="267" r:id="rId6"/>
    <p:sldId id="424" r:id="rId7"/>
    <p:sldId id="269" r:id="rId8"/>
    <p:sldId id="452" r:id="rId9"/>
    <p:sldId id="451" r:id="rId10"/>
    <p:sldId id="426" r:id="rId11"/>
    <p:sldId id="427" r:id="rId12"/>
    <p:sldId id="270" r:id="rId13"/>
    <p:sldId id="271" r:id="rId14"/>
    <p:sldId id="428" r:id="rId15"/>
    <p:sldId id="429" r:id="rId16"/>
    <p:sldId id="430" r:id="rId17"/>
    <p:sldId id="431" r:id="rId18"/>
    <p:sldId id="272" r:id="rId19"/>
    <p:sldId id="273" r:id="rId20"/>
    <p:sldId id="274" r:id="rId21"/>
    <p:sldId id="275" r:id="rId22"/>
    <p:sldId id="432" r:id="rId23"/>
    <p:sldId id="276" r:id="rId24"/>
    <p:sldId id="277" r:id="rId25"/>
    <p:sldId id="278" r:id="rId26"/>
    <p:sldId id="433" r:id="rId27"/>
    <p:sldId id="434" r:id="rId28"/>
    <p:sldId id="435" r:id="rId29"/>
    <p:sldId id="279" r:id="rId30"/>
    <p:sldId id="436" r:id="rId31"/>
    <p:sldId id="280" r:id="rId32"/>
    <p:sldId id="281" r:id="rId33"/>
    <p:sldId id="437" r:id="rId34"/>
    <p:sldId id="283" r:id="rId35"/>
    <p:sldId id="438" r:id="rId36"/>
    <p:sldId id="285" r:id="rId37"/>
    <p:sldId id="439" r:id="rId38"/>
    <p:sldId id="440" r:id="rId39"/>
    <p:sldId id="441" r:id="rId40"/>
    <p:sldId id="286" r:id="rId41"/>
    <p:sldId id="442" r:id="rId42"/>
    <p:sldId id="443" r:id="rId43"/>
    <p:sldId id="444" r:id="rId44"/>
    <p:sldId id="287" r:id="rId45"/>
    <p:sldId id="288" r:id="rId46"/>
    <p:sldId id="445" r:id="rId47"/>
    <p:sldId id="446" r:id="rId48"/>
    <p:sldId id="447" r:id="rId49"/>
    <p:sldId id="289" r:id="rId50"/>
    <p:sldId id="448" r:id="rId51"/>
    <p:sldId id="290" r:id="rId52"/>
    <p:sldId id="449" r:id="rId53"/>
    <p:sldId id="450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4" autoAdjust="0"/>
    <p:restoredTop sz="94687"/>
  </p:normalViewPr>
  <p:slideViewPr>
    <p:cSldViewPr>
      <p:cViewPr varScale="1">
        <p:scale>
          <a:sx n="104" d="100"/>
          <a:sy n="104" d="100"/>
        </p:scale>
        <p:origin x="20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3FC2988-252F-422E-876B-32E9B10F9CE4}" type="datetimeFigureOut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E993C9-B1B7-4D64-8C38-EE075CB366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140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DD78684-E2B4-4F2D-A495-0B4F22E426E9}" type="datetimeFigureOut">
              <a:rPr lang="en-US"/>
              <a:pPr>
                <a:defRPr/>
              </a:pPr>
              <a:t>9/6/21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0419A6D-4F73-46DC-9403-76F1038C1C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56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490657-E5D5-4E95-A799-FDAA8CCCC658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58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0D41E03-B023-404D-B827-60030016EFB0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366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AA59844-3921-4ED0-A651-659E24756F07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09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DE8273-DB51-453C-83B3-7E60744400AB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49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369EA19-D683-498B-8F4E-3792614C36F9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95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1A97E4-8D52-4543-9EE6-035F058C4588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08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587E9B-80E3-4F17-90F3-0F8D56302EE5}" type="slidenum">
              <a:rPr lang="en-US" altLang="en-US"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31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EFA65D-D58A-4BF2-947A-D0B8A3840536}" type="slidenum">
              <a:rPr lang="en-US" altLang="en-US"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84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DD8B40-C14F-451B-942A-774F13F6F76A}" type="slidenum">
              <a:rPr lang="en-US" altLang="en-US"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24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D5CB4BD-CB81-43F7-95C0-8EAB463CFDFA}" type="slidenum">
              <a:rPr lang="en-US" altLang="en-US"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04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8C66E8-5362-4B50-90DF-60E64CBCEE44}" type="slidenum">
              <a:rPr lang="en-US" altLang="en-US"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4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9D15EBB-050A-4E94-9496-8E064554EAE8}" type="slidenum">
              <a:rPr lang="en-US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64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423C37-D953-4C16-8E8F-E355CF41D773}" type="slidenum">
              <a:rPr lang="en-US" altLang="en-US"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94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FD27E5-9F45-4B38-BB22-A1A1D0093A9C}" type="slidenum">
              <a:rPr lang="en-US" altLang="en-US"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96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B59F053-59BA-48BF-AF65-AD3478594429}" type="slidenum">
              <a:rPr lang="en-US" altLang="en-US">
                <a:latin typeface="Calibri" panose="020F0502020204030204" pitchFamily="34" charset="0"/>
              </a:rPr>
              <a:pPr eaLnBrk="1" hangingPunct="1"/>
              <a:t>40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12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CDFD28-A0D7-478E-8028-94D5EEEE6DEE}" type="slidenum">
              <a:rPr lang="en-US" altLang="en-US">
                <a:latin typeface="Calibri" panose="020F0502020204030204" pitchFamily="34" charset="0"/>
              </a:rPr>
              <a:pPr eaLnBrk="1" hangingPunct="1"/>
              <a:t>44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66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D4EE1F-ABEC-43A6-8713-94170E930242}" type="slidenum">
              <a:rPr lang="en-US" altLang="en-US">
                <a:latin typeface="Calibri" panose="020F0502020204030204" pitchFamily="34" charset="0"/>
              </a:rPr>
              <a:pPr eaLnBrk="1" hangingPunct="1"/>
              <a:t>45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32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3E0D14-9FEC-4E2A-B1EF-369427F54094}" type="slidenum">
              <a:rPr lang="en-US" altLang="en-US">
                <a:latin typeface="Calibri" panose="020F0502020204030204" pitchFamily="34" charset="0"/>
              </a:rPr>
              <a:pPr eaLnBrk="1" hangingPunct="1"/>
              <a:t>49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58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F73D97-C2C9-4321-84AE-93CC5CAB1391}" type="slidenum">
              <a:rPr lang="en-US" altLang="en-US">
                <a:latin typeface="Calibri" panose="020F0502020204030204" pitchFamily="34" charset="0"/>
              </a:rPr>
              <a:pPr eaLnBrk="1" hangingPunct="1"/>
              <a:t>51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5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2BA67D-A0C6-4955-81EC-97A72B04346F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85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1DD626-6EEE-4C3E-8A4D-BD4A3955CBF5}" type="slidenum">
              <a:rPr lang="en-US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66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A8CFF6-12C4-4F90-92E6-5FB1399F696F}" type="slidenum">
              <a:rPr lang="en-US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8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A8CFF6-12C4-4F90-92E6-5FB1399F696F}" type="slidenum">
              <a:rPr lang="en-US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6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8A8CFF6-12C4-4F90-92E6-5FB1399F696F}" type="slidenum">
              <a:rPr lang="en-US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0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FBEC80-2891-43BF-8CC2-DD5F5EAD6BB8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69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0CC05C8-62CB-48E0-B17A-D2EBE14941A9}" type="slidenum">
              <a:rPr lang="en-US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Forward or Next 10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29B69CC-4F3A-4D4A-A811-CB31BD1B61AD}" type="datetime1">
              <a:rPr lang="en-US" smtClean="0"/>
              <a:t>9/6/21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6DA6D6-5F66-4BC0-B347-D27D36238B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50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7371C-9A11-4BCE-8E6C-784ECDF2F81C}" type="datetime1">
              <a:rPr lang="en-US" smtClean="0"/>
              <a:t>9/6/21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E5596E-4385-4C65-998B-32F08F608CB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90DE-5049-40C4-ADD4-B527981B0570}" type="datetime1">
              <a:rPr lang="en-US" smtClean="0"/>
              <a:t>9/6/21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8FC722-98AA-4DF7-91D5-57AE5F35DF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24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D0681-D0D9-4FEB-A022-65B0F897C76B}" type="datetime1">
              <a:rPr lang="en-US" smtClean="0"/>
              <a:t>9/6/21</a:t>
            </a:fld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2225F-1941-475A-B25B-8287D0113BA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774F1AA5-6C42-43E3-A481-625C7A0AA468}" type="datetime1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E8978-2064-4FF3-9D02-93AD85FAC3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06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68DB869-2114-4329-9124-23F3665AAFFB}" type="datetime1">
              <a:rPr lang="en-US" smtClean="0"/>
              <a:t>9/6/21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67C60-82A8-47EE-A3F7-5A886CFF72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355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06C68FA-CB28-4536-AC0B-6A51FBB7C823}" type="datetime1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90D17-5DC0-496D-ADC0-D353038781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107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617737A-EED8-45EE-82CE-967F8E514A61}" type="datetime1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9372E8-497C-46F4-B94D-E2E4A2326D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112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869D003-D2AC-45C6-8138-24AD741BD8B6}" type="datetime1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6BE0FB-5DC0-4F42-93E1-9CC6E631C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916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2BEF6-1389-4C1A-A089-4825725A08F9}" type="datetime1">
              <a:rPr lang="en-US" smtClean="0"/>
              <a:t>9/6/21</a:t>
            </a:fld>
            <a:endParaRPr lang="en-US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363CFE-0FEC-453E-B2B9-DDC577D102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6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8A99656-0BDB-40DB-8779-8202436CA7D5}" type="datetime1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FAA70-7669-48E5-B960-4A124E42A9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118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602294D-9B37-4156-93DC-AE86B51874B5}" type="datetime1">
              <a:rPr lang="en-US" smtClean="0"/>
              <a:t>9/6/21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©1992-2017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069F6-49B3-42EC-94B0-25331031B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749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6C425E2-CF38-40E3-92D8-EC3C92BBEB8F}" type="datetime1">
              <a:rPr lang="en-US" smtClean="0"/>
              <a:t>9/6/21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4E48E014-6D64-4E50-BAE7-9350E43B7E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Action Button: Back or Previous 10">
            <a:hlinkClick r:id="" action="ppaction://hlinkshowjump?jump=previousslide" highlightClick="1"/>
          </p:cNvPr>
          <p:cNvSpPr/>
          <p:nvPr/>
        </p:nvSpPr>
        <p:spPr>
          <a:xfrm>
            <a:off x="8305800" y="152400"/>
            <a:ext cx="3048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Action Button: Forward or Next 15">
            <a:hlinkClick r:id="" action="ppaction://hlinkshowjump?jump=nextslide" highlightClick="1"/>
          </p:cNvPr>
          <p:cNvSpPr/>
          <p:nvPr/>
        </p:nvSpPr>
        <p:spPr>
          <a:xfrm>
            <a:off x="8686800" y="152400"/>
            <a:ext cx="3048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408738"/>
            <a:ext cx="34544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55" r:id="rId7"/>
    <p:sldLayoutId id="2147483765" r:id="rId8"/>
    <p:sldLayoutId id="2147483766" r:id="rId9"/>
    <p:sldLayoutId id="2147483756" r:id="rId10"/>
    <p:sldLayoutId id="2147483757" r:id="rId11"/>
    <p:sldLayoutId id="2147483758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a part of every C++ program.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parentheses after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indicate that 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a program building block called a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function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C++ programs typically consist of one or more functions and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Exactly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one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function in every program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be named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C++ programs begin executing at function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, even if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</a:t>
            </a:r>
            <a:r>
              <a:rPr lang="en-US" alt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the first function defined in the program.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keyword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to the left of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indicates that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“returns” an integer (whole number) value.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keyword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is a word in code that is reserved by C++ for a specific use.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For now, simply include the keyword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to the left of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in each of your programs.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9079"/>
            <a:ext cx="9144000" cy="25586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88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0510"/>
            <a:ext cx="9144000" cy="25157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763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Data type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for specifying real numbers, and data type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for specifying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character data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Real numbers are numbers with decimal points, such as 3.4, 0.0 and –11.19.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variable may hold only a single lowercase letter, a single uppercase letter, a single digit or a single special character (e.g.,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Types such as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char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are called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fundamental types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Fundamental-type names are keywords and therefore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appear in all lowercase letters.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Appendix C contains the complete list of fundamental types.</a:t>
            </a:r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301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variable name is any valid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identifier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that is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 keyword.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An identifier is a series of characters consisting of letters, digits and underscores ( _ ) that does not begin with a digit.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C++ is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case sensitive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—uppercase and lowercase letters are different, so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different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identifiers.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6438"/>
            <a:ext cx="9144000" cy="2903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3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0485"/>
            <a:ext cx="9144000" cy="2917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9043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7204"/>
            <a:ext cx="9144000" cy="20835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039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938"/>
            <a:ext cx="9144000" cy="2524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270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81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Declarations of variables can be placed almost anywhere in a program, but they must appear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before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their corresponding variables are used in the program.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491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prompt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it directs the user to take a specific action.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uses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input stream object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(of namespace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and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stream extraction operator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&gt;&gt;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to obtain a value from the keyboard.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Using the stream extraction operator with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takes character input from the standard input stream, which is usually the keyboard.</a:t>
            </a:r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Typically, output and input in C++ are accomplished with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streams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of data.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When a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statement executes, it sends a stream of characters to the </a:t>
            </a:r>
            <a:r>
              <a:rPr lang="en-US" altLang="en-US" sz="2300" dirty="0">
                <a:solidFill>
                  <a:srgbClr val="0000FF"/>
                </a:solidFill>
                <a:latin typeface="Cambria" panose="02040503050406030204" pitchFamily="18" charset="0"/>
              </a:rPr>
              <a:t>standard output stream object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—which is normally “connected” to the screen.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before 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required when we use names that we’ve brought into the program by the preprocessing directive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notation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specifies that we are using a name, in this case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, that belongs to “namespace”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names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(the standard input stream) and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cerr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(the standard error stream) also belong to namespace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When the computer executes an input statement that places a value in an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variable, it waits for the user to enter a value for variable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user responds by typing the number (as characters) then pressing the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Enter 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key (sometimes called the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key) to send the characters to the computer.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computer converts the character representation of the number to an integer and assigns (i.e., copies) this number (or </a:t>
            </a:r>
            <a:r>
              <a:rPr lang="en-US" alt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value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 to the variable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Any subsequent references to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in this program will use this same value.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Pressing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Enter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also causes the cursor to move to the beginning of the next line on the screen. 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this program, an assignment statement adds the values of variables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assigns the result to variable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using the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assignment operator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Most calculations are performed in assignment statements.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operator and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operator are called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binary operators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because each has two operands.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4798"/>
            <a:ext cx="9144000" cy="2487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89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 so-called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stream manipulator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name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an abbreviation for “end line” and belongs to namespace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stream manipulator outputs a newline, then “flushes the output buffer.”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simply means that, on some systems where outputs accumulate in the machine until there are enough to “make it worthwhile” to display them on the screen,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forces any accumulated outputs to be displayed at that moment.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This can be important when the outputs are prompting the user for an action, such as entering data.</a:t>
            </a:r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Using multiple stream insertion operators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in a single statement is referred to as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concatenating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chaining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cascading stream insertion operations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Calculations can also be performed in output statements.</a:t>
            </a:r>
          </a:p>
        </p:txBody>
      </p:sp>
      <p:sp>
        <p:nvSpPr>
          <p:cNvPr id="5530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2.5  </a:t>
            </a:r>
            <a:r>
              <a:rPr lang="en-US">
                <a:solidFill>
                  <a:srgbClr val="3380E6"/>
                </a:solidFill>
                <a:latin typeface="Arial"/>
              </a:rPr>
              <a:t>Memory Concepts</a:t>
            </a:r>
          </a:p>
        </p:txBody>
      </p:sp>
      <p:sp>
        <p:nvSpPr>
          <p:cNvPr id="552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Variable names such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actually correspond to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locations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in the computer’s memory.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Every variable has a name, a type, a size and a value.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a value is placed in a memory location, the value overwrites the previous value in that location; thus, placing a new value into a memory location is said to be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destructive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When a value is read out of a memory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loca-tion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the process is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nondestructive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5050"/>
            <a:ext cx="9144000" cy="224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009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9788"/>
            <a:ext cx="9144000" cy="2638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0440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0466"/>
            <a:ext cx="9144000" cy="3215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601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2.6  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Arithmetic</a:t>
            </a:r>
          </a:p>
        </p:txBody>
      </p:sp>
      <p:sp>
        <p:nvSpPr>
          <p:cNvPr id="593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Most programs perform arithmetic calculations.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Figure 2.9 summarizes the C++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arithmetic operators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asterisk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indicates multiplication.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percent sign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%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is the remainder operator.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Yields the remainder after integer division.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Can be used only with integer operands.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arithmetic operators are all binary operators.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Integer division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(i.e., where both the numerator and the denominator are integers) yields an integer quotient.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Any fractional part in integer division is discarded (i.e.,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truncated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)—no rounding occurs.</a:t>
            </a:r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First Program in C++: Printing a Line of Text (cont.)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In the context of an output statement,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operator is referred to as the 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stream insertion operator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value to the operator’s right, the right 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operand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is inserted in the output stream.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characters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are </a:t>
            </a:r>
            <a:r>
              <a:rPr lang="en-US" altLang="en-US" sz="28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printed on the screen.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backslash (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) is called an 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escape character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It indicates that a “special” character is to be output.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When a backslash is encountered in a string of characters, the next character is combined with the backslash to form an 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escape sequence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escape sequence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means </a:t>
            </a:r>
            <a:r>
              <a:rPr lang="en-US" altLang="en-US" sz="2800" dirty="0">
                <a:solidFill>
                  <a:srgbClr val="0000FF"/>
                </a:solidFill>
                <a:latin typeface="Cambria" panose="02040503050406030204" pitchFamily="18" charset="0"/>
              </a:rPr>
              <a:t>newline</a:t>
            </a:r>
            <a:r>
              <a:rPr lang="en-US" alt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Causes the </a:t>
            </a:r>
            <a:r>
              <a:rPr lang="en-US" alt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cursor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to move to the beginning of the next line on the screen.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410"/>
            <a:ext cx="9144000" cy="4115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109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2.6  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6144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Arithmetic expressions in C++ must be entered into the computer in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straight-line form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Expressions such as “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divided by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” must be written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so that all constants, variables and operators appear in a straight line.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Parentheses are used in C++ expressions in the same manner as in algebraic expressions.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For example, to multiply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times the quantity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we write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 * ( b + c )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2.6  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C++ applies the operators in arithmetic expressions in a precise sequence determined by the following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rules of operator precedence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which are generally the same as those followed in algebra.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3" y="857250"/>
            <a:ext cx="886896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0106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2.6  </a:t>
            </a:r>
            <a:r>
              <a:rPr lang="en-US">
                <a:solidFill>
                  <a:srgbClr val="3380E6"/>
                </a:solidFill>
                <a:latin typeface="Arial"/>
              </a:rPr>
              <a:t>Arithmetic (cont.)</a:t>
            </a:r>
          </a:p>
        </p:txBody>
      </p:sp>
      <p:sp>
        <p:nvSpPr>
          <p:cNvPr id="645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There is no arithmetic operator for exponentiation in C++, so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x</a:t>
            </a:r>
            <a:r>
              <a:rPr lang="en-US" altLang="en-US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represented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2.11 illustrates the order in which the operators in a second-degree polynomial are applied.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As in algebra, it’s acceptable to place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redundant parentheses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an expression to make the expression clearer.</a:t>
            </a:r>
          </a:p>
        </p:txBody>
      </p:sp>
      <p:sp>
        <p:nvSpPr>
          <p:cNvPr id="64516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31" y="857250"/>
            <a:ext cx="681513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6059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</a:t>
            </a:r>
          </a:p>
        </p:txBody>
      </p:sp>
      <p:sp>
        <p:nvSpPr>
          <p:cNvPr id="665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statement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allows a program to take alternative action based on whether a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condition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true or false.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If the condition is true, the statement in the body of the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statement is executed.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If the condition is false, the body statement is not executed.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Conditions in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statements can be formed by using the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equality operators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relational operators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(Fig. 2.12).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relational operators all have the same level of precedence and associate left to right.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equality operators both have the same level of precedence, which is lower than that of the relational operators, and associate left to right.</a:t>
            </a: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3463"/>
            <a:ext cx="9144000" cy="479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33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29" y="857250"/>
            <a:ext cx="8768953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8102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9144000" cy="4457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58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7085"/>
            <a:ext cx="9144000" cy="3982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647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06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Fig. 2.12 uses six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statements to compare two numbers input by the user.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the condition in any of these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statements is satisfied, the output statement associated with that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executes.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2.13 shows the program and the input/output dialogs of three sample executions.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66" y="857250"/>
            <a:ext cx="755927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6559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54" y="857250"/>
            <a:ext cx="7836694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7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3" y="857250"/>
            <a:ext cx="8489156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009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47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 declarations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eliminate the need to repeat the 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prefix.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Can write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instead of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instead of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instead of 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, respectively, in the remainder of the program.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Many programmers prefer to use the declaration</a:t>
            </a:r>
          </a:p>
          <a:p>
            <a:pPr lvl="2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	which enables a program to use all the names in any standard C++ header file (such as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iostream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that a program might include.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From this point forward in the book, we’ll use the preceding declaration in our programs.</a:t>
            </a:r>
          </a:p>
        </p:txBody>
      </p:sp>
      <p:sp>
        <p:nvSpPr>
          <p:cNvPr id="7782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57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 in Fig. 2.13 has a single statement in its body and each body statement is indented.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statement’s body is enclosed in a pair of braces,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creating what’s called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compound statement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block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that may contain multiple statements.</a:t>
            </a:r>
          </a:p>
        </p:txBody>
      </p:sp>
      <p:sp>
        <p:nvSpPr>
          <p:cNvPr id="7885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775"/>
            <a:ext cx="9144000" cy="207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300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054"/>
            <a:ext cx="9144000" cy="3721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272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357"/>
            <a:ext cx="9144000" cy="4966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6841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788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Statements may be split over several lines and may be spaced according to your preferences.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It’s a syntax error to split identifiers, strings (such as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and constants (such as the number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 over several lines.</a:t>
            </a:r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2.3  </a:t>
            </a:r>
            <a:r>
              <a:rPr lang="en-US">
                <a:solidFill>
                  <a:srgbClr val="3380E6"/>
                </a:solidFill>
                <a:latin typeface="Arial"/>
              </a:rPr>
              <a:t>Modifying Our First C++ Program (cont.)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single statement can print multiple lines by using newline characters.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Each time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(newline) escape sequence is encountered in the output stream, the screen cursor is positioned to the beginning of the next line.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To get a blank line in your output, place two newline characters back to back.</a:t>
            </a:r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6844"/>
            <a:ext cx="9144000" cy="4023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2681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2.7  </a:t>
            </a:r>
            <a:r>
              <a:rPr lang="en-US">
                <a:solidFill>
                  <a:srgbClr val="3380E6"/>
                </a:solidFill>
                <a:latin typeface="Arial"/>
              </a:rPr>
              <a:t>Decision Making: Equality and Relational Operators (cont.)</a:t>
            </a:r>
          </a:p>
        </p:txBody>
      </p:sp>
      <p:sp>
        <p:nvSpPr>
          <p:cNvPr id="8089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2.14 shows the precedence and associativity of the operators introduced in this chapter.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operators are shown top to bottom in decreasing order of precedence.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All these operators, with the exception of the assignment operator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associate from left to right.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960"/>
            <a:ext cx="9144000" cy="4458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3078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" y="857250"/>
            <a:ext cx="8758238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97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2_Page_1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3" y="857250"/>
            <a:ext cx="787717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901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Declarations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introduce identifiers into programs.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identifiers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are the names of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variables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 variable is a location in the computer’s memory where a value can be stored for use by a program.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Variables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number1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number2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are data of type </a:t>
            </a:r>
            <a:r>
              <a:rPr lang="en-US" altLang="en-US" sz="2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meaning that these variables will hold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integers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(whole numbers such as 7, –11, 0 and 31914).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8–10 initialize each variable to 0 by placing a value in braces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immediately following the variable’s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Known as list initialization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Introduced in C++11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Previously, these declarations would have been written as: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number1 = 0;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number2 = 0;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pPr eaLnBrk="1" hangingPunct="1">
              <a:lnSpc>
                <a:spcPct val="80000"/>
              </a:lnSpc>
            </a:pPr>
            <a:endParaRPr lang="en-US" alt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3343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24B5A1"/>
                </a:solidFill>
                <a:latin typeface="Arial"/>
              </a:rPr>
              <a:t>2.4  </a:t>
            </a:r>
            <a:r>
              <a:rPr lang="en-US">
                <a:solidFill>
                  <a:srgbClr val="3380E6"/>
                </a:solidFill>
                <a:latin typeface="Arial"/>
              </a:rPr>
              <a:t>Another C++ Program: Adding Integers (cont.)</a:t>
            </a:r>
          </a:p>
        </p:txBody>
      </p:sp>
      <p:sp>
        <p:nvSpPr>
          <p:cNvPr id="389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All variables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be declared with a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name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a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data type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before they can be used in a program.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more than one name is declared in a declaration (as shown here), the names are separated by commas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); this is referred to as a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comma-separated list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©1992-2017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61528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DeitelPowerPointTemplate</Template>
  <TotalTime>232</TotalTime>
  <Words>2534</Words>
  <Application>Microsoft Macintosh PowerPoint</Application>
  <PresentationFormat>On-screen Show (4:3)</PresentationFormat>
  <Paragraphs>187</Paragraphs>
  <Slides>53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2.2  First Program in C++: Printing a Line of Text (cont.)</vt:lpstr>
      <vt:lpstr>2.2  First Program in C++: Printing a Line of Text (cont.)</vt:lpstr>
      <vt:lpstr>2.2  First Program in C++: Printing a Line of Text (cont.)</vt:lpstr>
      <vt:lpstr>PowerPoint Presentation</vt:lpstr>
      <vt:lpstr>2.3  Modifying Our First C++ Program (cont.)</vt:lpstr>
      <vt:lpstr>PowerPoint Presentation</vt:lpstr>
      <vt:lpstr>2.4  Another C++ Program: Adding Integers (cont.)</vt:lpstr>
      <vt:lpstr>2.4  Another C++ Program: Adding Integers (cont.)</vt:lpstr>
      <vt:lpstr>2.4  Another C++ Program: Adding Integers (cont.)</vt:lpstr>
      <vt:lpstr>PowerPoint Presentation</vt:lpstr>
      <vt:lpstr>PowerPoint Presentation</vt:lpstr>
      <vt:lpstr>2.4  Another C++ Program: Adding Integers (cont.)</vt:lpstr>
      <vt:lpstr>2.4  Another C++ Program: Adding Integers (cont.)</vt:lpstr>
      <vt:lpstr>PowerPoint Presentation</vt:lpstr>
      <vt:lpstr>PowerPoint Presentation</vt:lpstr>
      <vt:lpstr>PowerPoint Presentation</vt:lpstr>
      <vt:lpstr>PowerPoint Presentation</vt:lpstr>
      <vt:lpstr>2.4  Another C++ Program: Adding Integers (cont.)</vt:lpstr>
      <vt:lpstr>2.4  Another C++ Program: Adding Integers (cont.)</vt:lpstr>
      <vt:lpstr>2.4  Another C++ Program: Adding Integers (cont.)</vt:lpstr>
      <vt:lpstr>2.4  Another C++ Program: Adding Integers (cont.)</vt:lpstr>
      <vt:lpstr>PowerPoint Presentation</vt:lpstr>
      <vt:lpstr>2.4  Another C++ Program: Adding Integers (cont.)</vt:lpstr>
      <vt:lpstr>2.4  Another C++ Program: Adding Integers (cont.)</vt:lpstr>
      <vt:lpstr>2.5  Memory Concepts</vt:lpstr>
      <vt:lpstr>PowerPoint Presentation</vt:lpstr>
      <vt:lpstr>PowerPoint Presentation</vt:lpstr>
      <vt:lpstr>PowerPoint Presentation</vt:lpstr>
      <vt:lpstr>2.6  Arithmetic</vt:lpstr>
      <vt:lpstr>PowerPoint Presentation</vt:lpstr>
      <vt:lpstr>2.6  Arithmetic (cont.)</vt:lpstr>
      <vt:lpstr>2.6  Arithmetic (cont.)</vt:lpstr>
      <vt:lpstr>PowerPoint Presentation</vt:lpstr>
      <vt:lpstr>2.6  Arithmetic (cont.)</vt:lpstr>
      <vt:lpstr>PowerPoint Presentation</vt:lpstr>
      <vt:lpstr>2.7  Decision Making: Equality and Relational Operators</vt:lpstr>
      <vt:lpstr>PowerPoint Presentation</vt:lpstr>
      <vt:lpstr>PowerPoint Presentation</vt:lpstr>
      <vt:lpstr>PowerPoint Presentation</vt:lpstr>
      <vt:lpstr>2.7  Decision Making: Equality and Relational Operators (cont.)</vt:lpstr>
      <vt:lpstr>PowerPoint Presentation</vt:lpstr>
      <vt:lpstr>PowerPoint Presentation</vt:lpstr>
      <vt:lpstr>PowerPoint Presentation</vt:lpstr>
      <vt:lpstr>2.7  Decision Making: Equality and Relational Operators (cont.)</vt:lpstr>
      <vt:lpstr>2.7  Decision Making: Equality and Relational Operators (cont.)</vt:lpstr>
      <vt:lpstr>PowerPoint Presentation</vt:lpstr>
      <vt:lpstr>PowerPoint Presentation</vt:lpstr>
      <vt:lpstr>PowerPoint Presentation</vt:lpstr>
      <vt:lpstr>2.7  Decision Making: Equality and Relational Operators (cont.)</vt:lpstr>
      <vt:lpstr>PowerPoint Presentation</vt:lpstr>
      <vt:lpstr>2.7  Decision Making: Equality and Relational Operators (cont.)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 Programming</dc:title>
  <dc:creator>Windows User</dc:creator>
  <cp:lastModifiedBy>Hakan Can Gunerli</cp:lastModifiedBy>
  <cp:revision>35</cp:revision>
  <dcterms:created xsi:type="dcterms:W3CDTF">2009-08-24T19:56:30Z</dcterms:created>
  <dcterms:modified xsi:type="dcterms:W3CDTF">2021-09-06T17:07:09Z</dcterms:modified>
</cp:coreProperties>
</file>