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29"/>
  </p:notesMasterIdLst>
  <p:sldIdLst>
    <p:sldId id="256" r:id="rId3"/>
    <p:sldId id="275" r:id="rId4"/>
    <p:sldId id="281" r:id="rId5"/>
    <p:sldId id="284" r:id="rId6"/>
    <p:sldId id="257" r:id="rId7"/>
    <p:sldId id="288" r:id="rId8"/>
    <p:sldId id="290" r:id="rId9"/>
    <p:sldId id="259" r:id="rId10"/>
    <p:sldId id="296" r:id="rId11"/>
    <p:sldId id="286" r:id="rId12"/>
    <p:sldId id="266" r:id="rId13"/>
    <p:sldId id="262" r:id="rId14"/>
    <p:sldId id="264" r:id="rId15"/>
    <p:sldId id="268" r:id="rId16"/>
    <p:sldId id="291" r:id="rId17"/>
    <p:sldId id="292" r:id="rId18"/>
    <p:sldId id="274" r:id="rId19"/>
    <p:sldId id="293" r:id="rId20"/>
    <p:sldId id="276" r:id="rId21"/>
    <p:sldId id="294" r:id="rId22"/>
    <p:sldId id="287" r:id="rId23"/>
    <p:sldId id="277" r:id="rId24"/>
    <p:sldId id="289" r:id="rId25"/>
    <p:sldId id="278" r:id="rId26"/>
    <p:sldId id="279" r:id="rId27"/>
    <p:sldId id="295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F8DD1-EF1A-0D11-699A-B7356E22D9FB}" v="163" dt="2024-02-22T01:17:31.179"/>
    <p1510:client id="{1820DE2D-C01B-42FB-14B3-8CA5B07F93B6}" v="421" dt="2024-02-23T21:00:55.337"/>
    <p1510:client id="{5455453E-3889-5A88-2E69-59BC5706E285}" v="1" dt="2024-02-22T13:36:16.922"/>
    <p1510:client id="{64515E0F-4596-4B25-9B43-43660DE41E73}" v="3469" dt="2024-02-22T12:33:40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77B1E-DAC4-4923-98BB-A15D3722234F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21126-723B-43EB-A1ED-B6E71835A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36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21126-723B-43EB-A1ED-B6E71835A51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8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18928-7241-FF1D-99EA-F54FE3A86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4C276C-B50E-5D35-3930-464E1F065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77639C-4C30-C869-5AD3-839CD645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476170-BEE9-ED70-9D8E-9D194DBB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2A185-4890-D1AC-D7B3-2A77A417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7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AE984-7A51-9611-CDE7-50C1CF5D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3DEEBD-ACA4-2F5E-56AB-81F2D347F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1FDB9A-2163-1CAD-938B-5DD697C6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55484-1054-8DDE-BE65-D094AC74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7D348C-C97D-7AE7-54F4-9D0C7703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55C685-5D59-7112-C61B-100E0958E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B168DD-940E-50C7-9781-FBF0E1E94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6F2BFA-A518-99DB-EBBD-E0445CAC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60B826-2C29-214B-5E51-D424877E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5D7D9F-98BF-F05C-224E-ECCE9A2F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817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F1D1-C84D-4D7C-88D5-F1AF4BEF2B7B}" type="datetime1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896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1908-B423-4FA6-9BF0-85D0B3A56B5D}" type="datetime1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687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386C-11F9-4A04-B667-A231906F727C}" type="datetime1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65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FCBF-BE1F-457E-942E-42CF45531A9B}" type="datetime1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024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D924-647E-4BFB-8028-1D6515C7FC59}" type="datetime1">
              <a:rPr lang="fr-FR" smtClean="0"/>
              <a:t>23/02/2024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862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75B2-F2F5-4624-941B-DFE9D7F378A1}" type="datetime1">
              <a:rPr lang="fr-FR" smtClean="0"/>
              <a:t>23/02/2024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872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396-85FF-4F31-A8DA-F9FB3269C36C}" type="datetime1">
              <a:rPr lang="fr-FR" smtClean="0"/>
              <a:t>23/02/2024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136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0122-1260-4C3A-B489-5C10D0BC868D}" type="datetime1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93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C4789-2D05-641F-D0B9-DE86CA9F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DEDF48-55E3-B610-16B9-621EDBAE3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CF84CE-0B23-E63A-777A-C8216EC7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30513E-4EE2-1DD9-A340-BA4E7411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81EFD4-7B80-D089-EC13-77BCFB9D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545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1E97-B88A-4689-80B4-EF645DC20EE7}" type="datetime1">
              <a:rPr lang="fr-FR" smtClean="0"/>
              <a:t>23/02/2024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089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1858-38CC-4220-A931-C7BB43D64C2E}" type="datetime1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65850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1858-38CC-4220-A931-C7BB43D64C2E}" type="datetime1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06569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1858-38CC-4220-A931-C7BB43D64C2E}" type="datetime1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47141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1858-38CC-4220-A931-C7BB43D64C2E}" type="datetime1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22864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1858-38CC-4220-A931-C7BB43D64C2E}" type="datetime1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42316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C6DE-A573-4EC5-AC4A-BE0A1D5C2E71}" type="datetime1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905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1286-E369-4CEC-9E40-4078F49FD7C0}" type="datetime1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3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3ECE9-17B9-7E2E-1B03-5B53E91F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E8A145-CBFB-0EF5-3026-7A22BA307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9E72A-12FD-3647-8438-97BE44D2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61592D-EE85-2CCC-9974-71105D3A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AD35A2-7034-C957-EB8C-E1878682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19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46C4C-29B9-6B17-D0A4-8D6AA3EC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7721AC-EB7A-F12D-88BE-966D83544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D652F8-089E-60E0-C53E-AEC88E6A3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2BA367-69D3-D31D-FF59-836E12A6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682AD7-1E88-1B23-48AD-BBBE7A4F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AFD945-E67D-FA1B-22DB-36680332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DD04B-F7D6-81D9-0B34-547DC824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66E31-CBF1-022D-E228-CEE26E02B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A930DF-214C-A793-778A-6487825F4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085690-213F-BC1D-EDB7-398F0EC7F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50C9A9-2276-02AD-827C-19B499E0F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C21844-B68C-A8F7-2B14-6386A60E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841500-BBC3-76E8-9A02-85D0175B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FF0D8E-7039-D3F5-8469-26C56033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7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CD480-E8C0-E838-5480-57A0E8E9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4F73BA-AE5F-9E4C-178A-F83A287D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045425-8772-7EF5-F506-5AFA3722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0CCE03-7A94-B931-53E9-A4BCA674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49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F98F41-B289-90A5-C051-2D6BADBE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C5F4F5-1436-4E43-FF24-5A5D15B7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E6745F-EB10-77D3-262A-B8BC6501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75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7F198-0241-E375-A85B-99C41584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521B0-D792-3649-E60A-20A6FD7E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EC71D8-C54F-3E56-4765-260C1F8A2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F43D07-3C37-AB5D-6FE4-04A5C903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D0A4D3-3FD3-70F5-335E-92B5BE7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F9CADD-A631-24AB-1E23-627FC7B2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61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96372-6CBC-1E02-46B0-BFEE6339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4F029E-C159-6CA4-481A-2AD747A57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72BCFE-9329-B768-1B70-1A724EFAC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4A4A91-DA1F-EB0D-9C83-A798DB0A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658E-D818-4D7F-A88A-922945300D5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E60B94-2ABE-2BF0-1392-6E6DE44F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B63B01-3349-1C39-2CDD-782DE861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95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146D73-3C7B-92AE-116D-1B696CB1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B73DC9-C8F4-BFCA-5497-5E37B00D8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42BFD2-2BF0-DFE2-187C-3E4EF172C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7658E-D818-4D7F-A88A-922945300D5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FE5E4-9170-9704-2895-435D3DA67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102B5E-A6D0-D138-37E8-C3BC4BCBF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62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658E-D818-4D7F-A88A-922945300D5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51687B-5CCC-4893-A283-4018B8C56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98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AEF6095-906A-1707-45BC-5076444F6F1A}"/>
              </a:ext>
            </a:extLst>
          </p:cNvPr>
          <p:cNvSpPr txBox="1"/>
          <p:nvPr/>
        </p:nvSpPr>
        <p:spPr>
          <a:xfrm>
            <a:off x="283028" y="2484915"/>
            <a:ext cx="10574813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600">
                <a:latin typeface="+mj-lt"/>
              </a:rPr>
              <a:t>Projet Traitement d’Image:</a:t>
            </a:r>
            <a:endParaRPr lang="fr-FR">
              <a:latin typeface="+mj-lt"/>
            </a:endParaRPr>
          </a:p>
          <a:p>
            <a:pPr algn="ctr"/>
            <a:r>
              <a:rPr lang="fr-FR" sz="6600">
                <a:latin typeface="+mj-lt"/>
              </a:rPr>
              <a:t>NL </a:t>
            </a:r>
            <a:r>
              <a:rPr lang="fr-FR" sz="6600" err="1">
                <a:latin typeface="+mj-lt"/>
              </a:rPr>
              <a:t>Means</a:t>
            </a:r>
            <a:endParaRPr lang="fr-FR" sz="6600">
              <a:latin typeface="+mj-lt"/>
            </a:endParaRPr>
          </a:p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E6E9C0-8983-87C0-C182-A4A8174B2F41}"/>
              </a:ext>
            </a:extLst>
          </p:cNvPr>
          <p:cNvSpPr txBox="1"/>
          <p:nvPr/>
        </p:nvSpPr>
        <p:spPr>
          <a:xfrm>
            <a:off x="435428" y="6406487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cs typeface="Times New Roman" panose="02020603050405020304" pitchFamily="18" charset="0"/>
              </a:rPr>
              <a:t>Oussama </a:t>
            </a:r>
            <a:r>
              <a:rPr lang="fr-FR" err="1">
                <a:cs typeface="Times New Roman" panose="02020603050405020304" pitchFamily="18" charset="0"/>
              </a:rPr>
              <a:t>Rchaki</a:t>
            </a:r>
            <a:r>
              <a:rPr lang="fr-FR">
                <a:cs typeface="Times New Roman" panose="02020603050405020304" pitchFamily="18" charset="0"/>
              </a:rPr>
              <a:t> - Alexandre Terny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944FA2-E633-4550-DCF7-3B848B4C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96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311720F9-1219-3FCC-319B-32F0AF1A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NL </a:t>
            </a:r>
            <a:r>
              <a:rPr lang="fr-FR" dirty="0" err="1"/>
              <a:t>Means</a:t>
            </a:r>
            <a:r>
              <a:rPr lang="fr-FR" dirty="0"/>
              <a:t> : bruit gaussien additif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54A2F3-56DF-3BF2-410E-D23F53EF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17578" y="6492875"/>
            <a:ext cx="683339" cy="365125"/>
          </a:xfrm>
        </p:spPr>
        <p:txBody>
          <a:bodyPr/>
          <a:lstStyle/>
          <a:p>
            <a:fld id="{6DEA217C-B0E2-46BF-8FF8-3FBEEE9877AB}" type="slidenum">
              <a:rPr lang="fr-FR" smtClean="0"/>
              <a:t>10</a:t>
            </a:fld>
            <a:endParaRPr lang="fr-FR" dirty="0"/>
          </a:p>
        </p:txBody>
      </p:sp>
      <p:pic>
        <p:nvPicPr>
          <p:cNvPr id="6" name="Picture 1" descr="A football player kicking a ball&#10;&#10;Description automatically generated">
            <a:extLst>
              <a:ext uri="{FF2B5EF4-FFF2-40B4-BE49-F238E27FC236}">
                <a16:creationId xmlns:a16="http://schemas.microsoft.com/office/drawing/2014/main" id="{71698670-29E2-1940-0669-EF204DBB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" y="1643840"/>
            <a:ext cx="5827206" cy="4543608"/>
          </a:xfrm>
          <a:prstGeom prst="rect">
            <a:avLst/>
          </a:prstGeom>
        </p:spPr>
      </p:pic>
      <p:pic>
        <p:nvPicPr>
          <p:cNvPr id="7" name="Picture 6" descr="A football player kicking a football ball&#10;&#10;Description automatically generated">
            <a:extLst>
              <a:ext uri="{FF2B5EF4-FFF2-40B4-BE49-F238E27FC236}">
                <a16:creationId xmlns:a16="http://schemas.microsoft.com/office/drawing/2014/main" id="{5375A88C-66CF-571B-987A-B54037A5D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2" r="2064"/>
          <a:stretch/>
        </p:blipFill>
        <p:spPr>
          <a:xfrm>
            <a:off x="5928520" y="1664288"/>
            <a:ext cx="6081329" cy="4502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E290E5-4428-D02D-C423-43DCC5083140}"/>
              </a:ext>
            </a:extLst>
          </p:cNvPr>
          <p:cNvSpPr txBox="1"/>
          <p:nvPr/>
        </p:nvSpPr>
        <p:spPr>
          <a:xfrm>
            <a:off x="7481392" y="6406487"/>
            <a:ext cx="39187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dirty="0"/>
              <a:t>Coefficient de </a:t>
            </a:r>
            <a:r>
              <a:rPr lang="en-US" dirty="0" err="1"/>
              <a:t>ressemblance</a:t>
            </a:r>
            <a:r>
              <a:rPr lang="en-US" dirty="0"/>
              <a:t>= </a:t>
            </a:r>
            <a:r>
              <a:rPr lang="en-US" sz="1600" kern="1200" dirty="0">
                <a:latin typeface="+mn-lt"/>
                <a:ea typeface="+mn-ea"/>
                <a:cs typeface="+mn-cs"/>
              </a:rPr>
              <a:t>29.35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942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6F974B18-1203-D4F5-AAD4-1680F26B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Influence de 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D727A-9A13-9E12-2782-99A681593DAD}"/>
              </a:ext>
            </a:extLst>
          </p:cNvPr>
          <p:cNvSpPr txBox="1"/>
          <p:nvPr/>
        </p:nvSpPr>
        <p:spPr>
          <a:xfrm>
            <a:off x="7617375" y="2160589"/>
            <a:ext cx="2934714" cy="3880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ressemblance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= 29.35</a:t>
            </a:r>
          </a:p>
        </p:txBody>
      </p:sp>
      <p:pic>
        <p:nvPicPr>
          <p:cNvPr id="4" name="Picture 3" descr="A football player kicking a football ball&#10;&#10;Description automatically generated">
            <a:extLst>
              <a:ext uri="{FF2B5EF4-FFF2-40B4-BE49-F238E27FC236}">
                <a16:creationId xmlns:a16="http://schemas.microsoft.com/office/drawing/2014/main" id="{58858A16-0DC8-95FE-5AA2-B04CD1803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" r="1422"/>
          <a:stretch/>
        </p:blipFill>
        <p:spPr>
          <a:xfrm>
            <a:off x="375928" y="1186543"/>
            <a:ext cx="7338537" cy="541019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498641-89CA-9F4A-ABF8-DEB9099E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9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9F36FB38-39A4-870A-F4EB-2A146264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Influence de 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AC92F-86CE-7EDB-4F41-A4912E940D34}"/>
              </a:ext>
            </a:extLst>
          </p:cNvPr>
          <p:cNvSpPr txBox="1"/>
          <p:nvPr/>
        </p:nvSpPr>
        <p:spPr>
          <a:xfrm>
            <a:off x="7609916" y="2160589"/>
            <a:ext cx="2934714" cy="3880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ressemblance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= 26.36</a:t>
            </a:r>
          </a:p>
        </p:txBody>
      </p:sp>
      <p:pic>
        <p:nvPicPr>
          <p:cNvPr id="4" name="Picture 3" descr="A football player kicking a football ball&#10;&#10;Description automatically generated">
            <a:extLst>
              <a:ext uri="{FF2B5EF4-FFF2-40B4-BE49-F238E27FC236}">
                <a16:creationId xmlns:a16="http://schemas.microsoft.com/office/drawing/2014/main" id="{AB20B7A4-C13B-7030-4EAB-730B6A4BE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" t="929" r="1821" b="1115"/>
          <a:stretch/>
        </p:blipFill>
        <p:spPr>
          <a:xfrm>
            <a:off x="424543" y="1354597"/>
            <a:ext cx="7293428" cy="530849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F9266E6-BA64-486B-B118-4B678B92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8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209ECC1-0A84-0013-88CB-1D89F6F4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Influence de h</a:t>
            </a:r>
          </a:p>
        </p:txBody>
      </p:sp>
      <p:pic>
        <p:nvPicPr>
          <p:cNvPr id="4" name="Picture 3" descr="A football player kicking a football ball&#10;&#10;Description automatically generated">
            <a:extLst>
              <a:ext uri="{FF2B5EF4-FFF2-40B4-BE49-F238E27FC236}">
                <a16:creationId xmlns:a16="http://schemas.microsoft.com/office/drawing/2014/main" id="{58A5BC02-4102-C66C-B08C-D35EBF2B3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" r="1801"/>
          <a:stretch/>
        </p:blipFill>
        <p:spPr>
          <a:xfrm>
            <a:off x="470505" y="1263750"/>
            <a:ext cx="6998234" cy="5295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789650-3F28-3DBB-550A-DA39E18C0FC7}"/>
              </a:ext>
            </a:extLst>
          </p:cNvPr>
          <p:cNvSpPr txBox="1"/>
          <p:nvPr/>
        </p:nvSpPr>
        <p:spPr>
          <a:xfrm>
            <a:off x="7621142" y="2165240"/>
            <a:ext cx="2927185" cy="3880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ressemblance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= 24.31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3CEEE5-AB9D-3F60-92AF-B3A39086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2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31354D63-004A-6D14-1002-681C6BFE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Influence de h</a:t>
            </a:r>
          </a:p>
        </p:txBody>
      </p:sp>
      <p:pic>
        <p:nvPicPr>
          <p:cNvPr id="4" name="Picture 3" descr="A close-up of an eye&#10;&#10;Description automatically generated">
            <a:extLst>
              <a:ext uri="{FF2B5EF4-FFF2-40B4-BE49-F238E27FC236}">
                <a16:creationId xmlns:a16="http://schemas.microsoft.com/office/drawing/2014/main" id="{D6AB0980-FE0B-DBEC-6FAF-36C2AC2E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470"/>
            <a:ext cx="5917303" cy="3747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B3A027-C3E0-AE62-DA8D-63A026614323}"/>
              </a:ext>
            </a:extLst>
          </p:cNvPr>
          <p:cNvSpPr txBox="1"/>
          <p:nvPr/>
        </p:nvSpPr>
        <p:spPr>
          <a:xfrm>
            <a:off x="1495058" y="5349336"/>
            <a:ext cx="2927185" cy="5067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h_optimal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0.4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9CDEDFB-4957-E7E3-ADFC-C655A2B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6" name="Picture 3" descr="Close-up of an eye&#10;&#10;Description automatically generated">
            <a:extLst>
              <a:ext uri="{FF2B5EF4-FFF2-40B4-BE49-F238E27FC236}">
                <a16:creationId xmlns:a16="http://schemas.microsoft.com/office/drawing/2014/main" id="{EC03FD08-3187-FC6D-30F2-5E197E128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222" y="1555470"/>
            <a:ext cx="6002082" cy="3747060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A14BBF74-4372-FCD8-3E1F-D33A870F68D5}"/>
              </a:ext>
            </a:extLst>
          </p:cNvPr>
          <p:cNvSpPr txBox="1"/>
          <p:nvPr/>
        </p:nvSpPr>
        <p:spPr>
          <a:xfrm>
            <a:off x="7845739" y="5353786"/>
            <a:ext cx="2856525" cy="758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h_optimal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= 0.07</a:t>
            </a:r>
          </a:p>
        </p:txBody>
      </p:sp>
    </p:spTree>
    <p:extLst>
      <p:ext uri="{BB962C8B-B14F-4D97-AF65-F5344CB8AC3E}">
        <p14:creationId xmlns:p14="http://schemas.microsoft.com/office/powerpoint/2010/main" val="314219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7080F-4752-26AA-0DC2-887E0743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de 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8E056-106D-D4E4-24F8-C555ED9A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h </a:t>
            </a:r>
            <a:r>
              <a:rPr lang="en-US" sz="2400" dirty="0" err="1"/>
              <a:t>dépend</a:t>
            </a:r>
            <a:r>
              <a:rPr lang="en-US" sz="2400" dirty="0"/>
              <a:t> de :</a:t>
            </a:r>
          </a:p>
          <a:p>
            <a:pPr lvl="1">
              <a:buFont typeface="Wingdings"/>
              <a:buChar char="Ø"/>
            </a:pPr>
            <a:r>
              <a:rPr lang="en-US" sz="2400" dirty="0"/>
              <a:t>La variance du bruit</a:t>
            </a:r>
          </a:p>
          <a:p>
            <a:pPr lvl="1" indent="-342900">
              <a:buFont typeface="Wingdings"/>
              <a:buChar char="Ø"/>
            </a:pPr>
            <a:r>
              <a:rPr lang="en-US" sz="2400" dirty="0" err="1"/>
              <a:t>L'image</a:t>
            </a:r>
            <a:r>
              <a:rPr lang="en-US" sz="2400" dirty="0"/>
              <a:t> </a:t>
            </a:r>
            <a:r>
              <a:rPr lang="en-US" sz="2400" dirty="0" err="1"/>
              <a:t>elle</a:t>
            </a:r>
            <a:r>
              <a:rPr lang="en-US" sz="2400" dirty="0"/>
              <a:t> </a:t>
            </a:r>
            <a:r>
              <a:rPr lang="en-US" sz="2400" dirty="0" err="1"/>
              <a:t>même</a:t>
            </a:r>
          </a:p>
          <a:p>
            <a:pPr lvl="1" indent="-342900">
              <a:buFont typeface="Wingdings"/>
              <a:buChar char="Ø"/>
            </a:pPr>
            <a:r>
              <a:rPr lang="en-US" sz="2400" dirty="0"/>
              <a:t>La taille de la </a:t>
            </a:r>
            <a:r>
              <a:rPr lang="en-US" sz="2400" dirty="0" err="1"/>
              <a:t>grande</a:t>
            </a:r>
            <a:r>
              <a:rPr lang="en-US" sz="2400" dirty="0"/>
              <a:t> </a:t>
            </a:r>
            <a:r>
              <a:rPr lang="en-US" sz="2400" dirty="0" err="1"/>
              <a:t>fenêtre</a:t>
            </a:r>
            <a:r>
              <a:rPr lang="en-US" sz="2400" dirty="0"/>
              <a:t> de recherche</a:t>
            </a:r>
          </a:p>
          <a:p>
            <a:pPr lvl="1" indent="-342900">
              <a:buFont typeface="Wingdings"/>
              <a:buChar char="Ø"/>
            </a:pPr>
            <a:r>
              <a:rPr lang="en-US" sz="2400" dirty="0"/>
              <a:t>La taille du patch     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E13E6F-7926-0B9B-1B02-EB4296CA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fr-FR" smtClean="0"/>
              <a:pPr>
                <a:spcAft>
                  <a:spcPts val="600"/>
                </a:spcAft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13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07AA8D4-D6DC-1FA2-133E-A1CACABF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Optimisation de l’algorithme : </a:t>
            </a:r>
            <a:r>
              <a:rPr lang="fr-FR" dirty="0" err="1"/>
              <a:t>Controler</a:t>
            </a:r>
            <a:r>
              <a:rPr lang="fr-FR" dirty="0"/>
              <a:t> le degré de filtrage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DD54EB5C-894F-79F8-F39D-503A6A79DFF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77863" y="2160588"/>
                <a:ext cx="9167812" cy="3689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dirty="0"/>
                  <a:t>Contribution d’un pixel à sa nouvelle valeur : </a:t>
                </a:r>
              </a:p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f>
                                      <m:f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fr-F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fr-FR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 − </m:t>
                                            </m:r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fr-F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²</m:t>
                                            </m:r>
                                          </m:e>
                                          <m:sub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2,</m:t>
                                            </m:r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p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sup>
                                </m:sSup>
                              </m:e>
                            </m:nary>
                          </m:e>
                          <m:sup/>
                        </m:sSup>
                      </m:den>
                    </m:f>
                  </m:oMath>
                </a14:m>
                <a:endParaRPr lang="fr-FR" sz="2400" dirty="0"/>
              </a:p>
              <a:p>
                <a:r>
                  <a:rPr lang="en-US" sz="2400" dirty="0"/>
                  <a:t>10% de la </a:t>
                </a:r>
                <a:r>
                  <a:rPr lang="en-US" sz="2400" dirty="0" err="1"/>
                  <a:t>valeur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initiale</a:t>
                </a:r>
                <a:r>
                  <a:rPr lang="en-US" sz="2400" dirty="0"/>
                  <a:t> de note pixel à </a:t>
                </a:r>
                <a:r>
                  <a:rPr lang="en-US" sz="2400" dirty="0" err="1"/>
                  <a:t>garder</a:t>
                </a:r>
                <a:r>
                  <a:rPr lang="en-US" sz="2400" dirty="0"/>
                  <a:t> : </a:t>
                </a:r>
              </a:p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fr-FR" sz="2400" dirty="0"/>
              </a:p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fr-FR" sz="24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²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𝑝𝑝𝑣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den>
                            </m:f>
                          </m:den>
                        </m:f>
                      </m:e>
                    </m:rad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DD54EB5C-894F-79F8-F39D-503A6A79DFF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863" y="2160588"/>
                <a:ext cx="9167812" cy="3689215"/>
              </a:xfrm>
              <a:prstGeom prst="rect">
                <a:avLst/>
              </a:prstGeom>
              <a:blipFill>
                <a:blip r:embed="rId2"/>
                <a:stretch>
                  <a:fillRect l="-1529" t="-2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D9954A6F-95EA-FF53-437B-E71A53FC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fr-FR" smtClean="0"/>
              <a:pPr>
                <a:spcAft>
                  <a:spcPts val="600"/>
                </a:spcAft>
              </a:pPr>
              <a:t>16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F60187E-A42C-5F9F-26BA-C8B7A6A87F65}"/>
              </a:ext>
            </a:extLst>
          </p:cNvPr>
          <p:cNvSpPr txBox="1"/>
          <p:nvPr/>
        </p:nvSpPr>
        <p:spPr>
          <a:xfrm>
            <a:off x="2724509" y="4176096"/>
            <a:ext cx="42377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On effectue ensuite un développement limité sur l'exponentielle à l'</a:t>
            </a:r>
            <a:r>
              <a:rPr lang="fr-FR" dirty="0" err="1">
                <a:solidFill>
                  <a:srgbClr val="0D0D0D"/>
                </a:solidFill>
                <a:ea typeface="+mn-lt"/>
                <a:cs typeface="+mn-lt"/>
              </a:rPr>
              <a:t>odre</a:t>
            </a:r>
            <a:r>
              <a:rPr lang="fr-FR" dirty="0">
                <a:solidFill>
                  <a:srgbClr val="0D0D0D"/>
                </a:solidFill>
                <a:ea typeface="+mn-lt"/>
                <a:cs typeface="+mn-lt"/>
              </a:rPr>
              <a:t> 1: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8A4F91-BF44-8232-B144-86BE7B694A57}"/>
              </a:ext>
            </a:extLst>
          </p:cNvPr>
          <p:cNvSpPr txBox="1"/>
          <p:nvPr/>
        </p:nvSpPr>
        <p:spPr>
          <a:xfrm>
            <a:off x="4844210" y="5016614"/>
            <a:ext cx="45068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Il faut donc applique h(i) au pixel i afin de garder 10% de son information initiale</a:t>
            </a:r>
          </a:p>
        </p:txBody>
      </p:sp>
    </p:spTree>
    <p:extLst>
      <p:ext uri="{BB962C8B-B14F-4D97-AF65-F5344CB8AC3E}">
        <p14:creationId xmlns:p14="http://schemas.microsoft.com/office/powerpoint/2010/main" val="198610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blue lines&#10;&#10;Description automatically generated">
            <a:extLst>
              <a:ext uri="{FF2B5EF4-FFF2-40B4-BE49-F238E27FC236}">
                <a16:creationId xmlns:a16="http://schemas.microsoft.com/office/drawing/2014/main" id="{2214A6D0-FE92-EBE2-8ED8-3EFC8CBC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59" y="1903718"/>
            <a:ext cx="6186047" cy="40148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8021CB-2C46-9920-4DC5-90CDC96F10A5}"/>
              </a:ext>
            </a:extLst>
          </p:cNvPr>
          <p:cNvSpPr txBox="1"/>
          <p:nvPr/>
        </p:nvSpPr>
        <p:spPr>
          <a:xfrm>
            <a:off x="2054118" y="5891909"/>
            <a:ext cx="24019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Variance=3.14e-11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F6765-5F5F-3938-480B-81E0887F4AFA}"/>
              </a:ext>
            </a:extLst>
          </p:cNvPr>
          <p:cNvSpPr txBox="1"/>
          <p:nvPr/>
        </p:nvSpPr>
        <p:spPr>
          <a:xfrm>
            <a:off x="8243352" y="5918591"/>
            <a:ext cx="20534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Variance=</a:t>
            </a:r>
            <a:r>
              <a:rPr lang="en-US">
                <a:ea typeface="+mn-lt"/>
                <a:cs typeface="+mn-lt"/>
              </a:rPr>
              <a:t>1.97e-4</a:t>
            </a:r>
          </a:p>
        </p:txBody>
      </p:sp>
      <p:pic>
        <p:nvPicPr>
          <p:cNvPr id="7" name="Picture 6" descr="A blue line graph with white text&#10;&#10;Description automatically generated">
            <a:extLst>
              <a:ext uri="{FF2B5EF4-FFF2-40B4-BE49-F238E27FC236}">
                <a16:creationId xmlns:a16="http://schemas.microsoft.com/office/drawing/2014/main" id="{D2FC40F9-A4CD-7F46-320C-1B25FF8CC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06" y="1838956"/>
            <a:ext cx="5843894" cy="414439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B75162-C1B2-E3AA-4BDA-1CC66952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3352" y="6362700"/>
            <a:ext cx="683339" cy="365125"/>
          </a:xfrm>
        </p:spPr>
        <p:txBody>
          <a:bodyPr/>
          <a:lstStyle/>
          <a:p>
            <a:fld id="{6DEA217C-B0E2-46BF-8FF8-3FBEEE9877AB}" type="slidenum">
              <a:rPr lang="fr-FR" smtClean="0"/>
              <a:t>17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F8CF28C-4C33-8E96-C183-0B9D2C8D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5300"/>
            <a:ext cx="9599968" cy="1422400"/>
          </a:xfrm>
        </p:spPr>
        <p:txBody>
          <a:bodyPr/>
          <a:lstStyle/>
          <a:p>
            <a:r>
              <a:rPr lang="fr-FR" dirty="0"/>
              <a:t>Optimisation de l’algorithme : </a:t>
            </a:r>
            <a:r>
              <a:rPr lang="fr-FR" dirty="0" err="1">
                <a:solidFill>
                  <a:srgbClr val="5FCBEF"/>
                </a:solidFill>
                <a:ea typeface="+mj-lt"/>
                <a:cs typeface="+mj-lt"/>
              </a:rPr>
              <a:t>Controler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le degré de filtrage</a:t>
            </a:r>
            <a:endParaRPr lang="fr-FR" dirty="0">
              <a:solidFill>
                <a:srgbClr val="00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431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27A09-E0CF-4698-B93F-A21DF4C9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Avantages</a:t>
            </a:r>
            <a:r>
              <a:rPr lang="en-US" sz="2400" dirty="0"/>
              <a:t> : </a:t>
            </a:r>
          </a:p>
          <a:p>
            <a:pPr marL="685800" lvl="1">
              <a:buFont typeface="Wingdings"/>
              <a:buChar char="Ø"/>
            </a:pPr>
            <a:r>
              <a:rPr lang="en-US" sz="2400" dirty="0"/>
              <a:t>Contrôle sur le </a:t>
            </a:r>
            <a:r>
              <a:rPr lang="en-US" sz="2400" dirty="0" err="1"/>
              <a:t>degré</a:t>
            </a:r>
            <a:r>
              <a:rPr lang="en-US" sz="2400" dirty="0"/>
              <a:t> de </a:t>
            </a:r>
            <a:r>
              <a:rPr lang="en-US" sz="2400" dirty="0" err="1"/>
              <a:t>filtrage</a:t>
            </a:r>
            <a:endParaRPr lang="en-US" sz="2400" dirty="0"/>
          </a:p>
          <a:p>
            <a:pPr marL="685800" lvl="1">
              <a:buFont typeface="Wingdings"/>
              <a:buChar char="Ø"/>
            </a:pPr>
            <a:r>
              <a:rPr lang="en-US" sz="2400" dirty="0" err="1"/>
              <a:t>Stabilité</a:t>
            </a:r>
            <a:r>
              <a:rPr lang="en-US" sz="2400" dirty="0"/>
              <a:t> au </a:t>
            </a:r>
            <a:r>
              <a:rPr lang="en-US" sz="2400" dirty="0" err="1"/>
              <a:t>niveau</a:t>
            </a:r>
            <a:r>
              <a:rPr lang="en-US" sz="2400" dirty="0"/>
              <a:t> du </a:t>
            </a:r>
            <a:r>
              <a:rPr lang="en-US" sz="2400" dirty="0" err="1"/>
              <a:t>degré</a:t>
            </a:r>
            <a:r>
              <a:rPr lang="en-US" sz="2400" dirty="0"/>
              <a:t> de </a:t>
            </a:r>
            <a:r>
              <a:rPr lang="en-US" sz="2400" dirty="0" err="1"/>
              <a:t>filtrage</a:t>
            </a:r>
            <a:r>
              <a:rPr lang="en-US" sz="2400" dirty="0"/>
              <a:t> pour </a:t>
            </a:r>
            <a:r>
              <a:rPr lang="en-US" sz="2400" dirty="0" err="1"/>
              <a:t>tous</a:t>
            </a:r>
            <a:r>
              <a:rPr lang="en-US" sz="2400" dirty="0"/>
              <a:t> les pixels </a:t>
            </a:r>
          </a:p>
          <a:p>
            <a:pPr marL="685800" lvl="1">
              <a:buFont typeface="Wingdings"/>
              <a:buChar char="Ø"/>
            </a:pPr>
            <a:r>
              <a:rPr lang="en-US" sz="2400" dirty="0" err="1"/>
              <a:t>Trouver</a:t>
            </a:r>
            <a:r>
              <a:rPr lang="en-US" sz="2400" dirty="0"/>
              <a:t> h optimal </a:t>
            </a:r>
            <a:r>
              <a:rPr lang="en-US" sz="2400" dirty="0" err="1"/>
              <a:t>dès</a:t>
            </a:r>
            <a:r>
              <a:rPr lang="en-US" sz="2400" dirty="0"/>
              <a:t> les premières </a:t>
            </a:r>
            <a:r>
              <a:rPr lang="en-US" sz="2400" dirty="0" err="1"/>
              <a:t>exécutions</a:t>
            </a:r>
          </a:p>
          <a:p>
            <a:pPr algn="l"/>
            <a:r>
              <a:rPr lang="en-US" sz="2400" dirty="0" err="1"/>
              <a:t>Inconvénients</a:t>
            </a:r>
            <a:r>
              <a:rPr lang="en-US" sz="2400" dirty="0"/>
              <a:t>:</a:t>
            </a:r>
          </a:p>
          <a:p>
            <a:pPr marL="685800" lvl="1">
              <a:buFont typeface="Wingdings"/>
              <a:buChar char="Ø"/>
            </a:pPr>
            <a:r>
              <a:rPr lang="en-US" sz="2400" dirty="0" err="1"/>
              <a:t>Méthode</a:t>
            </a:r>
            <a:r>
              <a:rPr lang="en-US" sz="2400" dirty="0"/>
              <a:t> pas </a:t>
            </a:r>
            <a:r>
              <a:rPr lang="en-US" sz="2400" dirty="0" err="1"/>
              <a:t>robuste</a:t>
            </a:r>
            <a:endParaRPr lang="en-US" sz="2400" dirty="0"/>
          </a:p>
          <a:p>
            <a:pPr marL="685800" lvl="1">
              <a:buFont typeface="Wingdings"/>
              <a:buChar char="Ø"/>
            </a:pPr>
            <a:r>
              <a:rPr lang="en-US" sz="2400" dirty="0" err="1"/>
              <a:t>Méthode</a:t>
            </a:r>
            <a:r>
              <a:rPr lang="en-US" sz="2400" dirty="0"/>
              <a:t> </a:t>
            </a:r>
            <a:r>
              <a:rPr lang="en-US" sz="2400" dirty="0" err="1"/>
              <a:t>efficace</a:t>
            </a:r>
            <a:r>
              <a:rPr lang="en-US" sz="2400" dirty="0"/>
              <a:t> et </a:t>
            </a:r>
            <a:r>
              <a:rPr lang="en-US" sz="2400" dirty="0" err="1"/>
              <a:t>précise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que pour </a:t>
            </a:r>
            <a:r>
              <a:rPr lang="en-US" sz="2400" dirty="0">
                <a:ea typeface="+mn-lt"/>
                <a:cs typeface="+mn-lt"/>
              </a:rPr>
              <a:t>1/Z &lt; 0.1</a:t>
            </a:r>
            <a:endParaRPr lang="en-US" sz="2400" dirty="0"/>
          </a:p>
          <a:p>
            <a:pPr marL="285750" indent="-285750">
              <a:buFont typeface="Wingdings"/>
              <a:buChar char="Ø"/>
            </a:pPr>
            <a:endParaRPr lang="en-US" sz="2400" dirty="0"/>
          </a:p>
          <a:p>
            <a:endParaRPr lang="fr-FR" sz="20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CFA2712-2ABF-1F9F-3F6F-630FCCE3A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/>
              <a:t>Optimisation de l’algorithme : </a:t>
            </a:r>
            <a:r>
              <a:rPr lang="fr-FR" dirty="0" err="1"/>
              <a:t>Controler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le degré de filtrage</a:t>
            </a:r>
            <a:endParaRPr lang="fr-FR" dirty="0">
              <a:solidFill>
                <a:srgbClr val="000000"/>
              </a:solidFill>
            </a:endParaRPr>
          </a:p>
          <a:p>
            <a:endParaRPr lang="fr-FR" dirty="0"/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DB6856A6-099E-7AD8-F9E2-236DDFC9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fr-FR" smtClean="0"/>
              <a:pPr>
                <a:spcAft>
                  <a:spcPts val="600"/>
                </a:spcAft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26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A football player kicking a ball&#10;&#10;Description automatically generated">
            <a:extLst>
              <a:ext uri="{FF2B5EF4-FFF2-40B4-BE49-F238E27FC236}">
                <a16:creationId xmlns:a16="http://schemas.microsoft.com/office/drawing/2014/main" id="{A2FCBC10-3FF2-31FB-ACDE-AAA4326DF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6" r="12399" b="-2"/>
          <a:stretch/>
        </p:blipFill>
        <p:spPr>
          <a:xfrm>
            <a:off x="212548" y="-1"/>
            <a:ext cx="4671437" cy="4236855"/>
          </a:xfrm>
          <a:custGeom>
            <a:avLst/>
            <a:gdLst/>
            <a:ahLst/>
            <a:cxnLst/>
            <a:rect l="l" t="t" r="r" b="b"/>
            <a:pathLst>
              <a:path w="4671437" h="4236855">
                <a:moveTo>
                  <a:pt x="630049" y="0"/>
                </a:moveTo>
                <a:lnTo>
                  <a:pt x="4671437" y="0"/>
                </a:lnTo>
                <a:lnTo>
                  <a:pt x="4671437" y="1"/>
                </a:lnTo>
                <a:lnTo>
                  <a:pt x="3814017" y="1"/>
                </a:lnTo>
                <a:lnTo>
                  <a:pt x="3181159" y="4236855"/>
                </a:lnTo>
                <a:lnTo>
                  <a:pt x="0" y="423685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48AFF5C-2DF4-97F2-AAC4-A4607754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fr-FR"/>
              <a:t>Bruit Sel et poivre </a:t>
            </a:r>
          </a:p>
        </p:txBody>
      </p:sp>
      <p:sp>
        <p:nvSpPr>
          <p:cNvPr id="45" name="Isosceles Triangle 30">
            <a:extLst>
              <a:ext uri="{FF2B5EF4-FFF2-40B4-BE49-F238E27FC236}">
                <a16:creationId xmlns:a16="http://schemas.microsoft.com/office/drawing/2014/main" id="{B09A8B04-373D-40BD-9442-2D3540D3C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5028193-7250-4674-AA37-E9040429A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2887" y="4236854"/>
            <a:ext cx="3263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67CE88F-BF9E-1E30-7FCC-68419BE5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fr-FR" sz="2000" dirty="0"/>
              <a:t>Bruit numérique :</a:t>
            </a:r>
          </a:p>
          <a:p>
            <a:pPr lvl="1"/>
            <a:r>
              <a:rPr lang="fr-FR" sz="2000" dirty="0"/>
              <a:t>Influence : </a:t>
            </a:r>
          </a:p>
          <a:p>
            <a:pPr lvl="2"/>
            <a:r>
              <a:rPr lang="fr-FR" sz="2000" dirty="0"/>
              <a:t>Certains pixels deviennent noirs ou blancs.</a:t>
            </a:r>
          </a:p>
          <a:p>
            <a:pPr lvl="1"/>
            <a:r>
              <a:rPr lang="fr-FR" sz="2000" dirty="0"/>
              <a:t>Apparait : </a:t>
            </a:r>
          </a:p>
          <a:p>
            <a:pPr lvl="2"/>
            <a:r>
              <a:rPr lang="fr-FR" sz="2000" dirty="0"/>
              <a:t>Défaillances de capteurs d'image</a:t>
            </a:r>
          </a:p>
          <a:p>
            <a:pPr lvl="2"/>
            <a:r>
              <a:rPr lang="fr-FR" sz="2000" dirty="0"/>
              <a:t>Erreurs de traitement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AFD70E-FB72-9F22-CF08-55B926B7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fr-FR" smtClean="0"/>
              <a:pPr>
                <a:spcAft>
                  <a:spcPts val="600"/>
                </a:spcAft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54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BEEE0-32E5-1322-968D-E91B4093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8EB60-6C42-DEFB-C11F-7B52E7757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400" dirty="0"/>
              <a:t>Bruit gaussien additif</a:t>
            </a:r>
          </a:p>
          <a:p>
            <a:r>
              <a:rPr lang="fr-FR" sz="2400" dirty="0"/>
              <a:t>Principe de la méthode NL </a:t>
            </a:r>
            <a:r>
              <a:rPr lang="fr-FR" sz="2400" dirty="0" err="1"/>
              <a:t>Means</a:t>
            </a:r>
            <a:r>
              <a:rPr lang="fr-FR" sz="2400" dirty="0"/>
              <a:t> </a:t>
            </a:r>
          </a:p>
          <a:p>
            <a:r>
              <a:rPr lang="fr-FR" sz="2400" dirty="0"/>
              <a:t>Implémentation de la méthode NL </a:t>
            </a:r>
            <a:r>
              <a:rPr lang="fr-FR" sz="2400" dirty="0" err="1"/>
              <a:t>Means</a:t>
            </a:r>
            <a:endParaRPr lang="fr-FR" sz="2400" dirty="0"/>
          </a:p>
          <a:p>
            <a:r>
              <a:rPr lang="fr-FR" sz="2400" dirty="0"/>
              <a:t>Optimisation de l’algorithme : PPV </a:t>
            </a:r>
          </a:p>
          <a:p>
            <a:r>
              <a:rPr lang="fr-FR" sz="2400" dirty="0"/>
              <a:t>NL </a:t>
            </a:r>
            <a:r>
              <a:rPr lang="fr-FR" sz="2400" dirty="0" err="1"/>
              <a:t>Means</a:t>
            </a:r>
            <a:r>
              <a:rPr lang="fr-FR" sz="2400" dirty="0"/>
              <a:t> : bruit gaussien</a:t>
            </a:r>
          </a:p>
          <a:p>
            <a:r>
              <a:rPr lang="en-US" sz="2400" dirty="0"/>
              <a:t>Influence de h</a:t>
            </a:r>
            <a:endParaRPr lang="fr-FR" sz="2400" dirty="0"/>
          </a:p>
          <a:p>
            <a:r>
              <a:rPr lang="fr-FR" sz="2400" dirty="0"/>
              <a:t>Optimisation de l’algorithme : Trouver h optimal</a:t>
            </a:r>
          </a:p>
          <a:p>
            <a:r>
              <a:rPr lang="fr-FR" sz="2400" dirty="0"/>
              <a:t>Bruit Sel et poivre </a:t>
            </a:r>
          </a:p>
          <a:p>
            <a:r>
              <a:rPr lang="fr-FR" sz="2400" dirty="0"/>
              <a:t>Implémentation de la méthode NL </a:t>
            </a:r>
            <a:r>
              <a:rPr lang="fr-FR" sz="2400" dirty="0" err="1"/>
              <a:t>Means</a:t>
            </a:r>
            <a:r>
              <a:rPr lang="fr-FR" sz="2400" dirty="0"/>
              <a:t> :bruit Sel et poivre 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0D1696-44A9-7BB4-C7CD-3A4B523C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582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6ED4AE1-49BD-4928-A5EA-07820C7FA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dirty="0" err="1"/>
                  <a:t>Exécution</a:t>
                </a:r>
                <a:r>
                  <a:rPr lang="en-US" sz="2000" b="1" dirty="0"/>
                  <a:t> de </a:t>
                </a:r>
                <a:r>
                  <a:rPr lang="en-US" sz="2000" b="1" dirty="0" err="1"/>
                  <a:t>l'algorithme</a:t>
                </a:r>
                <a:r>
                  <a:rPr lang="en-US" sz="2000" b="1" dirty="0"/>
                  <a:t> que sur les pixels </a:t>
                </a:r>
                <a:r>
                  <a:rPr lang="en-US" sz="2000" b="1" dirty="0" err="1"/>
                  <a:t>bruités</a:t>
                </a:r>
                <a:r>
                  <a:rPr lang="en-US" sz="2000" b="1" dirty="0"/>
                  <a:t> pour </a:t>
                </a:r>
                <a:r>
                  <a:rPr lang="en-US" sz="2000" b="1" dirty="0" err="1"/>
                  <a:t>garder</a:t>
                </a:r>
                <a:r>
                  <a:rPr lang="en-US" sz="2000" b="1" dirty="0"/>
                  <a:t> la </a:t>
                </a:r>
                <a:r>
                  <a:rPr lang="en-US" sz="2000" b="1" dirty="0" err="1"/>
                  <a:t>netteté</a:t>
                </a:r>
                <a:r>
                  <a:rPr lang="en-US" sz="2000" b="1" dirty="0"/>
                  <a:t> de </a:t>
                </a:r>
                <a:r>
                  <a:rPr lang="en-US" sz="2000" b="1" dirty="0" err="1"/>
                  <a:t>l'image</a:t>
                </a:r>
                <a:r>
                  <a:rPr lang="en-US" sz="2000" b="1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b="1" dirty="0"/>
              </a:p>
              <a:p>
                <a:r>
                  <a:rPr lang="en-US" sz="2000" dirty="0"/>
                  <a:t>Kernel : </a:t>
                </a: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6ED4AE1-49BD-4928-A5EA-07820C7FA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5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7E929994-3E29-028B-1187-EC62593C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2467" cy="1320800"/>
          </a:xfrm>
        </p:spPr>
        <p:txBody>
          <a:bodyPr/>
          <a:lstStyle/>
          <a:p>
            <a:r>
              <a:rPr lang="fr-FR"/>
              <a:t>Implémentation de la méthode NL </a:t>
            </a:r>
            <a:r>
              <a:rPr lang="fr-FR" err="1"/>
              <a:t>Means</a:t>
            </a:r>
            <a:r>
              <a:rPr lang="fr-FR"/>
              <a:t> :bruit Sel et poivre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BE22C35-D266-EDF3-09CB-FD811B4F5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132524"/>
              </p:ext>
            </p:extLst>
          </p:nvPr>
        </p:nvGraphicFramePr>
        <p:xfrm>
          <a:off x="2523276" y="3422552"/>
          <a:ext cx="2374900" cy="2105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133570084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902498838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147183732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3066121769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1644597210"/>
                    </a:ext>
                  </a:extLst>
                </a:gridCol>
              </a:tblGrid>
              <a:tr h="421186"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52176"/>
                  </a:ext>
                </a:extLst>
              </a:tr>
              <a:tr h="421186"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75532"/>
                  </a:ext>
                </a:extLst>
              </a:tr>
              <a:tr h="421186"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63317"/>
                  </a:ext>
                </a:extLst>
              </a:tr>
              <a:tr h="421186"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10048"/>
                  </a:ext>
                </a:extLst>
              </a:tr>
              <a:tr h="421186"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46389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3AE57544-F6B1-5D20-97D8-CC757581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fr-FR" smtClean="0"/>
              <a:pPr>
                <a:spcAft>
                  <a:spcPts val="600"/>
                </a:spcAft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79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807689-1F87-53E8-1C30-FF857BE2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0549" y="6477569"/>
            <a:ext cx="683339" cy="365125"/>
          </a:xfrm>
        </p:spPr>
        <p:txBody>
          <a:bodyPr/>
          <a:lstStyle/>
          <a:p>
            <a:fld id="{6DEA217C-B0E2-46BF-8FF8-3FBEEE9877AB}" type="slidenum">
              <a:rPr lang="fr-FR" smtClean="0"/>
              <a:t>21</a:t>
            </a:fld>
            <a:endParaRPr lang="fr-FR"/>
          </a:p>
        </p:txBody>
      </p:sp>
      <p:pic>
        <p:nvPicPr>
          <p:cNvPr id="6" name="Picture 5" descr="A football player kicking a ball&#10;&#10;Description automatically generated">
            <a:extLst>
              <a:ext uri="{FF2B5EF4-FFF2-40B4-BE49-F238E27FC236}">
                <a16:creationId xmlns:a16="http://schemas.microsoft.com/office/drawing/2014/main" id="{2B1BD685-0B05-D319-A34E-EFF711A5A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" t="1895" r="1818" b="1964"/>
          <a:stretch/>
        </p:blipFill>
        <p:spPr>
          <a:xfrm>
            <a:off x="-1" y="2006600"/>
            <a:ext cx="6103047" cy="4470969"/>
          </a:xfrm>
          <a:prstGeom prst="rect">
            <a:avLst/>
          </a:prstGeom>
        </p:spPr>
      </p:pic>
      <p:pic>
        <p:nvPicPr>
          <p:cNvPr id="5" name="Picture 4" descr="A football player kicking a ball&#10;&#10;Description automatically generated">
            <a:extLst>
              <a:ext uri="{FF2B5EF4-FFF2-40B4-BE49-F238E27FC236}">
                <a16:creationId xmlns:a16="http://schemas.microsoft.com/office/drawing/2014/main" id="{6A628236-E2EC-E4D2-8992-32524F3F37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6" t="2191" r="1786" b="3224"/>
          <a:stretch/>
        </p:blipFill>
        <p:spPr>
          <a:xfrm>
            <a:off x="6102514" y="2006600"/>
            <a:ext cx="6223956" cy="4472641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20ACCB06-5F3E-A17B-C0F0-9919EF05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2467" cy="1320800"/>
          </a:xfrm>
        </p:spPr>
        <p:txBody>
          <a:bodyPr/>
          <a:lstStyle/>
          <a:p>
            <a:r>
              <a:rPr lang="fr-FR" dirty="0"/>
              <a:t>Implémentation de la méthode NL </a:t>
            </a:r>
            <a:r>
              <a:rPr lang="fr-FR" dirty="0" err="1"/>
              <a:t>Means</a:t>
            </a:r>
            <a:r>
              <a:rPr lang="fr-FR" dirty="0"/>
              <a:t> adapté au bruit Sel et poivre </a:t>
            </a:r>
          </a:p>
        </p:txBody>
      </p:sp>
    </p:spTree>
    <p:extLst>
      <p:ext uri="{BB962C8B-B14F-4D97-AF65-F5344CB8AC3E}">
        <p14:creationId xmlns:p14="http://schemas.microsoft.com/office/powerpoint/2010/main" val="677216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C46C20-2927-7139-03D2-C639AB1A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978" y="6529032"/>
            <a:ext cx="683339" cy="365125"/>
          </a:xfrm>
        </p:spPr>
        <p:txBody>
          <a:bodyPr/>
          <a:lstStyle/>
          <a:p>
            <a:fld id="{6DEA217C-B0E2-46BF-8FF8-3FBEEE9877AB}" type="slidenum">
              <a:rPr lang="fr-FR" smtClean="0"/>
              <a:t>22</a:t>
            </a:fld>
            <a:endParaRPr lang="fr-FR"/>
          </a:p>
        </p:txBody>
      </p:sp>
      <p:pic>
        <p:nvPicPr>
          <p:cNvPr id="5" name="Picture 4" descr="A football player kicking a ball&#10;&#10;Description automatically generated">
            <a:extLst>
              <a:ext uri="{FF2B5EF4-FFF2-40B4-BE49-F238E27FC236}">
                <a16:creationId xmlns:a16="http://schemas.microsoft.com/office/drawing/2014/main" id="{2920E321-1524-76D0-0A02-1B41E4D7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69" y="2055672"/>
            <a:ext cx="6205531" cy="4567525"/>
          </a:xfrm>
          <a:prstGeom prst="rect">
            <a:avLst/>
          </a:prstGeom>
        </p:spPr>
      </p:pic>
      <p:pic>
        <p:nvPicPr>
          <p:cNvPr id="6" name="Picture 5" descr="A football player kicking a ball&#10;&#10;Description automatically generated">
            <a:extLst>
              <a:ext uri="{FF2B5EF4-FFF2-40B4-BE49-F238E27FC236}">
                <a16:creationId xmlns:a16="http://schemas.microsoft.com/office/drawing/2014/main" id="{11515F10-91AB-134A-3825-0AEB3B17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5673"/>
            <a:ext cx="6218719" cy="45675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33B6883A-1716-A5E4-5C32-4824A038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2467" cy="1320800"/>
          </a:xfrm>
        </p:spPr>
        <p:txBody>
          <a:bodyPr>
            <a:normAutofit fontScale="90000"/>
          </a:bodyPr>
          <a:lstStyle/>
          <a:p>
            <a:r>
              <a:rPr lang="fr-FR" dirty="0"/>
              <a:t>Implémentation de la méthode NL </a:t>
            </a:r>
            <a:r>
              <a:rPr lang="fr-FR" dirty="0" err="1"/>
              <a:t>Means</a:t>
            </a:r>
            <a:r>
              <a:rPr lang="fr-FR" dirty="0"/>
              <a:t> adapté au bruit Sel et poivre + bruit gaussien</a:t>
            </a:r>
          </a:p>
        </p:txBody>
      </p:sp>
    </p:spTree>
    <p:extLst>
      <p:ext uri="{BB962C8B-B14F-4D97-AF65-F5344CB8AC3E}">
        <p14:creationId xmlns:p14="http://schemas.microsoft.com/office/powerpoint/2010/main" val="689531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4B2C0-9702-8D56-E83F-C1D7137B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4045" y="6546580"/>
            <a:ext cx="683339" cy="365125"/>
          </a:xfrm>
        </p:spPr>
        <p:txBody>
          <a:bodyPr/>
          <a:lstStyle/>
          <a:p>
            <a:fld id="{6DEA217C-B0E2-46BF-8FF8-3FBEEE9877AB}" type="slidenum">
              <a:rPr lang="fr-FR" smtClean="0"/>
              <a:t>23</a:t>
            </a:fld>
            <a:endParaRPr lang="fr-FR"/>
          </a:p>
        </p:txBody>
      </p:sp>
      <p:pic>
        <p:nvPicPr>
          <p:cNvPr id="8" name="Content Placeholder 7" descr="A close-up of an eye&#10;&#10;Description automatically generated">
            <a:extLst>
              <a:ext uri="{FF2B5EF4-FFF2-40B4-BE49-F238E27FC236}">
                <a16:creationId xmlns:a16="http://schemas.microsoft.com/office/drawing/2014/main" id="{5C874140-7F08-0EE0-4109-66C9872FA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01" y="-4129"/>
            <a:ext cx="5274031" cy="3319657"/>
          </a:xfrm>
        </p:spPr>
      </p:pic>
      <p:pic>
        <p:nvPicPr>
          <p:cNvPr id="9" name="Picture 8" descr="A close-up of a person&amp;#39;s eye&#10;&#10;Description automatically generated">
            <a:extLst>
              <a:ext uri="{FF2B5EF4-FFF2-40B4-BE49-F238E27FC236}">
                <a16:creationId xmlns:a16="http://schemas.microsoft.com/office/drawing/2014/main" id="{8E3CB629-4D91-D388-69F3-C978E6C33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21" y="13911"/>
            <a:ext cx="5504979" cy="3406264"/>
          </a:xfrm>
          <a:prstGeom prst="rect">
            <a:avLst/>
          </a:prstGeom>
        </p:spPr>
      </p:pic>
      <p:pic>
        <p:nvPicPr>
          <p:cNvPr id="10" name="Picture 9" descr="Close-up of an eye&#10;&#10;Description automatically generated">
            <a:extLst>
              <a:ext uri="{FF2B5EF4-FFF2-40B4-BE49-F238E27FC236}">
                <a16:creationId xmlns:a16="http://schemas.microsoft.com/office/drawing/2014/main" id="{3A0A3747-855F-4890-F746-ADC6CA197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23" y="3737653"/>
            <a:ext cx="5057520" cy="3117580"/>
          </a:xfrm>
          <a:prstGeom prst="rect">
            <a:avLst/>
          </a:prstGeom>
        </p:spPr>
      </p:pic>
      <p:pic>
        <p:nvPicPr>
          <p:cNvPr id="11" name="Picture 10" descr="Close up of an eye&#10;&#10;Description automatically generated">
            <a:extLst>
              <a:ext uri="{FF2B5EF4-FFF2-40B4-BE49-F238E27FC236}">
                <a16:creationId xmlns:a16="http://schemas.microsoft.com/office/drawing/2014/main" id="{2976A5B8-CAF8-E00E-04AF-F2EBF6078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485" y="3666311"/>
            <a:ext cx="5403939" cy="32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30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5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77" name="Isosceles Triangle 6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81" name="Isosceles Triangle 6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82" name="Isosceles Triangle 6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B2012D3-C26E-094B-F33B-03F3CCD1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772966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 err="1"/>
              <a:t>Implémentation</a:t>
            </a:r>
            <a:r>
              <a:rPr lang="en-US" sz="3400" dirty="0"/>
              <a:t> de la </a:t>
            </a:r>
            <a:r>
              <a:rPr lang="en-US" sz="3400" dirty="0" err="1"/>
              <a:t>méthode</a:t>
            </a:r>
            <a:r>
              <a:rPr lang="en-US" sz="3400" dirty="0"/>
              <a:t> NL Means :  Image couleur </a:t>
            </a:r>
          </a:p>
        </p:txBody>
      </p:sp>
      <p:pic>
        <p:nvPicPr>
          <p:cNvPr id="9" name="Picture 8" descr="A close up of an eye&#10;&#10;Description automatically generated">
            <a:extLst>
              <a:ext uri="{FF2B5EF4-FFF2-40B4-BE49-F238E27FC236}">
                <a16:creationId xmlns:a16="http://schemas.microsoft.com/office/drawing/2014/main" id="{2F42B012-07AA-5D9D-2E12-EC3354D72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021" y="2055630"/>
            <a:ext cx="5997949" cy="3798128"/>
          </a:xfrm>
          <a:prstGeom prst="rect">
            <a:avLst/>
          </a:prstGeom>
        </p:spPr>
      </p:pic>
      <p:pic>
        <p:nvPicPr>
          <p:cNvPr id="8" name="Picture 7" descr="A close up of an eye&#10;&#10;Description automatically generated">
            <a:extLst>
              <a:ext uri="{FF2B5EF4-FFF2-40B4-BE49-F238E27FC236}">
                <a16:creationId xmlns:a16="http://schemas.microsoft.com/office/drawing/2014/main" id="{6A01FB7D-BBEA-36F8-5254-29D2122FF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56" y="2055630"/>
            <a:ext cx="5997949" cy="37981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385CB2-BE9C-5A26-8461-EFB69AF8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17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8A16A-55FA-E7DB-FEFA-184B9382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NL </a:t>
            </a:r>
            <a:r>
              <a:rPr lang="fr-FR" err="1"/>
              <a:t>means</a:t>
            </a:r>
            <a:r>
              <a:rPr lang="fr-FR"/>
              <a:t> : Vidéo couleur avec bruit gaussien additif</a:t>
            </a:r>
          </a:p>
        </p:txBody>
      </p:sp>
      <p:pic>
        <p:nvPicPr>
          <p:cNvPr id="8" name="video_bruitée_et_débruitée">
            <a:hlinkClick r:id="" action="ppaction://media"/>
            <a:extLst>
              <a:ext uri="{FF2B5EF4-FFF2-40B4-BE49-F238E27FC236}">
                <a16:creationId xmlns:a16="http://schemas.microsoft.com/office/drawing/2014/main" id="{DFBB8B4E-A8FD-09E6-2B48-0917FE9593C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50461" y="1930400"/>
            <a:ext cx="5092054" cy="483675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4E23BE-098E-33CF-28BA-7FEBD74F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1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4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4E6E6-C6FE-4B2D-4520-66F55692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Organisation du projet </a:t>
            </a:r>
          </a:p>
          <a:p>
            <a:r>
              <a:rPr lang="fr-FR"/>
              <a:t>Apprentissage </a:t>
            </a:r>
          </a:p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1B7F7D1-B370-93B7-410C-50644D41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38430C-802C-AFEE-A2F6-A2FD03439AEB}"/>
              </a:ext>
            </a:extLst>
          </p:cNvPr>
          <p:cNvSpPr txBox="1"/>
          <p:nvPr/>
        </p:nvSpPr>
        <p:spPr>
          <a:xfrm>
            <a:off x="3603172" y="4665991"/>
            <a:ext cx="583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Merci pour votre écoute !</a:t>
            </a:r>
          </a:p>
        </p:txBody>
      </p:sp>
    </p:spTree>
    <p:extLst>
      <p:ext uri="{BB962C8B-B14F-4D97-AF65-F5344CB8AC3E}">
        <p14:creationId xmlns:p14="http://schemas.microsoft.com/office/powerpoint/2010/main" val="71296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EB4E70-B3E5-1AEF-79B1-EEC90125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Bruit gaussien additif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8CC842C-B7C8-F06A-8A87-9359CCE7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05" y="1564284"/>
            <a:ext cx="4418219" cy="3600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CCB70F4-36BB-0142-3CE8-30F89AA2EB1F}"/>
                  </a:ext>
                </a:extLst>
              </p:cNvPr>
              <p:cNvSpPr txBox="1"/>
              <p:nvPr/>
            </p:nvSpPr>
            <p:spPr>
              <a:xfrm>
                <a:off x="6964300" y="2749774"/>
                <a:ext cx="5789145" cy="284007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defTabSz="4572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2400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defTabSz="4572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ù 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𝑙𝑒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𝑏𝑟𝑢𝑖𝑡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𝑔𝑎𝑢𝑠𝑠𝑖𝑒𝑛</m:t>
                    </m:r>
                  </m:oMath>
                </a14:m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CCB70F4-36BB-0142-3CE8-30F89AA2E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300" y="2749774"/>
                <a:ext cx="5789145" cy="2840075"/>
              </a:xfrm>
              <a:prstGeom prst="rect">
                <a:avLst/>
              </a:prstGeom>
              <a:blipFill>
                <a:blip r:embed="rId3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D1B352-305C-6D5D-2CD1-BB15A5FF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2553" y="6041362"/>
            <a:ext cx="5661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6DEA217C-B0E2-46BF-8FF8-3FBEEE9877AB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84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8726587F-D10F-38E8-F68F-D8027CA1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587829"/>
            <a:ext cx="10197494" cy="1099457"/>
          </a:xfrm>
        </p:spPr>
        <p:txBody>
          <a:bodyPr>
            <a:normAutofit/>
          </a:bodyPr>
          <a:lstStyle/>
          <a:p>
            <a:r>
              <a:rPr lang="fr-FR"/>
              <a:t>Bruit gaussien additif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C0ACB4-B25C-DEDF-B8E6-D471B5345E1F}"/>
              </a:ext>
            </a:extLst>
          </p:cNvPr>
          <p:cNvSpPr>
            <a:spLocks/>
          </p:cNvSpPr>
          <p:nvPr/>
        </p:nvSpPr>
        <p:spPr>
          <a:xfrm>
            <a:off x="11379575" y="6519272"/>
            <a:ext cx="541617" cy="289400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fld id="{6DEA217C-B0E2-46BF-8FF8-3FBEEE9877AB}" type="slidenum">
              <a:rPr lang="fr-FR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22376">
                <a:spcAft>
                  <a:spcPts val="600"/>
                </a:spcAft>
              </a:pPr>
              <a:t>4</a:t>
            </a:fld>
            <a:endParaRPr lang="fr-FR"/>
          </a:p>
        </p:txBody>
      </p:sp>
      <p:pic>
        <p:nvPicPr>
          <p:cNvPr id="9" name="Espace réservé du contenu 8" descr="Une image contenant gros plan, yeux, cil, organe&#10;&#10;Description générée automatiquement">
            <a:extLst>
              <a:ext uri="{FF2B5EF4-FFF2-40B4-BE49-F238E27FC236}">
                <a16:creationId xmlns:a16="http://schemas.microsoft.com/office/drawing/2014/main" id="{9B3C80DF-ED1A-80EC-B45B-573249CA9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0" y="2856741"/>
            <a:ext cx="3831466" cy="2183937"/>
          </a:xfrm>
          <a:prstGeom prst="rect">
            <a:avLst/>
          </a:prstGeom>
        </p:spPr>
      </p:pic>
      <p:pic>
        <p:nvPicPr>
          <p:cNvPr id="5" name="Picture 4" descr="A close-up of an eye&#10;&#10;Description automatically generated">
            <a:extLst>
              <a:ext uri="{FF2B5EF4-FFF2-40B4-BE49-F238E27FC236}">
                <a16:creationId xmlns:a16="http://schemas.microsoft.com/office/drawing/2014/main" id="{3E64BC47-0E88-387B-B3FF-43107FEB7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455" y="2585111"/>
            <a:ext cx="3976546" cy="2506072"/>
          </a:xfrm>
          <a:prstGeom prst="rect">
            <a:avLst/>
          </a:prstGeom>
        </p:spPr>
      </p:pic>
      <p:pic>
        <p:nvPicPr>
          <p:cNvPr id="6" name="Picture 3" descr="Close-up of an eye&#10;&#10;Description automatically generated">
            <a:extLst>
              <a:ext uri="{FF2B5EF4-FFF2-40B4-BE49-F238E27FC236}">
                <a16:creationId xmlns:a16="http://schemas.microsoft.com/office/drawing/2014/main" id="{A4356D32-3C89-5070-E490-934C54071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423" y="2565205"/>
            <a:ext cx="4091154" cy="25893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0C1201D-876E-44EF-EF24-F0D761D60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797" y="2650122"/>
            <a:ext cx="1132031" cy="1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D2B7F6-B636-425C-F229-0AB81508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/>
              <a:t>Principe de la méthode NL </a:t>
            </a:r>
            <a:r>
              <a:rPr lang="fr-FR" err="1"/>
              <a:t>Means</a:t>
            </a:r>
            <a:r>
              <a:rPr lang="fr-FR"/>
              <a:t> </a:t>
            </a:r>
          </a:p>
        </p:txBody>
      </p:sp>
      <p:sp>
        <p:nvSpPr>
          <p:cNvPr id="18" name="Isosceles Triangle 2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9" name="Isosceles Triangle 2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ce réservé du contenu 14">
                <a:extLst>
                  <a:ext uri="{FF2B5EF4-FFF2-40B4-BE49-F238E27FC236}">
                    <a16:creationId xmlns:a16="http://schemas.microsoft.com/office/drawing/2014/main" id="{89438057-5199-E0E2-D8F5-996982EF6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2589" y="2067454"/>
                <a:ext cx="9476013" cy="342926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2000" dirty="0">
                    <a:ea typeface="+mn-lt"/>
                    <a:cs typeface="+mn-lt"/>
                  </a:rPr>
                  <a:t>NL pour un pixel i, est une moyenne pondérée de tous les pixels dans l'image tel que :</a:t>
                </a:r>
              </a:p>
              <a:p>
                <a:pPr>
                  <a:lnSpc>
                    <a:spcPct val="90000"/>
                  </a:lnSpc>
                </a:pPr>
                <a:endParaRPr lang="fr-FR" sz="2000" dirty="0">
                  <a:ea typeface="+mn-lt"/>
                  <a:cs typeface="+mn-lt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fr-FR" sz="2000" dirty="0">
                    <a:ea typeface="+mn-lt"/>
                    <a:cs typeface="+mn-lt"/>
                  </a:rPr>
                  <a:t>Image discrète bruitée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fr-FR" sz="2000" dirty="0"/>
                  <a:t> </a:t>
                </a:r>
                <a:r>
                  <a:rPr lang="fr-FR" sz="2000" dirty="0">
                    <a:ea typeface="+mn-lt"/>
                    <a:cs typeface="+mn-lt"/>
                  </a:rPr>
                  <a:t>(I=image bruitée), </a:t>
                </a:r>
              </a:p>
              <a:p>
                <a:pPr lvl="1">
                  <a:lnSpc>
                    <a:spcPct val="90000"/>
                  </a:lnSpc>
                </a:pPr>
                <a:endParaRPr lang="fr-FR" sz="2000" dirty="0">
                  <a:ea typeface="+mn-lt"/>
                  <a:cs typeface="+mn-lt"/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](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chr m:val="∑"/>
                        <m:supHide m:val="on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sz="2000" dirty="0"/>
              </a:p>
              <a:p>
                <a:pPr lvl="1">
                  <a:lnSpc>
                    <a:spcPct val="90000"/>
                  </a:lnSpc>
                </a:pPr>
                <a:endParaRPr lang="fr-FR" sz="200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𝐴𝑣𝑒𝑐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²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kernel</m:t>
                        </m:r>
                        <m:r>
                          <m:rPr>
                            <m:nor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gaussien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f>
                          <m:f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fr-FR" sz="2000" dirty="0"/>
              </a:p>
              <a:p>
                <a:pPr lvl="1">
                  <a:lnSpc>
                    <a:spcPct val="90000"/>
                  </a:lnSpc>
                </a:pPr>
                <a:endParaRPr lang="fr-FR" sz="200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d>
                                          <m:dPr>
                                            <m:ctrlPr>
                                              <a:rPr lang="fr-F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d>
                                          <m:dPr>
                                            <m:ctrlPr>
                                              <a:rPr lang="fr-F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²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</m:e>
                        </m:nary>
                      </m:e>
                      <m:sup/>
                    </m:sSup>
                  </m:oMath>
                </a14:m>
                <a:endParaRPr lang="fr-FR" sz="2000" dirty="0"/>
              </a:p>
              <a:p>
                <a:pPr>
                  <a:lnSpc>
                    <a:spcPct val="90000"/>
                  </a:lnSpc>
                </a:pPr>
                <a:endParaRPr lang="fr-FR" sz="2000" dirty="0"/>
              </a:p>
            </p:txBody>
          </p:sp>
        </mc:Choice>
        <mc:Fallback xmlns="">
          <p:sp>
            <p:nvSpPr>
              <p:cNvPr id="15" name="Espace réservé du contenu 14">
                <a:extLst>
                  <a:ext uri="{FF2B5EF4-FFF2-40B4-BE49-F238E27FC236}">
                    <a16:creationId xmlns:a16="http://schemas.microsoft.com/office/drawing/2014/main" id="{89438057-5199-E0E2-D8F5-996982EF6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2589" y="2067454"/>
                <a:ext cx="9476013" cy="3429260"/>
              </a:xfrm>
              <a:blipFill>
                <a:blip r:embed="rId2"/>
                <a:stretch>
                  <a:fillRect l="-386" t="-1954" b="-3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7CAABFE-E224-5AC5-74D8-96BFE2BC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653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23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D6F0762-DCFE-144A-946A-CAF48C91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 de la méthode NL </a:t>
            </a:r>
            <a:r>
              <a:rPr lang="fr-FR" err="1"/>
              <a:t>Means</a:t>
            </a:r>
            <a:r>
              <a:rPr lang="fr-FR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F600B59-F0CE-9CD7-176A-4F9D2B868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sz="2000" dirty="0"/>
                  <a:t>Problème : </a:t>
                </a:r>
              </a:p>
              <a:p>
                <a:pPr lvl="1"/>
                <a:r>
                  <a:rPr lang="fr-FR" sz="2000" dirty="0"/>
                  <a:t>Temps d’exécution trop long</a:t>
                </a:r>
              </a:p>
              <a:p>
                <a:pPr lvl="1"/>
                <a:r>
                  <a:rPr lang="fr-FR" sz="2000" dirty="0"/>
                  <a:t>1 600 000 000 opérations pour une image de taille 200x200</a:t>
                </a:r>
              </a:p>
              <a:p>
                <a:r>
                  <a:rPr lang="fr-FR" sz="2000" dirty="0"/>
                  <a:t>Solution : </a:t>
                </a:r>
              </a:p>
              <a:p>
                <a:pPr lvl="1"/>
                <a:r>
                  <a:rPr lang="fr-FR" sz="2000" dirty="0"/>
                  <a:t>Création d’une grande fenêtre pour chaque pixel (central) à restaurer</a:t>
                </a:r>
              </a:p>
              <a:p>
                <a:pPr lvl="1"/>
                <a:r>
                  <a:rPr lang="fr-FR" sz="2000" dirty="0"/>
                  <a:t>NL </a:t>
                </a:r>
                <a:r>
                  <a:rPr lang="fr-FR" sz="2000" dirty="0" err="1"/>
                  <a:t>Means</a:t>
                </a:r>
                <a:r>
                  <a:rPr lang="fr-FR" sz="2000" dirty="0"/>
                  <a:t> dans cette grande fenêtre</a:t>
                </a:r>
              </a:p>
              <a:p>
                <a:r>
                  <a:rPr lang="fr-FR" sz="2000" dirty="0"/>
                  <a:t>Résultat : </a:t>
                </a:r>
              </a:p>
              <a:p>
                <a:pPr lvl="1"/>
                <a:r>
                  <a:rPr lang="fr-FR" sz="2000" dirty="0"/>
                  <a:t>Temps d’exécution :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~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2 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𝑚𝑖𝑛</m:t>
                    </m:r>
                  </m:oMath>
                </a14:m>
                <a:endParaRPr lang="fr-FR" sz="2000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marL="457200" lvl="1" indent="0">
                  <a:buNone/>
                </a:pPr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F600B59-F0CE-9CD7-176A-4F9D2B868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5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D0896D-B54C-DB29-6BEA-7F5CE235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18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11AC1FD7-50FE-3B1E-DE91-6AE203C3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Optimisation de l’algorithme : PPV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95FE88-3A61-E522-AA4A-BC79DF30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9C7B36F-63DA-B5A4-D63F-0606517CC27B}"/>
              </a:ext>
            </a:extLst>
          </p:cNvPr>
          <p:cNvSpPr txBox="1"/>
          <p:nvPr/>
        </p:nvSpPr>
        <p:spPr>
          <a:xfrm>
            <a:off x="1311689" y="1718734"/>
            <a:ext cx="842917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fr-FR" sz="2800" dirty="0"/>
              <a:t>On cherche les pixels qui ont le voisinage le plus proche au voisinage du pixel i bruité</a:t>
            </a:r>
          </a:p>
          <a:p>
            <a:pPr marL="285750" indent="-285750">
              <a:buFont typeface="Wingdings"/>
              <a:buChar char="Ø"/>
            </a:pPr>
            <a:r>
              <a:rPr lang="fr-FR" sz="2800" dirty="0"/>
              <a:t>On applique le NL </a:t>
            </a:r>
            <a:r>
              <a:rPr lang="fr-FR" sz="2800" err="1"/>
              <a:t>mean</a:t>
            </a:r>
            <a:r>
              <a:rPr lang="fr-FR" sz="2800" dirty="0"/>
              <a:t> seulement avec les </a:t>
            </a:r>
            <a:r>
              <a:rPr lang="fr-FR" sz="2800" err="1"/>
              <a:t>ppv</a:t>
            </a:r>
            <a:r>
              <a:rPr lang="fr-FR" sz="2800" dirty="0"/>
              <a:t> c’est-à-dire les pixels j qui minimise cette quantité:</a:t>
            </a:r>
          </a:p>
        </p:txBody>
      </p:sp>
      <p:pic>
        <p:nvPicPr>
          <p:cNvPr id="6" name="Image 5" descr="Une image contenant typographie, Police, écriture manuscrite, calligraphie&#10;&#10;Description générée automatiquement">
            <a:extLst>
              <a:ext uri="{FF2B5EF4-FFF2-40B4-BE49-F238E27FC236}">
                <a16:creationId xmlns:a16="http://schemas.microsoft.com/office/drawing/2014/main" id="{193AE19B-1D9E-FA4D-7BB3-2A40BA9A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950" y="3835484"/>
            <a:ext cx="3867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utput_debruitagee_video">
            <a:hlinkClick r:id="" action="ppaction://media"/>
            <a:extLst>
              <a:ext uri="{FF2B5EF4-FFF2-40B4-BE49-F238E27FC236}">
                <a16:creationId xmlns:a16="http://schemas.microsoft.com/office/drawing/2014/main" id="{D5F04296-DBDA-1E32-1F2F-30F7D79857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7700" y="914400"/>
            <a:ext cx="10475913" cy="58928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2D0B448-3A10-54FD-C65A-FB1A978C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217C-B0E2-46BF-8FF8-3FBEEE9877AB}" type="slidenum">
              <a:rPr lang="fr-FR" smtClean="0"/>
              <a:t>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3F800D7-29F6-8005-CC03-CAF30509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123" y="159657"/>
            <a:ext cx="8596668" cy="1320800"/>
          </a:xfrm>
        </p:spPr>
        <p:txBody>
          <a:bodyPr/>
          <a:lstStyle/>
          <a:p>
            <a:r>
              <a:rPr lang="fr-FR"/>
              <a:t>Optimisation de l’algorithme : PPV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DB721B-5325-AF54-F245-AFA694F77ECB}"/>
              </a:ext>
            </a:extLst>
          </p:cNvPr>
          <p:cNvSpPr txBox="1">
            <a:spLocks/>
          </p:cNvSpPr>
          <p:nvPr/>
        </p:nvSpPr>
        <p:spPr>
          <a:xfrm>
            <a:off x="-35639" y="64420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6DEA217C-B0E2-46BF-8FF8-3FBEEE9877AB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2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A football player kicking a ball&#10;&#10;Description automatically generated">
            <a:extLst>
              <a:ext uri="{FF2B5EF4-FFF2-40B4-BE49-F238E27FC236}">
                <a16:creationId xmlns:a16="http://schemas.microsoft.com/office/drawing/2014/main" id="{FCC25887-F07C-4DEA-D24C-703B7FA71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27" y="1201981"/>
            <a:ext cx="7078095" cy="55677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7EDEF54-2306-9773-93E5-626690E8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NL </a:t>
            </a:r>
            <a:r>
              <a:rPr lang="fr-FR" dirty="0" err="1"/>
              <a:t>Means</a:t>
            </a:r>
            <a:r>
              <a:rPr lang="fr-FR" dirty="0"/>
              <a:t> : bruit gaussien additif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8AC9BBFC-B31E-4EC5-9454-969DB039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6587218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EA217C-B0E2-46BF-8FF8-3FBEEE9877AB}" type="slidenum">
              <a:rPr lang="fr-FR" smtClean="0"/>
              <a:pPr>
                <a:spcAft>
                  <a:spcPts val="600"/>
                </a:spcAft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459265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Grand écran</PresentationFormat>
  <Paragraphs>152</Paragraphs>
  <Slides>26</Slides>
  <Notes>1</Notes>
  <HiddenSlides>0</HiddenSlides>
  <MMClips>2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28" baseType="lpstr">
      <vt:lpstr>Conception personnalisée</vt:lpstr>
      <vt:lpstr>Facette</vt:lpstr>
      <vt:lpstr>Présentation PowerPoint</vt:lpstr>
      <vt:lpstr>Sommaire</vt:lpstr>
      <vt:lpstr>Bruit gaussien additif</vt:lpstr>
      <vt:lpstr>Bruit gaussien additif</vt:lpstr>
      <vt:lpstr>Principe de la méthode NL Means </vt:lpstr>
      <vt:lpstr>Implémentation de la méthode NL Means </vt:lpstr>
      <vt:lpstr>Optimisation de l’algorithme : PPV </vt:lpstr>
      <vt:lpstr>Optimisation de l’algorithme : PPV </vt:lpstr>
      <vt:lpstr>NL Means : bruit gaussien additif</vt:lpstr>
      <vt:lpstr>NL Means : bruit gaussien additif</vt:lpstr>
      <vt:lpstr>Influence de h</vt:lpstr>
      <vt:lpstr>Influence de h</vt:lpstr>
      <vt:lpstr>Influence de h</vt:lpstr>
      <vt:lpstr>Influence de h</vt:lpstr>
      <vt:lpstr>Influence de h</vt:lpstr>
      <vt:lpstr>Optimisation de l’algorithme : Controler le degré de filtrage</vt:lpstr>
      <vt:lpstr>Optimisation de l’algorithme : Controler  le degré de filtrage </vt:lpstr>
      <vt:lpstr>Optimisation de l’algorithme : Controler  le degré de filtrage </vt:lpstr>
      <vt:lpstr>Bruit Sel et poivre </vt:lpstr>
      <vt:lpstr>Implémentation de la méthode NL Means :bruit Sel et poivre </vt:lpstr>
      <vt:lpstr>Implémentation de la méthode NL Means adapté au bruit Sel et poivre </vt:lpstr>
      <vt:lpstr>Implémentation de la méthode NL Means adapté au bruit Sel et poivre + bruit gaussien</vt:lpstr>
      <vt:lpstr>Présentation PowerPoint</vt:lpstr>
      <vt:lpstr>Implémentation de la méthode NL Means :  Image couleur </vt:lpstr>
      <vt:lpstr>NL means : Vidéo couleur avec bruit gaussien additif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</dc:title>
  <dc:creator>Alexandre Terny</dc:creator>
  <cp:lastModifiedBy>Alexandre Terny</cp:lastModifiedBy>
  <cp:revision>140</cp:revision>
  <dcterms:created xsi:type="dcterms:W3CDTF">2024-02-20T09:53:27Z</dcterms:created>
  <dcterms:modified xsi:type="dcterms:W3CDTF">2024-02-23T21:10:31Z</dcterms:modified>
</cp:coreProperties>
</file>