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4256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81945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39953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41988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99170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35166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39817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463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66186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22116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41698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76262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731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4464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23173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80819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81333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38413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6431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2862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70511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6312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8894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41524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541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4285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93502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163320" y="3314065"/>
            <a:ext cx="10001885" cy="2167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STUDENT NAME:</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C.Divagar</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REGISTER NO: 312220</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202</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DEPARTMENT: 3rd B.COM (GENERAL)</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COLLEGE: JEPPIAAR COLLEGE OF ARTS AND SCIENCE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78428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0830"/>
            <a:ext cx="7436484" cy="8324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5400" b="1" i="0" u="none" strike="noStrike" kern="1200" cap="none" spc="15" baseline="0">
                <a:solidFill>
                  <a:schemeClr val="tx1"/>
                </a:solidFill>
                <a:latin typeface="Times New Roman" pitchFamily="18" charset="0"/>
                <a:ea typeface="宋体" pitchFamily="0" charset="0"/>
                <a:cs typeface="Times New Roman" pitchFamily="18" charset="0"/>
              </a:rPr>
              <a:t>M</a:t>
            </a:r>
            <a:r>
              <a:rPr lang="en-US" altLang="zh-CN" sz="5400" b="1"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5400" b="1" i="0" u="none" strike="noStrike" kern="1200" cap="none" spc="-15" baseline="0">
                <a:solidFill>
                  <a:schemeClr val="tx1"/>
                </a:solidFill>
                <a:latin typeface="Times New Roman" pitchFamily="18" charset="0"/>
                <a:ea typeface="宋体" pitchFamily="0" charset="0"/>
                <a:cs typeface="Times New Roman" pitchFamily="18" charset="0"/>
              </a:rPr>
              <a:t>D</a:t>
            </a:r>
            <a:r>
              <a:rPr lang="en-US" altLang="zh-CN" sz="5400" b="1" i="0" u="none" strike="noStrike" kern="1200" cap="none" spc="-35" baseline="0">
                <a:solidFill>
                  <a:schemeClr val="tx1"/>
                </a:solidFill>
                <a:latin typeface="Times New Roman" pitchFamily="18" charset="0"/>
                <a:ea typeface="宋体" pitchFamily="0" charset="0"/>
                <a:cs typeface="Times New Roman" pitchFamily="18" charset="0"/>
              </a:rPr>
              <a:t>E</a:t>
            </a:r>
            <a:r>
              <a:rPr lang="en-US" altLang="zh-CN" sz="5400" b="1" i="0" u="none" strike="noStrike" kern="1200" cap="none" spc="-30" baseline="0">
                <a:solidFill>
                  <a:schemeClr val="tx1"/>
                </a:solidFill>
                <a:latin typeface="Times New Roman" pitchFamily="18" charset="0"/>
                <a:ea typeface="宋体" pitchFamily="0" charset="0"/>
                <a:cs typeface="Times New Roman" pitchFamily="18" charset="0"/>
              </a:rPr>
              <a:t>LL</a:t>
            </a:r>
            <a:r>
              <a:rPr lang="en-US" altLang="zh-CN" sz="5400" b="1" i="0" u="none" strike="noStrike" kern="1200" cap="none" spc="-5" baseline="0">
                <a:solidFill>
                  <a:schemeClr val="tx1"/>
                </a:solidFill>
                <a:latin typeface="Times New Roman" pitchFamily="18" charset="0"/>
                <a:ea typeface="宋体" pitchFamily="0" charset="0"/>
                <a:cs typeface="Times New Roman" pitchFamily="18" charset="0"/>
              </a:rPr>
              <a:t>I</a:t>
            </a:r>
            <a:r>
              <a:rPr lang="en-US" altLang="zh-CN" sz="5400" b="1" i="0" u="none" strike="noStrike" kern="1200" cap="none" spc="30" baseline="0">
                <a:solidFill>
                  <a:schemeClr val="tx1"/>
                </a:solidFill>
                <a:latin typeface="Times New Roman" pitchFamily="18" charset="0"/>
                <a:ea typeface="宋体" pitchFamily="0" charset="0"/>
                <a:cs typeface="Times New Roman" pitchFamily="18" charset="0"/>
              </a:rPr>
              <a:t>N</a:t>
            </a:r>
            <a:r>
              <a:rPr lang="en-US" altLang="zh-CN" sz="5400" b="1" i="0" u="none" strike="noStrike" kern="1200" cap="none" spc="5" baseline="0">
                <a:solidFill>
                  <a:schemeClr val="tx1"/>
                </a:solidFill>
                <a:latin typeface="Times New Roman" pitchFamily="18" charset="0"/>
                <a:ea typeface="宋体" pitchFamily="0" charset="0"/>
                <a:cs typeface="Times New Roman" pitchFamily="18" charset="0"/>
              </a:rPr>
              <a:t>G</a:t>
            </a:r>
            <a:endParaRPr lang="zh-CN" altLang="en-US" sz="5400" b="1" i="0" u="none" strike="noStrike" kern="1200" cap="none" spc="5" baseline="0">
              <a:solidFill>
                <a:schemeClr val="tx1"/>
              </a:solidFill>
              <a:latin typeface="Times New Roman" pitchFamily="18" charset="0"/>
              <a:ea typeface="宋体" pitchFamily="0" charset="0"/>
              <a:cs typeface="Times New Roman" pitchFamily="18"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1084580" y="1612265"/>
            <a:ext cx="779018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Dataset Collection - Employee Performance  Dataset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Dataset Preparation - Deleting Blanks, Filtering and Removing Blank data in the Dataset.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Using IFS formula to attain the Feedback for Job Performace through Current Employee Rating (1,2,3,4,5) (Good &amp; Bad)</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Insert Pivot Table to Summarize the Dataset on Employee Performance  based on Gender Code , Current Employee Rating , and Feedback of Performance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Data Visualization using Area Chart to represent the Performnce of the Employee.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Result and Discussion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Final Report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87124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8305800" y="685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015" y="385445"/>
            <a:ext cx="433768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4800" b="1" i="0" u="none" strike="noStrike" kern="0" cap="none" spc="-40" baseline="0">
                <a:solidFill>
                  <a:schemeClr val="tx1"/>
                </a:solidFill>
                <a:latin typeface="Times New Roman" pitchFamily="18" charset="0"/>
                <a:ea typeface="宋体" pitchFamily="0" charset="0"/>
                <a:cs typeface="Times New Roman" pitchFamily="18" charset="0"/>
              </a:rPr>
              <a:t>E</a:t>
            </a:r>
            <a:r>
              <a:rPr lang="en-US" altLang="zh-CN" sz="4800" b="1" i="0" u="none" strike="noStrike" kern="0" cap="none" spc="15" baseline="0">
                <a:solidFill>
                  <a:schemeClr val="tx1"/>
                </a:solidFill>
                <a:latin typeface="Times New Roman" pitchFamily="18" charset="0"/>
                <a:ea typeface="宋体" pitchFamily="0" charset="0"/>
                <a:cs typeface="Times New Roman" pitchFamily="18" charset="0"/>
              </a:rPr>
              <a:t>S</a:t>
            </a:r>
            <a:r>
              <a:rPr lang="en-US" altLang="zh-CN" sz="4800" b="1" i="0" u="none" strike="noStrike" kern="0" cap="none" spc="-30" baseline="0">
                <a:solidFill>
                  <a:schemeClr val="tx1"/>
                </a:solidFill>
                <a:latin typeface="Times New Roman" pitchFamily="18" charset="0"/>
                <a:ea typeface="宋体" pitchFamily="0" charset="0"/>
                <a:cs typeface="Times New Roman" pitchFamily="18" charset="0"/>
              </a:rPr>
              <a:t>U</a:t>
            </a:r>
            <a:r>
              <a:rPr lang="en-US" altLang="zh-CN" sz="4800" b="1" i="0" u="none" strike="noStrike" kern="0" cap="none" spc="-405" baseline="0">
                <a:solidFill>
                  <a:schemeClr val="tx1"/>
                </a:solidFill>
                <a:latin typeface="Times New Roman" pitchFamily="18" charset="0"/>
                <a:ea typeface="宋体" pitchFamily="0" charset="0"/>
                <a:cs typeface="Times New Roman" pitchFamily="18" charset="0"/>
              </a:rPr>
              <a:t>L</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TS</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685800" y="1524000"/>
            <a:ext cx="7411720" cy="4208145"/>
          </a:xfrm>
          <a:prstGeom prst="rect"/>
          <a:noFill/>
          <a:ln w="12700" cmpd="sng" cap="flat">
            <a:noFill/>
            <a:prstDash val="solid"/>
            <a:miter/>
          </a:ln>
        </p:spPr>
      </p:pic>
    </p:spTree>
    <p:extLst>
      <p:ext uri="{BB962C8B-B14F-4D97-AF65-F5344CB8AC3E}">
        <p14:creationId xmlns:p14="http://schemas.microsoft.com/office/powerpoint/2010/main" val="19570944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8305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54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386080" y="1508125"/>
            <a:ext cx="9569450" cy="478662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09372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5" cy="6858466"/>
            <a:chOff x="7448612" y="0"/>
            <a:chExt cx="4743795" cy="6858466"/>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39774" y="829310"/>
            <a:ext cx="825880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imes New Roman" pitchFamily="18" charset="0"/>
                <a:ea typeface="宋体" pitchFamily="0" charset="0"/>
                <a:cs typeface="Times New Roman" pitchFamily="18" charset="0"/>
              </a:rPr>
              <a:t>PROJECT</a:t>
            </a:r>
            <a:r>
              <a:rPr lang="en-US" altLang="zh-CN" sz="425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25" baseline="0">
                <a:solidFill>
                  <a:schemeClr val="tx1"/>
                </a:solidFill>
                <a:latin typeface="Times New Roman" pitchFamily="18" charset="0"/>
                <a:ea typeface="宋体" pitchFamily="0" charset="0"/>
                <a:cs typeface="Times New Roman" pitchFamily="18" charset="0"/>
              </a:rPr>
              <a:t>TITLE</a:t>
            </a:r>
            <a:endParaRPr lang="zh-CN" altLang="en-US" sz="4250" b="1" i="0" u="none" strike="noStrike" kern="0" cap="none" spc="0" baseline="0">
              <a:solidFill>
                <a:schemeClr val="tx1"/>
              </a:solidFill>
              <a:latin typeface="Times New Roman" pitchFamily="18" charset="0"/>
              <a:ea typeface="宋体" pitchFamily="0" charset="0"/>
              <a:cs typeface="Times New Roman" pitchFamily="18"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2"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26044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92" name="组合"/>
          <p:cNvGrpSpPr>
            <a:grpSpLocks/>
          </p:cNvGrpSpPr>
          <p:nvPr/>
        </p:nvGrpSpPr>
        <p:grpSpPr>
          <a:xfrm>
            <a:off x="7448612" y="0"/>
            <a:ext cx="4743795" cy="6858466"/>
            <a:chOff x="7448612" y="0"/>
            <a:chExt cx="4743795" cy="6858466"/>
          </a:xfrm>
        </p:grpSpPr>
        <p:sp>
          <p:nvSpPr>
            <p:cNvPr id="8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6"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5"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6"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7"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0" name="组合"/>
          <p:cNvGrpSpPr>
            <a:grpSpLocks/>
          </p:cNvGrpSpPr>
          <p:nvPr/>
        </p:nvGrpSpPr>
        <p:grpSpPr>
          <a:xfrm>
            <a:off x="47625" y="3819523"/>
            <a:ext cx="4124324" cy="3009897"/>
            <a:chOff x="47625" y="3819523"/>
            <a:chExt cx="4124324" cy="3009897"/>
          </a:xfrm>
        </p:grpSpPr>
        <p:pic>
          <p:nvPicPr>
            <p:cNvPr id="9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9"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1"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23684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7" name="组合"/>
          <p:cNvGrpSpPr>
            <a:grpSpLocks/>
          </p:cNvGrpSpPr>
          <p:nvPr/>
        </p:nvGrpSpPr>
        <p:grpSpPr>
          <a:xfrm>
            <a:off x="7991475" y="2933700"/>
            <a:ext cx="2762249" cy="3257550"/>
            <a:chOff x="7991475" y="2933700"/>
            <a:chExt cx="2762249" cy="3257550"/>
          </a:xfrm>
        </p:grpSpPr>
        <p:sp>
          <p:nvSpPr>
            <p:cNvPr id="10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9" name="文本框"/>
          <p:cNvSpPr>
            <a:spLocks noGrp="1"/>
          </p:cNvSpPr>
          <p:nvPr>
            <p:ph type="title"/>
          </p:nvPr>
        </p:nvSpPr>
        <p:spPr>
          <a:xfrm rot="0">
            <a:off x="833755" y="575310"/>
            <a:ext cx="7776210" cy="6832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400" b="1" i="0" u="none" strike="noStrike" kern="0" cap="none" spc="-20" baseline="0">
                <a:solidFill>
                  <a:schemeClr val="tx1"/>
                </a:solidFill>
                <a:latin typeface="Times New Roman" pitchFamily="18" charset="0"/>
                <a:ea typeface="宋体" pitchFamily="0" charset="0"/>
                <a:cs typeface="Times New Roman" pitchFamily="18" charset="0"/>
              </a:rPr>
              <a:t>P</a:t>
            </a:r>
            <a:r>
              <a:rPr lang="en-US" altLang="zh-CN" sz="4400" b="1" i="0" u="none" strike="noStrike" kern="0" cap="none" spc="15" baseline="0">
                <a:solidFill>
                  <a:schemeClr val="tx1"/>
                </a:solidFill>
                <a:latin typeface="Times New Roman" pitchFamily="18" charset="0"/>
                <a:ea typeface="宋体" pitchFamily="0" charset="0"/>
                <a:cs typeface="Times New Roman" pitchFamily="18" charset="0"/>
              </a:rPr>
              <a:t>ROB</a:t>
            </a:r>
            <a:r>
              <a:rPr lang="en-US" altLang="zh-CN" sz="4400" b="1" i="0" u="none" strike="noStrike" kern="0" cap="none" spc="55" baseline="0">
                <a:solidFill>
                  <a:schemeClr val="tx1"/>
                </a:solidFill>
                <a:latin typeface="Times New Roman" pitchFamily="18" charset="0"/>
                <a:ea typeface="宋体" pitchFamily="0" charset="0"/>
                <a:cs typeface="Times New Roman" pitchFamily="18" charset="0"/>
              </a:rPr>
              <a:t>L</a:t>
            </a:r>
            <a:r>
              <a:rPr lang="en-US" altLang="zh-CN" sz="44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pitchFamily="0" charset="0"/>
                <a:cs typeface="Times New Roman" pitchFamily="18" charset="0"/>
              </a:rPr>
              <a:t>M</a:t>
            </a:r>
            <a:r>
              <a:rPr lang="en-US" altLang="zh-CN" sz="44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44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4400" b="1" i="0" u="none" strike="noStrike" kern="0" cap="none" spc="-370" baseline="0">
                <a:solidFill>
                  <a:schemeClr val="tx1"/>
                </a:solidFill>
                <a:latin typeface="Times New Roman" pitchFamily="18" charset="0"/>
                <a:ea typeface="宋体" pitchFamily="0" charset="0"/>
                <a:cs typeface="Times New Roman" pitchFamily="18" charset="0"/>
              </a:rPr>
              <a:t>T</a:t>
            </a:r>
            <a:r>
              <a:rPr lang="en-US" altLang="zh-CN" sz="4400" b="1" i="0" u="none" strike="noStrike" kern="0" cap="none" spc="-375" baseline="0">
                <a:solidFill>
                  <a:schemeClr val="tx1"/>
                </a:solidFill>
                <a:latin typeface="Times New Roman" pitchFamily="18" charset="0"/>
                <a:ea typeface="宋体" pitchFamily="0" charset="0"/>
                <a:cs typeface="Times New Roman" pitchFamily="18" charset="0"/>
              </a:rPr>
              <a:t>A</a:t>
            </a:r>
            <a:r>
              <a:rPr lang="en-US" altLang="zh-CN" sz="4400" b="1" i="0" u="none" strike="noStrike" kern="0" cap="none" spc="15" baseline="0">
                <a:solidFill>
                  <a:schemeClr val="tx1"/>
                </a:solidFill>
                <a:latin typeface="Times New Roman" pitchFamily="18" charset="0"/>
                <a:ea typeface="宋体" pitchFamily="0" charset="0"/>
                <a:cs typeface="Times New Roman" pitchFamily="18" charset="0"/>
              </a:rPr>
              <a:t>T</a:t>
            </a:r>
            <a:r>
              <a:rPr lang="en-US" altLang="zh-CN" sz="4400" b="1" i="0" u="none" strike="noStrike" kern="0" cap="none" spc="-10" baseline="0">
                <a:solidFill>
                  <a:schemeClr val="tx1"/>
                </a:solidFill>
                <a:latin typeface="Times New Roman" pitchFamily="18" charset="0"/>
                <a:ea typeface="宋体" pitchFamily="0"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pitchFamily="0" charset="0"/>
                <a:cs typeface="Times New Roman" pitchFamily="18" charset="0"/>
              </a:rPr>
              <a:t>ME</a:t>
            </a:r>
            <a:r>
              <a:rPr lang="en-US" altLang="zh-CN" sz="4400" b="1" i="0" u="none" strike="noStrike" kern="0" cap="none" spc="10" baseline="0">
                <a:solidFill>
                  <a:schemeClr val="tx1"/>
                </a:solidFill>
                <a:latin typeface="Times New Roman" pitchFamily="18" charset="0"/>
                <a:ea typeface="宋体" pitchFamily="0" charset="0"/>
                <a:cs typeface="Times New Roman" pitchFamily="18" charset="0"/>
              </a:rPr>
              <a:t>NT</a:t>
            </a:r>
            <a:endParaRPr lang="zh-CN" altLang="en-US" sz="4400" b="1" i="0" u="none" strike="noStrike" kern="0" cap="none" spc="10" baseline="0">
              <a:solidFill>
                <a:schemeClr val="tx1"/>
              </a:solidFill>
              <a:latin typeface="Times New Roman" pitchFamily="18" charset="0"/>
              <a:ea typeface="宋体" pitchFamily="0" charset="0"/>
              <a:cs typeface="Times New Roman" pitchFamily="18" charset="0"/>
            </a:endParaRPr>
          </a:p>
        </p:txBody>
      </p:sp>
      <p:pic>
        <p:nvPicPr>
          <p:cNvPr id="11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637540" y="2274570"/>
            <a:ext cx="7495540" cy="1720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To Analyse the performance</a:t>
            </a: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 of the employee </a:t>
            </a: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with current employee rating given in the Employee data set. </a:t>
            </a:r>
            <a:endParaRPr lang="zh-CN" altLang="en-US" sz="3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12923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739774" y="829310"/>
            <a:ext cx="734758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imes New Roman" pitchFamily="18" charset="0"/>
                <a:ea typeface="宋体" pitchFamily="0" charset="0"/>
                <a:cs typeface="Times New Roman" pitchFamily="18" charset="0"/>
              </a:rPr>
              <a:t>PROJECT	</a:t>
            </a:r>
            <a:r>
              <a:rPr lang="en-US" altLang="zh-CN" sz="4250" b="1" i="0" u="none" strike="noStrike" kern="0" cap="none" spc="-20" baseline="0">
                <a:solidFill>
                  <a:schemeClr val="tx1"/>
                </a:solidFill>
                <a:latin typeface="Times New Roman" pitchFamily="18" charset="0"/>
                <a:ea typeface="宋体" pitchFamily="0" charset="0"/>
                <a:cs typeface="Times New Roman" pitchFamily="18" charset="0"/>
              </a:rPr>
              <a:t>OVERVIEW</a:t>
            </a:r>
            <a:endParaRPr lang="zh-CN" altLang="en-US" sz="425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2" name="矩形"/>
          <p:cNvSpPr>
            <a:spLocks/>
          </p:cNvSpPr>
          <p:nvPr/>
        </p:nvSpPr>
        <p:spPr>
          <a:xfrm rot="0">
            <a:off x="1085215" y="2404110"/>
            <a:ext cx="782955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project aims to evaluate employee performance using current ratings in the employee dataset. The project will: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Analyze rating distribution and trends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Identify top-performing and underperforming employees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Correlate ratings with demographic and job-related factors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635204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135" y="891540"/>
            <a:ext cx="819150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000" b="1" i="0" u="none" strike="noStrike" kern="0" cap="none" spc="25" baseline="0">
                <a:solidFill>
                  <a:schemeClr val="tx1"/>
                </a:solidFill>
                <a:latin typeface="Times New Roman" pitchFamily="18" charset="0"/>
                <a:ea typeface="宋体" pitchFamily="0" charset="0"/>
                <a:cs typeface="Times New Roman" pitchFamily="18" charset="0"/>
              </a:rPr>
              <a:t>W</a:t>
            </a:r>
            <a:r>
              <a:rPr lang="en-US" altLang="zh-CN" sz="4000" b="1" i="0" u="none" strike="noStrike" kern="0" cap="none" spc="-20" baseline="0">
                <a:solidFill>
                  <a:schemeClr val="tx1"/>
                </a:solidFill>
                <a:latin typeface="Times New Roman" pitchFamily="18" charset="0"/>
                <a:ea typeface="宋体" pitchFamily="0" charset="0"/>
                <a:cs typeface="Times New Roman" pitchFamily="18" charset="0"/>
              </a:rPr>
              <a:t>H</a:t>
            </a:r>
            <a:r>
              <a:rPr lang="en-US" altLang="zh-CN" sz="4000" b="1" i="0" u="none" strike="noStrike" kern="0" cap="none" spc="20" baseline="0">
                <a:solidFill>
                  <a:schemeClr val="tx1"/>
                </a:solidFill>
                <a:latin typeface="Times New Roman" pitchFamily="18" charset="0"/>
                <a:ea typeface="宋体" pitchFamily="0" charset="0"/>
                <a:cs typeface="Times New Roman" pitchFamily="18" charset="0"/>
              </a:rPr>
              <a:t>O</a:t>
            </a:r>
            <a:r>
              <a:rPr lang="en-US" altLang="zh-CN" sz="4000" b="1" i="0" u="none" strike="noStrike" kern="0" cap="none" spc="-235" baseline="0">
                <a:solidFill>
                  <a:schemeClr val="tx1"/>
                </a:solidFill>
                <a:latin typeface="Times New Roman" pitchFamily="18" charset="0"/>
                <a:ea typeface="宋体" pitchFamily="0"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pitchFamily="0" charset="0"/>
                <a:cs typeface="Times New Roman" pitchFamily="18" charset="0"/>
              </a:rPr>
              <a:t>AR</a:t>
            </a:r>
            <a:r>
              <a:rPr lang="en-US" altLang="zh-CN" sz="40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pitchFamily="0" charset="0"/>
                <a:cs typeface="Times New Roman" pitchFamily="18" charset="0"/>
              </a:rPr>
              <a:t>T</a:t>
            </a:r>
            <a:r>
              <a:rPr lang="en-US" altLang="zh-CN" sz="4000" b="1" i="0" u="none" strike="noStrike" kern="0" cap="none" spc="-15" baseline="0">
                <a:solidFill>
                  <a:schemeClr val="tx1"/>
                </a:solidFill>
                <a:latin typeface="Times New Roman" pitchFamily="18" charset="0"/>
                <a:ea typeface="宋体" pitchFamily="0" charset="0"/>
                <a:cs typeface="Times New Roman" pitchFamily="18" charset="0"/>
              </a:rPr>
              <a:t>H</a:t>
            </a:r>
            <a:r>
              <a:rPr lang="en-US" altLang="zh-CN" sz="40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40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4000" b="1" i="0" u="none" strike="noStrike" kern="0" cap="none" spc="30" baseline="0">
                <a:solidFill>
                  <a:schemeClr val="tx1"/>
                </a:solidFill>
                <a:latin typeface="Times New Roman" pitchFamily="18" charset="0"/>
                <a:ea typeface="宋体" pitchFamily="0" charset="0"/>
                <a:cs typeface="Times New Roman" pitchFamily="18" charset="0"/>
              </a:rPr>
              <a:t>N</a:t>
            </a:r>
            <a:r>
              <a:rPr lang="en-US" altLang="zh-CN" sz="4000" b="1" i="0" u="none" strike="noStrike" kern="0" cap="none" spc="15" baseline="0">
                <a:solidFill>
                  <a:schemeClr val="tx1"/>
                </a:solidFill>
                <a:latin typeface="Times New Roman" pitchFamily="18" charset="0"/>
                <a:ea typeface="宋体" pitchFamily="0" charset="0"/>
                <a:cs typeface="Times New Roman" pitchFamily="18" charset="0"/>
              </a:rPr>
              <a:t>D</a:t>
            </a:r>
            <a:r>
              <a:rPr lang="en-US" altLang="zh-CN" sz="4000" b="1" i="0" u="none" strike="noStrike" kern="0" cap="none" spc="-45" baseline="0">
                <a:solidFill>
                  <a:schemeClr val="tx1"/>
                </a:solidFill>
                <a:latin typeface="Times New Roman" pitchFamily="18" charset="0"/>
                <a:ea typeface="宋体" pitchFamily="0" charset="0"/>
                <a:cs typeface="Times New Roman" pitchFamily="18" charset="0"/>
              </a:rPr>
              <a:t> </a:t>
            </a:r>
            <a:r>
              <a:rPr lang="en-US" altLang="zh-CN" sz="4000" b="1" i="0" u="none" strike="noStrike" kern="0" cap="none" spc="0" baseline="0">
                <a:solidFill>
                  <a:schemeClr val="tx1"/>
                </a:solidFill>
                <a:latin typeface="Times New Roman" pitchFamily="18" charset="0"/>
                <a:ea typeface="宋体" pitchFamily="0" charset="0"/>
                <a:cs typeface="Times New Roman" pitchFamily="18" charset="0"/>
              </a:rPr>
              <a:t>U</a:t>
            </a:r>
            <a:r>
              <a:rPr lang="en-US" altLang="zh-CN" sz="40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4000" b="1" i="0" u="none" strike="noStrike" kern="0" cap="none" spc="-25" baseline="0">
                <a:solidFill>
                  <a:schemeClr val="tx1"/>
                </a:solidFill>
                <a:latin typeface="Times New Roman" pitchFamily="18" charset="0"/>
                <a:ea typeface="宋体" pitchFamily="0" charset="0"/>
                <a:cs typeface="Times New Roman" pitchFamily="18" charset="0"/>
              </a:rPr>
              <a:t>E</a:t>
            </a:r>
            <a:r>
              <a:rPr lang="en-US" altLang="zh-CN" sz="4000" b="1" i="0" u="none" strike="noStrike" kern="0" cap="none" spc="-10" baseline="0">
                <a:solidFill>
                  <a:schemeClr val="tx1"/>
                </a:solidFill>
                <a:latin typeface="Times New Roman" pitchFamily="18" charset="0"/>
                <a:ea typeface="宋体" pitchFamily="0" charset="0"/>
                <a:cs typeface="Times New Roman" pitchFamily="18" charset="0"/>
              </a:rPr>
              <a:t>R</a:t>
            </a:r>
            <a:r>
              <a:rPr lang="en-US" altLang="zh-CN" sz="4000" b="1" i="0" u="none" strike="noStrike" kern="0" cap="none" spc="5" baseline="0">
                <a:solidFill>
                  <a:schemeClr val="tx1"/>
                </a:solidFill>
                <a:latin typeface="Times New Roman" pitchFamily="18" charset="0"/>
                <a:ea typeface="宋体" pitchFamily="0" charset="0"/>
                <a:cs typeface="Times New Roman" pitchFamily="18" charset="0"/>
              </a:rPr>
              <a:t>S?</a:t>
            </a:r>
            <a:endParaRPr lang="zh-CN" altLang="en-US" sz="4000" b="1" i="0" u="none" strike="noStrike" kern="0" cap="none" spc="5" baseline="0">
              <a:solidFill>
                <a:schemeClr val="tx1"/>
              </a:solidFill>
              <a:latin typeface="Times New Roman" pitchFamily="18" charset="0"/>
              <a:ea typeface="宋体" pitchFamily="0" charset="0"/>
              <a:cs typeface="Times New Roman" pitchFamily="18"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99135" y="1828800"/>
            <a:ext cx="8524875" cy="37592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Human Resource Manager</a:t>
            </a:r>
            <a:endParaRPr lang="en-US" altLang="zh-CN" sz="3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Supervisors</a:t>
            </a:r>
            <a:endParaRPr lang="en-US" altLang="zh-CN" sz="3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Employees</a:t>
            </a:r>
            <a:endParaRPr lang="en-US" altLang="zh-CN" sz="3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Data A</a:t>
            </a: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nalysts </a:t>
            </a:r>
            <a:endParaRPr lang="en-US" altLang="zh-CN" sz="3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 Executive leadership </a:t>
            </a:r>
            <a:endParaRPr lang="zh-CN" altLang="en-US" sz="3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98997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11002010"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U</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34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D</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6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95" baseline="0">
                <a:solidFill>
                  <a:schemeClr val="tx1"/>
                </a:solidFill>
                <a:latin typeface="Times New Roman" pitchFamily="18" charset="0"/>
                <a:ea typeface="宋体" pitchFamily="0" charset="0"/>
                <a:cs typeface="Times New Roman" pitchFamily="18" charset="0"/>
              </a:rPr>
              <a:t>V</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6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N</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155950" y="2413000"/>
            <a:ext cx="771715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Conditonal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 To Highlight the Blanks cells and change the font colour of the cell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Sort &amp; Filter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Remove the BlankValues.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Pivot Table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Performance Analysis from the Company through Current Employee Rating.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Formulas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 IFS (To get the Feedback of Rating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Graphs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(Area Chart ) - FINAL REPORT on Employee Performance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23657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755332" y="385444"/>
            <a:ext cx="10681335" cy="8305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pitchFamily="0" charset="0"/>
                <a:cs typeface="Times New Roman" pitchFamily="18" charset="0"/>
              </a:rPr>
              <a:t>Dataset Description</a:t>
            </a:r>
            <a:endParaRPr lang="zh-CN" altLang="en-US" sz="54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801370" y="1835150"/>
            <a:ext cx="9761856"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Dataset - IBM Edunet Portal.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Features - 29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status - Text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type - Text values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Location code - Numerical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Job function description  - Text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Gender code - Text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score - Text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Current employee rating  - Numerical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Feedback - Text values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endParaRPr>
          </a:p>
        </p:txBody>
      </p:sp>
    </p:spTree>
    <p:extLst>
      <p:ext uri="{BB962C8B-B14F-4D97-AF65-F5344CB8AC3E}">
        <p14:creationId xmlns:p14="http://schemas.microsoft.com/office/powerpoint/2010/main" val="4533314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5" name="文本框"/>
          <p:cNvSpPr>
            <a:spLocks noGrp="1"/>
          </p:cNvSpPr>
          <p:nvPr>
            <p:ph type="title"/>
          </p:nvPr>
        </p:nvSpPr>
        <p:spPr>
          <a:xfrm rot="0">
            <a:off x="739774" y="654685"/>
            <a:ext cx="1022857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imes New Roman" pitchFamily="18" charset="0"/>
                <a:ea typeface="宋体" pitchFamily="0" charset="0"/>
                <a:cs typeface="Times New Roman" pitchFamily="18" charset="0"/>
              </a:rPr>
              <a:t>THE</a:t>
            </a:r>
            <a:r>
              <a:rPr lang="en-US" altLang="zh-CN" sz="4250" b="1" i="0" u="none" strike="noStrike" kern="0" cap="none" spc="2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20" baseline="0">
                <a:solidFill>
                  <a:schemeClr val="tx1"/>
                </a:solidFill>
                <a:latin typeface="Times New Roman" pitchFamily="18" charset="0"/>
                <a:ea typeface="宋体" pitchFamily="0" charset="0"/>
                <a:cs typeface="Times New Roman" pitchFamily="18" charset="0"/>
              </a:rPr>
              <a:t>"</a:t>
            </a:r>
            <a:r>
              <a:rPr lang="en-US" altLang="zh-CN" sz="4250" b="1" i="0" u="none" strike="noStrike" kern="0" cap="none" spc="10" baseline="0">
                <a:solidFill>
                  <a:schemeClr val="tx1"/>
                </a:solidFill>
                <a:latin typeface="Times New Roman" pitchFamily="18" charset="0"/>
                <a:ea typeface="宋体" pitchFamily="0" charset="0"/>
                <a:cs typeface="Times New Roman" pitchFamily="18" charset="0"/>
              </a:rPr>
              <a:t>WOW</a:t>
            </a:r>
            <a:r>
              <a:rPr lang="en-US" altLang="zh-CN" sz="4250" b="1" i="0" u="none" strike="noStrike" kern="0" cap="none" spc="10" baseline="0">
                <a:solidFill>
                  <a:schemeClr val="tx1"/>
                </a:solidFill>
                <a:latin typeface="Times New Roman" pitchFamily="18" charset="0"/>
                <a:ea typeface="宋体" pitchFamily="0" charset="0"/>
                <a:cs typeface="Times New Roman" pitchFamily="18" charset="0"/>
              </a:rPr>
              <a:t>"</a:t>
            </a:r>
            <a:r>
              <a:rPr lang="en-US" altLang="zh-CN" sz="425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imes New Roman" pitchFamily="18" charset="0"/>
                <a:ea typeface="宋体" pitchFamily="0" charset="0"/>
                <a:cs typeface="Times New Roman" pitchFamily="18" charset="0"/>
              </a:rPr>
              <a:t>IN</a:t>
            </a:r>
            <a:r>
              <a:rPr lang="en-US" altLang="zh-CN" sz="425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5" baseline="0">
                <a:solidFill>
                  <a:schemeClr val="tx1"/>
                </a:solidFill>
                <a:latin typeface="Times New Roman" pitchFamily="18" charset="0"/>
                <a:ea typeface="宋体" pitchFamily="0" charset="0"/>
                <a:cs typeface="Times New Roman" pitchFamily="18" charset="0"/>
              </a:rPr>
              <a:t>OUR</a:t>
            </a:r>
            <a:r>
              <a:rPr lang="en-US" altLang="zh-CN" sz="425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20" baseline="0">
                <a:solidFill>
                  <a:schemeClr val="tx1"/>
                </a:solidFill>
                <a:latin typeface="Times New Roman" pitchFamily="18" charset="0"/>
                <a:ea typeface="宋体" pitchFamily="0" charset="0"/>
                <a:cs typeface="Times New Roman" pitchFamily="18" charset="0"/>
              </a:rPr>
              <a:t>SOLUTION</a:t>
            </a:r>
            <a:endParaRPr lang="zh-CN" altLang="en-US" sz="425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8" name="矩形"/>
          <p:cNvSpPr>
            <a:spLocks/>
          </p:cNvSpPr>
          <p:nvPr/>
        </p:nvSpPr>
        <p:spPr>
          <a:xfrm rot="0">
            <a:off x="2889250" y="2891155"/>
            <a:ext cx="6827520" cy="1909445"/>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New Formula Used : IFS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To Find out the Feedback for Performance of Employees by Analysing  the Current Employee Rating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endParaRPr>
          </a:p>
        </p:txBody>
      </p:sp>
    </p:spTree>
    <p:extLst>
      <p:ext uri="{BB962C8B-B14F-4D97-AF65-F5344CB8AC3E}">
        <p14:creationId xmlns:p14="http://schemas.microsoft.com/office/powerpoint/2010/main" val="1777152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2024-03-29T15:07:00Z</dcterms:created>
  <dcterms:modified xsi:type="dcterms:W3CDTF">2024-08-31T14:15:46Z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F089F0F9C1A34DF485059636D2B6D423_13</vt:lpwstr>
  </property>
  <property fmtid="{D5CDD505-2E9C-101B-9397-08002B2CF9AE}" pid="5" name="KSOProductBuildVer">
    <vt:lpwstr>1033-12.2.0.17562</vt:lpwstr>
  </property>
</Properties>
</file>