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44" y="-1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5AEAD19-7F23-4BE9-B00E-3AB567E4DA39}" type="datetimeFigureOut">
              <a:rPr lang="en-US" smtClean="0"/>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8042FA2-1567-4057-8BA7-AF32D849616D}" type="slidenum">
              <a:rPr lang="en-US" smtClean="0"/>
              <a:t>‹#›</a:t>
            </a:fld>
            <a:endParaRPr lang="en-US"/>
          </a:p>
        </p:txBody>
      </p:sp>
    </p:spTree>
    <p:extLst>
      <p:ext uri="{BB962C8B-B14F-4D97-AF65-F5344CB8AC3E}">
        <p14:creationId xmlns:p14="http://schemas.microsoft.com/office/powerpoint/2010/main" val="28393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42FA2-1567-4057-8BA7-AF32D849616D}" type="slidenum">
              <a:rPr lang="en-US" smtClean="0"/>
              <a:t>12</a:t>
            </a:fld>
            <a:endParaRPr lang="en-US"/>
          </a:p>
        </p:txBody>
      </p:sp>
    </p:spTree>
    <p:extLst>
      <p:ext uri="{BB962C8B-B14F-4D97-AF65-F5344CB8AC3E}">
        <p14:creationId xmlns:p14="http://schemas.microsoft.com/office/powerpoint/2010/main" val="4265523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bing.com/ck/a?!&amp;&amp;p=3901bafb875f892bJmltdHM9MTcxMjE4ODgwMCZpZ3VpZD0yNWExOTAyZi1iYTdkLTZmMDEtMGI3NC04M2M1YmI3YjZlMzUmaW5zaWQ9NTIzNA&amp;ptn=3&amp;ver=2&amp;hsh=3&amp;fclid=25a1902f-ba7d-6f01-0b74-83c5bb7b6e35&amp;psq=google+colab&amp;u=a1aHR0cHM6Ly9jb2xhYi5nb29nbGUv&amp;ntb=1"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185923"/>
            <a:ext cx="10058400" cy="567463"/>
          </a:xfrm>
          <a:prstGeom prst="rect">
            <a:avLst/>
          </a:prstGeom>
        </p:spPr>
        <p:txBody>
          <a:bodyPr vert="horz" wrap="square" lIns="0" tIns="13335" rIns="0" bIns="0" rtlCol="0">
            <a:spAutoFit/>
          </a:bodyPr>
          <a:lstStyle/>
          <a:p>
            <a:pPr marL="12700">
              <a:lnSpc>
                <a:spcPct val="100000"/>
              </a:lnSpc>
              <a:spcBef>
                <a:spcPts val="105"/>
              </a:spcBef>
            </a:pPr>
            <a:r>
              <a:rPr lang="en-US" sz="3600" b="1" dirty="0" smtClean="0">
                <a:latin typeface="Arial"/>
                <a:cs typeface="Arial"/>
              </a:rPr>
              <a:t>Wind &amp; Solar Power Production Prediction</a:t>
            </a:r>
            <a:r>
              <a:rPr lang="en-US" sz="3600" b="1" dirty="0" smtClean="0">
                <a:latin typeface="Arial"/>
                <a:cs typeface="Arial"/>
              </a:rPr>
              <a:t> </a:t>
            </a:r>
            <a:endParaRPr sz="3600" b="1"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3693319"/>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marL="2763520">
              <a:lnSpc>
                <a:spcPct val="100000"/>
              </a:lnSpc>
            </a:pPr>
            <a:endParaRPr lang="en-US" sz="2000" dirty="0">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r>
              <a:rPr sz="2000" b="1" dirty="0" smtClean="0">
                <a:solidFill>
                  <a:srgbClr val="1382AC"/>
                </a:solidFill>
                <a:latin typeface="Arial"/>
                <a:cs typeface="Arial"/>
              </a:rPr>
              <a:t>Presented</a:t>
            </a:r>
            <a:r>
              <a:rPr sz="2000" b="1" spc="-20" dirty="0" smtClean="0">
                <a:solidFill>
                  <a:srgbClr val="1382AC"/>
                </a:solidFill>
                <a:latin typeface="Arial"/>
                <a:cs typeface="Arial"/>
              </a:rPr>
              <a:t> </a:t>
            </a:r>
            <a:r>
              <a:rPr sz="2000" b="1" spc="-25" dirty="0" smtClean="0">
                <a:solidFill>
                  <a:srgbClr val="1382AC"/>
                </a:solidFill>
                <a:latin typeface="Arial"/>
                <a:cs typeface="Arial"/>
              </a:rPr>
              <a:t>By</a:t>
            </a:r>
            <a:r>
              <a:rPr lang="en-US" sz="2000" b="1" spc="-25" dirty="0" smtClean="0">
                <a:solidFill>
                  <a:srgbClr val="1382AC"/>
                </a:solidFill>
                <a:latin typeface="Arial"/>
                <a:cs typeface="Arial"/>
              </a:rPr>
              <a:t>:</a:t>
            </a:r>
          </a:p>
          <a:p>
            <a:pPr marL="2763520">
              <a:lnSpc>
                <a:spcPct val="100000"/>
              </a:lnSpc>
            </a:pPr>
            <a:r>
              <a:rPr sz="2000" b="1" dirty="0" smtClean="0">
                <a:solidFill>
                  <a:srgbClr val="1382AC"/>
                </a:solidFill>
                <a:latin typeface="Arial"/>
                <a:cs typeface="Arial"/>
              </a:rPr>
              <a:t>1.</a:t>
            </a:r>
            <a:r>
              <a:rPr lang="en-US" sz="2000" b="1" dirty="0" smtClean="0">
                <a:solidFill>
                  <a:srgbClr val="1382AC"/>
                </a:solidFill>
                <a:latin typeface="Arial"/>
                <a:cs typeface="Arial"/>
              </a:rPr>
              <a:t>E.</a:t>
            </a:r>
            <a:r>
              <a:rPr lang="en-US" sz="2000" b="1" spc="140" dirty="0" smtClean="0">
                <a:solidFill>
                  <a:srgbClr val="1382AC"/>
                </a:solidFill>
                <a:latin typeface="Arial"/>
                <a:cs typeface="Arial"/>
              </a:rPr>
              <a:t>VISHWA</a:t>
            </a:r>
            <a:r>
              <a:rPr sz="2000" b="1" dirty="0" smtClean="0">
                <a:solidFill>
                  <a:srgbClr val="1382AC"/>
                </a:solidFill>
                <a:latin typeface="Arial"/>
                <a:cs typeface="Arial"/>
              </a:rPr>
              <a:t>-</a:t>
            </a:r>
            <a:r>
              <a:rPr lang="en-US" sz="2000" b="1" spc="-10" dirty="0" smtClean="0">
                <a:solidFill>
                  <a:srgbClr val="1382AC"/>
                </a:solidFill>
                <a:latin typeface="Arial"/>
                <a:cs typeface="Arial"/>
              </a:rPr>
              <a:t>Alagappa college of </a:t>
            </a:r>
            <a:r>
              <a:rPr lang="en-US" sz="2000" b="1" spc="-10" dirty="0" err="1" smtClean="0">
                <a:solidFill>
                  <a:srgbClr val="1382AC"/>
                </a:solidFill>
                <a:latin typeface="Arial"/>
                <a:cs typeface="Arial"/>
              </a:rPr>
              <a:t>technology,Chennai</a:t>
            </a:r>
            <a:r>
              <a:rPr lang="en-US" sz="2000" b="1" dirty="0" smtClean="0">
                <a:solidFill>
                  <a:srgbClr val="1382AC"/>
                </a:solidFill>
                <a:latin typeface="Arial"/>
                <a:cs typeface="Arial"/>
              </a:rPr>
              <a:t>- </a:t>
            </a:r>
            <a:r>
              <a:rPr lang="en-US" sz="2000" dirty="0" smtClean="0">
                <a:solidFill>
                  <a:srgbClr val="1382AC"/>
                </a:solidFill>
                <a:latin typeface="Arial"/>
                <a:cs typeface="Arial"/>
              </a:rPr>
              <a:t>CERAMIC DEPARTMENT</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4" name="TextBox 3"/>
          <p:cNvSpPr txBox="1"/>
          <p:nvPr/>
        </p:nvSpPr>
        <p:spPr>
          <a:xfrm>
            <a:off x="990600" y="1524000"/>
            <a:ext cx="10515600" cy="2862322"/>
          </a:xfrm>
          <a:prstGeom prst="rect">
            <a:avLst/>
          </a:prstGeom>
          <a:noFill/>
        </p:spPr>
        <p:txBody>
          <a:bodyPr wrap="square" rtlCol="0">
            <a:spAutoFit/>
          </a:bodyPr>
          <a:lstStyle/>
          <a:p>
            <a:r>
              <a:rPr lang="en-US" sz="2000" dirty="0" smtClean="0"/>
              <a:t>In conclusion, this project addresses the critical need to understand and optimize residential energy consumption. Through comprehensive analysis of historical data and advanced analytical techniques, we have identified key factors influencing energy usage patterns. By uncovering these insights, we can now provide actionable recommendations for promoting energy efficiency in residential communities. Armed with this knowledge, stakeholders can implement targeted interventions and policy measures to enhance sustainability and affordability in the residential energy sector. Overall, this project represents a significant step towards achieving our goal of fostering a more efficient and sustainable energy future for all.</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dirty="0"/>
          </a:p>
        </p:txBody>
      </p:sp>
      <p:sp>
        <p:nvSpPr>
          <p:cNvPr id="4" name="TextBox 3"/>
          <p:cNvSpPr txBox="1"/>
          <p:nvPr/>
        </p:nvSpPr>
        <p:spPr>
          <a:xfrm>
            <a:off x="838200" y="1676400"/>
            <a:ext cx="10439400" cy="1200329"/>
          </a:xfrm>
          <a:prstGeom prst="rect">
            <a:avLst/>
          </a:prstGeom>
          <a:noFill/>
        </p:spPr>
        <p:txBody>
          <a:bodyPr wrap="square" rtlCol="0">
            <a:spAutoFit/>
          </a:bodyPr>
          <a:lstStyle/>
          <a:p>
            <a:r>
              <a:rPr lang="en-US" dirty="0" smtClean="0"/>
              <a:t>The future scope of this project includes real-time monitoring systems, renewable energy integration analysis, personalized intervention strategies, smart grid integration, longitudinal studies, policy analysis, and cross-disciplinary collaboration, aiming to further enhance energy efficiency and sustainability in residential communities.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4" name="TextBox 3"/>
          <p:cNvSpPr txBox="1"/>
          <p:nvPr/>
        </p:nvSpPr>
        <p:spPr>
          <a:xfrm>
            <a:off x="1295400" y="1600200"/>
            <a:ext cx="6506909" cy="1200329"/>
          </a:xfrm>
          <a:prstGeom prst="rect">
            <a:avLst/>
          </a:prstGeom>
          <a:noFill/>
        </p:spPr>
        <p:txBody>
          <a:bodyPr wrap="none" rtlCol="0">
            <a:spAutoFit/>
          </a:bodyPr>
          <a:lstStyle/>
          <a:p>
            <a:pPr marL="285750" indent="-285750">
              <a:buFont typeface="Arial" pitchFamily="34" charset="0"/>
              <a:buChar char="•"/>
            </a:pPr>
            <a:r>
              <a:rPr lang="en-US" dirty="0" smtClean="0"/>
              <a:t>https</a:t>
            </a:r>
            <a:r>
              <a:rPr lang="en-US" dirty="0"/>
              <a:t>://</a:t>
            </a:r>
            <a:r>
              <a:rPr lang="en-US" dirty="0" smtClean="0"/>
              <a:t>www.kaggle.com</a:t>
            </a:r>
          </a:p>
          <a:p>
            <a:pPr marL="285750" indent="-285750">
              <a:buFont typeface="Arial" pitchFamily="34" charset="0"/>
              <a:buChar char="•"/>
            </a:pPr>
            <a:r>
              <a:rPr lang="en-US" dirty="0" smtClean="0"/>
              <a:t>https://colab.research.google.com/?utm_source=scs-index </a:t>
            </a:r>
          </a:p>
          <a:p>
            <a:pPr marL="285750" indent="-285750">
              <a:buFont typeface="Arial" pitchFamily="34" charset="0"/>
              <a:buChar char="•"/>
            </a:pPr>
            <a:endParaRPr lang="en-US" dirty="0" smtClean="0">
              <a:hlinkClick r:id="rId3"/>
            </a:endParaRPr>
          </a:p>
          <a:p>
            <a:pPr marL="285750" indent="-285750">
              <a:buFont typeface="Arial"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5" name="TextBox 4"/>
          <p:cNvSpPr txBox="1"/>
          <p:nvPr/>
        </p:nvSpPr>
        <p:spPr>
          <a:xfrm>
            <a:off x="914400" y="1572928"/>
            <a:ext cx="10134600" cy="1631216"/>
          </a:xfrm>
          <a:prstGeom prst="rect">
            <a:avLst/>
          </a:prstGeom>
          <a:noFill/>
        </p:spPr>
        <p:txBody>
          <a:bodyPr wrap="square" rtlCol="0">
            <a:spAutoFit/>
          </a:bodyPr>
          <a:lstStyle/>
          <a:p>
            <a:r>
              <a:rPr lang="en-US" sz="2000" dirty="0" smtClean="0"/>
              <a:t>Problem statement: Analyze residential energy usage.</a:t>
            </a:r>
          </a:p>
          <a:p>
            <a:r>
              <a:rPr lang="en-US" sz="2000" dirty="0" smtClean="0"/>
              <a:t>Objective: Identify factors affecting consumption and efficiency opportunities.</a:t>
            </a:r>
          </a:p>
          <a:p>
            <a:r>
              <a:rPr lang="en-US" sz="2000" dirty="0" smtClean="0"/>
              <a:t>Scope: Explore correlations between consumption and variable.</a:t>
            </a:r>
          </a:p>
          <a:p>
            <a:r>
              <a:rPr lang="en-US" sz="2000" dirty="0" smtClean="0"/>
              <a:t>Methodology: Collect, analyze, visualize data, and provide recommendations.</a:t>
            </a:r>
          </a:p>
          <a:p>
            <a:r>
              <a:rPr lang="en-US" sz="2000" dirty="0" smtClean="0"/>
              <a:t>Outcome: Informed strategies for residential energy efficiency.</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4" name="TextBox 3"/>
          <p:cNvSpPr txBox="1"/>
          <p:nvPr/>
        </p:nvSpPr>
        <p:spPr>
          <a:xfrm>
            <a:off x="685800" y="1524000"/>
            <a:ext cx="11201400" cy="3170099"/>
          </a:xfrm>
          <a:prstGeom prst="rect">
            <a:avLst/>
          </a:prstGeom>
          <a:noFill/>
        </p:spPr>
        <p:txBody>
          <a:bodyPr wrap="square" rtlCol="0">
            <a:spAutoFit/>
          </a:bodyPr>
          <a:lstStyle/>
          <a:p>
            <a:r>
              <a:rPr lang="en-US" sz="2000" dirty="0" smtClean="0"/>
              <a:t>This project aims to tackle the issue of understanding and optimizing residential energy consumption. By analyzing historical data, we seek to uncover patterns and trends in energy usage, shedding light on factors such as weather conditions, household demographics, and appliance usage that influence consumption. Leveraging advanced analytical techniques, including statistical analysis and machine learning, we will delve into the correlations between these variables and energy usage patterns. Through insightful visualization and interpretation of the findings, we will offer actionable recommendations for promoting energy efficiency in residential communities. Ultimately, this endeavor aims to empower stakeholders with the knowledge needed to implement targeted interventions and policy measures that enhance sustainability and affordability in the residential energy sector.</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Box 2"/>
          <p:cNvSpPr txBox="1"/>
          <p:nvPr/>
        </p:nvSpPr>
        <p:spPr>
          <a:xfrm>
            <a:off x="914400" y="1371600"/>
            <a:ext cx="10058400" cy="4154984"/>
          </a:xfrm>
          <a:prstGeom prst="rect">
            <a:avLst/>
          </a:prstGeom>
          <a:noFill/>
        </p:spPr>
        <p:txBody>
          <a:bodyPr wrap="square" rtlCol="0">
            <a:spAutoFit/>
          </a:bodyPr>
          <a:lstStyle/>
          <a:p>
            <a:r>
              <a:rPr lang="en-US" sz="2000" dirty="0" smtClean="0"/>
              <a:t>Building the proposed solution would involve a combination of data processing, feature engineering, and machine learning. Here are the key system and library requirements:</a:t>
            </a:r>
          </a:p>
          <a:p>
            <a:endParaRPr lang="en-US" dirty="0"/>
          </a:p>
          <a:p>
            <a:r>
              <a:rPr lang="en-US" sz="2800" b="1" dirty="0" smtClean="0"/>
              <a:t>System Requirements:</a:t>
            </a:r>
          </a:p>
          <a:p>
            <a:r>
              <a:rPr lang="en-US" dirty="0" smtClean="0"/>
              <a:t> </a:t>
            </a:r>
          </a:p>
          <a:p>
            <a:r>
              <a:rPr lang="en-US" sz="2000" dirty="0" smtClean="0"/>
              <a:t>Hardware:</a:t>
            </a:r>
          </a:p>
          <a:p>
            <a:r>
              <a:rPr lang="en-US" sz="2000" dirty="0" smtClean="0"/>
              <a:t>              A computer with sufficient processing power, preferably with multiple cores or a GPU for faster training of machine learning models.- Adequate RAM to handle the size of the dataset and computational requirements.</a:t>
            </a:r>
          </a:p>
          <a:p>
            <a:endParaRPr lang="en-US" sz="2000" dirty="0"/>
          </a:p>
          <a:p>
            <a:r>
              <a:rPr lang="en-US" sz="2000" dirty="0" smtClean="0"/>
              <a:t> Software:- </a:t>
            </a:r>
          </a:p>
          <a:p>
            <a:r>
              <a:rPr lang="en-US" sz="2000" dirty="0"/>
              <a:t> </a:t>
            </a:r>
            <a:r>
              <a:rPr lang="en-US" sz="2000" dirty="0" smtClean="0"/>
              <a:t>             An operating system compatible with the required machine learning libraries (e.g., Windows, Linux, </a:t>
            </a:r>
            <a:r>
              <a:rPr lang="en-US" sz="2000" dirty="0" err="1" smtClean="0"/>
              <a:t>macOS</a:t>
            </a:r>
            <a:r>
              <a:rPr lang="en-US" sz="2000" dirty="0" smtClean="0"/>
              <a: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371600"/>
            <a:ext cx="11125200" cy="2954655"/>
          </a:xfrm>
          <a:prstGeom prst="rect">
            <a:avLst/>
          </a:prstGeom>
          <a:noFill/>
        </p:spPr>
        <p:txBody>
          <a:bodyPr wrap="square" rtlCol="0">
            <a:spAutoFit/>
          </a:bodyPr>
          <a:lstStyle/>
          <a:p>
            <a:r>
              <a:rPr lang="en-US" sz="2800" dirty="0" smtClean="0"/>
              <a:t>Library Requirements:</a:t>
            </a:r>
          </a:p>
          <a:p>
            <a:endParaRPr lang="en-US" dirty="0"/>
          </a:p>
          <a:p>
            <a:r>
              <a:rPr lang="en-US" sz="2000" dirty="0" smtClean="0"/>
              <a:t>1.Data Processing and Analysis:-</a:t>
            </a:r>
          </a:p>
          <a:p>
            <a:r>
              <a:rPr lang="en-US" sz="2000" dirty="0"/>
              <a:t> </a:t>
            </a:r>
            <a:r>
              <a:rPr lang="en-US" sz="2000" dirty="0" smtClean="0"/>
              <a:t>              Pandas: For data manipulation and analysis</a:t>
            </a:r>
          </a:p>
          <a:p>
            <a:r>
              <a:rPr lang="en-US" sz="2000" dirty="0"/>
              <a:t> </a:t>
            </a:r>
            <a:r>
              <a:rPr lang="en-US" sz="2000" dirty="0" smtClean="0"/>
              <a:t>              </a:t>
            </a:r>
            <a:r>
              <a:rPr lang="en-US" sz="2000" dirty="0" err="1" smtClean="0"/>
              <a:t>NumPy</a:t>
            </a:r>
            <a:r>
              <a:rPr lang="en-US" sz="2000" dirty="0" smtClean="0"/>
              <a:t>: For numerical operations on data.</a:t>
            </a:r>
          </a:p>
          <a:p>
            <a:pPr marL="342900" indent="-342900">
              <a:buAutoNum type="arabicPeriod"/>
            </a:pPr>
            <a:endParaRPr lang="en-US" sz="2000" dirty="0"/>
          </a:p>
          <a:p>
            <a:r>
              <a:rPr lang="en-US" sz="2000" dirty="0" smtClean="0"/>
              <a:t>2. Data Visualization:- </a:t>
            </a:r>
          </a:p>
          <a:p>
            <a:r>
              <a:rPr lang="en-US" sz="2000" dirty="0"/>
              <a:t> </a:t>
            </a:r>
            <a:r>
              <a:rPr lang="en-US" sz="2000" dirty="0" smtClean="0"/>
              <a:t>               </a:t>
            </a:r>
            <a:r>
              <a:rPr lang="en-US" sz="2000" dirty="0" err="1" smtClean="0"/>
              <a:t>Matplotlib</a:t>
            </a:r>
            <a:r>
              <a:rPr lang="en-US" sz="2000" dirty="0" smtClean="0"/>
              <a:t> and </a:t>
            </a:r>
            <a:r>
              <a:rPr lang="en-US" sz="2000" dirty="0" err="1" smtClean="0"/>
              <a:t>Seaborn</a:t>
            </a:r>
            <a:r>
              <a:rPr lang="en-US" sz="2000" dirty="0" smtClean="0"/>
              <a:t>: For creating visualizations to understand data patterns.</a:t>
            </a:r>
          </a:p>
          <a:p>
            <a:r>
              <a:rPr lang="en-US" sz="2000" dirty="0"/>
              <a:t> </a:t>
            </a:r>
            <a:r>
              <a:rPr lang="en-US" sz="2000" dirty="0" smtClean="0"/>
              <a:t>               </a:t>
            </a:r>
            <a:r>
              <a:rPr lang="en-US" sz="2000" dirty="0" err="1" smtClean="0"/>
              <a:t>Plotly</a:t>
            </a:r>
            <a:r>
              <a:rPr lang="en-US" sz="2000" dirty="0" smtClean="0"/>
              <a:t> or </a:t>
            </a:r>
            <a:r>
              <a:rPr lang="en-US" sz="2000" dirty="0" err="1" smtClean="0"/>
              <a:t>Bokeh</a:t>
            </a:r>
            <a:r>
              <a:rPr lang="en-US" sz="2000" dirty="0" smtClean="0"/>
              <a:t>: Interactive visualization libraries for more complex visualizations</a:t>
            </a:r>
            <a:r>
              <a:rPr lang="en-US" dirty="0" smtClean="0"/>
              <a:t>.</a:t>
            </a:r>
            <a:endParaRPr lang="en-US" dirty="0"/>
          </a:p>
        </p:txBody>
      </p:sp>
    </p:spTree>
    <p:extLst>
      <p:ext uri="{BB962C8B-B14F-4D97-AF65-F5344CB8AC3E}">
        <p14:creationId xmlns:p14="http://schemas.microsoft.com/office/powerpoint/2010/main" val="166972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p:cNvSpPr txBox="1"/>
          <p:nvPr/>
        </p:nvSpPr>
        <p:spPr>
          <a:xfrm>
            <a:off x="762000" y="1676400"/>
            <a:ext cx="10820400" cy="400110"/>
          </a:xfrm>
          <a:prstGeom prst="rect">
            <a:avLst/>
          </a:prstGeom>
          <a:noFill/>
        </p:spPr>
        <p:txBody>
          <a:bodyPr wrap="square" rtlCol="0">
            <a:spAutoFit/>
          </a:bodyPr>
          <a:lstStyle/>
          <a:p>
            <a:r>
              <a:rPr lang="en-US" sz="2000" dirty="0" smtClean="0"/>
              <a:t>. </a:t>
            </a:r>
            <a:endParaRPr lang="en-US" sz="2000" dirty="0"/>
          </a:p>
        </p:txBody>
      </p:sp>
      <p:sp>
        <p:nvSpPr>
          <p:cNvPr id="4" name="TextBox 3"/>
          <p:cNvSpPr txBox="1"/>
          <p:nvPr/>
        </p:nvSpPr>
        <p:spPr>
          <a:xfrm>
            <a:off x="762000" y="1371600"/>
            <a:ext cx="10820400" cy="3231654"/>
          </a:xfrm>
          <a:prstGeom prst="rect">
            <a:avLst/>
          </a:prstGeom>
          <a:noFill/>
        </p:spPr>
        <p:txBody>
          <a:bodyPr wrap="square" rtlCol="0">
            <a:spAutoFit/>
          </a:bodyPr>
          <a:lstStyle/>
          <a:p>
            <a:r>
              <a:rPr lang="en-US" sz="2400" dirty="0" smtClean="0"/>
              <a:t>Algorithm: </a:t>
            </a:r>
          </a:p>
          <a:p>
            <a:r>
              <a:rPr lang="en-US" dirty="0" smtClean="0"/>
              <a:t>Sure, here's a brief overview:</a:t>
            </a:r>
          </a:p>
          <a:p>
            <a:endParaRPr lang="en-US" dirty="0" smtClean="0"/>
          </a:p>
          <a:p>
            <a:r>
              <a:rPr lang="en-US" dirty="0" smtClean="0"/>
              <a:t>1.</a:t>
            </a:r>
            <a:r>
              <a:rPr lang="en-US" dirty="0" smtClean="0"/>
              <a:t>Data Collection: Gather historical weather and power production data.</a:t>
            </a:r>
          </a:p>
          <a:p>
            <a:r>
              <a:rPr lang="en-US" dirty="0" smtClean="0"/>
              <a:t>2. Preprocessing: Clean and normalize the data.</a:t>
            </a:r>
          </a:p>
          <a:p>
            <a:r>
              <a:rPr lang="en-US" dirty="0" smtClean="0"/>
              <a:t>3. Feature Engineering: Extract relevant features.</a:t>
            </a:r>
          </a:p>
          <a:p>
            <a:r>
              <a:rPr lang="en-US" dirty="0" smtClean="0"/>
              <a:t>4. Model Selection: Choose suitable machine learning models.</a:t>
            </a:r>
          </a:p>
          <a:p>
            <a:r>
              <a:rPr lang="en-US" dirty="0" smtClean="0"/>
              <a:t>5. Training: Train the selected models using historical data.</a:t>
            </a:r>
          </a:p>
          <a:p>
            <a:r>
              <a:rPr lang="en-US" dirty="0" smtClean="0"/>
              <a:t>6. Evaluation: Assess model performance using metrics.</a:t>
            </a:r>
          </a:p>
          <a:p>
            <a:r>
              <a:rPr lang="en-US" dirty="0" smtClean="0"/>
              <a:t>7. Deployment: Deploy the trained model for real-time predictions.</a:t>
            </a:r>
          </a:p>
          <a:p>
            <a:r>
              <a:rPr lang="en-US" dirty="0" smtClean="0"/>
              <a:t>8. Monitoring and Maintenance: Continuously monitor and update the model as needed.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508" y="685800"/>
            <a:ext cx="11353800" cy="400110"/>
          </a:xfrm>
          <a:prstGeom prst="rect">
            <a:avLst/>
          </a:prstGeom>
          <a:noFill/>
        </p:spPr>
        <p:txBody>
          <a:bodyPr wrap="square" rtlCol="0">
            <a:spAutoFit/>
          </a:bodyPr>
          <a:lstStyle/>
          <a:p>
            <a:r>
              <a:rPr lang="en-US" sz="2000" b="1" dirty="0" smtClean="0"/>
              <a:t>Deployment Statement:</a:t>
            </a:r>
          </a:p>
        </p:txBody>
      </p:sp>
      <p:sp>
        <p:nvSpPr>
          <p:cNvPr id="2" name="TextBox 1"/>
          <p:cNvSpPr txBox="1"/>
          <p:nvPr/>
        </p:nvSpPr>
        <p:spPr>
          <a:xfrm>
            <a:off x="609600" y="1072274"/>
            <a:ext cx="11246708" cy="5355312"/>
          </a:xfrm>
          <a:prstGeom prst="rect">
            <a:avLst/>
          </a:prstGeom>
          <a:noFill/>
        </p:spPr>
        <p:txBody>
          <a:bodyPr wrap="square" rtlCol="0">
            <a:spAutoFit/>
          </a:bodyPr>
          <a:lstStyle/>
          <a:p>
            <a:r>
              <a:rPr lang="en-US" sz="1900" dirty="0" smtClean="0"/>
              <a:t>Deployment involves setting up the predictive model to make real-time predictions accessible to users. This can be done through:</a:t>
            </a:r>
          </a:p>
          <a:p>
            <a:r>
              <a:rPr lang="en-US" sz="1900" dirty="0" smtClean="0"/>
              <a:t>1.Web Service/API: Create a web service or API where users can input current weather conditions, and the model returns predicted power production values for a specific time frame.</a:t>
            </a:r>
          </a:p>
          <a:p>
            <a:r>
              <a:rPr lang="en-US" sz="1900" dirty="0" smtClean="0"/>
              <a:t>2. Integration with Existing Systems: Integrate the predictive model into existing energy management systems or renewable energy infrastructure to provide real-time insights and optimize operations.</a:t>
            </a:r>
          </a:p>
          <a:p>
            <a:r>
              <a:rPr lang="en-US" sz="1900" dirty="0" smtClean="0"/>
              <a:t>3. Cloud Deployment: Host the model on a cloud platform like AWS, Azure, or Google Cloud for scalability and accessibility.</a:t>
            </a:r>
          </a:p>
          <a:p>
            <a:r>
              <a:rPr lang="en-US" sz="1900" dirty="0" smtClean="0"/>
              <a:t>4. Edge Deployment: Deploy the model directly on edge devices, such as </a:t>
            </a:r>
            <a:r>
              <a:rPr lang="en-US" sz="1900" dirty="0" err="1" smtClean="0"/>
              <a:t>IoT</a:t>
            </a:r>
            <a:r>
              <a:rPr lang="en-US" sz="1900" dirty="0" smtClean="0"/>
              <a:t> sensors or smart meters, to enable localized predictions without relying on external servers.</a:t>
            </a:r>
          </a:p>
          <a:p>
            <a:r>
              <a:rPr lang="en-US" sz="1900" dirty="0" smtClean="0"/>
              <a:t>5 User Interface: Develop a user-friendly interface for accessing predictions, visualizing results, and adjusting parameters if necessary.</a:t>
            </a:r>
          </a:p>
          <a:p>
            <a:r>
              <a:rPr lang="en-US" sz="1900" dirty="0" smtClean="0"/>
              <a:t>6. Security and Compliance: Ensure that the deployment adheres to security standards and regulatory requirements, especially when dealing with sensitive data like energy production and consumption.</a:t>
            </a:r>
          </a:p>
          <a:p>
            <a:r>
              <a:rPr lang="en-US" sz="1900" dirty="0" smtClean="0"/>
              <a:t>7. Scalability and Performance: Design the deployment architecture to handle varying levels of demand and ensure optimal performance under different load conditions.</a:t>
            </a:r>
          </a:p>
          <a:p>
            <a:r>
              <a:rPr lang="en-US" sz="1900" dirty="0" smtClean="0"/>
              <a:t>Overall, the deployment process aims to make the predictive model readily available and usable by stakeholders involved in managing wind and solar power production.</a:t>
            </a:r>
            <a:endParaRPr lang="en-US" sz="1900" dirty="0"/>
          </a:p>
        </p:txBody>
      </p:sp>
    </p:spTree>
    <p:extLst>
      <p:ext uri="{BB962C8B-B14F-4D97-AF65-F5344CB8AC3E}">
        <p14:creationId xmlns:p14="http://schemas.microsoft.com/office/powerpoint/2010/main" val="232123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55245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447800"/>
            <a:ext cx="5534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872</Words>
  <Application>Microsoft Office PowerPoint</Application>
  <PresentationFormat>Custom</PresentationFormat>
  <Paragraphs>82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SYSTEM APPROACH</vt:lpstr>
      <vt:lpstr>PowerPoint Presentation</vt:lpstr>
      <vt:lpstr>ALGORITHM &amp; DEPLOYMENT</vt:lpstr>
      <vt:lpstr>PowerPoint Presentation</vt:lpstr>
      <vt:lpstr>RESULT</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Dell</dc:creator>
  <cp:lastModifiedBy>Dell</cp:lastModifiedBy>
  <cp:revision>15</cp:revision>
  <dcterms:created xsi:type="dcterms:W3CDTF">2024-04-04T17:06:50Z</dcterms:created>
  <dcterms:modified xsi:type="dcterms:W3CDTF">2024-04-04T20:18:28Z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