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4" r:id="rId8"/>
    <p:sldId id="266" r:id="rId9"/>
    <p:sldId id="265"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913BF-4D58-9A17-7995-61C1F9FD74AE}"/>
              </a:ext>
            </a:extLst>
          </p:cNvPr>
          <p:cNvSpPr>
            <a:spLocks noGrp="1"/>
          </p:cNvSpPr>
          <p:nvPr>
            <p:ph type="title"/>
          </p:nvPr>
        </p:nvSpPr>
        <p:spPr>
          <a:xfrm>
            <a:off x="2286002" y="2985200"/>
            <a:ext cx="9905998" cy="1478570"/>
          </a:xfrm>
        </p:spPr>
        <p:txBody>
          <a:bodyPr>
            <a:normAutofit fontScale="90000"/>
          </a:bodyPr>
          <a:lstStyle/>
          <a:p>
            <a:r>
              <a:rPr lang="en-US"/>
              <a:t>Name :</a:t>
            </a:r>
            <a:r>
              <a:rPr lang="en-US">
                <a:solidFill>
                  <a:schemeClr val="bg1"/>
                </a:solidFill>
              </a:rPr>
              <a:t>e Sivaranjani </a:t>
            </a:r>
            <a:br>
              <a:rPr lang="en-US">
                <a:solidFill>
                  <a:schemeClr val="bg1"/>
                </a:solidFill>
              </a:rPr>
            </a:br>
            <a:r>
              <a:rPr lang="en-US"/>
              <a:t>college</a:t>
            </a:r>
            <a:br>
              <a:rPr lang="en-US"/>
            </a:br>
            <a:r>
              <a:rPr lang="en-US"/>
              <a:t>   Code:</a:t>
            </a:r>
            <a:r>
              <a:rPr lang="en-US">
                <a:solidFill>
                  <a:schemeClr val="bg1"/>
                </a:solidFill>
              </a:rPr>
              <a:t> 6202</a:t>
            </a:r>
            <a:br>
              <a:rPr lang="en-US">
                <a:solidFill>
                  <a:schemeClr val="bg1"/>
                </a:solidFill>
              </a:rPr>
            </a:br>
            <a:r>
              <a:rPr lang="en-US"/>
              <a:t>reg no :</a:t>
            </a:r>
            <a:r>
              <a:rPr lang="en-US">
                <a:solidFill>
                  <a:schemeClr val="bg1"/>
                </a:solidFill>
              </a:rPr>
              <a:t>620221104030</a:t>
            </a:r>
            <a:br>
              <a:rPr lang="en-US">
                <a:solidFill>
                  <a:schemeClr val="bg1"/>
                </a:solidFill>
              </a:rPr>
            </a:br>
            <a:endParaRPr lang="en-US"/>
          </a:p>
        </p:txBody>
      </p:sp>
      <p:sp>
        <p:nvSpPr>
          <p:cNvPr id="3" name="Content Placeholder 2">
            <a:extLst>
              <a:ext uri="{FF2B5EF4-FFF2-40B4-BE49-F238E27FC236}">
                <a16:creationId xmlns:a16="http://schemas.microsoft.com/office/drawing/2014/main" id="{4EC784DA-FEF8-2B37-0337-C61CC0DED015}"/>
              </a:ext>
            </a:extLst>
          </p:cNvPr>
          <p:cNvSpPr>
            <a:spLocks noGrp="1"/>
          </p:cNvSpPr>
          <p:nvPr>
            <p:ph idx="1"/>
          </p:nvPr>
        </p:nvSpPr>
        <p:spPr>
          <a:xfrm>
            <a:off x="782823" y="107576"/>
            <a:ext cx="9905999" cy="1775012"/>
          </a:xfrm>
        </p:spPr>
        <p:txBody>
          <a:bodyPr/>
          <a:lstStyle/>
          <a:p>
            <a:pPr marL="0" indent="0">
              <a:buNone/>
            </a:pPr>
            <a:r>
              <a:rPr lang="en-US" b="1" dirty="0">
                <a:solidFill>
                  <a:srgbClr val="FF0000"/>
                </a:solidFill>
              </a:rPr>
              <a:t>          </a:t>
            </a:r>
          </a:p>
          <a:p>
            <a:r>
              <a:rPr lang="en-US" b="1" i="1" dirty="0">
                <a:solidFill>
                  <a:srgbClr val="FF0000"/>
                </a:solidFill>
              </a:rPr>
              <a:t>                                BUILDING BUS </a:t>
            </a:r>
            <a:r>
              <a:rPr lang="en-US" b="1" dirty="0">
                <a:solidFill>
                  <a:srgbClr val="FF0000"/>
                </a:solidFill>
              </a:rPr>
              <a:t>RESERVATION</a:t>
            </a:r>
            <a:r>
              <a:rPr lang="en-US" b="1" i="1" dirty="0">
                <a:solidFill>
                  <a:srgbClr val="FF0000"/>
                </a:solidFill>
              </a:rPr>
              <a:t> SYSTEM </a:t>
            </a:r>
            <a:endParaRPr lang="en-US" b="1" dirty="0">
              <a:solidFill>
                <a:srgbClr val="FF0000"/>
              </a:solidFill>
            </a:endParaRPr>
          </a:p>
        </p:txBody>
      </p:sp>
    </p:spTree>
    <p:extLst>
      <p:ext uri="{BB962C8B-B14F-4D97-AF65-F5344CB8AC3E}">
        <p14:creationId xmlns:p14="http://schemas.microsoft.com/office/powerpoint/2010/main" val="23646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47D1-58C9-A9D5-0115-D4F807E2FC9E}"/>
              </a:ext>
            </a:extLst>
          </p:cNvPr>
          <p:cNvSpPr>
            <a:spLocks noGrp="1"/>
          </p:cNvSpPr>
          <p:nvPr>
            <p:ph type="title"/>
          </p:nvPr>
        </p:nvSpPr>
        <p:spPr/>
        <p:txBody>
          <a:bodyPr/>
          <a:lstStyle/>
          <a:p>
            <a:r>
              <a:rPr lang="en-US">
                <a:solidFill>
                  <a:schemeClr val="accent4"/>
                </a:solidFill>
              </a:rPr>
              <a:t>                 Result </a:t>
            </a:r>
            <a:br>
              <a:rPr lang="en-US">
                <a:solidFill>
                  <a:schemeClr val="accent4"/>
                </a:solidFill>
              </a:rPr>
            </a:br>
            <a:endParaRPr lang="en-US">
              <a:solidFill>
                <a:schemeClr val="accent4"/>
              </a:solidFill>
            </a:endParaRPr>
          </a:p>
        </p:txBody>
      </p:sp>
      <p:sp>
        <p:nvSpPr>
          <p:cNvPr id="3" name="Content Placeholder 2">
            <a:extLst>
              <a:ext uri="{FF2B5EF4-FFF2-40B4-BE49-F238E27FC236}">
                <a16:creationId xmlns:a16="http://schemas.microsoft.com/office/drawing/2014/main" id="{4E551900-0ED2-119C-7E3D-2283A99CD755}"/>
              </a:ext>
            </a:extLst>
          </p:cNvPr>
          <p:cNvSpPr>
            <a:spLocks noGrp="1"/>
          </p:cNvSpPr>
          <p:nvPr>
            <p:ph idx="1"/>
          </p:nvPr>
        </p:nvSpPr>
        <p:spPr/>
        <p:txBody>
          <a:bodyPr>
            <a:normAutofit fontScale="85000" lnSpcReduction="10000"/>
          </a:bodyPr>
          <a:lstStyle/>
          <a:p>
            <a:r>
              <a:rPr lang="en-US">
                <a:solidFill>
                  <a:schemeClr val="bg1"/>
                </a:solidFill>
              </a:rPr>
              <a:t>Bus Reservation System is a tool that allows users to book tickets for their journey in advance. </a:t>
            </a:r>
          </a:p>
          <a:p>
            <a:r>
              <a:rPr lang="en-US">
                <a:solidFill>
                  <a:schemeClr val="bg1"/>
                </a:solidFill>
              </a:rPr>
              <a:t>Project Result means the outcome of the Project as evaluated and measured against the Project’s Key Performance Indicators, approved performance deliverables, objectives, targets and key milestones of the Project and any other additional conditions of the above as specified in Schedule 2.</a:t>
            </a:r>
          </a:p>
          <a:p>
            <a:r>
              <a:rPr lang="en-US">
                <a:solidFill>
                  <a:schemeClr val="bg1"/>
                </a:solidFill>
              </a:rPr>
              <a:t>The project life cycle includes five main stages: initiation, planning, execution, monitoring and controlling, and closure. </a:t>
            </a:r>
          </a:p>
          <a:p>
            <a:r>
              <a:rPr lang="en-US">
                <a:solidFill>
                  <a:schemeClr val="bg1"/>
                </a:solidFill>
              </a:rPr>
              <a:t>The project process means a process as a unique action and represents the whole project implementation and the internal processes in the project. </a:t>
            </a:r>
          </a:p>
        </p:txBody>
      </p:sp>
    </p:spTree>
    <p:extLst>
      <p:ext uri="{BB962C8B-B14F-4D97-AF65-F5344CB8AC3E}">
        <p14:creationId xmlns:p14="http://schemas.microsoft.com/office/powerpoint/2010/main" val="58563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96D5-592B-BA29-3AFF-DE4A33A75464}"/>
              </a:ext>
            </a:extLst>
          </p:cNvPr>
          <p:cNvSpPr>
            <a:spLocks noGrp="1"/>
          </p:cNvSpPr>
          <p:nvPr>
            <p:ph type="title"/>
          </p:nvPr>
        </p:nvSpPr>
        <p:spPr/>
        <p:txBody>
          <a:bodyPr/>
          <a:lstStyle/>
          <a:p>
            <a:r>
              <a:rPr lang="en-US" dirty="0">
                <a:solidFill>
                  <a:schemeClr val="accent4"/>
                </a:solidFill>
              </a:rPr>
              <a:t>                 Screen shot </a:t>
            </a:r>
            <a:br>
              <a:rPr lang="en-US" dirty="0">
                <a:solidFill>
                  <a:schemeClr val="accent4"/>
                </a:solidFill>
              </a:rPr>
            </a:br>
            <a:endParaRPr lang="en-US" dirty="0">
              <a:solidFill>
                <a:schemeClr val="accent4"/>
              </a:solidFill>
            </a:endParaRPr>
          </a:p>
        </p:txBody>
      </p:sp>
      <p:pic>
        <p:nvPicPr>
          <p:cNvPr id="6" name="Content Placeholder 5">
            <a:extLst>
              <a:ext uri="{FF2B5EF4-FFF2-40B4-BE49-F238E27FC236}">
                <a16:creationId xmlns:a16="http://schemas.microsoft.com/office/drawing/2014/main" id="{21F86C02-0BAB-933A-360A-59E9C7953206}"/>
              </a:ext>
            </a:extLst>
          </p:cNvPr>
          <p:cNvPicPr>
            <a:picLocks noGrp="1" noChangeAspect="1"/>
          </p:cNvPicPr>
          <p:nvPr>
            <p:ph idx="1"/>
          </p:nvPr>
        </p:nvPicPr>
        <p:blipFill>
          <a:blip r:embed="rId2"/>
          <a:stretch>
            <a:fillRect/>
          </a:stretch>
        </p:blipFill>
        <p:spPr>
          <a:xfrm>
            <a:off x="3926542" y="1539051"/>
            <a:ext cx="3514164" cy="5076902"/>
          </a:xfrm>
        </p:spPr>
      </p:pic>
    </p:spTree>
    <p:extLst>
      <p:ext uri="{BB962C8B-B14F-4D97-AF65-F5344CB8AC3E}">
        <p14:creationId xmlns:p14="http://schemas.microsoft.com/office/powerpoint/2010/main" val="102093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6250C0-EBF3-0AC5-01B3-158BEFDF7922}"/>
              </a:ext>
            </a:extLst>
          </p:cNvPr>
          <p:cNvPicPr>
            <a:picLocks noChangeAspect="1"/>
          </p:cNvPicPr>
          <p:nvPr/>
        </p:nvPicPr>
        <p:blipFill>
          <a:blip r:embed="rId2"/>
          <a:stretch>
            <a:fillRect/>
          </a:stretch>
        </p:blipFill>
        <p:spPr>
          <a:xfrm>
            <a:off x="2169460" y="-161364"/>
            <a:ext cx="7422776" cy="7019364"/>
          </a:xfrm>
          <a:prstGeom prst="rect">
            <a:avLst/>
          </a:prstGeom>
        </p:spPr>
      </p:pic>
    </p:spTree>
    <p:extLst>
      <p:ext uri="{BB962C8B-B14F-4D97-AF65-F5344CB8AC3E}">
        <p14:creationId xmlns:p14="http://schemas.microsoft.com/office/powerpoint/2010/main" val="4244647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1F7190-6678-2A9F-2A18-E381BDBFF8ED}"/>
              </a:ext>
            </a:extLst>
          </p:cNvPr>
          <p:cNvPicPr>
            <a:picLocks noChangeAspect="1"/>
          </p:cNvPicPr>
          <p:nvPr/>
        </p:nvPicPr>
        <p:blipFill>
          <a:blip r:embed="rId2"/>
          <a:stretch>
            <a:fillRect/>
          </a:stretch>
        </p:blipFill>
        <p:spPr>
          <a:xfrm>
            <a:off x="2685650" y="0"/>
            <a:ext cx="6820700" cy="6858000"/>
          </a:xfrm>
          <a:prstGeom prst="rect">
            <a:avLst/>
          </a:prstGeom>
        </p:spPr>
      </p:pic>
      <p:sp>
        <p:nvSpPr>
          <p:cNvPr id="3" name="Title 2">
            <a:extLst>
              <a:ext uri="{FF2B5EF4-FFF2-40B4-BE49-F238E27FC236}">
                <a16:creationId xmlns:a16="http://schemas.microsoft.com/office/drawing/2014/main" id="{A6B9AD79-6222-5F14-457D-4732997EBEE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26516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F613-FEFE-AD2D-4C36-2EB3280EF393}"/>
              </a:ext>
            </a:extLst>
          </p:cNvPr>
          <p:cNvSpPr>
            <a:spLocks noGrp="1"/>
          </p:cNvSpPr>
          <p:nvPr>
            <p:ph type="title"/>
          </p:nvPr>
        </p:nvSpPr>
        <p:spPr/>
        <p:txBody>
          <a:bodyPr/>
          <a:lstStyle/>
          <a:p>
            <a:r>
              <a:rPr lang="en-US" dirty="0">
                <a:solidFill>
                  <a:schemeClr val="accent4"/>
                </a:solidFill>
              </a:rPr>
              <a:t>                        Future enhancement </a:t>
            </a:r>
          </a:p>
        </p:txBody>
      </p:sp>
      <p:sp>
        <p:nvSpPr>
          <p:cNvPr id="3" name="Content Placeholder 2">
            <a:extLst>
              <a:ext uri="{FF2B5EF4-FFF2-40B4-BE49-F238E27FC236}">
                <a16:creationId xmlns:a16="http://schemas.microsoft.com/office/drawing/2014/main" id="{13ADC1CF-8277-85B9-38CE-C8AD250E0D50}"/>
              </a:ext>
            </a:extLst>
          </p:cNvPr>
          <p:cNvSpPr>
            <a:spLocks noGrp="1"/>
          </p:cNvSpPr>
          <p:nvPr>
            <p:ph idx="1"/>
          </p:nvPr>
        </p:nvSpPr>
        <p:spPr/>
        <p:txBody>
          <a:bodyPr>
            <a:normAutofit fontScale="85000" lnSpcReduction="10000"/>
          </a:bodyPr>
          <a:lstStyle/>
          <a:p>
            <a:r>
              <a:rPr lang="en-US" dirty="0">
                <a:solidFill>
                  <a:schemeClr val="bg1"/>
                </a:solidFill>
              </a:rPr>
              <a:t>Online Bus Ticket Reservation System is a Web based application that works within a centralized network.</a:t>
            </a:r>
          </a:p>
          <a:p>
            <a:r>
              <a:rPr lang="en-US" dirty="0">
                <a:solidFill>
                  <a:schemeClr val="bg1"/>
                </a:solidFill>
              </a:rPr>
              <a:t>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 </a:t>
            </a:r>
          </a:p>
          <a:p>
            <a:r>
              <a:rPr lang="en-US" dirty="0">
                <a:solidFill>
                  <a:schemeClr val="bg1"/>
                </a:solidFill>
              </a:rPr>
              <a:t>Bus Reservation System is a tool that allows users to book tickets for their journey in advance.</a:t>
            </a:r>
          </a:p>
          <a:p>
            <a:r>
              <a:rPr lang="en-US" dirty="0">
                <a:solidFill>
                  <a:schemeClr val="bg1"/>
                </a:solidFill>
              </a:rPr>
              <a:t>The Bus Reservation System will improve the efficiency, convenience, and comfort of the reservation process. </a:t>
            </a:r>
          </a:p>
          <a:p>
            <a:endParaRPr lang="en-US" dirty="0">
              <a:solidFill>
                <a:schemeClr val="bg1"/>
              </a:solidFill>
            </a:endParaRPr>
          </a:p>
        </p:txBody>
      </p:sp>
    </p:spTree>
    <p:extLst>
      <p:ext uri="{BB962C8B-B14F-4D97-AF65-F5344CB8AC3E}">
        <p14:creationId xmlns:p14="http://schemas.microsoft.com/office/powerpoint/2010/main" val="17670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7CE5-6456-FA6B-172F-B7A488CFD1A4}"/>
              </a:ext>
            </a:extLst>
          </p:cNvPr>
          <p:cNvSpPr>
            <a:spLocks noGrp="1"/>
          </p:cNvSpPr>
          <p:nvPr>
            <p:ph type="title"/>
          </p:nvPr>
        </p:nvSpPr>
        <p:spPr/>
        <p:txBody>
          <a:bodyPr/>
          <a:lstStyle/>
          <a:p>
            <a:r>
              <a:rPr lang="en-US" dirty="0"/>
              <a:t>                </a:t>
            </a:r>
            <a:r>
              <a:rPr lang="en-US" dirty="0">
                <a:solidFill>
                  <a:schemeClr val="accent4"/>
                </a:solidFill>
              </a:rPr>
              <a:t>Conclusion </a:t>
            </a:r>
            <a:endParaRPr lang="en-US" dirty="0"/>
          </a:p>
        </p:txBody>
      </p:sp>
      <p:sp>
        <p:nvSpPr>
          <p:cNvPr id="3" name="Content Placeholder 2">
            <a:extLst>
              <a:ext uri="{FF2B5EF4-FFF2-40B4-BE49-F238E27FC236}">
                <a16:creationId xmlns:a16="http://schemas.microsoft.com/office/drawing/2014/main" id="{D6209ED1-F124-E93A-F80F-D342D0116CD0}"/>
              </a:ext>
            </a:extLst>
          </p:cNvPr>
          <p:cNvSpPr>
            <a:spLocks noGrp="1"/>
          </p:cNvSpPr>
          <p:nvPr>
            <p:ph idx="1"/>
          </p:nvPr>
        </p:nvSpPr>
        <p:spPr/>
        <p:txBody>
          <a:bodyPr>
            <a:normAutofit fontScale="85000" lnSpcReduction="10000"/>
          </a:bodyPr>
          <a:lstStyle/>
          <a:p>
            <a:r>
              <a:rPr lang="en-US" dirty="0">
                <a:solidFill>
                  <a:schemeClr val="bg1"/>
                </a:solidFill>
              </a:rPr>
              <a:t>A bus reservation system is a mobile or web software solution designed to provide customers with a personalized easy-to-utilize user experience for booking and purchasing tickets online.</a:t>
            </a:r>
          </a:p>
          <a:p>
            <a:r>
              <a:rPr lang="en-US" dirty="0">
                <a:solidFill>
                  <a:schemeClr val="bg1"/>
                </a:solidFill>
              </a:rPr>
              <a:t>An online booking system is a software solution and reservation system that makes it simple for guests to book and pay for your tours and activities online</a:t>
            </a:r>
          </a:p>
          <a:p>
            <a:r>
              <a:rPr lang="en-US" dirty="0">
                <a:solidFill>
                  <a:schemeClr val="bg1"/>
                </a:solidFill>
              </a:rPr>
              <a:t>A hotel reservation system works by sending and receiving reservation data, usually in partnership with a property management system and channel manager. </a:t>
            </a:r>
          </a:p>
          <a:p>
            <a:r>
              <a:rPr lang="en-US" dirty="0">
                <a:solidFill>
                  <a:schemeClr val="bg1"/>
                </a:solidFill>
              </a:rPr>
              <a:t>After entering the customer data, they access the calendar and select the most convenient time slot. Next, they schedule an appointment and choose the preferred payment method. </a:t>
            </a:r>
          </a:p>
        </p:txBody>
      </p:sp>
    </p:spTree>
    <p:extLst>
      <p:ext uri="{BB962C8B-B14F-4D97-AF65-F5344CB8AC3E}">
        <p14:creationId xmlns:p14="http://schemas.microsoft.com/office/powerpoint/2010/main" val="140325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76930-102C-DC5E-89B9-AAE38F962EEE}"/>
              </a:ext>
            </a:extLst>
          </p:cNvPr>
          <p:cNvSpPr>
            <a:spLocks noGrp="1"/>
          </p:cNvSpPr>
          <p:nvPr>
            <p:ph type="title"/>
          </p:nvPr>
        </p:nvSpPr>
        <p:spPr/>
        <p:txBody>
          <a:bodyPr>
            <a:normAutofit fontScale="90000"/>
          </a:bodyPr>
          <a:lstStyle/>
          <a:p>
            <a:r>
              <a:rPr lang="en-US" dirty="0"/>
              <a:t>                    </a:t>
            </a:r>
            <a:br>
              <a:rPr lang="en-US" dirty="0"/>
            </a:br>
            <a:br>
              <a:rPr lang="en-US" dirty="0"/>
            </a:br>
            <a:br>
              <a:rPr lang="en-US" dirty="0"/>
            </a:br>
            <a:br>
              <a:rPr lang="en-US" dirty="0"/>
            </a:br>
            <a:br>
              <a:rPr lang="en-US" dirty="0"/>
            </a:br>
            <a:r>
              <a:rPr lang="en-US" dirty="0"/>
              <a:t>                              </a:t>
            </a:r>
            <a:r>
              <a:rPr lang="en-US" dirty="0">
                <a:solidFill>
                  <a:schemeClr val="accent3">
                    <a:lumMod val="75000"/>
                  </a:schemeClr>
                </a:solidFill>
              </a:rPr>
              <a:t>Thank you </a:t>
            </a:r>
            <a:br>
              <a:rPr lang="en-US" dirty="0">
                <a:solidFill>
                  <a:schemeClr val="accent3">
                    <a:lumMod val="75000"/>
                  </a:schemeClr>
                </a:solidFill>
              </a:rPr>
            </a:br>
            <a:endParaRPr lang="en-US" dirty="0"/>
          </a:p>
        </p:txBody>
      </p:sp>
    </p:spTree>
    <p:extLst>
      <p:ext uri="{BB962C8B-B14F-4D97-AF65-F5344CB8AC3E}">
        <p14:creationId xmlns:p14="http://schemas.microsoft.com/office/powerpoint/2010/main" val="424665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2CFE-DCBC-DCC4-759C-F78AE187C5BC}"/>
              </a:ext>
            </a:extLst>
          </p:cNvPr>
          <p:cNvSpPr>
            <a:spLocks noGrp="1"/>
          </p:cNvSpPr>
          <p:nvPr>
            <p:ph type="title"/>
          </p:nvPr>
        </p:nvSpPr>
        <p:spPr/>
        <p:txBody>
          <a:bodyPr/>
          <a:lstStyle/>
          <a:p>
            <a:r>
              <a:rPr lang="en-US" b="1">
                <a:solidFill>
                  <a:schemeClr val="accent4"/>
                </a:solidFill>
              </a:rPr>
              <a:t>         Abstract</a:t>
            </a:r>
            <a:endParaRPr lang="en-US" b="1">
              <a:solidFill>
                <a:schemeClr val="accent3">
                  <a:lumMod val="75000"/>
                </a:schemeClr>
              </a:solidFill>
            </a:endParaRPr>
          </a:p>
        </p:txBody>
      </p:sp>
      <p:sp>
        <p:nvSpPr>
          <p:cNvPr id="3" name="Content Placeholder 2">
            <a:extLst>
              <a:ext uri="{FF2B5EF4-FFF2-40B4-BE49-F238E27FC236}">
                <a16:creationId xmlns:a16="http://schemas.microsoft.com/office/drawing/2014/main" id="{342A3CDD-961E-FB4B-457A-0AAB5611345A}"/>
              </a:ext>
            </a:extLst>
          </p:cNvPr>
          <p:cNvSpPr>
            <a:spLocks noGrp="1"/>
          </p:cNvSpPr>
          <p:nvPr>
            <p:ph idx="1"/>
          </p:nvPr>
        </p:nvSpPr>
        <p:spPr>
          <a:xfrm>
            <a:off x="753035" y="2590146"/>
            <a:ext cx="10919012" cy="3541714"/>
          </a:xfrm>
        </p:spPr>
        <p:txBody>
          <a:bodyPr>
            <a:normAutofit fontScale="92500" lnSpcReduction="20000"/>
          </a:bodyPr>
          <a:lstStyle/>
          <a:p>
            <a:r>
              <a:rPr lang="en-US">
                <a:solidFill>
                  <a:schemeClr val="bg1"/>
                </a:solidFill>
              </a:rPr>
              <a:t>Online Bus Ticket Reservation System is a Web based application that works within a centralized network.</a:t>
            </a:r>
          </a:p>
          <a:p>
            <a:r>
              <a:rPr lang="en-US">
                <a:solidFill>
                  <a:schemeClr val="bg1"/>
                </a:solidFill>
              </a:rPr>
              <a:t>This project presents a review on the software program “Online Bus Ticket Reservation System” as should be used in a bus transportation system, a facility which is used to reserve seats, cancellation of reservation and different types of route enquiries used on securing quick reservations.</a:t>
            </a:r>
          </a:p>
          <a:p>
            <a:r>
              <a:rPr lang="en-US">
                <a:solidFill>
                  <a:schemeClr val="bg1"/>
                </a:solidFill>
              </a:rPr>
              <a:t>The software achieved is capable of improving the customer hand and relationship management in ITC operations</a:t>
            </a:r>
          </a:p>
          <a:p>
            <a:r>
              <a:rPr lang="en-US">
                <a:solidFill>
                  <a:schemeClr val="bg1"/>
                </a:solidFill>
              </a:rPr>
              <a:t>. It maintains all customer details, bus details, reservation details</a:t>
            </a:r>
          </a:p>
        </p:txBody>
      </p:sp>
    </p:spTree>
    <p:extLst>
      <p:ext uri="{BB962C8B-B14F-4D97-AF65-F5344CB8AC3E}">
        <p14:creationId xmlns:p14="http://schemas.microsoft.com/office/powerpoint/2010/main" val="239218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3FDB4-E0E1-55E6-D3F8-EFABB694A5B4}"/>
              </a:ext>
            </a:extLst>
          </p:cNvPr>
          <p:cNvSpPr>
            <a:spLocks noGrp="1"/>
          </p:cNvSpPr>
          <p:nvPr>
            <p:ph type="title"/>
          </p:nvPr>
        </p:nvSpPr>
        <p:spPr/>
        <p:txBody>
          <a:bodyPr/>
          <a:lstStyle/>
          <a:p>
            <a:r>
              <a:rPr lang="en-US"/>
              <a:t>           </a:t>
            </a:r>
            <a:r>
              <a:rPr lang="en-US">
                <a:solidFill>
                  <a:schemeClr val="accent4"/>
                </a:solidFill>
              </a:rPr>
              <a:t>Problem statement</a:t>
            </a:r>
            <a:br>
              <a:rPr lang="en-US">
                <a:solidFill>
                  <a:schemeClr val="accent4"/>
                </a:solidFill>
              </a:rPr>
            </a:br>
            <a:endParaRPr lang="en-US"/>
          </a:p>
        </p:txBody>
      </p:sp>
      <p:sp>
        <p:nvSpPr>
          <p:cNvPr id="3" name="Content Placeholder 2">
            <a:extLst>
              <a:ext uri="{FF2B5EF4-FFF2-40B4-BE49-F238E27FC236}">
                <a16:creationId xmlns:a16="http://schemas.microsoft.com/office/drawing/2014/main" id="{235E2BF2-D5C4-57D0-D48F-8F806A7B750D}"/>
              </a:ext>
            </a:extLst>
          </p:cNvPr>
          <p:cNvSpPr>
            <a:spLocks noGrp="1"/>
          </p:cNvSpPr>
          <p:nvPr>
            <p:ph idx="1"/>
          </p:nvPr>
        </p:nvSpPr>
        <p:spPr/>
        <p:txBody>
          <a:bodyPr>
            <a:normAutofit fontScale="85000" lnSpcReduction="10000"/>
          </a:bodyPr>
          <a:lstStyle/>
          <a:p>
            <a:r>
              <a:rPr lang="en-US">
                <a:solidFill>
                  <a:schemeClr val="bg1"/>
                </a:solidFill>
              </a:rPr>
              <a:t>Which will get a problem system can view and the location. Millions of problem statement for bus system lets the system can select root and resort existing system would have more the time. </a:t>
            </a:r>
          </a:p>
          <a:p>
            <a:r>
              <a:rPr lang="en-US">
                <a:solidFill>
                  <a:schemeClr val="bg1"/>
                </a:solidFill>
              </a:rPr>
              <a:t>Revenue stream through the manager, the present at a certainclass. Kept it simplifies the problem for online bus reservation system is done in design is in this for making the date</a:t>
            </a:r>
          </a:p>
          <a:p>
            <a:r>
              <a:rPr lang="en-US">
                <a:solidFill>
                  <a:schemeClr val="bg1"/>
                </a:solidFill>
              </a:rPr>
              <a:t>Server onto internet statement internet can also includes a problem thoroughly recommend to some of seats in the project we aim to service.                                                                </a:t>
            </a:r>
          </a:p>
          <a:p>
            <a:r>
              <a:rPr lang="en-US">
                <a:solidFill>
                  <a:schemeClr val="bg1"/>
                </a:solidFill>
              </a:rPr>
              <a:t>Highly secure and the probNever return on a problem for online advertisements to efficiently use time and return to a project. lem statement for online bus and the money</a:t>
            </a:r>
          </a:p>
          <a:p>
            <a:endParaRPr lang="en-US">
              <a:solidFill>
                <a:schemeClr val="bg1"/>
              </a:solidFill>
            </a:endParaRPr>
          </a:p>
        </p:txBody>
      </p:sp>
    </p:spTree>
    <p:extLst>
      <p:ext uri="{BB962C8B-B14F-4D97-AF65-F5344CB8AC3E}">
        <p14:creationId xmlns:p14="http://schemas.microsoft.com/office/powerpoint/2010/main" val="347588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71DD-8E9F-2BAD-E330-49CDE2996BE5}"/>
              </a:ext>
            </a:extLst>
          </p:cNvPr>
          <p:cNvSpPr>
            <a:spLocks noGrp="1"/>
          </p:cNvSpPr>
          <p:nvPr>
            <p:ph type="title"/>
          </p:nvPr>
        </p:nvSpPr>
        <p:spPr/>
        <p:txBody>
          <a:bodyPr/>
          <a:lstStyle/>
          <a:p>
            <a:r>
              <a:rPr lang="en-US">
                <a:solidFill>
                  <a:schemeClr val="accent4"/>
                </a:solidFill>
              </a:rPr>
              <a:t>              Project overview </a:t>
            </a:r>
            <a:br>
              <a:rPr lang="en-US">
                <a:solidFill>
                  <a:schemeClr val="accent4"/>
                </a:solidFill>
              </a:rPr>
            </a:br>
            <a:endParaRPr lang="en-US">
              <a:solidFill>
                <a:schemeClr val="accent4"/>
              </a:solidFill>
            </a:endParaRPr>
          </a:p>
        </p:txBody>
      </p:sp>
      <p:sp>
        <p:nvSpPr>
          <p:cNvPr id="3" name="Content Placeholder 2">
            <a:extLst>
              <a:ext uri="{FF2B5EF4-FFF2-40B4-BE49-F238E27FC236}">
                <a16:creationId xmlns:a16="http://schemas.microsoft.com/office/drawing/2014/main" id="{796912AD-F241-8533-513A-0255B136566C}"/>
              </a:ext>
            </a:extLst>
          </p:cNvPr>
          <p:cNvSpPr>
            <a:spLocks noGrp="1"/>
          </p:cNvSpPr>
          <p:nvPr>
            <p:ph idx="1"/>
          </p:nvPr>
        </p:nvSpPr>
        <p:spPr/>
        <p:txBody>
          <a:bodyPr>
            <a:normAutofit fontScale="85000" lnSpcReduction="10000"/>
          </a:bodyPr>
          <a:lstStyle/>
          <a:p>
            <a:r>
              <a:rPr lang="en-US">
                <a:solidFill>
                  <a:schemeClr val="bg1"/>
                </a:solidFill>
              </a:rPr>
              <a:t>The main objective of a bus reservation system is to provide better work efficiency, security, accuracy, reliability, feasibility</a:t>
            </a:r>
          </a:p>
          <a:p>
            <a:r>
              <a:rPr lang="en-US">
                <a:solidFill>
                  <a:schemeClr val="bg1"/>
                </a:solidFill>
              </a:rPr>
              <a:t>The objective of the “Bus Management System” (BMS) project is to make easy to the student and staff to search for the bus to reach their reach their respective destinations and also saves uptime to reach for the bus location.</a:t>
            </a:r>
          </a:p>
          <a:p>
            <a:r>
              <a:rPr lang="en-US">
                <a:solidFill>
                  <a:schemeClr val="bg1"/>
                </a:solidFill>
              </a:rPr>
              <a:t>The minimum number of team members that have to suddenly disappear from a project before the project stalls due to lack of knowledgeable or competent personnel.</a:t>
            </a:r>
          </a:p>
          <a:p>
            <a:r>
              <a:rPr lang="en-US">
                <a:solidFill>
                  <a:schemeClr val="bg1"/>
                </a:solidFill>
              </a:rPr>
              <a:t>Energy efficiency is thus primarily dependent on the utilization of buses and secondarily on the fuel consumption of buses.</a:t>
            </a:r>
          </a:p>
        </p:txBody>
      </p:sp>
    </p:spTree>
    <p:extLst>
      <p:ext uri="{BB962C8B-B14F-4D97-AF65-F5344CB8AC3E}">
        <p14:creationId xmlns:p14="http://schemas.microsoft.com/office/powerpoint/2010/main" val="478892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6267-6DF0-1448-8807-8B422EEA87C3}"/>
              </a:ext>
            </a:extLst>
          </p:cNvPr>
          <p:cNvSpPr>
            <a:spLocks noGrp="1"/>
          </p:cNvSpPr>
          <p:nvPr>
            <p:ph type="title"/>
          </p:nvPr>
        </p:nvSpPr>
        <p:spPr/>
        <p:txBody>
          <a:bodyPr/>
          <a:lstStyle/>
          <a:p>
            <a:r>
              <a:rPr lang="en-US">
                <a:solidFill>
                  <a:schemeClr val="accent4"/>
                </a:solidFill>
              </a:rPr>
              <a:t>          Technology view </a:t>
            </a:r>
            <a:br>
              <a:rPr lang="en-US">
                <a:solidFill>
                  <a:schemeClr val="accent4"/>
                </a:solidFill>
              </a:rPr>
            </a:br>
            <a:endParaRPr lang="en-US">
              <a:solidFill>
                <a:schemeClr val="accent4"/>
              </a:solidFill>
            </a:endParaRPr>
          </a:p>
        </p:txBody>
      </p:sp>
      <p:sp>
        <p:nvSpPr>
          <p:cNvPr id="3" name="Content Placeholder 2">
            <a:extLst>
              <a:ext uri="{FF2B5EF4-FFF2-40B4-BE49-F238E27FC236}">
                <a16:creationId xmlns:a16="http://schemas.microsoft.com/office/drawing/2014/main" id="{509EB9A5-B816-EA76-A8EF-9159164916DB}"/>
              </a:ext>
            </a:extLst>
          </p:cNvPr>
          <p:cNvSpPr>
            <a:spLocks noGrp="1"/>
          </p:cNvSpPr>
          <p:nvPr>
            <p:ph idx="1"/>
          </p:nvPr>
        </p:nvSpPr>
        <p:spPr/>
        <p:txBody>
          <a:bodyPr>
            <a:normAutofit fontScale="92500" lnSpcReduction="10000"/>
          </a:bodyPr>
          <a:lstStyle/>
          <a:p>
            <a:r>
              <a:rPr lang="en-US">
                <a:solidFill>
                  <a:schemeClr val="bg1"/>
                </a:solidFill>
              </a:rPr>
              <a:t>Web development is the work involved in developing a website for the Internet (World Wide Web) or an intranet (a private network). </a:t>
            </a:r>
          </a:p>
          <a:p>
            <a:r>
              <a:rPr lang="en-US">
                <a:solidFill>
                  <a:schemeClr val="bg1"/>
                </a:solidFill>
              </a:rPr>
              <a:t>The database stores information about the users, products, orders, and more.</a:t>
            </a:r>
          </a:p>
          <a:p>
            <a:r>
              <a:rPr lang="en-US">
                <a:solidFill>
                  <a:schemeClr val="bg1"/>
                </a:solidFill>
              </a:rPr>
              <a:t>A web development framework is a set of resources and tools for software developers to build and manage web applications, web services and websites, as well as to develop application programming interfaces (APIs).</a:t>
            </a:r>
          </a:p>
          <a:p>
            <a:r>
              <a:rPr lang="en-US">
                <a:solidFill>
                  <a:schemeClr val="bg1"/>
                </a:solidFill>
              </a:rPr>
              <a:t>Design payment gateway software and select the optimal technology stack. Establish development and delivery automation environments. </a:t>
            </a:r>
          </a:p>
        </p:txBody>
      </p:sp>
    </p:spTree>
    <p:extLst>
      <p:ext uri="{BB962C8B-B14F-4D97-AF65-F5344CB8AC3E}">
        <p14:creationId xmlns:p14="http://schemas.microsoft.com/office/powerpoint/2010/main" val="153982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B4AB-00B0-3251-C131-FE0CF1DEE33F}"/>
              </a:ext>
            </a:extLst>
          </p:cNvPr>
          <p:cNvSpPr>
            <a:spLocks noGrp="1"/>
          </p:cNvSpPr>
          <p:nvPr>
            <p:ph type="title"/>
          </p:nvPr>
        </p:nvSpPr>
        <p:spPr/>
        <p:txBody>
          <a:bodyPr/>
          <a:lstStyle/>
          <a:p>
            <a:r>
              <a:rPr lang="en-US"/>
              <a:t>                        </a:t>
            </a:r>
            <a:r>
              <a:rPr lang="en-US">
                <a:solidFill>
                  <a:schemeClr val="accent4"/>
                </a:solidFill>
              </a:rPr>
              <a:t>Front end</a:t>
            </a:r>
            <a:endParaRPr lang="en-US"/>
          </a:p>
        </p:txBody>
      </p:sp>
      <p:pic>
        <p:nvPicPr>
          <p:cNvPr id="4" name="Content Placeholder 3">
            <a:extLst>
              <a:ext uri="{FF2B5EF4-FFF2-40B4-BE49-F238E27FC236}">
                <a16:creationId xmlns:a16="http://schemas.microsoft.com/office/drawing/2014/main" id="{6038041A-5315-739C-A634-BBB92BF276C0}"/>
              </a:ext>
            </a:extLst>
          </p:cNvPr>
          <p:cNvPicPr>
            <a:picLocks noGrp="1" noChangeAspect="1"/>
          </p:cNvPicPr>
          <p:nvPr>
            <p:ph idx="1"/>
          </p:nvPr>
        </p:nvPicPr>
        <p:blipFill>
          <a:blip r:embed="rId2"/>
          <a:stretch>
            <a:fillRect/>
          </a:stretch>
        </p:blipFill>
        <p:spPr>
          <a:xfrm>
            <a:off x="1141413" y="2348752"/>
            <a:ext cx="9905997" cy="4356847"/>
          </a:xfrm>
        </p:spPr>
      </p:pic>
    </p:spTree>
    <p:extLst>
      <p:ext uri="{BB962C8B-B14F-4D97-AF65-F5344CB8AC3E}">
        <p14:creationId xmlns:p14="http://schemas.microsoft.com/office/powerpoint/2010/main" val="186440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5F00-087B-D661-33B7-C30C93967895}"/>
              </a:ext>
            </a:extLst>
          </p:cNvPr>
          <p:cNvSpPr>
            <a:spLocks noGrp="1"/>
          </p:cNvSpPr>
          <p:nvPr>
            <p:ph type="title"/>
          </p:nvPr>
        </p:nvSpPr>
        <p:spPr/>
        <p:txBody>
          <a:bodyPr/>
          <a:lstStyle/>
          <a:p>
            <a:r>
              <a:rPr lang="en-US">
                <a:solidFill>
                  <a:schemeClr val="accent4"/>
                </a:solidFill>
              </a:rPr>
              <a:t>                            Back end</a:t>
            </a:r>
          </a:p>
        </p:txBody>
      </p:sp>
      <p:pic>
        <p:nvPicPr>
          <p:cNvPr id="4" name="Content Placeholder 3">
            <a:extLst>
              <a:ext uri="{FF2B5EF4-FFF2-40B4-BE49-F238E27FC236}">
                <a16:creationId xmlns:a16="http://schemas.microsoft.com/office/drawing/2014/main" id="{8F4E018C-F8B1-8E58-40CB-84B72013DE91}"/>
              </a:ext>
            </a:extLst>
          </p:cNvPr>
          <p:cNvPicPr>
            <a:picLocks noGrp="1" noChangeAspect="1"/>
          </p:cNvPicPr>
          <p:nvPr>
            <p:ph idx="1"/>
          </p:nvPr>
        </p:nvPicPr>
        <p:blipFill>
          <a:blip r:embed="rId2"/>
          <a:stretch>
            <a:fillRect/>
          </a:stretch>
        </p:blipFill>
        <p:spPr>
          <a:xfrm>
            <a:off x="2456328" y="2249488"/>
            <a:ext cx="7727577" cy="4187171"/>
          </a:xfrm>
        </p:spPr>
      </p:pic>
    </p:spTree>
    <p:extLst>
      <p:ext uri="{BB962C8B-B14F-4D97-AF65-F5344CB8AC3E}">
        <p14:creationId xmlns:p14="http://schemas.microsoft.com/office/powerpoint/2010/main" val="334416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7394-4A81-5C4E-2AAA-069A152C2D43}"/>
              </a:ext>
            </a:extLst>
          </p:cNvPr>
          <p:cNvSpPr>
            <a:spLocks noGrp="1"/>
          </p:cNvSpPr>
          <p:nvPr>
            <p:ph type="title"/>
          </p:nvPr>
        </p:nvSpPr>
        <p:spPr/>
        <p:txBody>
          <a:bodyPr/>
          <a:lstStyle/>
          <a:p>
            <a:r>
              <a:rPr lang="en-US"/>
              <a:t>                  </a:t>
            </a:r>
            <a:r>
              <a:rPr lang="en-US">
                <a:solidFill>
                  <a:schemeClr val="accent4"/>
                </a:solidFill>
              </a:rPr>
              <a:t>Modeling </a:t>
            </a:r>
            <a:endParaRPr lang="en-US"/>
          </a:p>
        </p:txBody>
      </p:sp>
      <p:sp>
        <p:nvSpPr>
          <p:cNvPr id="3" name="Content Placeholder 2">
            <a:extLst>
              <a:ext uri="{FF2B5EF4-FFF2-40B4-BE49-F238E27FC236}">
                <a16:creationId xmlns:a16="http://schemas.microsoft.com/office/drawing/2014/main" id="{E15C83BA-0DD1-3825-74F3-E1E814D784D8}"/>
              </a:ext>
            </a:extLst>
          </p:cNvPr>
          <p:cNvSpPr>
            <a:spLocks noGrp="1"/>
          </p:cNvSpPr>
          <p:nvPr>
            <p:ph idx="1"/>
          </p:nvPr>
        </p:nvSpPr>
        <p:spPr/>
        <p:txBody>
          <a:bodyPr>
            <a:normAutofit fontScale="92500" lnSpcReduction="20000"/>
          </a:bodyPr>
          <a:lstStyle/>
          <a:p>
            <a:r>
              <a:rPr lang="en-US">
                <a:solidFill>
                  <a:schemeClr val="bg1"/>
                </a:solidFill>
              </a:rPr>
              <a:t>The web development model is a software development model typically used within product internet development for websites, web applications, and mobile applications.</a:t>
            </a:r>
          </a:p>
          <a:p>
            <a:r>
              <a:rPr lang="en-US">
                <a:solidFill>
                  <a:schemeClr val="bg1"/>
                </a:solidFill>
              </a:rPr>
              <a:t>Aweb development model is a way of organizing the different stages of a website’s development so that we can complete them in a coordinated and orderly fashion.</a:t>
            </a:r>
          </a:p>
          <a:p>
            <a:r>
              <a:rPr lang="en-US">
                <a:solidFill>
                  <a:schemeClr val="bg1"/>
                </a:solidFill>
              </a:rPr>
              <a:t>There are several standard web development models, but the most popular ones are front-end, back-end, and full-stack.</a:t>
            </a:r>
          </a:p>
          <a:p>
            <a:r>
              <a:rPr lang="en-US">
                <a:solidFill>
                  <a:schemeClr val="bg1"/>
                </a:solidFill>
              </a:rPr>
              <a:t>Designing a data-intensive Website amounts to specifying its characteristics in terms of various orthogonal abstractions.</a:t>
            </a:r>
          </a:p>
          <a:p>
            <a:pPr marL="0" indent="0">
              <a:buNone/>
            </a:pPr>
            <a:endParaRPr lang="en-US">
              <a:solidFill>
                <a:schemeClr val="bg1"/>
              </a:solidFill>
            </a:endParaRPr>
          </a:p>
        </p:txBody>
      </p:sp>
    </p:spTree>
    <p:extLst>
      <p:ext uri="{BB962C8B-B14F-4D97-AF65-F5344CB8AC3E}">
        <p14:creationId xmlns:p14="http://schemas.microsoft.com/office/powerpoint/2010/main" val="2997469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FFFB-7293-2182-AA5A-9DEE6D58B133}"/>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16330F5B-C51B-7D86-3130-9ABB7F75F0D8}"/>
              </a:ext>
            </a:extLst>
          </p:cNvPr>
          <p:cNvPicPr>
            <a:picLocks noGrp="1" noChangeAspect="1"/>
          </p:cNvPicPr>
          <p:nvPr>
            <p:ph idx="1"/>
          </p:nvPr>
        </p:nvPicPr>
        <p:blipFill>
          <a:blip r:embed="rId2"/>
          <a:stretch>
            <a:fillRect/>
          </a:stretch>
        </p:blipFill>
        <p:spPr>
          <a:xfrm>
            <a:off x="0" y="-1"/>
            <a:ext cx="12407153" cy="6858001"/>
          </a:xfrm>
        </p:spPr>
      </p:pic>
    </p:spTree>
    <p:extLst>
      <p:ext uri="{BB962C8B-B14F-4D97-AF65-F5344CB8AC3E}">
        <p14:creationId xmlns:p14="http://schemas.microsoft.com/office/powerpoint/2010/main" val="3440119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Name :e Sivaranjani  college    Code: 6202 reg no :620221104030 </vt:lpstr>
      <vt:lpstr>         Abstract</vt:lpstr>
      <vt:lpstr>           Problem statement </vt:lpstr>
      <vt:lpstr>              Project overview  </vt:lpstr>
      <vt:lpstr>          Technology view  </vt:lpstr>
      <vt:lpstr>                        Front end</vt:lpstr>
      <vt:lpstr>                            Back end</vt:lpstr>
      <vt:lpstr>                  Modeling </vt:lpstr>
      <vt:lpstr>PowerPoint Presentation</vt:lpstr>
      <vt:lpstr>                 Result  </vt:lpstr>
      <vt:lpstr>                 Screen shot  </vt:lpstr>
      <vt:lpstr>PowerPoint Presentation</vt:lpstr>
      <vt:lpstr>PowerPoint Presentation</vt:lpstr>
      <vt:lpstr>                        Future enhancement </vt:lpstr>
      <vt:lpstr>                Conclusion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:e Sivaranjani  college    Code: 6202 reg no :620221104030 </dc:title>
  <dc:creator>sivaranjanie04@gmail.com</dc:creator>
  <cp:lastModifiedBy>sivaranjanie04@gmail.com</cp:lastModifiedBy>
  <cp:revision>2</cp:revision>
  <dcterms:created xsi:type="dcterms:W3CDTF">2024-04-08T05:02:58Z</dcterms:created>
  <dcterms:modified xsi:type="dcterms:W3CDTF">2024-04-08T07:30:31Z</dcterms:modified>
</cp:coreProperties>
</file>