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  <p:sldMasterId id="2147483677" r:id="rId3"/>
    <p:sldMasterId id="2147483683" r:id="rId4"/>
    <p:sldMasterId id="2147483689" r:id="rId5"/>
    <p:sldMasterId id="2147483695" r:id="rId6"/>
    <p:sldMasterId id="2147483701" r:id="rId7"/>
    <p:sldMasterId id="2147483707" r:id="rId8"/>
    <p:sldMasterId id="2147483713" r:id="rId9"/>
    <p:sldMasterId id="2147483719" r:id="rId10"/>
  </p:sldMasterIdLst>
  <p:sldIdLst>
    <p:sldId id="259" r:id="rId11"/>
    <p:sldId id="262" r:id="rId12"/>
    <p:sldId id="265" r:id="rId13"/>
    <p:sldId id="268" r:id="rId14"/>
    <p:sldId id="271" r:id="rId15"/>
    <p:sldId id="274" r:id="rId16"/>
    <p:sldId id="277" r:id="rId17"/>
    <p:sldId id="280" r:id="rId18"/>
    <p:sldId id="283" r:id="rId19"/>
    <p:sldId id="286" r:id="rId20"/>
    <p:sldId id="289" r:id="rId21"/>
    <p:sldId id="292" r:id="rId22"/>
    <p:sldId id="295" r:id="rId23"/>
    <p:sldId id="298" r:id="rId24"/>
    <p:sldId id="301" r:id="rId25"/>
    <p:sldId id="304" r:id="rId26"/>
    <p:sldId id="307" r:id="rId27"/>
    <p:sldId id="310" r:id="rId28"/>
    <p:sldId id="313" r:id="rId29"/>
    <p:sldId id="316" r:id="rId30"/>
    <p:sldId id="319" r:id="rId31"/>
    <p:sldId id="322" r:id="rId32"/>
    <p:sldId id="325" r:id="rId33"/>
    <p:sldId id="328" r:id="rId34"/>
    <p:sldId id="331" r:id="rId35"/>
    <p:sldId id="334" r:id="rId36"/>
    <p:sldId id="337" r:id="rId37"/>
    <p:sldId id="340" r:id="rId38"/>
    <p:sldId id="343" r:id="rId39"/>
    <p:sldId id="346" r:id="rId40"/>
    <p:sldId id="349" r:id="rId41"/>
    <p:sldId id="352" r:id="rId42"/>
    <p:sldId id="355" r:id="rId43"/>
    <p:sldId id="358" r:id="rId44"/>
    <p:sldId id="361" r:id="rId45"/>
    <p:sldId id="364" r:id="rId46"/>
    <p:sldId id="367" r:id="rId47"/>
    <p:sldId id="370" r:id="rId48"/>
    <p:sldId id="373" r:id="rId49"/>
    <p:sldId id="376" r:id="rId50"/>
    <p:sldId id="379" r:id="rId51"/>
    <p:sldId id="382" r:id="rId52"/>
  </p:sldIdLst>
  <p:sldSz cx="12192000" cy="6858000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2D5ABB26-0587-4C30-8999-92F81FD0307C}" styleName="No Style, No Grid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1" Type="http://schemas.openxmlformats.org/officeDocument/2006/relationships/slide" Target="slides/slide1.xml" /><Relationship Id="rId12" Type="http://schemas.openxmlformats.org/officeDocument/2006/relationships/slide" Target="slides/slide2.xml" /><Relationship Id="rId13" Type="http://schemas.openxmlformats.org/officeDocument/2006/relationships/slide" Target="slides/slide3.xml" /><Relationship Id="rId14" Type="http://schemas.openxmlformats.org/officeDocument/2006/relationships/slide" Target="slides/slide4.xml" /><Relationship Id="rId15" Type="http://schemas.openxmlformats.org/officeDocument/2006/relationships/slide" Target="slides/slide5.xml" /><Relationship Id="rId16" Type="http://schemas.openxmlformats.org/officeDocument/2006/relationships/slide" Target="slides/slide6.xml" /><Relationship Id="rId17" Type="http://schemas.openxmlformats.org/officeDocument/2006/relationships/slide" Target="slides/slide7.xml" /><Relationship Id="rId18" Type="http://schemas.openxmlformats.org/officeDocument/2006/relationships/slide" Target="slides/slide8.xml" /><Relationship Id="rId19" Type="http://schemas.openxmlformats.org/officeDocument/2006/relationships/slide" Target="slides/slide9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0.xml" /><Relationship Id="rId21" Type="http://schemas.openxmlformats.org/officeDocument/2006/relationships/slide" Target="slides/slide11.xml" /><Relationship Id="rId22" Type="http://schemas.openxmlformats.org/officeDocument/2006/relationships/slide" Target="slides/slide12.xml" /><Relationship Id="rId23" Type="http://schemas.openxmlformats.org/officeDocument/2006/relationships/slide" Target="slides/slide13.xml" /><Relationship Id="rId24" Type="http://schemas.openxmlformats.org/officeDocument/2006/relationships/slide" Target="slides/slide14.xml" /><Relationship Id="rId25" Type="http://schemas.openxmlformats.org/officeDocument/2006/relationships/slide" Target="slides/slide15.xml" /><Relationship Id="rId26" Type="http://schemas.openxmlformats.org/officeDocument/2006/relationships/slide" Target="slides/slide16.xml" /><Relationship Id="rId27" Type="http://schemas.openxmlformats.org/officeDocument/2006/relationships/slide" Target="slides/slide17.xml" /><Relationship Id="rId28" Type="http://schemas.openxmlformats.org/officeDocument/2006/relationships/slide" Target="slides/slide18.xml" /><Relationship Id="rId29" Type="http://schemas.openxmlformats.org/officeDocument/2006/relationships/slide" Target="slides/slide19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20.xml" /><Relationship Id="rId31" Type="http://schemas.openxmlformats.org/officeDocument/2006/relationships/slide" Target="slides/slide21.xml" /><Relationship Id="rId32" Type="http://schemas.openxmlformats.org/officeDocument/2006/relationships/slide" Target="slides/slide22.xml" /><Relationship Id="rId33" Type="http://schemas.openxmlformats.org/officeDocument/2006/relationships/slide" Target="slides/slide23.xml" /><Relationship Id="rId34" Type="http://schemas.openxmlformats.org/officeDocument/2006/relationships/slide" Target="slides/slide24.xml" /><Relationship Id="rId35" Type="http://schemas.openxmlformats.org/officeDocument/2006/relationships/slide" Target="slides/slide25.xml" /><Relationship Id="rId36" Type="http://schemas.openxmlformats.org/officeDocument/2006/relationships/slide" Target="slides/slide26.xml" /><Relationship Id="rId37" Type="http://schemas.openxmlformats.org/officeDocument/2006/relationships/slide" Target="slides/slide27.xml" /><Relationship Id="rId38" Type="http://schemas.openxmlformats.org/officeDocument/2006/relationships/slide" Target="slides/slide28.xml" /><Relationship Id="rId39" Type="http://schemas.openxmlformats.org/officeDocument/2006/relationships/slide" Target="slides/slide29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30.xml" /><Relationship Id="rId41" Type="http://schemas.openxmlformats.org/officeDocument/2006/relationships/slide" Target="slides/slide31.xml" /><Relationship Id="rId42" Type="http://schemas.openxmlformats.org/officeDocument/2006/relationships/slide" Target="slides/slide32.xml" /><Relationship Id="rId43" Type="http://schemas.openxmlformats.org/officeDocument/2006/relationships/slide" Target="slides/slide33.xml" /><Relationship Id="rId44" Type="http://schemas.openxmlformats.org/officeDocument/2006/relationships/slide" Target="slides/slide34.xml" /><Relationship Id="rId45" Type="http://schemas.openxmlformats.org/officeDocument/2006/relationships/slide" Target="slides/slide35.xml" /><Relationship Id="rId46" Type="http://schemas.openxmlformats.org/officeDocument/2006/relationships/slide" Target="slides/slide36.xml" /><Relationship Id="rId47" Type="http://schemas.openxmlformats.org/officeDocument/2006/relationships/slide" Target="slides/slide37.xml" /><Relationship Id="rId48" Type="http://schemas.openxmlformats.org/officeDocument/2006/relationships/slide" Target="slides/slide38.xml" /><Relationship Id="rId49" Type="http://schemas.openxmlformats.org/officeDocument/2006/relationships/slide" Target="slides/slide39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40.xml" /><Relationship Id="rId51" Type="http://schemas.openxmlformats.org/officeDocument/2006/relationships/slide" Target="slides/slide41.xml" /><Relationship Id="rId52" Type="http://schemas.openxmlformats.org/officeDocument/2006/relationships/slide" Target="slides/slide42.xml" /><Relationship Id="rId53" Type="http://schemas.openxmlformats.org/officeDocument/2006/relationships/tags" Target="tags/tag1.xml" /><Relationship Id="rId54" Type="http://schemas.openxmlformats.org/officeDocument/2006/relationships/presProps" Target="presProps.xml" /><Relationship Id="rId55" Type="http://schemas.openxmlformats.org/officeDocument/2006/relationships/viewProps" Target="viewProps.xml" /><Relationship Id="rId56" Type="http://schemas.openxmlformats.org/officeDocument/2006/relationships/theme" Target="theme/theme1.xml" /><Relationship Id="rId57" Type="http://schemas.openxmlformats.org/officeDocument/2006/relationships/tableStyles" Target="tableStyles.xml" /><Relationship Id="rId6" Type="http://schemas.openxmlformats.org/officeDocument/2006/relationships/slideMaster" Target="slideMasters/slideMaster6.xml" /><Relationship Id="rId7" Type="http://schemas.openxmlformats.org/officeDocument/2006/relationships/slideMaster" Target="slideMasters/slideMaster7.xml" /><Relationship Id="rId8" Type="http://schemas.openxmlformats.org/officeDocument/2006/relationships/slideMaster" Target="slideMasters/slideMaster8.xml" /><Relationship Id="rId9" Type="http://schemas.openxmlformats.org/officeDocument/2006/relationships/slideMaster" Target="slideMasters/slideMaster9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689783-7D9B-4F0F-BE1F-E2CE6E0FB9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9F093A-4F40-4979-9452-F970CE9DD8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D9D052-CBC9-47E3-BEF8-3AE77DE759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C77493-FF4D-4EE1-BF55-22731C0E00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C2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C2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C2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C2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13E95D-0580-40BF-90E4-84BFD047B8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376D631-77FE-494D-BA6E-AA44664776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D7D0C99-77EE-4D29-AE7F-15010063C3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8B8D10A-9018-471F-ABC4-BC3EBEF8F0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9D9D3EA-835B-4336-9A3C-4A91A1B432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BED4682-7CD2-4729-9852-1487996625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64C7F9-9937-4BC3-9090-871DA8F23F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8.xml" /><Relationship Id="rId2" Type="http://schemas.openxmlformats.org/officeDocument/2006/relationships/slideLayout" Target="../slideLayouts/slideLayout59.xml" /><Relationship Id="rId3" Type="http://schemas.openxmlformats.org/officeDocument/2006/relationships/slideLayout" Target="../slideLayouts/slideLayout60.xml" /><Relationship Id="rId4" Type="http://schemas.openxmlformats.org/officeDocument/2006/relationships/slideLayout" Target="../slideLayouts/slideLayout61.xml" /><Relationship Id="rId5" Type="http://schemas.openxmlformats.org/officeDocument/2006/relationships/slideLayout" Target="../slideLayouts/slideLayout62.xml" /><Relationship Id="rId6" Type="http://schemas.openxmlformats.org/officeDocument/2006/relationships/theme" Target="../theme/theme10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image" Target="../media/image1.png" /><Relationship Id="rId7" Type="http://schemas.openxmlformats.org/officeDocument/2006/relationships/theme" Target="../theme/theme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0.xml" /><Relationship Id="rId4" Type="http://schemas.openxmlformats.org/officeDocument/2006/relationships/slideLayout" Target="../slideLayouts/slideLayout31.xml" /><Relationship Id="rId5" Type="http://schemas.openxmlformats.org/officeDocument/2006/relationships/slideLayout" Target="../slideLayouts/slideLayout32.xml" /><Relationship Id="rId6" Type="http://schemas.openxmlformats.org/officeDocument/2006/relationships/image" Target="../media/image1.png" /><Relationship Id="rId7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slideLayout" Target="../slideLayouts/slideLayout34.xml" /><Relationship Id="rId3" Type="http://schemas.openxmlformats.org/officeDocument/2006/relationships/slideLayout" Target="../slideLayouts/slideLayout35.xml" /><Relationship Id="rId4" Type="http://schemas.openxmlformats.org/officeDocument/2006/relationships/slideLayout" Target="../slideLayouts/slideLayout36.xml" /><Relationship Id="rId5" Type="http://schemas.openxmlformats.org/officeDocument/2006/relationships/slideLayout" Target="../slideLayouts/slideLayout37.xml" /><Relationship Id="rId6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slideLayout" Target="../slideLayouts/slideLayout39.xml" /><Relationship Id="rId3" Type="http://schemas.openxmlformats.org/officeDocument/2006/relationships/slideLayout" Target="../slideLayouts/slideLayout40.xml" /><Relationship Id="rId4" Type="http://schemas.openxmlformats.org/officeDocument/2006/relationships/slideLayout" Target="../slideLayouts/slideLayout41.xml" /><Relationship Id="rId5" Type="http://schemas.openxmlformats.org/officeDocument/2006/relationships/slideLayout" Target="../slideLayouts/slideLayout42.xml" /><Relationship Id="rId6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slideLayout" Target="../slideLayouts/slideLayout44.xml" /><Relationship Id="rId3" Type="http://schemas.openxmlformats.org/officeDocument/2006/relationships/slideLayout" Target="../slideLayouts/slideLayout45.xml" /><Relationship Id="rId4" Type="http://schemas.openxmlformats.org/officeDocument/2006/relationships/slideLayout" Target="../slideLayouts/slideLayout46.xml" /><Relationship Id="rId5" Type="http://schemas.openxmlformats.org/officeDocument/2006/relationships/slideLayout" Target="../slideLayouts/slideLayout47.xml" /><Relationship Id="rId6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Relationship Id="rId2" Type="http://schemas.openxmlformats.org/officeDocument/2006/relationships/slideLayout" Target="../slideLayouts/slideLayout49.xml" /><Relationship Id="rId3" Type="http://schemas.openxmlformats.org/officeDocument/2006/relationships/slideLayout" Target="../slideLayouts/slideLayout50.xml" /><Relationship Id="rId4" Type="http://schemas.openxmlformats.org/officeDocument/2006/relationships/slideLayout" Target="../slideLayouts/slideLayout51.xml" /><Relationship Id="rId5" Type="http://schemas.openxmlformats.org/officeDocument/2006/relationships/slideLayout" Target="../slideLayouts/slideLayout52.xml" /><Relationship Id="rId6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 /><Relationship Id="rId2" Type="http://schemas.openxmlformats.org/officeDocument/2006/relationships/slideLayout" Target="../slideLayouts/slideLayout54.xml" /><Relationship Id="rId3" Type="http://schemas.openxmlformats.org/officeDocument/2006/relationships/slideLayout" Target="../slideLayouts/slideLayout55.xml" /><Relationship Id="rId4" Type="http://schemas.openxmlformats.org/officeDocument/2006/relationships/slideLayout" Target="../slideLayouts/slideLayout56.xml" /><Relationship Id="rId5" Type="http://schemas.openxmlformats.org/officeDocument/2006/relationships/slideLayout" Target="../slideLayouts/slideLayout57.xml" /><Relationship Id="rId6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9496" y="572452"/>
            <a:ext cx="3493007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02288"/>
            <a:ext cx="10356850" cy="412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 smtClean="0"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6" name="bg object 16"/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1670" y="718438"/>
            <a:ext cx="7967090" cy="682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980" y="2368740"/>
            <a:ext cx="10226039" cy="3316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C2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6" name="bg object 16"/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1670" y="718438"/>
            <a:ext cx="7967090" cy="682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980" y="2368740"/>
            <a:ext cx="10226039" cy="3316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C2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493712"/>
            <a:ext cx="3416935" cy="448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286573"/>
            <a:ext cx="10356850" cy="3818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493712"/>
            <a:ext cx="3416935" cy="448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286573"/>
            <a:ext cx="10356850" cy="3818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666749"/>
            <a:ext cx="254635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734" y="1684401"/>
            <a:ext cx="10237470" cy="4503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666749"/>
            <a:ext cx="254635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734" y="1684401"/>
            <a:ext cx="10237470" cy="4503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9496" y="572452"/>
            <a:ext cx="3493007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02288"/>
            <a:ext cx="10356850" cy="412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hyperlink" Target="https://tfhub.dev/s?module-type=text-embedding" TargetMode="External" /><Relationship Id="rId3" Type="http://schemas.openxmlformats.org/officeDocument/2006/relationships/hyperlink" Target="https://github.com/google-research/bert" TargetMode="External" /><Relationship Id="rId4" Type="http://schemas.openxmlformats.org/officeDocument/2006/relationships/hyperlink" Target="https://huggingface.co/transformers/model_doc/bert.html" TargetMode="External" /><Relationship Id="rId5" Type="http://schemas.openxmlformats.org/officeDocument/2006/relationships/hyperlink" Target="https://huggingface.co/transformers/pretrained_models.html" TargetMode="Externa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image" Target="../media/image6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hyperlink" Target="https://towardsdatascience.com/working-with-hugging-face-transformers-and-tf-2-0-89bf35e3555a" TargetMode="External" /><Relationship Id="rId3" Type="http://schemas.openxmlformats.org/officeDocument/2006/relationships/hyperlink" Target="https://towardsdatascience.com/nlp-extract-contextualized-word-embeddings-from-bert-keras-tf-67ef29f60a7b" TargetMode="External" /><Relationship Id="rId4" Type="http://schemas.openxmlformats.org/officeDocument/2006/relationships/hyperlink" Target="https://www.kaggle.com/shirishsharma/nlp-from-embeddings-and-rnns-to-bert" TargetMode="Externa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hyperlink" Target="https://huggingface.co/transformers/model_doc/roberta.html" TargetMode="External" /><Relationship Id="rId3" Type="http://schemas.openxmlformats.org/officeDocument/2006/relationships/hyperlink" Target="https://github.com/pytorch/fairseq/tree/master/examples/roberta" TargetMode="External" /><Relationship Id="rId4" Type="http://schemas.openxmlformats.org/officeDocument/2006/relationships/hyperlink" Target="https://cloud.google.com/tpu/docs/tutorials/roberta-pytorch" TargetMode="External" /><Relationship Id="rId5" Type="http://schemas.openxmlformats.org/officeDocument/2006/relationships/hyperlink" Target="https://arxiv.org/abs/1907.11692" TargetMode="External" /><Relationship Id="rId6" Type="http://schemas.openxmlformats.org/officeDocument/2006/relationships/hyperlink" Target="https://medium.com/towards-artificial-intelligence/a-robustly-optimized-bert-pretraining-approach-f6b6e537e6a6" TargetMode="External" /><Relationship Id="rId7" Type="http://schemas.openxmlformats.org/officeDocument/2006/relationships/hyperlink" Target="https://medium.com/analytics-vidhya/using-roberta-with-fastai-for-nlp-7ed3fed21f6c" TargetMode="Externa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image" Target="../media/image7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image" Target="../media/image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Relationship Id="rId2" Type="http://schemas.openxmlformats.org/officeDocument/2006/relationships/image" Target="../media/image9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Relationship Id="rId2" Type="http://schemas.openxmlformats.org/officeDocument/2006/relationships/hyperlink" Target="https://monkeylearn.com/blog/sentiment-analysis-examples/" TargetMode="Externa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Relationship Id="rId2" Type="http://schemas.openxmlformats.org/officeDocument/2006/relationships/image" Target="../media/image10.jpe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Relationship Id="rId2" Type="http://schemas.openxmlformats.org/officeDocument/2006/relationships/image" Target="../media/image11.jpe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2" Type="http://schemas.openxmlformats.org/officeDocument/2006/relationships/image" Target="../media/image12.jpe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image" Target="../media/image1.png" /><Relationship Id="rId3" Type="http://schemas.openxmlformats.org/officeDocument/2006/relationships/image" Target="../media/image3.jpe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hyperlink" Target="https://www.kaggle.com/datasets/crowdflower/twitter-airline-sentiment" TargetMode="Externa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hyperlink" Target="https://arxiv.org/abs/1810.04805" TargetMode="Ex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image" Target="../media/image4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image" Target="../media/image5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3560" y="2920682"/>
            <a:ext cx="6612890" cy="14166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795145" marR="5080" indent="-1783080">
              <a:lnSpc>
                <a:spcPts val="5180"/>
              </a:lnSpc>
              <a:spcBef>
                <a:spcPts val="760"/>
              </a:spcBef>
            </a:pPr>
            <a:r>
              <a:rPr sz="4800" spc="-660"/>
              <a:t>SENTIMENT</a:t>
            </a:r>
            <a:r>
              <a:rPr sz="4800" spc="-55"/>
              <a:t> </a:t>
            </a:r>
            <a:r>
              <a:rPr sz="4800" spc="-565"/>
              <a:t>ANALYSIS</a:t>
            </a:r>
            <a:r>
              <a:rPr sz="4800" spc="-50"/>
              <a:t> </a:t>
            </a:r>
            <a:r>
              <a:rPr sz="4800" spc="-685"/>
              <a:t>FOR </a:t>
            </a:r>
            <a:r>
              <a:rPr sz="4800" spc="-565"/>
              <a:t>MARKETING</a:t>
            </a:r>
            <a:endParaRPr sz="4800"/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708660"/>
            <a:ext cx="48082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15">
                <a:latin typeface="Calibri"/>
                <a:cs typeface="Calibri"/>
              </a:rPr>
              <a:t>Finetuning</a:t>
            </a:r>
            <a:r>
              <a:rPr b="1" spc="5">
                <a:latin typeface="Calibri"/>
                <a:cs typeface="Calibri"/>
              </a:rPr>
              <a:t> </a:t>
            </a:r>
            <a:r>
              <a:rPr b="1" spc="15">
                <a:latin typeface="Calibri"/>
                <a:cs typeface="Calibri"/>
              </a:rPr>
              <a:t>BERT</a:t>
            </a:r>
            <a:r>
              <a:rPr b="1" spc="20">
                <a:latin typeface="Calibri"/>
                <a:cs typeface="Calibri"/>
              </a:rPr>
              <a:t> </a:t>
            </a:r>
            <a:r>
              <a:rPr b="1" spc="-10">
                <a:latin typeface="Calibri"/>
                <a:cs typeface="Calibri"/>
              </a:rPr>
              <a:t>for</a:t>
            </a:r>
            <a:r>
              <a:rPr b="1" spc="25">
                <a:latin typeface="Calibri"/>
                <a:cs typeface="Calibri"/>
              </a:rPr>
              <a:t> </a:t>
            </a:r>
            <a:r>
              <a:rPr b="1" spc="20">
                <a:latin typeface="Calibri"/>
                <a:cs typeface="Calibri"/>
              </a:rPr>
              <a:t>Embeddings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452816"/>
            <a:ext cx="10365740" cy="480822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271145">
              <a:lnSpc>
                <a:spcPct val="69900"/>
              </a:lnSpc>
              <a:spcBef>
                <a:spcPts val="850"/>
              </a:spcBef>
            </a:pPr>
            <a:r>
              <a:rPr sz="2000" i="1">
                <a:latin typeface="Calibri"/>
                <a:cs typeface="Calibri"/>
              </a:rPr>
              <a:t>For </a:t>
            </a:r>
            <a:r>
              <a:rPr sz="2000" i="1" spc="5">
                <a:latin typeface="Calibri"/>
                <a:cs typeface="Calibri"/>
              </a:rPr>
              <a:t>finetuning, </a:t>
            </a:r>
            <a:r>
              <a:rPr sz="2000" i="1" spc="-5">
                <a:latin typeface="Calibri"/>
                <a:cs typeface="Calibri"/>
              </a:rPr>
              <a:t>it is </a:t>
            </a:r>
            <a:r>
              <a:rPr sz="2000" i="1" spc="10">
                <a:latin typeface="Calibri"/>
                <a:cs typeface="Calibri"/>
              </a:rPr>
              <a:t>to be </a:t>
            </a:r>
            <a:r>
              <a:rPr sz="2000" i="1" spc="-15">
                <a:latin typeface="Calibri"/>
                <a:cs typeface="Calibri"/>
              </a:rPr>
              <a:t>kept </a:t>
            </a:r>
            <a:r>
              <a:rPr sz="2000" i="1">
                <a:latin typeface="Calibri"/>
                <a:cs typeface="Calibri"/>
              </a:rPr>
              <a:t>in mind, </a:t>
            </a:r>
            <a:r>
              <a:rPr sz="2000" i="1" spc="5">
                <a:latin typeface="Calibri"/>
                <a:cs typeface="Calibri"/>
              </a:rPr>
              <a:t>there are </a:t>
            </a:r>
            <a:r>
              <a:rPr sz="2000" i="1" spc="10">
                <a:latin typeface="Calibri"/>
                <a:cs typeface="Calibri"/>
              </a:rPr>
              <a:t>many </a:t>
            </a:r>
            <a:r>
              <a:rPr sz="2000" i="1" spc="5">
                <a:latin typeface="Calibri"/>
                <a:cs typeface="Calibri"/>
              </a:rPr>
              <a:t>ways </a:t>
            </a:r>
            <a:r>
              <a:rPr sz="2000" i="1" spc="10">
                <a:latin typeface="Calibri"/>
                <a:cs typeface="Calibri"/>
              </a:rPr>
              <a:t>to do this. </a:t>
            </a:r>
            <a:r>
              <a:rPr sz="2000" i="1" spc="-25">
                <a:latin typeface="Calibri"/>
                <a:cs typeface="Calibri"/>
              </a:rPr>
              <a:t>We </a:t>
            </a:r>
            <a:r>
              <a:rPr sz="2000" i="1" spc="5">
                <a:latin typeface="Calibri"/>
                <a:cs typeface="Calibri"/>
              </a:rPr>
              <a:t>are </a:t>
            </a:r>
            <a:r>
              <a:rPr sz="2000" i="1" spc="15">
                <a:latin typeface="Calibri"/>
                <a:cs typeface="Calibri"/>
              </a:rPr>
              <a:t>using </a:t>
            </a:r>
            <a:r>
              <a:rPr sz="2000" i="1">
                <a:latin typeface="Calibri"/>
                <a:cs typeface="Calibri"/>
              </a:rPr>
              <a:t>BERT from </a:t>
            </a:r>
            <a:r>
              <a:rPr sz="2000" i="1" spc="5">
                <a:latin typeface="Calibri"/>
                <a:cs typeface="Calibri"/>
              </a:rPr>
              <a:t> </a:t>
            </a:r>
            <a:r>
              <a:rPr sz="2000" i="1" spc="25">
                <a:latin typeface="Calibri"/>
                <a:cs typeface="Calibri"/>
              </a:rPr>
              <a:t>Huggingfacrepository</a:t>
            </a:r>
            <a:r>
              <a:rPr sz="2000" i="1" spc="-155">
                <a:latin typeface="Calibri"/>
                <a:cs typeface="Calibri"/>
              </a:rPr>
              <a:t> </a:t>
            </a:r>
            <a:r>
              <a:rPr sz="2000" i="1" spc="-5">
                <a:latin typeface="Calibri"/>
                <a:cs typeface="Calibri"/>
              </a:rPr>
              <a:t>while</a:t>
            </a:r>
            <a:r>
              <a:rPr sz="2000" i="1" spc="15">
                <a:latin typeface="Calibri"/>
                <a:cs typeface="Calibri"/>
              </a:rPr>
              <a:t> </a:t>
            </a:r>
            <a:r>
              <a:rPr sz="2000" i="1" spc="-5">
                <a:latin typeface="Calibri"/>
                <a:cs typeface="Calibri"/>
              </a:rPr>
              <a:t>it</a:t>
            </a:r>
            <a:r>
              <a:rPr sz="2000" i="1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can</a:t>
            </a:r>
            <a:r>
              <a:rPr sz="2000" i="1" spc="-60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also</a:t>
            </a:r>
            <a:r>
              <a:rPr sz="2000" i="1" spc="-60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be</a:t>
            </a:r>
            <a:r>
              <a:rPr sz="2000" i="1" spc="-60">
                <a:latin typeface="Calibri"/>
                <a:cs typeface="Calibri"/>
              </a:rPr>
              <a:t> </a:t>
            </a:r>
            <a:r>
              <a:rPr sz="2000" i="1" spc="20">
                <a:latin typeface="Calibri"/>
                <a:cs typeface="Calibri"/>
              </a:rPr>
              <a:t>used</a:t>
            </a:r>
            <a:r>
              <a:rPr sz="2000" i="1" spc="-60">
                <a:latin typeface="Calibri"/>
                <a:cs typeface="Calibri"/>
              </a:rPr>
              <a:t> </a:t>
            </a:r>
            <a:r>
              <a:rPr sz="2000" i="1">
                <a:latin typeface="Calibri"/>
                <a:cs typeface="Calibri"/>
              </a:rPr>
              <a:t>from</a:t>
            </a:r>
            <a:r>
              <a:rPr sz="2000" i="1" spc="-10">
                <a:latin typeface="Calibri"/>
                <a:cs typeface="Calibri"/>
              </a:rPr>
              <a:t> </a:t>
            </a:r>
            <a:r>
              <a:rPr sz="2000" i="1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TF-HUB</a:t>
            </a:r>
            <a:r>
              <a:rPr sz="2000" i="1" spc="35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000" i="1" spc="10">
                <a:latin typeface="Calibri"/>
                <a:cs typeface="Calibri"/>
              </a:rPr>
              <a:t>or</a:t>
            </a:r>
            <a:r>
              <a:rPr sz="2000" i="1" spc="-5">
                <a:latin typeface="Calibri"/>
                <a:cs typeface="Calibri"/>
              </a:rPr>
              <a:t> </a:t>
            </a:r>
            <a:r>
              <a:rPr sz="2000" i="1">
                <a:latin typeface="Calibri"/>
                <a:cs typeface="Calibri"/>
              </a:rPr>
              <a:t>from</a:t>
            </a:r>
            <a:r>
              <a:rPr sz="2000" i="1" spc="-30">
                <a:latin typeface="Calibri"/>
                <a:cs typeface="Calibri"/>
              </a:rPr>
              <a:t> </a:t>
            </a:r>
            <a:r>
              <a:rPr sz="2000" i="1" u="heavy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Google-Research</a:t>
            </a:r>
            <a:r>
              <a:rPr sz="2000" i="1" u="heavy" spc="-1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i="1" u="heavy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repository</a:t>
            </a:r>
            <a:r>
              <a:rPr sz="2000" i="1">
                <a:latin typeface="Calibri"/>
                <a:cs typeface="Calibri"/>
              </a:rPr>
              <a:t>. </a:t>
            </a:r>
            <a:r>
              <a:rPr sz="2000" i="1" spc="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The</a:t>
            </a:r>
            <a:r>
              <a:rPr sz="2000" i="1" spc="-65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reason</a:t>
            </a:r>
            <a:r>
              <a:rPr sz="2000" i="1" spc="-145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for</a:t>
            </a:r>
            <a:r>
              <a:rPr sz="2000" i="1" spc="-20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using</a:t>
            </a:r>
            <a:r>
              <a:rPr sz="2000" i="1" spc="-6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HuggingFace</a:t>
            </a:r>
            <a:r>
              <a:rPr sz="2000" i="1" spc="-140">
                <a:latin typeface="Calibri"/>
                <a:cs typeface="Calibri"/>
              </a:rPr>
              <a:t> </a:t>
            </a:r>
            <a:r>
              <a:rPr sz="2000" i="1" spc="-5">
                <a:latin typeface="Calibri"/>
                <a:cs typeface="Calibri"/>
              </a:rPr>
              <a:t>is</a:t>
            </a:r>
            <a:r>
              <a:rPr sz="2000" i="1" spc="-4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that</a:t>
            </a:r>
            <a:r>
              <a:rPr sz="2000" i="1" spc="-8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the</a:t>
            </a:r>
            <a:r>
              <a:rPr sz="2000" i="1" spc="-65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same</a:t>
            </a:r>
            <a:r>
              <a:rPr sz="2000" i="1" spc="-65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codebase</a:t>
            </a:r>
            <a:r>
              <a:rPr sz="2000" i="1" spc="-140">
                <a:latin typeface="Calibri"/>
                <a:cs typeface="Calibri"/>
              </a:rPr>
              <a:t> </a:t>
            </a:r>
            <a:r>
              <a:rPr sz="2000" i="1" spc="-5">
                <a:latin typeface="Calibri"/>
                <a:cs typeface="Calibri"/>
              </a:rPr>
              <a:t>is</a:t>
            </a:r>
            <a:r>
              <a:rPr sz="2000" i="1" spc="-40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applicable</a:t>
            </a:r>
            <a:r>
              <a:rPr sz="2000" i="1" spc="-140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for</a:t>
            </a:r>
            <a:r>
              <a:rPr sz="2000" i="1" spc="-20">
                <a:latin typeface="Calibri"/>
                <a:cs typeface="Calibri"/>
              </a:rPr>
              <a:t> </a:t>
            </a:r>
            <a:r>
              <a:rPr sz="2000" i="1">
                <a:latin typeface="Calibri"/>
                <a:cs typeface="Calibri"/>
              </a:rPr>
              <a:t>all</a:t>
            </a:r>
            <a:r>
              <a:rPr sz="2000" i="1" spc="-1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language</a:t>
            </a:r>
            <a:r>
              <a:rPr sz="2000" i="1" spc="-14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models. </a:t>
            </a:r>
            <a:r>
              <a:rPr sz="2000" i="1" spc="-44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The</a:t>
            </a:r>
            <a:r>
              <a:rPr sz="2000" i="1" spc="-7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3</a:t>
            </a:r>
            <a:r>
              <a:rPr sz="2000" i="1" spc="20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most</a:t>
            </a:r>
            <a:r>
              <a:rPr sz="2000" i="1" spc="-85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important</a:t>
            </a:r>
            <a:r>
              <a:rPr sz="2000" i="1" spc="-16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input</a:t>
            </a:r>
            <a:r>
              <a:rPr sz="2000" i="1" spc="-85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features</a:t>
            </a:r>
            <a:r>
              <a:rPr sz="2000" i="1" spc="-12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that</a:t>
            </a:r>
            <a:r>
              <a:rPr sz="2000" i="1" spc="-10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any</a:t>
            </a:r>
            <a:r>
              <a:rPr sz="2000" i="1" spc="-8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language</a:t>
            </a:r>
            <a:r>
              <a:rPr sz="2000" i="1" spc="-15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model</a:t>
            </a:r>
            <a:r>
              <a:rPr sz="2000" i="1" spc="-95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asks</a:t>
            </a:r>
            <a:r>
              <a:rPr sz="2000" i="1" spc="-120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for</a:t>
            </a:r>
            <a:r>
              <a:rPr sz="2000" i="1" spc="-2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is: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300"/>
                <a:tab pos="241935"/>
              </a:tabLst>
            </a:pPr>
            <a:r>
              <a:rPr sz="2000" i="1">
                <a:latin typeface="Calibri"/>
                <a:cs typeface="Calibri"/>
              </a:rPr>
              <a:t>input_ids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41300"/>
                <a:tab pos="241935"/>
              </a:tabLst>
            </a:pPr>
            <a:r>
              <a:rPr sz="2000" i="1" spc="5">
                <a:latin typeface="Calibri"/>
                <a:cs typeface="Calibri"/>
              </a:rPr>
              <a:t>attention_masks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41300"/>
                <a:tab pos="241935"/>
              </a:tabLst>
            </a:pPr>
            <a:r>
              <a:rPr sz="2000" i="1" spc="-5">
                <a:latin typeface="Calibri"/>
                <a:cs typeface="Calibri"/>
              </a:rPr>
              <a:t>token_ids</a:t>
            </a:r>
            <a:endParaRPr sz="2000">
              <a:latin typeface="Calibri"/>
              <a:cs typeface="Calibri"/>
            </a:endParaRPr>
          </a:p>
          <a:p>
            <a:pPr marL="12700" marR="80645">
              <a:lnSpc>
                <a:spcPct val="70400"/>
              </a:lnSpc>
              <a:spcBef>
                <a:spcPts val="1015"/>
              </a:spcBef>
            </a:pPr>
            <a:r>
              <a:rPr sz="2000" i="1">
                <a:latin typeface="Calibri"/>
                <a:cs typeface="Calibri"/>
              </a:rPr>
              <a:t>Let </a:t>
            </a:r>
            <a:r>
              <a:rPr sz="2000" i="1" spc="10">
                <a:latin typeface="Calibri"/>
                <a:cs typeface="Calibri"/>
              </a:rPr>
              <a:t>us </a:t>
            </a:r>
            <a:r>
              <a:rPr sz="2000" i="1">
                <a:latin typeface="Calibri"/>
                <a:cs typeface="Calibri"/>
              </a:rPr>
              <a:t>first try </a:t>
            </a:r>
            <a:r>
              <a:rPr sz="2000" i="1" spc="10">
                <a:latin typeface="Calibri"/>
                <a:cs typeface="Calibri"/>
              </a:rPr>
              <a:t>to </a:t>
            </a:r>
            <a:r>
              <a:rPr sz="2000" i="1" spc="15">
                <a:latin typeface="Calibri"/>
                <a:cs typeface="Calibri"/>
              </a:rPr>
              <a:t>analyse and understand how </a:t>
            </a:r>
            <a:r>
              <a:rPr sz="2000" i="1">
                <a:latin typeface="Calibri"/>
                <a:cs typeface="Calibri"/>
              </a:rPr>
              <a:t>BERT </a:t>
            </a:r>
            <a:r>
              <a:rPr sz="2000" i="1" spc="5">
                <a:latin typeface="Calibri"/>
                <a:cs typeface="Calibri"/>
              </a:rPr>
              <a:t>tokenizers, </a:t>
            </a:r>
            <a:r>
              <a:rPr sz="2000" i="1" spc="15">
                <a:latin typeface="Calibri"/>
                <a:cs typeface="Calibri"/>
              </a:rPr>
              <a:t>and </a:t>
            </a:r>
            <a:r>
              <a:rPr sz="2000" i="1" spc="5">
                <a:latin typeface="Calibri"/>
                <a:cs typeface="Calibri"/>
              </a:rPr>
              <a:t>model can </a:t>
            </a:r>
            <a:r>
              <a:rPr sz="2000" i="1" spc="15">
                <a:latin typeface="Calibri"/>
                <a:cs typeface="Calibri"/>
              </a:rPr>
              <a:t>be </a:t>
            </a:r>
            <a:r>
              <a:rPr sz="2000" i="1" spc="20">
                <a:latin typeface="Calibri"/>
                <a:cs typeface="Calibri"/>
              </a:rPr>
              <a:t>used </a:t>
            </a:r>
            <a:r>
              <a:rPr sz="2000" i="1">
                <a:latin typeface="Calibri"/>
                <a:cs typeface="Calibri"/>
              </a:rPr>
              <a:t>in </a:t>
            </a:r>
            <a:r>
              <a:rPr sz="2000" i="1" spc="5">
                <a:latin typeface="Calibri"/>
                <a:cs typeface="Calibri"/>
              </a:rPr>
              <a:t>this </a:t>
            </a:r>
            <a:r>
              <a:rPr sz="2000" i="1" spc="10">
                <a:latin typeface="Calibri"/>
                <a:cs typeface="Calibri"/>
              </a:rPr>
              <a:t> </a:t>
            </a:r>
            <a:r>
              <a:rPr sz="2000" i="1">
                <a:latin typeface="Calibri"/>
                <a:cs typeface="Calibri"/>
              </a:rPr>
              <a:t>context.</a:t>
            </a:r>
            <a:r>
              <a:rPr sz="2000" i="1" spc="-14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The</a:t>
            </a:r>
            <a:r>
              <a:rPr sz="2000" i="1" spc="-65">
                <a:latin typeface="Calibri"/>
                <a:cs typeface="Calibri"/>
              </a:rPr>
              <a:t> </a:t>
            </a:r>
            <a:r>
              <a:rPr sz="2000" i="1" u="heavy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BERT</a:t>
            </a:r>
            <a:r>
              <a:rPr sz="2000" i="1" spc="-15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000" i="1" spc="5">
                <a:latin typeface="Calibri"/>
                <a:cs typeface="Calibri"/>
              </a:rPr>
              <a:t>documentation</a:t>
            </a:r>
            <a:r>
              <a:rPr sz="2000" i="1" spc="-140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provides</a:t>
            </a:r>
            <a:r>
              <a:rPr sz="2000" i="1" spc="-110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an</a:t>
            </a:r>
            <a:r>
              <a:rPr sz="2000" i="1" spc="-140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outline</a:t>
            </a:r>
            <a:r>
              <a:rPr sz="2000" i="1" spc="-7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of</a:t>
            </a:r>
            <a:r>
              <a:rPr sz="2000" i="1" spc="-15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how</a:t>
            </a:r>
            <a:r>
              <a:rPr sz="2000" i="1" spc="-9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to</a:t>
            </a:r>
            <a:r>
              <a:rPr sz="2000" i="1" spc="15">
                <a:latin typeface="Calibri"/>
                <a:cs typeface="Calibri"/>
              </a:rPr>
              <a:t> </a:t>
            </a:r>
            <a:r>
              <a:rPr sz="2000" i="1" spc="20">
                <a:latin typeface="Calibri"/>
                <a:cs typeface="Calibri"/>
              </a:rPr>
              <a:t>use</a:t>
            </a:r>
            <a:r>
              <a:rPr sz="2000" i="1" spc="-145">
                <a:latin typeface="Calibri"/>
                <a:cs typeface="Calibri"/>
              </a:rPr>
              <a:t> </a:t>
            </a:r>
            <a:r>
              <a:rPr sz="2000" i="1">
                <a:latin typeface="Calibri"/>
                <a:cs typeface="Calibri"/>
              </a:rPr>
              <a:t>BERT</a:t>
            </a:r>
            <a:r>
              <a:rPr sz="2000" i="1" spc="65">
                <a:latin typeface="Calibri"/>
                <a:cs typeface="Calibri"/>
              </a:rPr>
              <a:t> </a:t>
            </a:r>
            <a:r>
              <a:rPr sz="2000" i="1">
                <a:latin typeface="Calibri"/>
                <a:cs typeface="Calibri"/>
              </a:rPr>
              <a:t>tokenizers</a:t>
            </a:r>
            <a:r>
              <a:rPr sz="2000" i="1" spc="-105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and</a:t>
            </a:r>
            <a:r>
              <a:rPr sz="2000" i="1" spc="-14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also</a:t>
            </a:r>
            <a:r>
              <a:rPr sz="2000" i="1" spc="-65">
                <a:latin typeface="Calibri"/>
                <a:cs typeface="Calibri"/>
              </a:rPr>
              <a:t> </a:t>
            </a:r>
            <a:r>
              <a:rPr sz="2000" i="1">
                <a:latin typeface="Calibri"/>
                <a:cs typeface="Calibri"/>
              </a:rPr>
              <a:t>modify </a:t>
            </a:r>
            <a:r>
              <a:rPr sz="2000" i="1" spc="-434">
                <a:latin typeface="Calibri"/>
                <a:cs typeface="Calibri"/>
              </a:rPr>
              <a:t> </a:t>
            </a:r>
            <a:r>
              <a:rPr sz="2000" i="1" spc="-5">
                <a:latin typeface="Calibri"/>
                <a:cs typeface="Calibri"/>
              </a:rPr>
              <a:t>it</a:t>
            </a:r>
            <a:r>
              <a:rPr sz="2000" i="1" spc="-15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for</a:t>
            </a:r>
            <a:r>
              <a:rPr sz="2000" i="1" spc="-25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downstream</a:t>
            </a:r>
            <a:r>
              <a:rPr sz="2000" i="1" spc="-180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065"/>
              </a:lnSpc>
              <a:spcBef>
                <a:spcPts val="229"/>
              </a:spcBef>
            </a:pPr>
            <a:r>
              <a:rPr sz="2000" i="1" spc="5">
                <a:latin typeface="Calibri"/>
                <a:cs typeface="Calibri"/>
              </a:rPr>
              <a:t>Generally</a:t>
            </a:r>
            <a:r>
              <a:rPr sz="2000" i="1" spc="-85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by</a:t>
            </a:r>
            <a:r>
              <a:rPr sz="2000" i="1">
                <a:latin typeface="Calibri"/>
                <a:cs typeface="Calibri"/>
              </a:rPr>
              <a:t> virtue</a:t>
            </a:r>
            <a:r>
              <a:rPr sz="2000" i="1" spc="-6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of</a:t>
            </a:r>
            <a:r>
              <a:rPr sz="2000" i="1" spc="-2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transfer</a:t>
            </a:r>
            <a:r>
              <a:rPr sz="2000" i="1" spc="-175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learning</a:t>
            </a:r>
            <a:r>
              <a:rPr sz="2000" i="1" spc="-6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through</a:t>
            </a:r>
            <a:r>
              <a:rPr sz="2000" i="1" spc="-65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weight</a:t>
            </a:r>
            <a:r>
              <a:rPr sz="2000" i="1" spc="-80">
                <a:latin typeface="Calibri"/>
                <a:cs typeface="Calibri"/>
              </a:rPr>
              <a:t> </a:t>
            </a:r>
            <a:r>
              <a:rPr sz="2000" i="1" spc="-10">
                <a:latin typeface="Calibri"/>
                <a:cs typeface="Calibri"/>
              </a:rPr>
              <a:t>transfer,</a:t>
            </a:r>
            <a:r>
              <a:rPr sz="2000" i="1" spc="-130">
                <a:latin typeface="Calibri"/>
                <a:cs typeface="Calibri"/>
              </a:rPr>
              <a:t> </a:t>
            </a:r>
            <a:r>
              <a:rPr sz="2000" i="1">
                <a:latin typeface="Calibri"/>
                <a:cs typeface="Calibri"/>
              </a:rPr>
              <a:t>we</a:t>
            </a:r>
            <a:r>
              <a:rPr sz="2000" i="1" spc="-65">
                <a:latin typeface="Calibri"/>
                <a:cs typeface="Calibri"/>
              </a:rPr>
              <a:t> </a:t>
            </a:r>
            <a:r>
              <a:rPr sz="2000" i="1" spc="25">
                <a:latin typeface="Calibri"/>
                <a:cs typeface="Calibri"/>
              </a:rPr>
              <a:t>use</a:t>
            </a:r>
            <a:r>
              <a:rPr sz="2000" i="1" spc="-45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pretrained</a:t>
            </a:r>
            <a:r>
              <a:rPr sz="2000" i="1" spc="-125">
                <a:latin typeface="Calibri"/>
                <a:cs typeface="Calibri"/>
              </a:rPr>
              <a:t> </a:t>
            </a:r>
            <a:r>
              <a:rPr sz="2000" i="1" u="heavy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BERT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69700"/>
              </a:lnSpc>
              <a:spcBef>
                <a:spcPts val="390"/>
              </a:spcBef>
            </a:pPr>
            <a:r>
              <a:rPr sz="2000" i="1" u="heavy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models</a:t>
            </a:r>
            <a:r>
              <a:rPr sz="2000" i="1" spc="5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000" i="1">
                <a:latin typeface="Calibri"/>
                <a:cs typeface="Calibri"/>
              </a:rPr>
              <a:t>from </a:t>
            </a:r>
            <a:r>
              <a:rPr sz="2000" i="1" spc="10">
                <a:latin typeface="Calibri"/>
                <a:cs typeface="Calibri"/>
              </a:rPr>
              <a:t>the </a:t>
            </a:r>
            <a:r>
              <a:rPr sz="2000" i="1" spc="5">
                <a:latin typeface="Calibri"/>
                <a:cs typeface="Calibri"/>
              </a:rPr>
              <a:t>list. </a:t>
            </a:r>
            <a:r>
              <a:rPr sz="2000" i="1">
                <a:latin typeface="Calibri"/>
                <a:cs typeface="Calibri"/>
              </a:rPr>
              <a:t>This allows </a:t>
            </a:r>
            <a:r>
              <a:rPr sz="2000" i="1" spc="10">
                <a:latin typeface="Calibri"/>
                <a:cs typeface="Calibri"/>
              </a:rPr>
              <a:t>us to </a:t>
            </a:r>
            <a:r>
              <a:rPr sz="2000" i="1" spc="5">
                <a:latin typeface="Calibri"/>
                <a:cs typeface="Calibri"/>
              </a:rPr>
              <a:t>finetune </a:t>
            </a:r>
            <a:r>
              <a:rPr sz="2000" i="1" spc="-5">
                <a:latin typeface="Calibri"/>
                <a:cs typeface="Calibri"/>
              </a:rPr>
              <a:t>it </a:t>
            </a:r>
            <a:r>
              <a:rPr sz="2000" i="1" spc="10">
                <a:latin typeface="Calibri"/>
                <a:cs typeface="Calibri"/>
              </a:rPr>
              <a:t>to </a:t>
            </a:r>
            <a:r>
              <a:rPr sz="2000" i="1" spc="-5">
                <a:latin typeface="Calibri"/>
                <a:cs typeface="Calibri"/>
              </a:rPr>
              <a:t>extract </a:t>
            </a:r>
            <a:r>
              <a:rPr sz="2000" i="1" spc="5">
                <a:latin typeface="Calibri"/>
                <a:cs typeface="Calibri"/>
              </a:rPr>
              <a:t>only </a:t>
            </a:r>
            <a:r>
              <a:rPr sz="2000" i="1" spc="10">
                <a:latin typeface="Calibri"/>
                <a:cs typeface="Calibri"/>
              </a:rPr>
              <a:t>the </a:t>
            </a:r>
            <a:r>
              <a:rPr sz="2000" i="1" spc="15">
                <a:latin typeface="Calibri"/>
                <a:cs typeface="Calibri"/>
              </a:rPr>
              <a:t>embeddings. </a:t>
            </a:r>
            <a:r>
              <a:rPr sz="2000" i="1">
                <a:latin typeface="Calibri"/>
                <a:cs typeface="Calibri"/>
              </a:rPr>
              <a:t>Since we </a:t>
            </a:r>
            <a:r>
              <a:rPr sz="2000" i="1" spc="5">
                <a:latin typeface="Calibri"/>
                <a:cs typeface="Calibri"/>
              </a:rPr>
              <a:t>are </a:t>
            </a:r>
            <a:r>
              <a:rPr sz="2000" i="1" spc="15">
                <a:latin typeface="Calibri"/>
                <a:cs typeface="Calibri"/>
              </a:rPr>
              <a:t>using </a:t>
            </a:r>
            <a:r>
              <a:rPr sz="2000" i="1" spc="-440">
                <a:latin typeface="Calibri"/>
                <a:cs typeface="Calibri"/>
              </a:rPr>
              <a:t> </a:t>
            </a:r>
            <a:r>
              <a:rPr sz="2000" i="1">
                <a:latin typeface="Calibri"/>
                <a:cs typeface="Calibri"/>
              </a:rPr>
              <a:t>Keras, we </a:t>
            </a:r>
            <a:r>
              <a:rPr sz="2000" i="1" spc="15">
                <a:latin typeface="Calibri"/>
                <a:cs typeface="Calibri"/>
              </a:rPr>
              <a:t>have </a:t>
            </a:r>
            <a:r>
              <a:rPr sz="2000" i="1" spc="10">
                <a:latin typeface="Calibri"/>
                <a:cs typeface="Calibri"/>
              </a:rPr>
              <a:t>to </a:t>
            </a:r>
            <a:r>
              <a:rPr sz="2000" i="1">
                <a:latin typeface="Calibri"/>
                <a:cs typeface="Calibri"/>
              </a:rPr>
              <a:t>build </a:t>
            </a:r>
            <a:r>
              <a:rPr sz="2000" i="1" spc="15">
                <a:latin typeface="Calibri"/>
                <a:cs typeface="Calibri"/>
              </a:rPr>
              <a:t>up </a:t>
            </a:r>
            <a:r>
              <a:rPr sz="2000" i="1" spc="10">
                <a:latin typeface="Calibri"/>
                <a:cs typeface="Calibri"/>
              </a:rPr>
              <a:t>a </a:t>
            </a:r>
            <a:r>
              <a:rPr sz="2000" i="1" spc="5">
                <a:latin typeface="Calibri"/>
                <a:cs typeface="Calibri"/>
              </a:rPr>
              <a:t>small model containing </a:t>
            </a:r>
            <a:r>
              <a:rPr sz="2000" i="1" spc="15">
                <a:latin typeface="Calibri"/>
                <a:cs typeface="Calibri"/>
              </a:rPr>
              <a:t>an Input </a:t>
            </a:r>
            <a:r>
              <a:rPr sz="2000" i="1" spc="5">
                <a:latin typeface="Calibri"/>
                <a:cs typeface="Calibri"/>
              </a:rPr>
              <a:t>Layer </a:t>
            </a:r>
            <a:r>
              <a:rPr sz="2000" i="1" spc="15">
                <a:latin typeface="Calibri"/>
                <a:cs typeface="Calibri"/>
              </a:rPr>
              <a:t>and </a:t>
            </a:r>
            <a:r>
              <a:rPr sz="2000" i="1" spc="10">
                <a:latin typeface="Calibri"/>
                <a:cs typeface="Calibri"/>
              </a:rPr>
              <a:t>apply the </a:t>
            </a:r>
            <a:r>
              <a:rPr sz="2000" i="1" spc="15">
                <a:latin typeface="Calibri"/>
                <a:cs typeface="Calibri"/>
              </a:rPr>
              <a:t> </a:t>
            </a:r>
            <a:r>
              <a:rPr sz="2000" i="1">
                <a:latin typeface="Calibri"/>
                <a:cs typeface="Calibri"/>
              </a:rPr>
              <a:t>tokenized(encoded)</a:t>
            </a:r>
            <a:r>
              <a:rPr sz="2000" i="1" spc="-16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input</a:t>
            </a:r>
            <a:r>
              <a:rPr sz="2000" i="1" spc="-15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ids,</a:t>
            </a:r>
            <a:r>
              <a:rPr sz="2000" i="1" spc="-50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attention</a:t>
            </a:r>
            <a:r>
              <a:rPr sz="2000" i="1" spc="-13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masks</a:t>
            </a:r>
            <a:r>
              <a:rPr sz="2000" i="1" spc="-11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as</a:t>
            </a:r>
            <a:r>
              <a:rPr sz="2000" i="1" spc="-3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input</a:t>
            </a:r>
            <a:r>
              <a:rPr sz="2000" i="1" spc="-7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to</a:t>
            </a:r>
            <a:r>
              <a:rPr sz="2000" i="1" spc="1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the</a:t>
            </a:r>
            <a:r>
              <a:rPr sz="2000" i="1" spc="-45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pretrained</a:t>
            </a:r>
            <a:r>
              <a:rPr sz="2000" i="1" spc="-125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and</a:t>
            </a:r>
            <a:r>
              <a:rPr sz="2000" i="1" spc="-6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loaded</a:t>
            </a:r>
            <a:r>
              <a:rPr sz="2000" i="1" spc="-55">
                <a:latin typeface="Calibri"/>
                <a:cs typeface="Calibri"/>
              </a:rPr>
              <a:t> </a:t>
            </a:r>
            <a:r>
              <a:rPr sz="2000" i="1">
                <a:latin typeface="Calibri"/>
                <a:cs typeface="Calibri"/>
              </a:rPr>
              <a:t>BERT</a:t>
            </a:r>
            <a:r>
              <a:rPr sz="2000" i="1" spc="-75">
                <a:latin typeface="Calibri"/>
                <a:cs typeface="Calibri"/>
              </a:rPr>
              <a:t> </a:t>
            </a:r>
            <a:r>
              <a:rPr sz="2000" i="1" spc="-10">
                <a:latin typeface="Calibri"/>
                <a:cs typeface="Calibri"/>
              </a:rPr>
              <a:t>model.This </a:t>
            </a:r>
            <a:r>
              <a:rPr sz="2000" i="1" spc="-440">
                <a:latin typeface="Calibri"/>
                <a:cs typeface="Calibri"/>
              </a:rPr>
              <a:t> </a:t>
            </a:r>
            <a:r>
              <a:rPr sz="2000" i="1" spc="-5">
                <a:latin typeface="Calibri"/>
                <a:cs typeface="Calibri"/>
              </a:rPr>
              <a:t>is </a:t>
            </a:r>
            <a:r>
              <a:rPr sz="2000" i="1" spc="5">
                <a:latin typeface="Calibri"/>
                <a:cs typeface="Calibri"/>
              </a:rPr>
              <a:t>very </a:t>
            </a:r>
            <a:r>
              <a:rPr sz="2000" i="1">
                <a:latin typeface="Calibri"/>
                <a:cs typeface="Calibri"/>
              </a:rPr>
              <a:t>similar </a:t>
            </a:r>
            <a:r>
              <a:rPr sz="2000" i="1" spc="10">
                <a:latin typeface="Calibri"/>
                <a:cs typeface="Calibri"/>
              </a:rPr>
              <a:t>to </a:t>
            </a:r>
            <a:r>
              <a:rPr sz="2000" i="1" spc="5">
                <a:latin typeface="Calibri"/>
                <a:cs typeface="Calibri"/>
              </a:rPr>
              <a:t>creating </a:t>
            </a:r>
            <a:r>
              <a:rPr sz="2000" i="1" spc="10">
                <a:latin typeface="Calibri"/>
                <a:cs typeface="Calibri"/>
              </a:rPr>
              <a:t>a </a:t>
            </a:r>
            <a:r>
              <a:rPr sz="2000" i="1" spc="5">
                <a:latin typeface="Calibri"/>
                <a:cs typeface="Calibri"/>
              </a:rPr>
              <a:t>very own classification </a:t>
            </a:r>
            <a:r>
              <a:rPr sz="2000" i="1" spc="10">
                <a:latin typeface="Calibri"/>
                <a:cs typeface="Calibri"/>
              </a:rPr>
              <a:t>model </a:t>
            </a:r>
            <a:r>
              <a:rPr sz="2000" i="1" spc="5">
                <a:latin typeface="Calibri"/>
                <a:cs typeface="Calibri"/>
              </a:rPr>
              <a:t>for </a:t>
            </a:r>
            <a:r>
              <a:rPr sz="2000" i="1">
                <a:latin typeface="Calibri"/>
                <a:cs typeface="Calibri"/>
              </a:rPr>
              <a:t>BERT </a:t>
            </a:r>
            <a:r>
              <a:rPr sz="2000" i="1" spc="15">
                <a:latin typeface="Calibri"/>
                <a:cs typeface="Calibri"/>
              </a:rPr>
              <a:t>using </a:t>
            </a:r>
            <a:r>
              <a:rPr sz="2000" i="1" spc="-15">
                <a:latin typeface="Calibri"/>
                <a:cs typeface="Calibri"/>
              </a:rPr>
              <a:t>Keras/Tensorflow, </a:t>
            </a:r>
            <a:r>
              <a:rPr sz="2000" i="1" spc="15">
                <a:latin typeface="Calibri"/>
                <a:cs typeface="Calibri"/>
              </a:rPr>
              <a:t>but </a:t>
            </a:r>
            <a:r>
              <a:rPr sz="2000" i="1" spc="10">
                <a:latin typeface="Calibri"/>
                <a:cs typeface="Calibri"/>
              </a:rPr>
              <a:t>since </a:t>
            </a:r>
            <a:r>
              <a:rPr sz="2000" i="1" spc="-440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we</a:t>
            </a:r>
            <a:r>
              <a:rPr sz="2000" i="1" spc="10">
                <a:latin typeface="Calibri"/>
                <a:cs typeface="Calibri"/>
              </a:rPr>
              <a:t> </a:t>
            </a:r>
            <a:r>
              <a:rPr sz="2000" i="1" spc="-10">
                <a:latin typeface="Calibri"/>
                <a:cs typeface="Calibri"/>
              </a:rPr>
              <a:t>will </a:t>
            </a:r>
            <a:r>
              <a:rPr sz="2000" i="1" spc="15">
                <a:latin typeface="Calibri"/>
                <a:cs typeface="Calibri"/>
              </a:rPr>
              <a:t>be</a:t>
            </a:r>
            <a:r>
              <a:rPr sz="2000" i="1" spc="-6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needing</a:t>
            </a:r>
            <a:r>
              <a:rPr sz="2000" i="1" spc="-6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only</a:t>
            </a:r>
            <a:r>
              <a:rPr sz="2000" i="1" spc="-8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the</a:t>
            </a:r>
            <a:r>
              <a:rPr sz="2000" i="1" spc="-60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Embeddings</a:t>
            </a:r>
            <a:r>
              <a:rPr sz="2000" i="1" spc="-100">
                <a:latin typeface="Calibri"/>
                <a:cs typeface="Calibri"/>
              </a:rPr>
              <a:t> </a:t>
            </a:r>
            <a:r>
              <a:rPr sz="2000" i="1" spc="-5">
                <a:latin typeface="Calibri"/>
                <a:cs typeface="Calibri"/>
              </a:rPr>
              <a:t>it is</a:t>
            </a:r>
            <a:r>
              <a:rPr sz="2000" i="1" spc="40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safe</a:t>
            </a:r>
            <a:r>
              <a:rPr sz="2000" i="1" spc="-14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to</a:t>
            </a:r>
            <a:r>
              <a:rPr sz="2000" i="1" spc="-65">
                <a:latin typeface="Calibri"/>
                <a:cs typeface="Calibri"/>
              </a:rPr>
              <a:t> </a:t>
            </a:r>
            <a:r>
              <a:rPr sz="2000" i="1" spc="-5">
                <a:latin typeface="Calibri"/>
                <a:cs typeface="Calibri"/>
              </a:rPr>
              <a:t>extract</a:t>
            </a:r>
            <a:r>
              <a:rPr sz="2000" i="1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only</a:t>
            </a:r>
            <a:r>
              <a:rPr sz="2000" i="1" spc="-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the</a:t>
            </a:r>
            <a:r>
              <a:rPr sz="2000" i="1" spc="-60">
                <a:latin typeface="Calibri"/>
                <a:cs typeface="Calibri"/>
              </a:rPr>
              <a:t> </a:t>
            </a:r>
            <a:r>
              <a:rPr sz="2000" i="1" spc="15">
                <a:latin typeface="Calibri"/>
                <a:cs typeface="Calibri"/>
              </a:rPr>
              <a:t>sentence</a:t>
            </a:r>
            <a:r>
              <a:rPr sz="2000" i="1" spc="-140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vectors</a:t>
            </a:r>
            <a:r>
              <a:rPr sz="2000" i="1" spc="-114">
                <a:latin typeface="Calibri"/>
                <a:cs typeface="Calibri"/>
              </a:rPr>
              <a:t> </a:t>
            </a:r>
            <a:r>
              <a:rPr sz="2000" i="1">
                <a:latin typeface="Calibri"/>
                <a:cs typeface="Calibri"/>
              </a:rPr>
              <a:t>in</a:t>
            </a:r>
            <a:r>
              <a:rPr sz="2000" i="1" spc="-7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the</a:t>
            </a:r>
            <a:r>
              <a:rPr sz="2000" i="1" spc="15">
                <a:latin typeface="Calibri"/>
                <a:cs typeface="Calibri"/>
              </a:rPr>
              <a:t> last</a:t>
            </a:r>
            <a:r>
              <a:rPr sz="2000" i="1" spc="-75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layer </a:t>
            </a:r>
            <a:r>
              <a:rPr sz="2000" i="1" spc="-44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of the model </a:t>
            </a:r>
            <a:r>
              <a:rPr sz="2000" i="1" spc="15">
                <a:latin typeface="Calibri"/>
                <a:cs typeface="Calibri"/>
              </a:rPr>
              <a:t>output. In most </a:t>
            </a:r>
            <a:r>
              <a:rPr sz="2000" i="1" spc="10">
                <a:latin typeface="Calibri"/>
                <a:cs typeface="Calibri"/>
              </a:rPr>
              <a:t>of the </a:t>
            </a:r>
            <a:r>
              <a:rPr sz="2000" i="1" spc="15">
                <a:latin typeface="Calibri"/>
                <a:cs typeface="Calibri"/>
              </a:rPr>
              <a:t>cases </a:t>
            </a:r>
            <a:r>
              <a:rPr sz="2000" i="1" spc="5">
                <a:latin typeface="Calibri"/>
                <a:cs typeface="Calibri"/>
              </a:rPr>
              <a:t>, we </a:t>
            </a:r>
            <a:r>
              <a:rPr sz="2000" i="1" spc="-10">
                <a:latin typeface="Calibri"/>
                <a:cs typeface="Calibri"/>
              </a:rPr>
              <a:t>will </a:t>
            </a:r>
            <a:r>
              <a:rPr sz="2000" i="1" spc="25">
                <a:latin typeface="Calibri"/>
                <a:cs typeface="Calibri"/>
              </a:rPr>
              <a:t>see </a:t>
            </a:r>
            <a:r>
              <a:rPr sz="2000" i="1" spc="15">
                <a:latin typeface="Calibri"/>
                <a:cs typeface="Calibri"/>
              </a:rPr>
              <a:t>that </a:t>
            </a:r>
            <a:r>
              <a:rPr sz="2000" i="1" spc="10">
                <a:latin typeface="Calibri"/>
                <a:cs typeface="Calibri"/>
              </a:rPr>
              <a:t>the dimensions of the </a:t>
            </a:r>
            <a:r>
              <a:rPr sz="2000" i="1" spc="15">
                <a:latin typeface="Calibri"/>
                <a:cs typeface="Calibri"/>
              </a:rPr>
              <a:t>output </a:t>
            </a:r>
            <a:r>
              <a:rPr sz="2000" i="1" spc="10">
                <a:latin typeface="Calibri"/>
                <a:cs typeface="Calibri"/>
              </a:rPr>
              <a:t>vector </a:t>
            </a:r>
            <a:r>
              <a:rPr sz="2000" i="1" spc="-5">
                <a:latin typeface="Calibri"/>
                <a:cs typeface="Calibri"/>
              </a:rPr>
              <a:t>is </a:t>
            </a:r>
            <a:r>
              <a:rPr sz="2000" i="1">
                <a:latin typeface="Calibri"/>
                <a:cs typeface="Calibri"/>
              </a:rPr>
              <a:t> </a:t>
            </a:r>
            <a:r>
              <a:rPr sz="2000" i="1" spc="20">
                <a:latin typeface="Calibri"/>
                <a:cs typeface="Calibri"/>
              </a:rPr>
              <a:t>(x,768) </a:t>
            </a:r>
            <a:r>
              <a:rPr sz="2000" i="1" spc="5">
                <a:latin typeface="Calibri"/>
                <a:cs typeface="Calibri"/>
              </a:rPr>
              <a:t>where </a:t>
            </a:r>
            <a:r>
              <a:rPr sz="2000" i="1" spc="10">
                <a:latin typeface="Calibri"/>
                <a:cs typeface="Calibri"/>
              </a:rPr>
              <a:t>x </a:t>
            </a:r>
            <a:r>
              <a:rPr sz="2000" i="1" spc="15">
                <a:latin typeface="Calibri"/>
                <a:cs typeface="Calibri"/>
              </a:rPr>
              <a:t>depends on </a:t>
            </a:r>
            <a:r>
              <a:rPr sz="2000" i="1" spc="10">
                <a:latin typeface="Calibri"/>
                <a:cs typeface="Calibri"/>
              </a:rPr>
              <a:t>the number of </a:t>
            </a:r>
            <a:r>
              <a:rPr sz="2000" i="1">
                <a:latin typeface="Calibri"/>
                <a:cs typeface="Calibri"/>
              </a:rPr>
              <a:t>tokenized </a:t>
            </a:r>
            <a:r>
              <a:rPr sz="2000" i="1" spc="10">
                <a:latin typeface="Calibri"/>
                <a:cs typeface="Calibri"/>
              </a:rPr>
              <a:t>input features. </a:t>
            </a:r>
            <a:r>
              <a:rPr sz="2000" i="1">
                <a:latin typeface="Calibri"/>
                <a:cs typeface="Calibri"/>
              </a:rPr>
              <a:t>For </a:t>
            </a:r>
            <a:r>
              <a:rPr sz="2000" i="1" spc="5">
                <a:latin typeface="Calibri"/>
                <a:cs typeface="Calibri"/>
              </a:rPr>
              <a:t>this </a:t>
            </a:r>
            <a:r>
              <a:rPr sz="2000" i="1">
                <a:latin typeface="Calibri"/>
                <a:cs typeface="Calibri"/>
              </a:rPr>
              <a:t>we </a:t>
            </a:r>
            <a:r>
              <a:rPr sz="2000" i="1" spc="-5">
                <a:latin typeface="Calibri"/>
                <a:cs typeface="Calibri"/>
              </a:rPr>
              <a:t>extract </a:t>
            </a:r>
            <a:r>
              <a:rPr sz="2000" i="1" spc="10">
                <a:latin typeface="Calibri"/>
                <a:cs typeface="Calibri"/>
              </a:rPr>
              <a:t>the </a:t>
            </a:r>
            <a:r>
              <a:rPr sz="2000" i="1" spc="-5">
                <a:latin typeface="Calibri"/>
                <a:cs typeface="Calibri"/>
              </a:rPr>
              <a:t>[CLS] </a:t>
            </a:r>
            <a:r>
              <a:rPr sz="2000" i="1">
                <a:latin typeface="Calibri"/>
                <a:cs typeface="Calibri"/>
              </a:rPr>
              <a:t> tokenized</a:t>
            </a:r>
            <a:r>
              <a:rPr sz="2000" i="1" spc="-145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feature</a:t>
            </a:r>
            <a:r>
              <a:rPr sz="2000" i="1" spc="-150">
                <a:latin typeface="Calibri"/>
                <a:cs typeface="Calibri"/>
              </a:rPr>
              <a:t> </a:t>
            </a:r>
            <a:r>
              <a:rPr sz="2000" i="1">
                <a:latin typeface="Calibri"/>
                <a:cs typeface="Calibri"/>
              </a:rPr>
              <a:t>from</a:t>
            </a:r>
            <a:r>
              <a:rPr sz="2000" i="1" spc="-3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the </a:t>
            </a:r>
            <a:r>
              <a:rPr sz="2000" i="1" spc="15">
                <a:latin typeface="Calibri"/>
                <a:cs typeface="Calibri"/>
              </a:rPr>
              <a:t>ouput</a:t>
            </a:r>
            <a:r>
              <a:rPr sz="2000" i="1" spc="-140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to</a:t>
            </a:r>
            <a:r>
              <a:rPr sz="2000" i="1" spc="5">
                <a:latin typeface="Calibri"/>
                <a:cs typeface="Calibri"/>
              </a:rPr>
              <a:t> just</a:t>
            </a:r>
            <a:r>
              <a:rPr sz="2000" i="1" spc="-85">
                <a:latin typeface="Calibri"/>
                <a:cs typeface="Calibri"/>
              </a:rPr>
              <a:t> </a:t>
            </a:r>
            <a:r>
              <a:rPr sz="2000" i="1" spc="-5">
                <a:latin typeface="Calibri"/>
                <a:cs typeface="Calibri"/>
              </a:rPr>
              <a:t>extract</a:t>
            </a:r>
            <a:r>
              <a:rPr sz="2000" i="1" spc="-85">
                <a:latin typeface="Calibri"/>
                <a:cs typeface="Calibri"/>
              </a:rPr>
              <a:t> </a:t>
            </a:r>
            <a:r>
              <a:rPr sz="2000" i="1" spc="10">
                <a:latin typeface="Calibri"/>
                <a:cs typeface="Calibri"/>
              </a:rPr>
              <a:t>the </a:t>
            </a:r>
            <a:r>
              <a:rPr sz="2000" i="1" spc="15">
                <a:latin typeface="Calibri"/>
                <a:cs typeface="Calibri"/>
              </a:rPr>
              <a:t>sentence</a:t>
            </a:r>
            <a:r>
              <a:rPr sz="2000" i="1" spc="-120">
                <a:latin typeface="Calibri"/>
                <a:cs typeface="Calibri"/>
              </a:rPr>
              <a:t> </a:t>
            </a:r>
            <a:r>
              <a:rPr sz="2000" i="1" spc="5">
                <a:latin typeface="Calibri"/>
                <a:cs typeface="Calibri"/>
              </a:rPr>
              <a:t>embeddings.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561975"/>
            <a:ext cx="9906000" cy="50673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562" y="506031"/>
            <a:ext cx="660019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/>
              <a:t>Some</a:t>
            </a:r>
            <a:r>
              <a:rPr sz="2600" spc="-20"/>
              <a:t> </a:t>
            </a:r>
            <a:r>
              <a:rPr sz="2600"/>
              <a:t>important</a:t>
            </a:r>
            <a:r>
              <a:rPr sz="2600" spc="-40"/>
              <a:t> </a:t>
            </a:r>
            <a:r>
              <a:rPr sz="2600" spc="-15"/>
              <a:t>resources</a:t>
            </a:r>
            <a:r>
              <a:rPr sz="2600" spc="-35"/>
              <a:t> </a:t>
            </a:r>
            <a:r>
              <a:rPr sz="2600" spc="5"/>
              <a:t>which</a:t>
            </a:r>
            <a:r>
              <a:rPr sz="2600" spc="-20"/>
              <a:t> </a:t>
            </a:r>
            <a:r>
              <a:rPr sz="2600" spc="-5"/>
              <a:t>may</a:t>
            </a:r>
            <a:r>
              <a:rPr sz="2600" spc="-45"/>
              <a:t> </a:t>
            </a:r>
            <a:r>
              <a:rPr sz="2600" spc="-5"/>
              <a:t>be</a:t>
            </a:r>
            <a:r>
              <a:rPr sz="2600" spc="-20"/>
              <a:t> </a:t>
            </a:r>
            <a:r>
              <a:rPr sz="2600" spc="-5"/>
              <a:t>helpful: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690562" y="915860"/>
            <a:ext cx="10959465" cy="50526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229235">
              <a:lnSpc>
                <a:spcPct val="100000"/>
              </a:lnSpc>
              <a:spcBef>
                <a:spcPts val="430"/>
              </a:spcBef>
              <a:buClr>
                <a:srgbClr val="0089BB"/>
              </a:buClr>
              <a:buFont typeface="Arial MT"/>
              <a:buChar char="•"/>
              <a:tabLst>
                <a:tab pos="241935"/>
              </a:tabLst>
            </a:pPr>
            <a:r>
              <a:rPr sz="26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Blog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35"/>
              </a:spcBef>
              <a:buClr>
                <a:srgbClr val="0089BB"/>
              </a:buClr>
              <a:buFont typeface="Arial MT"/>
              <a:buChar char="•"/>
              <a:tabLst>
                <a:tab pos="241935"/>
              </a:tabLst>
            </a:pPr>
            <a:r>
              <a:rPr sz="2600" u="heavy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Extensive</a:t>
            </a:r>
            <a:r>
              <a:rPr sz="2600" u="heavy" spc="-114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600" u="heavy" spc="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Nice</a:t>
            </a:r>
            <a:r>
              <a:rPr sz="2600" u="heavy" spc="-114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600" u="heavy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Blog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09"/>
              </a:spcBef>
              <a:buClr>
                <a:srgbClr val="0089BB"/>
              </a:buClr>
              <a:buFont typeface="Arial MT"/>
              <a:buChar char="•"/>
              <a:tabLst>
                <a:tab pos="241935"/>
              </a:tabLst>
            </a:pPr>
            <a:r>
              <a:rPr sz="26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Good</a:t>
            </a:r>
            <a:r>
              <a:rPr sz="2600" u="heavy" spc="-5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600" u="heavy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Kernel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700" spc="20">
                <a:latin typeface="Courier New"/>
                <a:cs typeface="Courier New"/>
              </a:rPr>
              <a:t>In</a:t>
            </a:r>
            <a:r>
              <a:rPr sz="1700" spc="-20">
                <a:latin typeface="Courier New"/>
                <a:cs typeface="Courier New"/>
              </a:rPr>
              <a:t> </a:t>
            </a:r>
            <a:r>
              <a:rPr sz="1700" spc="5">
                <a:latin typeface="Courier New"/>
                <a:cs typeface="Courier New"/>
              </a:rPr>
              <a:t>[1]: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1957070"/>
                <a:tab pos="2729865"/>
                <a:tab pos="4083685"/>
                <a:tab pos="4865370"/>
              </a:tabLst>
            </a:pPr>
            <a:r>
              <a:rPr sz="2600" i="1" spc="75">
                <a:latin typeface="Verdana"/>
                <a:cs typeface="Verdana"/>
              </a:rPr>
              <a:t>#tokenize	</a:t>
            </a:r>
            <a:r>
              <a:rPr sz="2600" i="1" spc="-95">
                <a:latin typeface="Verdana"/>
                <a:cs typeface="Verdana"/>
              </a:rPr>
              <a:t>and	</a:t>
            </a:r>
            <a:r>
              <a:rPr sz="2600" i="1" spc="-20">
                <a:latin typeface="Verdana"/>
                <a:cs typeface="Verdana"/>
              </a:rPr>
              <a:t>encode	</a:t>
            </a:r>
            <a:r>
              <a:rPr sz="2600" i="1" spc="130">
                <a:latin typeface="Verdana"/>
                <a:cs typeface="Verdana"/>
              </a:rPr>
              <a:t>the	</a:t>
            </a:r>
            <a:r>
              <a:rPr sz="2600" i="1" spc="185">
                <a:latin typeface="Verdana"/>
                <a:cs typeface="Verdana"/>
              </a:rPr>
              <a:t>inputs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80400"/>
              </a:lnSpc>
              <a:spcBef>
                <a:spcPts val="950"/>
              </a:spcBef>
            </a:pPr>
            <a:r>
              <a:rPr sz="2600" spc="15">
                <a:solidFill>
                  <a:srgbClr val="007A00"/>
                </a:solidFill>
                <a:latin typeface="Courier New"/>
                <a:cs typeface="Courier New"/>
              </a:rPr>
              <a:t>import </a:t>
            </a:r>
            <a:r>
              <a:rPr sz="2600" spc="-5">
                <a:latin typeface="Courier New"/>
                <a:cs typeface="Courier New"/>
              </a:rPr>
              <a:t>transformers </a:t>
            </a:r>
            <a:r>
              <a:rPr sz="2600" spc="10">
                <a:solidFill>
                  <a:srgbClr val="007A00"/>
                </a:solidFill>
                <a:latin typeface="Courier New"/>
                <a:cs typeface="Courier New"/>
              </a:rPr>
              <a:t>from </a:t>
            </a:r>
            <a:r>
              <a:rPr sz="2600">
                <a:latin typeface="Courier New"/>
                <a:cs typeface="Courier New"/>
              </a:rPr>
              <a:t>transformers </a:t>
            </a:r>
            <a:r>
              <a:rPr sz="2600" spc="15">
                <a:solidFill>
                  <a:srgbClr val="007A00"/>
                </a:solidFill>
                <a:latin typeface="Courier New"/>
                <a:cs typeface="Courier New"/>
              </a:rPr>
              <a:t>import </a:t>
            </a:r>
            <a:r>
              <a:rPr sz="2600" spc="20">
                <a:solidFill>
                  <a:srgbClr val="007A00"/>
                </a:solidFill>
                <a:latin typeface="Courier New"/>
                <a:cs typeface="Courier New"/>
              </a:rPr>
              <a:t> </a:t>
            </a:r>
            <a:r>
              <a:rPr sz="2600">
                <a:latin typeface="Courier New"/>
                <a:cs typeface="Courier New"/>
              </a:rPr>
              <a:t>BertTokenizer,TFBertModel tokenizer </a:t>
            </a:r>
            <a:r>
              <a:rPr sz="2600" spc="15">
                <a:solidFill>
                  <a:srgbClr val="045BDF"/>
                </a:solidFill>
                <a:latin typeface="Courier New"/>
                <a:cs typeface="Courier New"/>
              </a:rPr>
              <a:t>= </a:t>
            </a:r>
            <a:r>
              <a:rPr sz="2600" spc="20">
                <a:solidFill>
                  <a:srgbClr val="045BDF"/>
                </a:solidFill>
                <a:latin typeface="Courier New"/>
                <a:cs typeface="Courier New"/>
              </a:rPr>
              <a:t> </a:t>
            </a:r>
            <a:r>
              <a:rPr sz="2600">
                <a:latin typeface="Courier New"/>
                <a:cs typeface="Courier New"/>
              </a:rPr>
              <a:t>transformers</a:t>
            </a:r>
            <a:r>
              <a:rPr sz="260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2600">
                <a:latin typeface="Courier New"/>
                <a:cs typeface="Courier New"/>
              </a:rPr>
              <a:t>BertTokenizer</a:t>
            </a:r>
            <a:r>
              <a:rPr sz="260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2600">
                <a:latin typeface="Courier New"/>
                <a:cs typeface="Courier New"/>
              </a:rPr>
              <a:t>from_pretrained(</a:t>
            </a:r>
            <a:r>
              <a:rPr sz="2600">
                <a:solidFill>
                  <a:srgbClr val="BA2222"/>
                </a:solidFill>
                <a:latin typeface="Courier New"/>
                <a:cs typeface="Courier New"/>
              </a:rPr>
              <a:t>'bert-large- </a:t>
            </a:r>
            <a:r>
              <a:rPr sz="2600" spc="-1550">
                <a:solidFill>
                  <a:srgbClr val="BA2222"/>
                </a:solidFill>
                <a:latin typeface="Courier New"/>
                <a:cs typeface="Courier New"/>
              </a:rPr>
              <a:t> </a:t>
            </a:r>
            <a:r>
              <a:rPr sz="2600" spc="5">
                <a:solidFill>
                  <a:srgbClr val="BA2222"/>
                </a:solidFill>
                <a:latin typeface="Courier New"/>
                <a:cs typeface="Courier New"/>
              </a:rPr>
              <a:t>uncased'</a:t>
            </a:r>
            <a:r>
              <a:rPr sz="2600" spc="5">
                <a:latin typeface="Courier New"/>
                <a:cs typeface="Courier New"/>
              </a:rPr>
              <a:t>,</a:t>
            </a:r>
            <a:r>
              <a:rPr sz="2600" spc="10">
                <a:latin typeface="Courier New"/>
                <a:cs typeface="Courier New"/>
              </a:rPr>
              <a:t> </a:t>
            </a:r>
            <a:r>
              <a:rPr sz="2600">
                <a:latin typeface="Courier New"/>
                <a:cs typeface="Courier New"/>
              </a:rPr>
              <a:t>do_lower_case</a:t>
            </a:r>
            <a:r>
              <a:rPr sz="2600">
                <a:solidFill>
                  <a:srgbClr val="045BDF"/>
                </a:solidFill>
                <a:latin typeface="Courier New"/>
                <a:cs typeface="Courier New"/>
              </a:rPr>
              <a:t>=</a:t>
            </a:r>
            <a:r>
              <a:rPr sz="2600">
                <a:solidFill>
                  <a:srgbClr val="3C7D7D"/>
                </a:solidFill>
                <a:latin typeface="Courier New"/>
                <a:cs typeface="Courier New"/>
              </a:rPr>
              <a:t>True</a:t>
            </a:r>
            <a:r>
              <a:rPr sz="2600">
                <a:latin typeface="Courier New"/>
                <a:cs typeface="Courier New"/>
              </a:rPr>
              <a:t>)</a:t>
            </a:r>
            <a:r>
              <a:rPr sz="2600" spc="10">
                <a:latin typeface="Courier New"/>
                <a:cs typeface="Courier New"/>
              </a:rPr>
              <a:t> </a:t>
            </a:r>
            <a:r>
              <a:rPr sz="2600" spc="-5">
                <a:latin typeface="Courier New"/>
                <a:cs typeface="Courier New"/>
              </a:rPr>
              <a:t>bert_model</a:t>
            </a:r>
            <a:r>
              <a:rPr sz="2600" spc="25">
                <a:latin typeface="Courier New"/>
                <a:cs typeface="Courier New"/>
              </a:rPr>
              <a:t> </a:t>
            </a:r>
            <a:r>
              <a:rPr sz="2600" spc="15">
                <a:solidFill>
                  <a:srgbClr val="045BDF"/>
                </a:solidFill>
                <a:latin typeface="Courier New"/>
                <a:cs typeface="Courier New"/>
              </a:rPr>
              <a:t>= </a:t>
            </a:r>
            <a:r>
              <a:rPr sz="2600" spc="20">
                <a:solidFill>
                  <a:srgbClr val="045BDF"/>
                </a:solidFill>
                <a:latin typeface="Courier New"/>
                <a:cs typeface="Courier New"/>
              </a:rPr>
              <a:t> </a:t>
            </a:r>
            <a:r>
              <a:rPr sz="2600">
                <a:latin typeface="Courier New"/>
                <a:cs typeface="Courier New"/>
              </a:rPr>
              <a:t>transformers</a:t>
            </a:r>
            <a:r>
              <a:rPr sz="260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2600">
                <a:latin typeface="Courier New"/>
                <a:cs typeface="Courier New"/>
              </a:rPr>
              <a:t>TFBertModel</a:t>
            </a:r>
            <a:r>
              <a:rPr sz="260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2600">
                <a:latin typeface="Courier New"/>
                <a:cs typeface="Courier New"/>
              </a:rPr>
              <a:t>from_pretrained(</a:t>
            </a:r>
            <a:r>
              <a:rPr sz="2600">
                <a:solidFill>
                  <a:srgbClr val="BA2222"/>
                </a:solidFill>
                <a:latin typeface="Courier New"/>
                <a:cs typeface="Courier New"/>
              </a:rPr>
              <a:t>'bert-large- </a:t>
            </a:r>
            <a:r>
              <a:rPr sz="2600" spc="5">
                <a:solidFill>
                  <a:srgbClr val="BA2222"/>
                </a:solidFill>
                <a:latin typeface="Courier New"/>
                <a:cs typeface="Courier New"/>
              </a:rPr>
              <a:t> uncased'</a:t>
            </a:r>
            <a:r>
              <a:rPr sz="2600" spc="5">
                <a:latin typeface="Courier New"/>
                <a:cs typeface="Courier New"/>
              </a:rPr>
              <a:t>) </a:t>
            </a:r>
            <a:r>
              <a:rPr sz="2600" spc="10">
                <a:solidFill>
                  <a:srgbClr val="007A00"/>
                </a:solidFill>
                <a:latin typeface="Courier New"/>
                <a:cs typeface="Courier New"/>
              </a:rPr>
              <a:t>def</a:t>
            </a:r>
            <a:r>
              <a:rPr sz="2600" spc="-65">
                <a:solidFill>
                  <a:srgbClr val="007A00"/>
                </a:solidFill>
                <a:latin typeface="Courier New"/>
                <a:cs typeface="Courier New"/>
              </a:rPr>
              <a:t> </a:t>
            </a:r>
            <a:r>
              <a:rPr sz="2600">
                <a:latin typeface="Courier New"/>
                <a:cs typeface="Courier New"/>
              </a:rPr>
              <a:t>bert_encode(data,maximum_length):</a:t>
            </a:r>
            <a:endParaRPr sz="2600">
              <a:latin typeface="Courier New"/>
              <a:cs typeface="Courier New"/>
            </a:endParaRPr>
          </a:p>
          <a:p>
            <a:pPr marL="212725" marR="6763384">
              <a:lnSpc>
                <a:spcPts val="3529"/>
              </a:lnSpc>
              <a:spcBef>
                <a:spcPts val="30"/>
              </a:spcBef>
            </a:pPr>
            <a:r>
              <a:rPr sz="2600">
                <a:latin typeface="Courier New"/>
                <a:cs typeface="Courier New"/>
              </a:rPr>
              <a:t>input_ids</a:t>
            </a:r>
            <a:r>
              <a:rPr sz="2600" spc="10">
                <a:latin typeface="Courier New"/>
                <a:cs typeface="Courier New"/>
              </a:rPr>
              <a:t> </a:t>
            </a:r>
            <a:r>
              <a:rPr sz="2600" spc="15">
                <a:solidFill>
                  <a:srgbClr val="045BDF"/>
                </a:solidFill>
                <a:latin typeface="Courier New"/>
                <a:cs typeface="Courier New"/>
              </a:rPr>
              <a:t>=</a:t>
            </a:r>
            <a:r>
              <a:rPr sz="2600" spc="5">
                <a:solidFill>
                  <a:srgbClr val="045BDF"/>
                </a:solidFill>
                <a:latin typeface="Courier New"/>
                <a:cs typeface="Courier New"/>
              </a:rPr>
              <a:t> </a:t>
            </a:r>
            <a:r>
              <a:rPr sz="2600" spc="-60">
                <a:latin typeface="Courier New"/>
                <a:cs typeface="Courier New"/>
              </a:rPr>
              <a:t>[] </a:t>
            </a:r>
            <a:r>
              <a:rPr sz="2600" spc="-55">
                <a:latin typeface="Courier New"/>
                <a:cs typeface="Courier New"/>
              </a:rPr>
              <a:t> </a:t>
            </a:r>
            <a:r>
              <a:rPr sz="2600">
                <a:latin typeface="Courier New"/>
                <a:cs typeface="Courier New"/>
              </a:rPr>
              <a:t>attention_masks</a:t>
            </a:r>
            <a:r>
              <a:rPr sz="2600" spc="-15">
                <a:latin typeface="Courier New"/>
                <a:cs typeface="Courier New"/>
              </a:rPr>
              <a:t> </a:t>
            </a:r>
            <a:r>
              <a:rPr sz="2600" spc="15">
                <a:solidFill>
                  <a:srgbClr val="045BDF"/>
                </a:solidFill>
                <a:latin typeface="Courier New"/>
                <a:cs typeface="Courier New"/>
              </a:rPr>
              <a:t>=</a:t>
            </a:r>
            <a:r>
              <a:rPr sz="2600" spc="-20">
                <a:solidFill>
                  <a:srgbClr val="045BDF"/>
                </a:solidFill>
                <a:latin typeface="Courier New"/>
                <a:cs typeface="Courier New"/>
              </a:rPr>
              <a:t> </a:t>
            </a:r>
            <a:r>
              <a:rPr sz="2600" spc="-25">
                <a:latin typeface="Courier New"/>
                <a:cs typeface="Courier New"/>
              </a:rPr>
              <a:t>[]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>
                <a:solidFill>
                  <a:srgbClr val="007A00"/>
                </a:solidFill>
              </a:rPr>
              <a:t>for</a:t>
            </a:r>
            <a:r>
              <a:rPr spc="40">
                <a:solidFill>
                  <a:srgbClr val="007A00"/>
                </a:solidFill>
              </a:rPr>
              <a:t> </a:t>
            </a:r>
            <a:r>
              <a:rPr spc="5"/>
              <a:t>i </a:t>
            </a:r>
            <a:r>
              <a:rPr b="1" spc="5">
                <a:solidFill>
                  <a:srgbClr val="AA21FF"/>
                </a:solidFill>
                <a:latin typeface="Calibri"/>
                <a:cs typeface="Calibri"/>
              </a:rPr>
              <a:t>in</a:t>
            </a:r>
            <a:r>
              <a:rPr b="1" spc="-20">
                <a:solidFill>
                  <a:srgbClr val="AA21FF"/>
                </a:solidFill>
                <a:latin typeface="Calibri"/>
                <a:cs typeface="Calibri"/>
              </a:rPr>
              <a:t> </a:t>
            </a:r>
            <a:r>
              <a:rPr spc="-15">
                <a:solidFill>
                  <a:srgbClr val="008000"/>
                </a:solidFill>
              </a:rPr>
              <a:t>range</a:t>
            </a:r>
            <a:r>
              <a:rPr spc="-15"/>
              <a:t>(</a:t>
            </a:r>
            <a:r>
              <a:rPr spc="-15">
                <a:solidFill>
                  <a:srgbClr val="008000"/>
                </a:solidFill>
              </a:rPr>
              <a:t>len</a:t>
            </a:r>
            <a:r>
              <a:rPr spc="-15"/>
              <a:t>(data)):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834893"/>
            <a:ext cx="6214110" cy="532574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750">
                <a:latin typeface="Calibri"/>
                <a:cs typeface="Calibri"/>
              </a:rPr>
              <a:t>encoded</a:t>
            </a:r>
            <a:r>
              <a:rPr sz="2750" spc="150">
                <a:latin typeface="Calibri"/>
                <a:cs typeface="Calibri"/>
              </a:rPr>
              <a:t> </a:t>
            </a:r>
            <a:r>
              <a:rPr sz="2750" spc="10">
                <a:solidFill>
                  <a:srgbClr val="045BDF"/>
                </a:solidFill>
                <a:latin typeface="Calibri"/>
                <a:cs typeface="Calibri"/>
              </a:rPr>
              <a:t>=</a:t>
            </a:r>
            <a:r>
              <a:rPr sz="2750" spc="5">
                <a:solidFill>
                  <a:srgbClr val="045BDF"/>
                </a:solidFill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tokenizer</a:t>
            </a:r>
            <a:r>
              <a:rPr sz="2750" spc="-20">
                <a:solidFill>
                  <a:srgbClr val="045BDF"/>
                </a:solidFill>
                <a:latin typeface="Calibri"/>
                <a:cs typeface="Calibri"/>
              </a:rPr>
              <a:t>.</a:t>
            </a:r>
            <a:r>
              <a:rPr sz="2750" spc="-20">
                <a:latin typeface="Calibri"/>
                <a:cs typeface="Calibri"/>
              </a:rPr>
              <a:t>encode_plus(</a:t>
            </a:r>
            <a:endParaRPr sz="2750">
              <a:latin typeface="Calibri"/>
              <a:cs typeface="Calibri"/>
            </a:endParaRPr>
          </a:p>
          <a:p>
            <a:pPr marL="308610" marR="2648585">
              <a:lnSpc>
                <a:spcPct val="100000"/>
              </a:lnSpc>
              <a:spcBef>
                <a:spcPts val="1030"/>
              </a:spcBef>
            </a:pPr>
            <a:r>
              <a:rPr sz="2000" spc="-5">
                <a:latin typeface="Calibri"/>
                <a:cs typeface="Calibri"/>
              </a:rPr>
              <a:t>data[i], 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add_special_tokens</a:t>
            </a:r>
            <a:r>
              <a:rPr sz="2000" spc="-15">
                <a:solidFill>
                  <a:srgbClr val="045BDF"/>
                </a:solidFill>
                <a:latin typeface="Calibri"/>
                <a:cs typeface="Calibri"/>
              </a:rPr>
              <a:t>=</a:t>
            </a:r>
            <a:r>
              <a:rPr sz="2000" spc="-15">
                <a:solidFill>
                  <a:srgbClr val="3C7D7D"/>
                </a:solidFill>
                <a:latin typeface="Calibri"/>
                <a:cs typeface="Calibri"/>
              </a:rPr>
              <a:t>True</a:t>
            </a:r>
            <a:r>
              <a:rPr sz="2000" spc="-15">
                <a:latin typeface="Calibri"/>
                <a:cs typeface="Calibri"/>
              </a:rPr>
              <a:t>, 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45">
                <a:latin typeface="Calibri"/>
                <a:cs typeface="Calibri"/>
              </a:rPr>
              <a:t>m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30">
                <a:latin typeface="Calibri"/>
                <a:cs typeface="Calibri"/>
              </a:rPr>
              <a:t>x</a:t>
            </a:r>
            <a:r>
              <a:rPr sz="2000" spc="-25">
                <a:latin typeface="Calibri"/>
                <a:cs typeface="Calibri"/>
              </a:rPr>
              <a:t>_</a:t>
            </a:r>
            <a:r>
              <a:rPr sz="2000" spc="-15">
                <a:latin typeface="Calibri"/>
                <a:cs typeface="Calibri"/>
              </a:rPr>
              <a:t>l</a:t>
            </a:r>
            <a:r>
              <a:rPr sz="2000" spc="-25">
                <a:latin typeface="Calibri"/>
                <a:cs typeface="Calibri"/>
              </a:rPr>
              <a:t>e</a:t>
            </a:r>
            <a:r>
              <a:rPr sz="2000" spc="-5">
                <a:latin typeface="Calibri"/>
                <a:cs typeface="Calibri"/>
              </a:rPr>
              <a:t>n</a:t>
            </a:r>
            <a:r>
              <a:rPr sz="2000" spc="25">
                <a:latin typeface="Calibri"/>
                <a:cs typeface="Calibri"/>
              </a:rPr>
              <a:t>g</a:t>
            </a:r>
            <a:r>
              <a:rPr sz="2000" spc="5">
                <a:latin typeface="Calibri"/>
                <a:cs typeface="Calibri"/>
              </a:rPr>
              <a:t>t</a:t>
            </a:r>
            <a:r>
              <a:rPr sz="2000">
                <a:latin typeface="Calibri"/>
                <a:cs typeface="Calibri"/>
              </a:rPr>
              <a:t>h</a:t>
            </a:r>
            <a:r>
              <a:rPr sz="2000" spc="-25">
                <a:solidFill>
                  <a:srgbClr val="045BDF"/>
                </a:solidFill>
                <a:latin typeface="Calibri"/>
                <a:cs typeface="Calibri"/>
              </a:rPr>
              <a:t>=</a:t>
            </a:r>
            <a:r>
              <a:rPr sz="2000" spc="50">
                <a:latin typeface="Calibri"/>
                <a:cs typeface="Calibri"/>
              </a:rPr>
              <a:t>m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30">
                <a:latin typeface="Calibri"/>
                <a:cs typeface="Calibri"/>
              </a:rPr>
              <a:t>x</a:t>
            </a:r>
            <a:r>
              <a:rPr sz="2000" spc="-15">
                <a:latin typeface="Calibri"/>
                <a:cs typeface="Calibri"/>
              </a:rPr>
              <a:t>i</a:t>
            </a:r>
            <a:r>
              <a:rPr sz="2000" spc="50">
                <a:latin typeface="Calibri"/>
                <a:cs typeface="Calibri"/>
              </a:rPr>
              <a:t>m</a:t>
            </a:r>
            <a:r>
              <a:rPr sz="2000" spc="-5">
                <a:latin typeface="Calibri"/>
                <a:cs typeface="Calibri"/>
              </a:rPr>
              <a:t>u</a:t>
            </a:r>
            <a:r>
              <a:rPr sz="2000" spc="-25">
                <a:latin typeface="Calibri"/>
                <a:cs typeface="Calibri"/>
              </a:rPr>
              <a:t>m_</a:t>
            </a:r>
            <a:r>
              <a:rPr sz="2000" spc="-15">
                <a:latin typeface="Calibri"/>
                <a:cs typeface="Calibri"/>
              </a:rPr>
              <a:t>l</a:t>
            </a:r>
            <a:r>
              <a:rPr sz="2000" spc="-25">
                <a:latin typeface="Calibri"/>
                <a:cs typeface="Calibri"/>
              </a:rPr>
              <a:t>e</a:t>
            </a:r>
            <a:r>
              <a:rPr sz="2000" spc="-5">
                <a:latin typeface="Calibri"/>
                <a:cs typeface="Calibri"/>
              </a:rPr>
              <a:t>n</a:t>
            </a:r>
            <a:r>
              <a:rPr sz="2000" spc="25">
                <a:latin typeface="Calibri"/>
                <a:cs typeface="Calibri"/>
              </a:rPr>
              <a:t>g</a:t>
            </a:r>
            <a:r>
              <a:rPr sz="2000" spc="5">
                <a:latin typeface="Calibri"/>
                <a:cs typeface="Calibri"/>
              </a:rPr>
              <a:t>t</a:t>
            </a:r>
            <a:r>
              <a:rPr sz="2000">
                <a:latin typeface="Calibri"/>
                <a:cs typeface="Calibri"/>
              </a:rPr>
              <a:t>h</a:t>
            </a:r>
            <a:r>
              <a:rPr sz="2000" spc="5">
                <a:latin typeface="Calibri"/>
                <a:cs typeface="Calibri"/>
              </a:rPr>
              <a:t>,  </a:t>
            </a:r>
            <a:r>
              <a:rPr sz="2000" spc="-10">
                <a:latin typeface="Calibri"/>
                <a:cs typeface="Calibri"/>
              </a:rPr>
              <a:t>pad_to_max_length</a:t>
            </a:r>
            <a:r>
              <a:rPr sz="2000" spc="-10">
                <a:solidFill>
                  <a:srgbClr val="045BDF"/>
                </a:solidFill>
                <a:latin typeface="Calibri"/>
                <a:cs typeface="Calibri"/>
              </a:rPr>
              <a:t>=</a:t>
            </a:r>
            <a:r>
              <a:rPr sz="2000" spc="-10">
                <a:solidFill>
                  <a:srgbClr val="3C7D7D"/>
                </a:solidFill>
                <a:latin typeface="Calibri"/>
                <a:cs typeface="Calibri"/>
              </a:rPr>
              <a:t>True</a:t>
            </a:r>
            <a:r>
              <a:rPr sz="2000" spc="-1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Calibri"/>
              <a:cs typeface="Calibri"/>
            </a:endParaRP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sz="2000" spc="-10">
                <a:latin typeface="Calibri"/>
                <a:cs typeface="Calibri"/>
              </a:rPr>
              <a:t>return_attention_mask</a:t>
            </a:r>
            <a:r>
              <a:rPr sz="2000" spc="-10">
                <a:solidFill>
                  <a:srgbClr val="045BDF"/>
                </a:solidFill>
                <a:latin typeface="Calibri"/>
                <a:cs typeface="Calibri"/>
              </a:rPr>
              <a:t>=</a:t>
            </a:r>
            <a:r>
              <a:rPr sz="2000" spc="-10">
                <a:solidFill>
                  <a:srgbClr val="3C7D7D"/>
                </a:solidFill>
                <a:latin typeface="Calibri"/>
                <a:cs typeface="Calibri"/>
              </a:rPr>
              <a:t>True</a:t>
            </a:r>
            <a:r>
              <a:rPr sz="2000" spc="-1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518159">
              <a:lnSpc>
                <a:spcPct val="100000"/>
              </a:lnSpc>
            </a:pPr>
            <a:r>
              <a:rPr sz="2000" spc="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Calibri"/>
              <a:cs typeface="Calibri"/>
            </a:endParaRPr>
          </a:p>
          <a:p>
            <a:pPr marL="518159" marR="150495">
              <a:lnSpc>
                <a:spcPct val="100000"/>
              </a:lnSpc>
            </a:pPr>
            <a:r>
              <a:rPr sz="2000" spc="-5">
                <a:latin typeface="Calibri"/>
                <a:cs typeface="Calibri"/>
              </a:rPr>
              <a:t>input_ids</a:t>
            </a:r>
            <a:r>
              <a:rPr sz="2000" spc="-5">
                <a:solidFill>
                  <a:srgbClr val="045BDF"/>
                </a:solidFill>
                <a:latin typeface="Calibri"/>
                <a:cs typeface="Calibri"/>
              </a:rPr>
              <a:t>.</a:t>
            </a:r>
            <a:r>
              <a:rPr sz="2000" spc="-5">
                <a:latin typeface="Calibri"/>
                <a:cs typeface="Calibri"/>
              </a:rPr>
              <a:t>(encoded[</a:t>
            </a:r>
            <a:r>
              <a:rPr sz="2000" spc="-5">
                <a:solidFill>
                  <a:srgbClr val="BA2222"/>
                </a:solidFill>
                <a:latin typeface="Calibri"/>
                <a:cs typeface="Calibri"/>
              </a:rPr>
              <a:t>'input_ids’</a:t>
            </a:r>
            <a:r>
              <a:rPr sz="2000" spc="-5">
                <a:latin typeface="Calibri"/>
                <a:cs typeface="Calibri"/>
              </a:rPr>
              <a:t>]) 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att</a:t>
            </a:r>
            <a:r>
              <a:rPr sz="2000" spc="-30">
                <a:latin typeface="Calibri"/>
                <a:cs typeface="Calibri"/>
              </a:rPr>
              <a:t>e</a:t>
            </a:r>
            <a:r>
              <a:rPr sz="2000" spc="-5">
                <a:latin typeface="Calibri"/>
                <a:cs typeface="Calibri"/>
              </a:rPr>
              <a:t>n</a:t>
            </a:r>
            <a:r>
              <a:rPr sz="2000" spc="5">
                <a:latin typeface="Calibri"/>
                <a:cs typeface="Calibri"/>
              </a:rPr>
              <a:t>t</a:t>
            </a:r>
            <a:r>
              <a:rPr sz="2000" spc="-20">
                <a:latin typeface="Calibri"/>
                <a:cs typeface="Calibri"/>
              </a:rPr>
              <a:t>i</a:t>
            </a:r>
            <a:r>
              <a:rPr sz="2000" spc="-10">
                <a:latin typeface="Calibri"/>
                <a:cs typeface="Calibri"/>
              </a:rPr>
              <a:t>o</a:t>
            </a:r>
            <a:r>
              <a:rPr sz="2000" spc="-5">
                <a:latin typeface="Calibri"/>
                <a:cs typeface="Calibri"/>
              </a:rPr>
              <a:t>n</a:t>
            </a:r>
            <a:r>
              <a:rPr sz="2000" spc="-25">
                <a:latin typeface="Calibri"/>
                <a:cs typeface="Calibri"/>
              </a:rPr>
              <a:t>_</a:t>
            </a:r>
            <a:r>
              <a:rPr sz="2000" spc="45">
                <a:latin typeface="Calibri"/>
                <a:cs typeface="Calibri"/>
              </a:rPr>
              <a:t>m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40">
                <a:latin typeface="Calibri"/>
                <a:cs typeface="Calibri"/>
              </a:rPr>
              <a:t>s</a:t>
            </a:r>
            <a:r>
              <a:rPr sz="2000" spc="-15">
                <a:latin typeface="Calibri"/>
                <a:cs typeface="Calibri"/>
              </a:rPr>
              <a:t>k</a:t>
            </a:r>
            <a:r>
              <a:rPr sz="2000" spc="50">
                <a:latin typeface="Calibri"/>
                <a:cs typeface="Calibri"/>
              </a:rPr>
              <a:t>s</a:t>
            </a:r>
            <a:r>
              <a:rPr sz="2000" spc="15">
                <a:solidFill>
                  <a:srgbClr val="045BDF"/>
                </a:solidFill>
                <a:latin typeface="Calibri"/>
                <a:cs typeface="Calibri"/>
              </a:rPr>
              <a:t>.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-5">
                <a:latin typeface="Calibri"/>
                <a:cs typeface="Calibri"/>
              </a:rPr>
              <a:t>pp</a:t>
            </a:r>
            <a:r>
              <a:rPr sz="2000" spc="-25">
                <a:latin typeface="Calibri"/>
                <a:cs typeface="Calibri"/>
              </a:rPr>
              <a:t>e</a:t>
            </a:r>
            <a:r>
              <a:rPr sz="2000" spc="-5">
                <a:latin typeface="Calibri"/>
                <a:cs typeface="Calibri"/>
              </a:rPr>
              <a:t>nd(</a:t>
            </a:r>
            <a:r>
              <a:rPr sz="2000" spc="-25">
                <a:latin typeface="Calibri"/>
                <a:cs typeface="Calibri"/>
              </a:rPr>
              <a:t>e</a:t>
            </a:r>
            <a:r>
              <a:rPr sz="2000" spc="-5">
                <a:latin typeface="Calibri"/>
                <a:cs typeface="Calibri"/>
              </a:rPr>
              <a:t>n</a:t>
            </a:r>
            <a:r>
              <a:rPr sz="2000" spc="-25">
                <a:latin typeface="Calibri"/>
                <a:cs typeface="Calibri"/>
              </a:rPr>
              <a:t>c</a:t>
            </a:r>
            <a:r>
              <a:rPr sz="2000" spc="-10">
                <a:latin typeface="Calibri"/>
                <a:cs typeface="Calibri"/>
              </a:rPr>
              <a:t>o</a:t>
            </a:r>
            <a:r>
              <a:rPr sz="2000" spc="-5">
                <a:latin typeface="Calibri"/>
                <a:cs typeface="Calibri"/>
              </a:rPr>
              <a:t>d</a:t>
            </a:r>
            <a:r>
              <a:rPr sz="2000" spc="-25">
                <a:latin typeface="Calibri"/>
                <a:cs typeface="Calibri"/>
              </a:rPr>
              <a:t>e</a:t>
            </a:r>
            <a:r>
              <a:rPr sz="2000" spc="-5">
                <a:latin typeface="Calibri"/>
                <a:cs typeface="Calibri"/>
              </a:rPr>
              <a:t>d</a:t>
            </a:r>
            <a:r>
              <a:rPr sz="2000" spc="-15">
                <a:latin typeface="Calibri"/>
                <a:cs typeface="Calibri"/>
              </a:rPr>
              <a:t>[</a:t>
            </a:r>
            <a:r>
              <a:rPr sz="2000" spc="5">
                <a:solidFill>
                  <a:srgbClr val="BA2222"/>
                </a:solidFill>
                <a:latin typeface="Calibri"/>
                <a:cs typeface="Calibri"/>
              </a:rPr>
              <a:t>'att</a:t>
            </a:r>
            <a:r>
              <a:rPr sz="2000" spc="-30">
                <a:solidFill>
                  <a:srgbClr val="BA2222"/>
                </a:solidFill>
                <a:latin typeface="Calibri"/>
                <a:cs typeface="Calibri"/>
              </a:rPr>
              <a:t>e</a:t>
            </a:r>
            <a:r>
              <a:rPr sz="2000" spc="-5">
                <a:solidFill>
                  <a:srgbClr val="BA2222"/>
                </a:solidFill>
                <a:latin typeface="Calibri"/>
                <a:cs typeface="Calibri"/>
              </a:rPr>
              <a:t>n</a:t>
            </a:r>
            <a:r>
              <a:rPr sz="2000" spc="5">
                <a:solidFill>
                  <a:srgbClr val="BA2222"/>
                </a:solidFill>
                <a:latin typeface="Calibri"/>
                <a:cs typeface="Calibri"/>
              </a:rPr>
              <a:t>t</a:t>
            </a:r>
            <a:r>
              <a:rPr sz="2000" spc="-20">
                <a:solidFill>
                  <a:srgbClr val="BA2222"/>
                </a:solidFill>
                <a:latin typeface="Calibri"/>
                <a:cs typeface="Calibri"/>
              </a:rPr>
              <a:t>i</a:t>
            </a:r>
            <a:r>
              <a:rPr sz="2000" spc="-10">
                <a:solidFill>
                  <a:srgbClr val="BA2222"/>
                </a:solidFill>
                <a:latin typeface="Calibri"/>
                <a:cs typeface="Calibri"/>
              </a:rPr>
              <a:t>o</a:t>
            </a:r>
            <a:r>
              <a:rPr sz="2000" spc="-5">
                <a:solidFill>
                  <a:srgbClr val="BA2222"/>
                </a:solidFill>
                <a:latin typeface="Calibri"/>
                <a:cs typeface="Calibri"/>
              </a:rPr>
              <a:t>n</a:t>
            </a:r>
            <a:r>
              <a:rPr sz="2000" spc="-25">
                <a:solidFill>
                  <a:srgbClr val="BA2222"/>
                </a:solidFill>
                <a:latin typeface="Calibri"/>
                <a:cs typeface="Calibri"/>
              </a:rPr>
              <a:t>_</a:t>
            </a:r>
            <a:r>
              <a:rPr sz="2000" spc="45">
                <a:solidFill>
                  <a:srgbClr val="BA2222"/>
                </a:solidFill>
                <a:latin typeface="Calibri"/>
                <a:cs typeface="Calibri"/>
              </a:rPr>
              <a:t>m</a:t>
            </a:r>
            <a:r>
              <a:rPr sz="2000" spc="10">
                <a:solidFill>
                  <a:srgbClr val="BA2222"/>
                </a:solidFill>
                <a:latin typeface="Calibri"/>
                <a:cs typeface="Calibri"/>
              </a:rPr>
              <a:t>a</a:t>
            </a:r>
            <a:r>
              <a:rPr sz="2000" spc="40">
                <a:solidFill>
                  <a:srgbClr val="BA2222"/>
                </a:solidFill>
                <a:latin typeface="Calibri"/>
                <a:cs typeface="Calibri"/>
              </a:rPr>
              <a:t>s</a:t>
            </a:r>
            <a:r>
              <a:rPr sz="2000">
                <a:solidFill>
                  <a:srgbClr val="BA2222"/>
                </a:solidFill>
                <a:latin typeface="Calibri"/>
                <a:cs typeface="Calibri"/>
              </a:rPr>
              <a:t>k</a:t>
            </a:r>
            <a:r>
              <a:rPr sz="2000" spc="-55">
                <a:solidFill>
                  <a:srgbClr val="BA2222"/>
                </a:solidFill>
                <a:latin typeface="Calibri"/>
                <a:cs typeface="Calibri"/>
              </a:rPr>
              <a:t>’</a:t>
            </a:r>
            <a:r>
              <a:rPr sz="2000" spc="-20">
                <a:latin typeface="Calibri"/>
                <a:cs typeface="Calibri"/>
              </a:rPr>
              <a:t>])</a:t>
            </a:r>
            <a:endParaRPr sz="2000">
              <a:latin typeface="Calibri"/>
              <a:cs typeface="Calibri"/>
            </a:endParaRPr>
          </a:p>
          <a:p>
            <a:pPr marL="689610">
              <a:lnSpc>
                <a:spcPct val="100000"/>
              </a:lnSpc>
              <a:spcBef>
                <a:spcPts val="5"/>
              </a:spcBef>
            </a:pPr>
            <a:r>
              <a:rPr sz="2000" spc="-10">
                <a:solidFill>
                  <a:srgbClr val="007A00"/>
                </a:solidFill>
                <a:latin typeface="Calibri"/>
                <a:cs typeface="Calibri"/>
              </a:rPr>
              <a:t>return</a:t>
            </a:r>
            <a:r>
              <a:rPr sz="2000" spc="120">
                <a:solidFill>
                  <a:srgbClr val="007A00"/>
                </a:solidFill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np</a:t>
            </a:r>
            <a:r>
              <a:rPr sz="2000" spc="-5">
                <a:solidFill>
                  <a:srgbClr val="045BDF"/>
                </a:solidFill>
                <a:latin typeface="Calibri"/>
                <a:cs typeface="Calibri"/>
              </a:rPr>
              <a:t>.</a:t>
            </a:r>
            <a:r>
              <a:rPr sz="2000" spc="-5">
                <a:latin typeface="Calibri"/>
                <a:cs typeface="Calibri"/>
              </a:rPr>
              <a:t>array(input_ids),np</a:t>
            </a:r>
            <a:r>
              <a:rPr sz="2000" spc="-5">
                <a:solidFill>
                  <a:srgbClr val="045BDF"/>
                </a:solidFill>
                <a:latin typeface="Calibri"/>
                <a:cs typeface="Calibri"/>
              </a:rPr>
              <a:t>.</a:t>
            </a:r>
            <a:r>
              <a:rPr sz="2000" spc="-5">
                <a:latin typeface="Calibri"/>
                <a:cs typeface="Calibri"/>
              </a:rPr>
              <a:t>array(attention_masks)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marL="518159" marR="1510665">
              <a:lnSpc>
                <a:spcPct val="100000"/>
              </a:lnSpc>
            </a:pPr>
            <a:r>
              <a:rPr sz="2000" spc="-10">
                <a:latin typeface="Calibri"/>
                <a:cs typeface="Calibri"/>
              </a:rPr>
              <a:t>train_input_ids,train_attention_masks</a:t>
            </a:r>
            <a:r>
              <a:rPr sz="2000" spc="90">
                <a:latin typeface="Calibri"/>
                <a:cs typeface="Calibri"/>
              </a:rPr>
              <a:t> </a:t>
            </a:r>
            <a:r>
              <a:rPr sz="2000" spc="10">
                <a:solidFill>
                  <a:srgbClr val="045BDF"/>
                </a:solidFill>
                <a:latin typeface="Calibri"/>
                <a:cs typeface="Calibri"/>
              </a:rPr>
              <a:t>= </a:t>
            </a:r>
            <a:r>
              <a:rPr sz="2000" spc="-440">
                <a:solidFill>
                  <a:srgbClr val="045BDF"/>
                </a:solidFill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bert_encode(train_df[</a:t>
            </a:r>
            <a:r>
              <a:rPr sz="2000" spc="-10">
                <a:solidFill>
                  <a:srgbClr val="BA2222"/>
                </a:solidFill>
                <a:latin typeface="Calibri"/>
                <a:cs typeface="Calibri"/>
              </a:rPr>
              <a:t>'review'</a:t>
            </a:r>
            <a:r>
              <a:rPr sz="2000" spc="-10">
                <a:latin typeface="Calibri"/>
                <a:cs typeface="Calibri"/>
              </a:rPr>
              <a:t>][:</a:t>
            </a:r>
            <a:r>
              <a:rPr sz="2000" spc="-10">
                <a:solidFill>
                  <a:srgbClr val="666666"/>
                </a:solidFill>
                <a:latin typeface="Calibri"/>
                <a:cs typeface="Calibri"/>
              </a:rPr>
              <a:t>5</a:t>
            </a:r>
            <a:r>
              <a:rPr sz="2000" spc="-10">
                <a:latin typeface="Calibri"/>
                <a:cs typeface="Calibri"/>
              </a:rPr>
              <a:t>],</a:t>
            </a:r>
            <a:r>
              <a:rPr sz="2000" spc="-10">
                <a:solidFill>
                  <a:srgbClr val="666666"/>
                </a:solidFill>
                <a:latin typeface="Calibri"/>
                <a:cs typeface="Calibri"/>
              </a:rPr>
              <a:t>1000</a:t>
            </a:r>
            <a:r>
              <a:rPr sz="2000" spc="-1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917575" y="348932"/>
            <a:ext cx="10227945" cy="64585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56260">
              <a:lnSpc>
                <a:spcPts val="2180"/>
              </a:lnSpc>
              <a:spcBef>
                <a:spcPts val="380"/>
              </a:spcBef>
              <a:tabLst>
                <a:tab pos="2471420"/>
                <a:tab pos="3710940"/>
              </a:tabLst>
            </a:pPr>
            <a:r>
              <a:rPr sz="2000" spc="10">
                <a:latin typeface="Calibri"/>
                <a:cs typeface="Calibri"/>
              </a:rPr>
              <a:t>Some </a:t>
            </a:r>
            <a:r>
              <a:rPr sz="2000" spc="-10">
                <a:latin typeface="Calibri"/>
                <a:cs typeface="Calibri"/>
              </a:rPr>
              <a:t>layers from </a:t>
            </a:r>
            <a:r>
              <a:rPr sz="2000" spc="5">
                <a:latin typeface="Calibri"/>
                <a:cs typeface="Calibri"/>
              </a:rPr>
              <a:t>the model </a:t>
            </a:r>
            <a:r>
              <a:rPr sz="2000" spc="-10">
                <a:latin typeface="Calibri"/>
                <a:cs typeface="Calibri"/>
              </a:rPr>
              <a:t>checkpoint </a:t>
            </a:r>
            <a:r>
              <a:rPr sz="2000" spc="10">
                <a:latin typeface="Calibri"/>
                <a:cs typeface="Calibri"/>
              </a:rPr>
              <a:t>at </a:t>
            </a:r>
            <a:r>
              <a:rPr sz="2000" spc="-5">
                <a:latin typeface="Calibri"/>
                <a:cs typeface="Calibri"/>
              </a:rPr>
              <a:t>bert-large-uncased </a:t>
            </a:r>
            <a:r>
              <a:rPr sz="2000" spc="-10">
                <a:latin typeface="Calibri"/>
                <a:cs typeface="Calibri"/>
              </a:rPr>
              <a:t>were </a:t>
            </a:r>
            <a:r>
              <a:rPr sz="2000">
                <a:latin typeface="Calibri"/>
                <a:cs typeface="Calibri"/>
              </a:rPr>
              <a:t>not </a:t>
            </a:r>
            <a:r>
              <a:rPr sz="2000" spc="5">
                <a:latin typeface="Calibri"/>
                <a:cs typeface="Calibri"/>
              </a:rPr>
              <a:t>used </a:t>
            </a:r>
            <a:r>
              <a:rPr sz="2000" spc="-5">
                <a:latin typeface="Calibri"/>
                <a:cs typeface="Calibri"/>
              </a:rPr>
              <a:t>when initializing </a:t>
            </a:r>
            <a:r>
              <a:rPr sz="2000" spc="-44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TFBertModel:</a:t>
            </a:r>
            <a:r>
              <a:rPr sz="2000" spc="50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['mlm</a:t>
            </a:r>
            <a:r>
              <a:rPr sz="2000" u="heavy" spc="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000">
                <a:latin typeface="Calibri"/>
                <a:cs typeface="Calibri"/>
              </a:rPr>
              <a:t>cls',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'nsp</a:t>
            </a:r>
            <a:r>
              <a:rPr sz="2000" u="heavy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5">
                <a:latin typeface="Calibri"/>
                <a:cs typeface="Calibri"/>
              </a:rPr>
              <a:t>cls’]</a:t>
            </a:r>
            <a:endParaRPr sz="2000">
              <a:latin typeface="Calibri"/>
              <a:cs typeface="Calibri"/>
            </a:endParaRPr>
          </a:p>
          <a:p>
            <a:pPr marL="12700" marR="205740" indent="57150">
              <a:lnSpc>
                <a:spcPct val="89100"/>
              </a:lnSpc>
              <a:spcBef>
                <a:spcPts val="980"/>
              </a:spcBef>
            </a:pPr>
            <a:r>
              <a:rPr sz="2000" spc="5">
                <a:latin typeface="Calibri"/>
                <a:cs typeface="Calibri"/>
              </a:rPr>
              <a:t>- </a:t>
            </a:r>
            <a:r>
              <a:rPr sz="2000" spc="-5">
                <a:latin typeface="Calibri"/>
                <a:cs typeface="Calibri"/>
              </a:rPr>
              <a:t>This </a:t>
            </a:r>
            <a:r>
              <a:rPr sz="2000" spc="10">
                <a:latin typeface="Calibri"/>
                <a:cs typeface="Calibri"/>
              </a:rPr>
              <a:t>IS </a:t>
            </a:r>
            <a:r>
              <a:rPr sz="2000" spc="-5">
                <a:latin typeface="Calibri"/>
                <a:cs typeface="Calibri"/>
              </a:rPr>
              <a:t>expected if </a:t>
            </a:r>
            <a:r>
              <a:rPr sz="2000">
                <a:latin typeface="Calibri"/>
                <a:cs typeface="Calibri"/>
              </a:rPr>
              <a:t>you are </a:t>
            </a:r>
            <a:r>
              <a:rPr sz="2000" spc="-5">
                <a:latin typeface="Calibri"/>
                <a:cs typeface="Calibri"/>
              </a:rPr>
              <a:t>initializing TFBertModel from </a:t>
            </a:r>
            <a:r>
              <a:rPr sz="2000" spc="5">
                <a:latin typeface="Calibri"/>
                <a:cs typeface="Calibri"/>
              </a:rPr>
              <a:t>the </a:t>
            </a:r>
            <a:r>
              <a:rPr sz="2000" spc="-10">
                <a:latin typeface="Calibri"/>
                <a:cs typeface="Calibri"/>
              </a:rPr>
              <a:t>checkpoint </a:t>
            </a:r>
            <a:r>
              <a:rPr sz="2000">
                <a:latin typeface="Calibri"/>
                <a:cs typeface="Calibri"/>
              </a:rPr>
              <a:t>of </a:t>
            </a:r>
            <a:r>
              <a:rPr sz="2000" spc="10">
                <a:latin typeface="Calibri"/>
                <a:cs typeface="Calibri"/>
              </a:rPr>
              <a:t>a </a:t>
            </a:r>
            <a:r>
              <a:rPr sz="2000" spc="5">
                <a:latin typeface="Calibri"/>
                <a:cs typeface="Calibri"/>
              </a:rPr>
              <a:t>model </a:t>
            </a:r>
            <a:r>
              <a:rPr sz="2000" spc="-15">
                <a:latin typeface="Calibri"/>
                <a:cs typeface="Calibri"/>
              </a:rPr>
              <a:t>trained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on 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another </a:t>
            </a:r>
            <a:r>
              <a:rPr sz="2000" spc="15">
                <a:latin typeface="Calibri"/>
                <a:cs typeface="Calibri"/>
              </a:rPr>
              <a:t>task </a:t>
            </a:r>
            <a:r>
              <a:rPr sz="2000">
                <a:latin typeface="Calibri"/>
                <a:cs typeface="Calibri"/>
              </a:rPr>
              <a:t>or with </a:t>
            </a:r>
            <a:r>
              <a:rPr sz="2000" spc="-5">
                <a:latin typeface="Calibri"/>
                <a:cs typeface="Calibri"/>
              </a:rPr>
              <a:t>another </a:t>
            </a:r>
            <a:r>
              <a:rPr sz="2000" spc="-10">
                <a:latin typeface="Calibri"/>
                <a:cs typeface="Calibri"/>
              </a:rPr>
              <a:t>architecture </a:t>
            </a:r>
            <a:r>
              <a:rPr sz="2000" spc="5">
                <a:latin typeface="Calibri"/>
                <a:cs typeface="Calibri"/>
              </a:rPr>
              <a:t>(e.g. </a:t>
            </a:r>
            <a:r>
              <a:rPr sz="2000" spc="-5">
                <a:latin typeface="Calibri"/>
                <a:cs typeface="Calibri"/>
              </a:rPr>
              <a:t>initializing </a:t>
            </a:r>
            <a:r>
              <a:rPr sz="2000" spc="10">
                <a:latin typeface="Calibri"/>
                <a:cs typeface="Calibri"/>
              </a:rPr>
              <a:t>a </a:t>
            </a:r>
            <a:r>
              <a:rPr sz="2000" spc="-10">
                <a:latin typeface="Calibri"/>
                <a:cs typeface="Calibri"/>
              </a:rPr>
              <a:t>BertForSequenceClassification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model </a:t>
            </a:r>
            <a:r>
              <a:rPr sz="2000" spc="-4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from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BertForPreTraining</a:t>
            </a:r>
            <a:r>
              <a:rPr sz="2000" spc="1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model).</a:t>
            </a:r>
            <a:endParaRPr sz="2000">
              <a:latin typeface="Calibri"/>
              <a:cs typeface="Calibri"/>
            </a:endParaRPr>
          </a:p>
          <a:p>
            <a:pPr marL="12700" marR="141605">
              <a:lnSpc>
                <a:spcPct val="90800"/>
              </a:lnSpc>
              <a:spcBef>
                <a:spcPts val="975"/>
              </a:spcBef>
            </a:pPr>
            <a:r>
              <a:rPr sz="2000" spc="5">
                <a:latin typeface="Calibri"/>
                <a:cs typeface="Calibri"/>
              </a:rPr>
              <a:t>- </a:t>
            </a:r>
            <a:r>
              <a:rPr sz="2000" spc="-5">
                <a:latin typeface="Calibri"/>
                <a:cs typeface="Calibri"/>
              </a:rPr>
              <a:t>This </a:t>
            </a:r>
            <a:r>
              <a:rPr sz="2000" spc="10">
                <a:latin typeface="Calibri"/>
                <a:cs typeface="Calibri"/>
              </a:rPr>
              <a:t>IS </a:t>
            </a:r>
            <a:r>
              <a:rPr sz="2000" spc="-20">
                <a:latin typeface="Calibri"/>
                <a:cs typeface="Calibri"/>
              </a:rPr>
              <a:t>NOT </a:t>
            </a:r>
            <a:r>
              <a:rPr sz="2000" spc="-5">
                <a:latin typeface="Calibri"/>
                <a:cs typeface="Calibri"/>
              </a:rPr>
              <a:t>expected if </a:t>
            </a:r>
            <a:r>
              <a:rPr sz="2000">
                <a:latin typeface="Calibri"/>
                <a:cs typeface="Calibri"/>
              </a:rPr>
              <a:t>you are </a:t>
            </a:r>
            <a:r>
              <a:rPr sz="2000" spc="-5">
                <a:latin typeface="Calibri"/>
                <a:cs typeface="Calibri"/>
              </a:rPr>
              <a:t>initializing TFBertModel </a:t>
            </a:r>
            <a:r>
              <a:rPr sz="2000" spc="-10">
                <a:latin typeface="Calibri"/>
                <a:cs typeface="Calibri"/>
              </a:rPr>
              <a:t>from </a:t>
            </a:r>
            <a:r>
              <a:rPr sz="2000" spc="5">
                <a:latin typeface="Calibri"/>
                <a:cs typeface="Calibri"/>
              </a:rPr>
              <a:t>the </a:t>
            </a:r>
            <a:r>
              <a:rPr sz="2000" spc="-10">
                <a:latin typeface="Calibri"/>
                <a:cs typeface="Calibri"/>
              </a:rPr>
              <a:t>checkpoint </a:t>
            </a:r>
            <a:r>
              <a:rPr sz="2000">
                <a:latin typeface="Calibri"/>
                <a:cs typeface="Calibri"/>
              </a:rPr>
              <a:t>of </a:t>
            </a:r>
            <a:r>
              <a:rPr sz="2000" spc="10">
                <a:latin typeface="Calibri"/>
                <a:cs typeface="Calibri"/>
              </a:rPr>
              <a:t>a </a:t>
            </a:r>
            <a:r>
              <a:rPr sz="2000">
                <a:latin typeface="Calibri"/>
                <a:cs typeface="Calibri"/>
              </a:rPr>
              <a:t>model </a:t>
            </a:r>
            <a:r>
              <a:rPr sz="2000" spc="5">
                <a:latin typeface="Calibri"/>
                <a:cs typeface="Calibri"/>
              </a:rPr>
              <a:t>that </a:t>
            </a:r>
            <a:r>
              <a:rPr sz="2000">
                <a:latin typeface="Calibri"/>
                <a:cs typeface="Calibri"/>
              </a:rPr>
              <a:t>you </a:t>
            </a:r>
            <a:r>
              <a:rPr sz="2000" spc="-44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expect </a:t>
            </a:r>
            <a:r>
              <a:rPr sz="2000" spc="10">
                <a:latin typeface="Calibri"/>
                <a:cs typeface="Calibri"/>
              </a:rPr>
              <a:t>to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be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exactly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identical</a:t>
            </a:r>
            <a:r>
              <a:rPr sz="2000" spc="6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(initializing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BertForSequenceClassification</a:t>
            </a:r>
            <a:r>
              <a:rPr sz="2000" spc="8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model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from</a:t>
            </a:r>
            <a:r>
              <a:rPr sz="2000" spc="3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 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BertForSequenceClassification</a:t>
            </a:r>
            <a:r>
              <a:rPr sz="2000" spc="10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model).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All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layers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7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TFBertModel </a:t>
            </a:r>
            <a:r>
              <a:rPr sz="2000" spc="-10">
                <a:latin typeface="Calibri"/>
                <a:cs typeface="Calibri"/>
              </a:rPr>
              <a:t>were</a:t>
            </a:r>
            <a:r>
              <a:rPr sz="2000" spc="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initialized</a:t>
            </a:r>
            <a:r>
              <a:rPr sz="2000" spc="6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from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 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model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checkpoint</a:t>
            </a:r>
            <a:r>
              <a:rPr sz="2000" spc="6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at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bert-large-uncased.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  <a:spcBef>
                <a:spcPts val="755"/>
              </a:spcBef>
            </a:pPr>
            <a:r>
              <a:rPr sz="2000" spc="10">
                <a:latin typeface="Calibri"/>
                <a:cs typeface="Calibri"/>
              </a:rPr>
              <a:t>If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your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task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is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similar</a:t>
            </a:r>
            <a:r>
              <a:rPr sz="2000" spc="-10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to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task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4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model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checkpoint</a:t>
            </a:r>
            <a:r>
              <a:rPr sz="2000" spc="7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was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trained</a:t>
            </a:r>
            <a:r>
              <a:rPr sz="2000" spc="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on,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can</a:t>
            </a:r>
            <a:r>
              <a:rPr sz="2000" spc="-5">
                <a:latin typeface="Calibri"/>
                <a:cs typeface="Calibri"/>
              </a:rPr>
              <a:t> already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</a:pPr>
            <a:r>
              <a:rPr sz="2000" spc="-5">
                <a:latin typeface="Calibri"/>
                <a:cs typeface="Calibri"/>
              </a:rPr>
              <a:t>TFBertModel</a:t>
            </a:r>
            <a:r>
              <a:rPr sz="2000" spc="50">
                <a:latin typeface="Calibri"/>
                <a:cs typeface="Calibri"/>
              </a:rPr>
              <a:t> </a:t>
            </a:r>
            <a:r>
              <a:rPr sz="2000" spc="-30">
                <a:latin typeface="Calibri"/>
                <a:cs typeface="Calibri"/>
              </a:rPr>
              <a:t>for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predictions</a:t>
            </a:r>
            <a:r>
              <a:rPr sz="2000" spc="3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without</a:t>
            </a:r>
            <a:r>
              <a:rPr sz="2000" spc="-10">
                <a:latin typeface="Calibri"/>
                <a:cs typeface="Calibri"/>
              </a:rPr>
              <a:t> further</a:t>
            </a:r>
            <a:r>
              <a:rPr sz="2000" spc="114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training.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90"/>
              </a:lnSpc>
              <a:spcBef>
                <a:spcPts val="750"/>
              </a:spcBef>
            </a:pPr>
            <a:r>
              <a:rPr sz="2000" spc="-20">
                <a:latin typeface="Calibri"/>
                <a:cs typeface="Calibri"/>
              </a:rPr>
              <a:t>Truncation</a:t>
            </a:r>
            <a:r>
              <a:rPr sz="2000" spc="6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was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not </a:t>
            </a:r>
            <a:r>
              <a:rPr sz="2000" spc="-10">
                <a:latin typeface="Calibri"/>
                <a:cs typeface="Calibri"/>
              </a:rPr>
              <a:t>explicitly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activated </a:t>
            </a:r>
            <a:r>
              <a:rPr sz="2000">
                <a:latin typeface="Calibri"/>
                <a:cs typeface="Calibri"/>
              </a:rPr>
              <a:t>but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`max_length`</a:t>
            </a:r>
            <a:r>
              <a:rPr sz="2000" spc="-14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is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provided</a:t>
            </a:r>
            <a:r>
              <a:rPr sz="2000" spc="6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specific</a:t>
            </a:r>
            <a:r>
              <a:rPr sz="2000" spc="4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value,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please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89200"/>
              </a:lnSpc>
              <a:spcBef>
                <a:spcPts val="150"/>
              </a:spcBef>
            </a:pPr>
            <a:r>
              <a:rPr sz="2000" spc="-15">
                <a:latin typeface="Calibri"/>
                <a:cs typeface="Calibri"/>
              </a:rPr>
              <a:t>`truncation=True` </a:t>
            </a:r>
            <a:r>
              <a:rPr sz="2000" spc="10">
                <a:latin typeface="Calibri"/>
                <a:cs typeface="Calibri"/>
              </a:rPr>
              <a:t>to </a:t>
            </a:r>
            <a:r>
              <a:rPr sz="2000" spc="-10">
                <a:latin typeface="Calibri"/>
                <a:cs typeface="Calibri"/>
              </a:rPr>
              <a:t>explicitly </a:t>
            </a:r>
            <a:r>
              <a:rPr sz="2000" spc="-5">
                <a:latin typeface="Calibri"/>
                <a:cs typeface="Calibri"/>
              </a:rPr>
              <a:t>truncate </a:t>
            </a:r>
            <a:r>
              <a:rPr sz="2000" spc="5">
                <a:latin typeface="Calibri"/>
                <a:cs typeface="Calibri"/>
              </a:rPr>
              <a:t>examples </a:t>
            </a:r>
            <a:r>
              <a:rPr sz="2000" spc="10">
                <a:latin typeface="Calibri"/>
                <a:cs typeface="Calibri"/>
              </a:rPr>
              <a:t>to </a:t>
            </a:r>
            <a:r>
              <a:rPr sz="2000" spc="25">
                <a:latin typeface="Calibri"/>
                <a:cs typeface="Calibri"/>
              </a:rPr>
              <a:t>max </a:t>
            </a:r>
            <a:r>
              <a:rPr sz="2000">
                <a:latin typeface="Calibri"/>
                <a:cs typeface="Calibri"/>
              </a:rPr>
              <a:t>length. </a:t>
            </a:r>
            <a:r>
              <a:rPr sz="2000" spc="-10">
                <a:latin typeface="Calibri"/>
                <a:cs typeface="Calibri"/>
              </a:rPr>
              <a:t>Defaulting </a:t>
            </a:r>
            <a:r>
              <a:rPr sz="2000" spc="10">
                <a:latin typeface="Calibri"/>
                <a:cs typeface="Calibri"/>
              </a:rPr>
              <a:t>to </a:t>
            </a:r>
            <a:r>
              <a:rPr sz="2000">
                <a:latin typeface="Calibri"/>
                <a:cs typeface="Calibri"/>
              </a:rPr>
              <a:t>'longest_first' 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truncation </a:t>
            </a:r>
            <a:r>
              <a:rPr sz="2000" spc="-20">
                <a:latin typeface="Calibri"/>
                <a:cs typeface="Calibri"/>
              </a:rPr>
              <a:t>strategy. </a:t>
            </a:r>
            <a:r>
              <a:rPr sz="2000" spc="10">
                <a:latin typeface="Calibri"/>
                <a:cs typeface="Calibri"/>
              </a:rPr>
              <a:t>If </a:t>
            </a:r>
            <a:r>
              <a:rPr sz="2000">
                <a:latin typeface="Calibri"/>
                <a:cs typeface="Calibri"/>
              </a:rPr>
              <a:t>you </a:t>
            </a:r>
            <a:r>
              <a:rPr sz="2000" spc="-10">
                <a:latin typeface="Calibri"/>
                <a:cs typeface="Calibri"/>
              </a:rPr>
              <a:t>encode </a:t>
            </a:r>
            <a:r>
              <a:rPr sz="2000" spc="-5">
                <a:latin typeface="Calibri"/>
                <a:cs typeface="Calibri"/>
              </a:rPr>
              <a:t>pairs </a:t>
            </a:r>
            <a:r>
              <a:rPr sz="2000">
                <a:latin typeface="Calibri"/>
                <a:cs typeface="Calibri"/>
              </a:rPr>
              <a:t>of </a:t>
            </a:r>
            <a:r>
              <a:rPr sz="2000" spc="-5">
                <a:latin typeface="Calibri"/>
                <a:cs typeface="Calibri"/>
              </a:rPr>
              <a:t>sequences </a:t>
            </a:r>
            <a:r>
              <a:rPr sz="2000" spc="-15">
                <a:latin typeface="Calibri"/>
                <a:cs typeface="Calibri"/>
              </a:rPr>
              <a:t>(GLUE-style) </a:t>
            </a:r>
            <a:r>
              <a:rPr sz="2000">
                <a:latin typeface="Calibri"/>
                <a:cs typeface="Calibri"/>
              </a:rPr>
              <a:t>with </a:t>
            </a:r>
            <a:r>
              <a:rPr sz="2000" spc="5">
                <a:latin typeface="Calibri"/>
                <a:cs typeface="Calibri"/>
              </a:rPr>
              <a:t>the </a:t>
            </a:r>
            <a:r>
              <a:rPr sz="2000" spc="-20">
                <a:latin typeface="Calibri"/>
                <a:cs typeface="Calibri"/>
              </a:rPr>
              <a:t>tokenizer </a:t>
            </a:r>
            <a:r>
              <a:rPr sz="2000">
                <a:latin typeface="Calibri"/>
                <a:cs typeface="Calibri"/>
              </a:rPr>
              <a:t>you can </a:t>
            </a:r>
            <a:r>
              <a:rPr sz="2000" spc="-5">
                <a:latin typeface="Calibri"/>
                <a:cs typeface="Calibri"/>
              </a:rPr>
              <a:t>select </a:t>
            </a:r>
            <a:r>
              <a:rPr sz="2000" spc="-4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this</a:t>
            </a:r>
            <a:r>
              <a:rPr sz="2000" spc="3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strategy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more</a:t>
            </a:r>
            <a:r>
              <a:rPr sz="2000" spc="-11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precisely</a:t>
            </a:r>
            <a:r>
              <a:rPr sz="2000" spc="6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by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providing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specific</a:t>
            </a:r>
            <a:r>
              <a:rPr sz="2000" spc="4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strategy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to</a:t>
            </a:r>
            <a:r>
              <a:rPr sz="2000" spc="-10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`truncation`.</a:t>
            </a:r>
            <a:endParaRPr sz="2000">
              <a:latin typeface="Calibri"/>
              <a:cs typeface="Calibri"/>
            </a:endParaRPr>
          </a:p>
          <a:p>
            <a:pPr marL="12700" marR="64769">
              <a:lnSpc>
                <a:spcPts val="2180"/>
              </a:lnSpc>
              <a:spcBef>
                <a:spcPts val="1010"/>
              </a:spcBef>
            </a:pPr>
            <a:r>
              <a:rPr sz="2000" spc="-5">
                <a:latin typeface="Calibri"/>
                <a:cs typeface="Calibri"/>
              </a:rPr>
              <a:t>/opt/conda/lib/python3.7/site-packages/transformers/tokenization_utils_base.py:2142: 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FutureWarning: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`pad_to_max_length`</a:t>
            </a:r>
            <a:r>
              <a:rPr sz="2000" spc="-13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argument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is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deprecated</a:t>
            </a:r>
            <a:r>
              <a:rPr sz="2000" spc="6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and</a:t>
            </a:r>
            <a:r>
              <a:rPr sz="2000" spc="-10">
                <a:latin typeface="Calibri"/>
                <a:cs typeface="Calibri"/>
              </a:rPr>
              <a:t> will </a:t>
            </a:r>
            <a:r>
              <a:rPr sz="2000" spc="5">
                <a:latin typeface="Calibri"/>
                <a:cs typeface="Calibri"/>
              </a:rPr>
              <a:t>be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removed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in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future </a:t>
            </a:r>
            <a:r>
              <a:rPr sz="2000" spc="-434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version, </a:t>
            </a:r>
            <a:r>
              <a:rPr sz="2000" spc="15">
                <a:latin typeface="Calibri"/>
                <a:cs typeface="Calibri"/>
              </a:rPr>
              <a:t>use </a:t>
            </a:r>
            <a:r>
              <a:rPr sz="2000" spc="-15">
                <a:latin typeface="Calibri"/>
                <a:cs typeface="Calibri"/>
              </a:rPr>
              <a:t>`padding=True` </a:t>
            </a:r>
            <a:r>
              <a:rPr sz="2000">
                <a:latin typeface="Calibri"/>
                <a:cs typeface="Calibri"/>
              </a:rPr>
              <a:t>or `padding='longest'` </a:t>
            </a:r>
            <a:r>
              <a:rPr sz="2000" spc="10">
                <a:latin typeface="Calibri"/>
                <a:cs typeface="Calibri"/>
              </a:rPr>
              <a:t>to </a:t>
            </a:r>
            <a:r>
              <a:rPr sz="2000" spc="5">
                <a:latin typeface="Calibri"/>
                <a:cs typeface="Calibri"/>
              </a:rPr>
              <a:t>pad </a:t>
            </a:r>
            <a:r>
              <a:rPr sz="2000" spc="10">
                <a:latin typeface="Calibri"/>
                <a:cs typeface="Calibri"/>
              </a:rPr>
              <a:t>to </a:t>
            </a:r>
            <a:r>
              <a:rPr sz="2000" spc="5">
                <a:latin typeface="Calibri"/>
                <a:cs typeface="Calibri"/>
              </a:rPr>
              <a:t>the longest </a:t>
            </a:r>
            <a:r>
              <a:rPr sz="2000" spc="-5">
                <a:latin typeface="Calibri"/>
                <a:cs typeface="Calibri"/>
              </a:rPr>
              <a:t>sequence </a:t>
            </a:r>
            <a:r>
              <a:rPr sz="2000">
                <a:latin typeface="Calibri"/>
                <a:cs typeface="Calibri"/>
              </a:rPr>
              <a:t>in </a:t>
            </a:r>
            <a:r>
              <a:rPr sz="2000" spc="5">
                <a:latin typeface="Calibri"/>
                <a:cs typeface="Calibri"/>
              </a:rPr>
              <a:t>the </a:t>
            </a:r>
            <a:r>
              <a:rPr sz="2000">
                <a:latin typeface="Calibri"/>
                <a:cs typeface="Calibri"/>
              </a:rPr>
              <a:t>batch, or 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use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`padding='max_length'`</a:t>
            </a:r>
            <a:r>
              <a:rPr sz="2000" spc="-14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to</a:t>
            </a:r>
            <a:r>
              <a:rPr sz="2000" spc="-10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pad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to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 spc="20">
                <a:latin typeface="Calibri"/>
                <a:cs typeface="Calibri"/>
              </a:rPr>
              <a:t>max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length.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In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this</a:t>
            </a:r>
            <a:r>
              <a:rPr sz="2000" spc="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case,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can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give</a:t>
            </a:r>
            <a:r>
              <a:rPr sz="2000" spc="-114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specific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length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with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85"/>
              </a:lnSpc>
            </a:pPr>
            <a:r>
              <a:rPr sz="2000" spc="5">
                <a:latin typeface="Calibri"/>
                <a:cs typeface="Calibri"/>
              </a:rPr>
              <a:t>`max_length`</a:t>
            </a:r>
            <a:r>
              <a:rPr sz="2000" spc="-13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(e.g.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`max_length=45`)</a:t>
            </a:r>
            <a:r>
              <a:rPr sz="2000" spc="-1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or</a:t>
            </a:r>
            <a:r>
              <a:rPr sz="2000" spc="-10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leave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max_length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to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None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to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pad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to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45">
                <a:latin typeface="Calibri"/>
                <a:cs typeface="Calibri"/>
              </a:rPr>
              <a:t> </a:t>
            </a:r>
            <a:r>
              <a:rPr sz="2000" spc="20">
                <a:latin typeface="Calibri"/>
                <a:cs typeface="Calibri"/>
              </a:rPr>
              <a:t>maximal</a:t>
            </a:r>
            <a:r>
              <a:rPr sz="2000" spc="-16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input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size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55"/>
              </a:lnSpc>
            </a:pPr>
            <a:r>
              <a:rPr sz="2000" spc="-10">
                <a:latin typeface="Calibri"/>
                <a:cs typeface="Calibri"/>
              </a:rPr>
              <a:t>o</a:t>
            </a:r>
            <a:r>
              <a:rPr sz="2000" spc="5">
                <a:latin typeface="Calibri"/>
                <a:cs typeface="Calibri"/>
              </a:rPr>
              <a:t>f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</a:t>
            </a:r>
            <a:r>
              <a:rPr sz="2000" spc="-10">
                <a:latin typeface="Calibri"/>
                <a:cs typeface="Calibri"/>
              </a:rPr>
              <a:t>h</a:t>
            </a:r>
            <a:r>
              <a:rPr sz="2000" spc="10">
                <a:latin typeface="Calibri"/>
                <a:cs typeface="Calibri"/>
              </a:rPr>
              <a:t>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50">
                <a:latin typeface="Calibri"/>
                <a:cs typeface="Calibri"/>
              </a:rPr>
              <a:t>m</a:t>
            </a:r>
            <a:r>
              <a:rPr sz="2000" spc="-10">
                <a:latin typeface="Calibri"/>
                <a:cs typeface="Calibri"/>
              </a:rPr>
              <a:t>o</a:t>
            </a:r>
            <a:r>
              <a:rPr sz="2000" spc="-5">
                <a:latin typeface="Calibri"/>
                <a:cs typeface="Calibri"/>
              </a:rPr>
              <a:t>d</a:t>
            </a:r>
            <a:r>
              <a:rPr sz="2000" spc="-25">
                <a:latin typeface="Calibri"/>
                <a:cs typeface="Calibri"/>
              </a:rPr>
              <a:t>e</a:t>
            </a:r>
            <a:r>
              <a:rPr sz="2000" spc="5">
                <a:latin typeface="Calibri"/>
                <a:cs typeface="Calibri"/>
              </a:rPr>
              <a:t>l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(</a:t>
            </a:r>
            <a:r>
              <a:rPr sz="2000" spc="-25">
                <a:latin typeface="Calibri"/>
                <a:cs typeface="Calibri"/>
              </a:rPr>
              <a:t>e</a:t>
            </a:r>
            <a:r>
              <a:rPr sz="2000" spc="15">
                <a:latin typeface="Calibri"/>
                <a:cs typeface="Calibri"/>
              </a:rPr>
              <a:t>.</a:t>
            </a:r>
            <a:r>
              <a:rPr sz="2000" spc="30">
                <a:latin typeface="Calibri"/>
                <a:cs typeface="Calibri"/>
              </a:rPr>
              <a:t>g</a:t>
            </a:r>
            <a:r>
              <a:rPr sz="2000" spc="5">
                <a:latin typeface="Calibri"/>
                <a:cs typeface="Calibri"/>
              </a:rPr>
              <a:t>. </a:t>
            </a:r>
            <a:r>
              <a:rPr sz="2000" spc="30">
                <a:latin typeface="Calibri"/>
                <a:cs typeface="Calibri"/>
              </a:rPr>
              <a:t>51</a:t>
            </a:r>
            <a:r>
              <a:rPr sz="2000" spc="10">
                <a:latin typeface="Calibri"/>
                <a:cs typeface="Calibri"/>
              </a:rPr>
              <a:t>2</a:t>
            </a:r>
            <a:r>
              <a:rPr sz="2000" spc="-130">
                <a:latin typeface="Calibri"/>
                <a:cs typeface="Calibri"/>
              </a:rPr>
              <a:t> </a:t>
            </a:r>
            <a:r>
              <a:rPr sz="2000" spc="-90">
                <a:latin typeface="Calibri"/>
                <a:cs typeface="Calibri"/>
              </a:rPr>
              <a:t>f</a:t>
            </a:r>
            <a:r>
              <a:rPr sz="2000" spc="-10">
                <a:latin typeface="Calibri"/>
                <a:cs typeface="Calibri"/>
              </a:rPr>
              <a:t>o</a:t>
            </a:r>
            <a:r>
              <a:rPr sz="2000" spc="5">
                <a:latin typeface="Calibri"/>
                <a:cs typeface="Calibri"/>
              </a:rPr>
              <a:t>r</a:t>
            </a:r>
            <a:r>
              <a:rPr sz="2000" spc="35">
                <a:latin typeface="Calibri"/>
                <a:cs typeface="Calibri"/>
              </a:rPr>
              <a:t> B</a:t>
            </a:r>
            <a:r>
              <a:rPr sz="2000" spc="-25">
                <a:latin typeface="Calibri"/>
                <a:cs typeface="Calibri"/>
              </a:rPr>
              <a:t>er</a:t>
            </a:r>
            <a:r>
              <a:rPr sz="2000" spc="5">
                <a:latin typeface="Calibri"/>
                <a:cs typeface="Calibri"/>
              </a:rPr>
              <a:t>t</a:t>
            </a:r>
            <a:r>
              <a:rPr sz="2000" spc="-15">
                <a:latin typeface="Calibri"/>
                <a:cs typeface="Calibri"/>
              </a:rPr>
              <a:t>)</a:t>
            </a:r>
            <a:r>
              <a:rPr sz="2000" spc="5">
                <a:latin typeface="Calibri"/>
                <a:cs typeface="Calibri"/>
              </a:rPr>
              <a:t>.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F</a:t>
            </a:r>
            <a:r>
              <a:rPr sz="2000" spc="-5">
                <a:latin typeface="Calibri"/>
                <a:cs typeface="Calibri"/>
              </a:rPr>
              <a:t>u</a:t>
            </a:r>
            <a:r>
              <a:rPr sz="2000" spc="5">
                <a:latin typeface="Calibri"/>
                <a:cs typeface="Calibri"/>
              </a:rPr>
              <a:t>t</a:t>
            </a:r>
            <a:r>
              <a:rPr sz="2000" spc="-5">
                <a:latin typeface="Calibri"/>
                <a:cs typeface="Calibri"/>
              </a:rPr>
              <a:t>u</a:t>
            </a:r>
            <a:r>
              <a:rPr sz="2000" spc="-25">
                <a:latin typeface="Calibri"/>
                <a:cs typeface="Calibri"/>
              </a:rPr>
              <a:t>re</a:t>
            </a:r>
            <a:r>
              <a:rPr sz="2000" spc="-60">
                <a:latin typeface="Calibri"/>
                <a:cs typeface="Calibri"/>
              </a:rPr>
              <a:t>W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-25">
                <a:latin typeface="Calibri"/>
                <a:cs typeface="Calibri"/>
              </a:rPr>
              <a:t>r</a:t>
            </a:r>
            <a:r>
              <a:rPr sz="2000" spc="-5">
                <a:latin typeface="Calibri"/>
                <a:cs typeface="Calibri"/>
              </a:rPr>
              <a:t>n</a:t>
            </a:r>
            <a:r>
              <a:rPr sz="2000" spc="-15">
                <a:latin typeface="Calibri"/>
                <a:cs typeface="Calibri"/>
              </a:rPr>
              <a:t>i</a:t>
            </a:r>
            <a:r>
              <a:rPr sz="2000" spc="-5">
                <a:latin typeface="Calibri"/>
                <a:cs typeface="Calibri"/>
              </a:rPr>
              <a:t>n</a:t>
            </a:r>
            <a:r>
              <a:rPr sz="2000" spc="15">
                <a:latin typeface="Calibri"/>
                <a:cs typeface="Calibri"/>
              </a:rPr>
              <a:t>g</a:t>
            </a:r>
            <a:r>
              <a:rPr sz="2000" spc="5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692" y="375919"/>
            <a:ext cx="28816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10">
                <a:latin typeface="Calibri"/>
                <a:cs typeface="Calibri"/>
              </a:rPr>
              <a:t>Roberta</a:t>
            </a:r>
            <a:r>
              <a:rPr sz="3600" b="1" spc="-105">
                <a:latin typeface="Calibri"/>
                <a:cs typeface="Calibri"/>
              </a:rPr>
              <a:t> </a:t>
            </a:r>
            <a:r>
              <a:rPr sz="3600" b="1">
                <a:latin typeface="Calibri"/>
                <a:cs typeface="Calibri"/>
              </a:rPr>
              <a:t>Model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492186"/>
            <a:ext cx="9992995" cy="361061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marR="5080" indent="-229235">
              <a:lnSpc>
                <a:spcPct val="81400"/>
              </a:lnSpc>
              <a:spcBef>
                <a:spcPts val="740"/>
              </a:spcBef>
              <a:buClr>
                <a:srgbClr val="0089BB"/>
              </a:buClr>
              <a:buFont typeface="Arial MT"/>
              <a:buChar char="•"/>
              <a:tabLst>
                <a:tab pos="241935"/>
              </a:tabLst>
            </a:pPr>
            <a:r>
              <a:rPr sz="275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Roberta</a:t>
            </a:r>
            <a:r>
              <a:rPr sz="2750" u="heavy" spc="1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750" u="heavy" spc="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Model</a:t>
            </a:r>
            <a:r>
              <a:rPr sz="2750" spc="114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750" spc="-15">
                <a:latin typeface="Calibri"/>
                <a:cs typeface="Calibri"/>
              </a:rPr>
              <a:t>is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a</a:t>
            </a:r>
            <a:r>
              <a:rPr sz="2750" spc="65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robust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and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large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model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built</a:t>
            </a:r>
            <a:r>
              <a:rPr sz="2750" spc="17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by</a:t>
            </a:r>
            <a:r>
              <a:rPr sz="2750" spc="65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750" u="heavy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Facebook </a:t>
            </a:r>
            <a:r>
              <a:rPr sz="2750" spc="1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750" u="heavy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Research</a:t>
            </a:r>
            <a:r>
              <a:rPr sz="2750" spc="-20">
                <a:latin typeface="Calibri"/>
                <a:cs typeface="Calibri"/>
              </a:rPr>
              <a:t>,</a:t>
            </a:r>
            <a:r>
              <a:rPr sz="2750" spc="26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to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alleviate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undertrained</a:t>
            </a:r>
            <a:r>
              <a:rPr sz="2750" spc="32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nature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of</a:t>
            </a:r>
            <a:r>
              <a:rPr sz="2750" spc="30">
                <a:latin typeface="Calibri"/>
                <a:cs typeface="Calibri"/>
              </a:rPr>
              <a:t> </a:t>
            </a:r>
            <a:r>
              <a:rPr sz="2750" spc="-60">
                <a:latin typeface="Calibri"/>
                <a:cs typeface="Calibri"/>
              </a:rPr>
              <a:t>BERT.</a:t>
            </a:r>
            <a:r>
              <a:rPr sz="2750" spc="2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It</a:t>
            </a:r>
            <a:r>
              <a:rPr sz="2750" spc="10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trains</a:t>
            </a:r>
            <a:r>
              <a:rPr sz="2750" spc="16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in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much </a:t>
            </a:r>
            <a:r>
              <a:rPr sz="2750" spc="-60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larger</a:t>
            </a:r>
            <a:r>
              <a:rPr sz="2750" spc="13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mini-batch</a:t>
            </a:r>
            <a:r>
              <a:rPr sz="2750" spc="165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sizes.</a:t>
            </a:r>
            <a:r>
              <a:rPr sz="2750" spc="20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75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This</a:t>
            </a:r>
            <a:r>
              <a:rPr sz="2750" spc="17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750" spc="-10">
                <a:latin typeface="Calibri"/>
                <a:cs typeface="Calibri"/>
              </a:rPr>
              <a:t>provides</a:t>
            </a:r>
            <a:r>
              <a:rPr sz="2750" spc="16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a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20">
                <a:latin typeface="Calibri"/>
                <a:cs typeface="Calibri"/>
              </a:rPr>
              <a:t>good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model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of</a:t>
            </a:r>
            <a:r>
              <a:rPr sz="2750" spc="-4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how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to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train 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Roberta </a:t>
            </a:r>
            <a:r>
              <a:rPr sz="2750" spc="30">
                <a:latin typeface="Calibri"/>
                <a:cs typeface="Calibri"/>
              </a:rPr>
              <a:t>on </a:t>
            </a:r>
            <a:r>
              <a:rPr sz="2750" spc="5">
                <a:latin typeface="Calibri"/>
                <a:cs typeface="Calibri"/>
              </a:rPr>
              <a:t>Google </a:t>
            </a:r>
            <a:r>
              <a:rPr sz="2750" spc="-30">
                <a:latin typeface="Calibri"/>
                <a:cs typeface="Calibri"/>
              </a:rPr>
              <a:t>cloud.The</a:t>
            </a:r>
            <a:r>
              <a:rPr sz="2750" spc="-2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original paper </a:t>
            </a:r>
            <a:r>
              <a:rPr sz="2750" spc="25">
                <a:latin typeface="Calibri"/>
                <a:cs typeface="Calibri"/>
              </a:rPr>
              <a:t>can </a:t>
            </a:r>
            <a:r>
              <a:rPr sz="2750" spc="-5">
                <a:latin typeface="Calibri"/>
                <a:cs typeface="Calibri"/>
              </a:rPr>
              <a:t>be </a:t>
            </a:r>
            <a:r>
              <a:rPr sz="2750" spc="-15">
                <a:latin typeface="Calibri"/>
                <a:cs typeface="Calibri"/>
              </a:rPr>
              <a:t>found</a:t>
            </a:r>
            <a:r>
              <a:rPr sz="2750" spc="-1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75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here</a:t>
            </a:r>
            <a:r>
              <a:rPr sz="2750" spc="-10">
                <a:latin typeface="Calibri"/>
                <a:cs typeface="Calibri"/>
              </a:rPr>
              <a:t>, </a:t>
            </a:r>
            <a:r>
              <a:rPr sz="2750" spc="5">
                <a:latin typeface="Calibri"/>
                <a:cs typeface="Calibri"/>
              </a:rPr>
              <a:t>and </a:t>
            </a:r>
            <a:r>
              <a:rPr sz="2750" spc="-61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the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model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architecture</a:t>
            </a:r>
            <a:r>
              <a:rPr sz="2750" spc="17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is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provided.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89BB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89BB"/>
              </a:buClr>
              <a:buFont typeface="Arial MT"/>
              <a:buChar char="•"/>
            </a:pPr>
            <a:endParaRPr sz="2050">
              <a:latin typeface="Calibri"/>
              <a:cs typeface="Calibri"/>
            </a:endParaRPr>
          </a:p>
          <a:p>
            <a:pPr marL="2134235">
              <a:lnSpc>
                <a:spcPct val="100000"/>
              </a:lnSpc>
            </a:pPr>
            <a:r>
              <a:rPr sz="2750" spc="-20">
                <a:latin typeface="Calibri"/>
                <a:cs typeface="Calibri"/>
              </a:rPr>
              <a:t>Resources:</a:t>
            </a:r>
            <a:endParaRPr sz="2750">
              <a:latin typeface="Calibri"/>
              <a:cs typeface="Calibri"/>
            </a:endParaRPr>
          </a:p>
          <a:p>
            <a:pPr marL="2225040" lvl="1" indent="-91440">
              <a:lnSpc>
                <a:spcPct val="100000"/>
              </a:lnSpc>
              <a:spcBef>
                <a:spcPts val="75"/>
              </a:spcBef>
              <a:buClr>
                <a:srgbClr val="0089BB"/>
              </a:buClr>
              <a:buSzPct val="95000"/>
              <a:buFont typeface="Arial MT"/>
              <a:buChar char="•"/>
              <a:tabLst>
                <a:tab pos="2225675"/>
              </a:tabLst>
            </a:pPr>
            <a:r>
              <a:rPr sz="2000" u="heavy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Blog</a:t>
            </a:r>
            <a:endParaRPr sz="2000">
              <a:latin typeface="Calibri"/>
              <a:cs typeface="Calibri"/>
            </a:endParaRPr>
          </a:p>
          <a:p>
            <a:pPr marL="2225040" lvl="1" indent="-91440">
              <a:lnSpc>
                <a:spcPct val="100000"/>
              </a:lnSpc>
              <a:spcBef>
                <a:spcPts val="5"/>
              </a:spcBef>
              <a:buClr>
                <a:srgbClr val="0089BB"/>
              </a:buClr>
              <a:buSzPct val="95000"/>
              <a:buFont typeface="Arial MT"/>
              <a:buChar char="•"/>
              <a:tabLst>
                <a:tab pos="2225675"/>
              </a:tabLst>
            </a:pPr>
            <a:r>
              <a:rPr sz="2000" u="heavy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Blog-2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981075" y="914400"/>
            <a:ext cx="10544175" cy="531495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917575" y="238760"/>
            <a:ext cx="10187305" cy="57854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92000"/>
              </a:lnSpc>
              <a:spcBef>
                <a:spcPts val="390"/>
              </a:spcBef>
              <a:tabLst>
                <a:tab pos="4072890"/>
                <a:tab pos="4387850"/>
              </a:tabLst>
            </a:pPr>
            <a:r>
              <a:rPr sz="2750" i="1" spc="-15">
                <a:latin typeface="Calibri"/>
                <a:cs typeface="Calibri"/>
              </a:rPr>
              <a:t>##Roberta</a:t>
            </a:r>
            <a:r>
              <a:rPr sz="2750" i="1" spc="270">
                <a:latin typeface="Calibri"/>
                <a:cs typeface="Calibri"/>
              </a:rPr>
              <a:t> </a:t>
            </a:r>
            <a:r>
              <a:rPr sz="2750" i="1" spc="5">
                <a:latin typeface="Calibri"/>
                <a:cs typeface="Calibri"/>
              </a:rPr>
              <a:t>Embeddings</a:t>
            </a:r>
            <a:r>
              <a:rPr sz="2750" i="1" spc="95">
                <a:latin typeface="Calibri"/>
                <a:cs typeface="Calibri"/>
              </a:rPr>
              <a:t> </a:t>
            </a:r>
            <a:r>
              <a:rPr sz="2750" spc="-5">
                <a:solidFill>
                  <a:srgbClr val="007A00"/>
                </a:solidFill>
                <a:latin typeface="Calibri"/>
                <a:cs typeface="Calibri"/>
              </a:rPr>
              <a:t>from</a:t>
            </a:r>
            <a:r>
              <a:rPr sz="2750" spc="85">
                <a:solidFill>
                  <a:srgbClr val="007A00"/>
                </a:solidFill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transformers</a:t>
            </a:r>
            <a:r>
              <a:rPr sz="2750" spc="155">
                <a:latin typeface="Calibri"/>
                <a:cs typeface="Calibri"/>
              </a:rPr>
              <a:t> </a:t>
            </a:r>
            <a:r>
              <a:rPr sz="2750" spc="10">
                <a:solidFill>
                  <a:srgbClr val="007A00"/>
                </a:solidFill>
                <a:latin typeface="Calibri"/>
                <a:cs typeface="Calibri"/>
              </a:rPr>
              <a:t>import</a:t>
            </a:r>
            <a:r>
              <a:rPr sz="2750" spc="110">
                <a:solidFill>
                  <a:srgbClr val="007A00"/>
                </a:solidFill>
                <a:latin typeface="Calibri"/>
                <a:cs typeface="Calibri"/>
              </a:rPr>
              <a:t> </a:t>
            </a:r>
            <a:r>
              <a:rPr sz="2750" spc="-45">
                <a:latin typeface="Calibri"/>
                <a:cs typeface="Calibri"/>
              </a:rPr>
              <a:t>AutoTokenizer, </a:t>
            </a:r>
            <a:r>
              <a:rPr sz="2750" spc="-40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pipeline,</a:t>
            </a:r>
            <a:r>
              <a:rPr sz="2750" spc="-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TFRobertaModel </a:t>
            </a:r>
            <a:r>
              <a:rPr sz="2750" spc="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roberta_features1</a:t>
            </a:r>
            <a:r>
              <a:rPr sz="2750">
                <a:solidFill>
                  <a:srgbClr val="045BDF"/>
                </a:solidFill>
                <a:latin typeface="Calibri"/>
                <a:cs typeface="Calibri"/>
              </a:rPr>
              <a:t>=</a:t>
            </a:r>
            <a:r>
              <a:rPr sz="2750">
                <a:latin typeface="Calibri"/>
                <a:cs typeface="Calibri"/>
              </a:rPr>
              <a:t>transformer_embedding(</a:t>
            </a:r>
            <a:r>
              <a:rPr sz="2750">
                <a:solidFill>
                  <a:srgbClr val="BA2222"/>
                </a:solidFill>
                <a:latin typeface="Calibri"/>
                <a:cs typeface="Calibri"/>
              </a:rPr>
              <a:t>'roberta- </a:t>
            </a:r>
            <a:r>
              <a:rPr sz="2750" spc="5">
                <a:solidFill>
                  <a:srgbClr val="BA2222"/>
                </a:solidFill>
                <a:latin typeface="Calibri"/>
                <a:cs typeface="Calibri"/>
              </a:rPr>
              <a:t> </a:t>
            </a:r>
            <a:r>
              <a:rPr sz="2750" spc="-5">
                <a:solidFill>
                  <a:srgbClr val="BA2222"/>
                </a:solidFill>
                <a:latin typeface="Calibri"/>
                <a:cs typeface="Calibri"/>
              </a:rPr>
              <a:t>base'</a:t>
            </a:r>
            <a:r>
              <a:rPr sz="2750" spc="-5">
                <a:latin typeface="Calibri"/>
                <a:cs typeface="Calibri"/>
              </a:rPr>
              <a:t>,z[</a:t>
            </a:r>
            <a:r>
              <a:rPr sz="2750" spc="-5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sz="2750" spc="-5">
                <a:latin typeface="Calibri"/>
                <a:cs typeface="Calibri"/>
              </a:rPr>
              <a:t>],TFRobertaModel) </a:t>
            </a:r>
            <a:r>
              <a:rPr sz="2750">
                <a:latin typeface="Calibri"/>
                <a:cs typeface="Calibri"/>
              </a:rPr>
              <a:t> roberta_features2</a:t>
            </a:r>
            <a:r>
              <a:rPr sz="2750">
                <a:solidFill>
                  <a:srgbClr val="045BDF"/>
                </a:solidFill>
                <a:latin typeface="Calibri"/>
                <a:cs typeface="Calibri"/>
              </a:rPr>
              <a:t>=</a:t>
            </a:r>
            <a:r>
              <a:rPr sz="2750">
                <a:latin typeface="Calibri"/>
                <a:cs typeface="Calibri"/>
              </a:rPr>
              <a:t>transformer_embedding(</a:t>
            </a:r>
            <a:r>
              <a:rPr sz="2750">
                <a:solidFill>
                  <a:srgbClr val="BA2222"/>
                </a:solidFill>
                <a:latin typeface="Calibri"/>
                <a:cs typeface="Calibri"/>
              </a:rPr>
              <a:t>'roberta- </a:t>
            </a:r>
            <a:r>
              <a:rPr sz="2750" spc="5">
                <a:solidFill>
                  <a:srgbClr val="BA2222"/>
                </a:solidFill>
                <a:latin typeface="Calibri"/>
                <a:cs typeface="Calibri"/>
              </a:rPr>
              <a:t> </a:t>
            </a:r>
            <a:r>
              <a:rPr sz="2750" spc="-5">
                <a:solidFill>
                  <a:srgbClr val="BA2222"/>
                </a:solidFill>
                <a:latin typeface="Calibri"/>
                <a:cs typeface="Calibri"/>
              </a:rPr>
              <a:t>base'</a:t>
            </a:r>
            <a:r>
              <a:rPr sz="2750" spc="-5">
                <a:latin typeface="Calibri"/>
                <a:cs typeface="Calibri"/>
              </a:rPr>
              <a:t>,z[</a:t>
            </a:r>
            <a:r>
              <a:rPr sz="2750" spc="-5">
                <a:solidFill>
                  <a:srgbClr val="666666"/>
                </a:solidFill>
                <a:latin typeface="Calibri"/>
                <a:cs typeface="Calibri"/>
              </a:rPr>
              <a:t>1</a:t>
            </a:r>
            <a:r>
              <a:rPr sz="2750" spc="-5">
                <a:latin typeface="Calibri"/>
                <a:cs typeface="Calibri"/>
              </a:rPr>
              <a:t>],TFRobertaModel)	</a:t>
            </a:r>
            <a:r>
              <a:rPr sz="2750" spc="-10">
                <a:latin typeface="Calibri"/>
                <a:cs typeface="Calibri"/>
              </a:rPr>
              <a:t>distance</a:t>
            </a:r>
            <a:r>
              <a:rPr sz="2750" spc="-10">
                <a:solidFill>
                  <a:srgbClr val="045BDF"/>
                </a:solidFill>
                <a:latin typeface="Calibri"/>
                <a:cs typeface="Calibri"/>
              </a:rPr>
              <a:t>=</a:t>
            </a:r>
            <a:r>
              <a:rPr sz="2750" spc="-10">
                <a:solidFill>
                  <a:srgbClr val="666666"/>
                </a:solidFill>
                <a:latin typeface="Calibri"/>
                <a:cs typeface="Calibri"/>
              </a:rPr>
              <a:t>1</a:t>
            </a:r>
            <a:r>
              <a:rPr sz="2750" spc="-10">
                <a:solidFill>
                  <a:srgbClr val="045BDF"/>
                </a:solidFill>
                <a:latin typeface="Calibri"/>
                <a:cs typeface="Calibri"/>
              </a:rPr>
              <a:t>- </a:t>
            </a:r>
            <a:r>
              <a:rPr sz="2750" spc="-5">
                <a:solidFill>
                  <a:srgbClr val="045BDF"/>
                </a:solidFill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cosine(roberta_features1[</a:t>
            </a:r>
            <a:r>
              <a:rPr sz="2750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sz="2750">
                <a:latin typeface="Calibri"/>
                <a:cs typeface="Calibri"/>
              </a:rPr>
              <a:t>],roberta_features2[</a:t>
            </a:r>
            <a:r>
              <a:rPr sz="2750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sz="2750">
                <a:latin typeface="Calibri"/>
                <a:cs typeface="Calibri"/>
              </a:rPr>
              <a:t>])</a:t>
            </a:r>
            <a:r>
              <a:rPr sz="2750" spc="5">
                <a:latin typeface="Calibri"/>
                <a:cs typeface="Calibri"/>
              </a:rPr>
              <a:t> </a:t>
            </a:r>
            <a:r>
              <a:rPr sz="2750" spc="-15">
                <a:solidFill>
                  <a:srgbClr val="008000"/>
                </a:solidFill>
                <a:latin typeface="Calibri"/>
                <a:cs typeface="Calibri"/>
              </a:rPr>
              <a:t>print</a:t>
            </a:r>
            <a:r>
              <a:rPr sz="2750" spc="-15">
                <a:latin typeface="Calibri"/>
                <a:cs typeface="Calibri"/>
              </a:rPr>
              <a:t>(distance) 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plt</a:t>
            </a:r>
            <a:r>
              <a:rPr sz="2750" spc="-5">
                <a:solidFill>
                  <a:srgbClr val="045BDF"/>
                </a:solidFill>
                <a:latin typeface="Calibri"/>
                <a:cs typeface="Calibri"/>
              </a:rPr>
              <a:t>.</a:t>
            </a:r>
            <a:r>
              <a:rPr sz="2750" spc="-5">
                <a:latin typeface="Calibri"/>
                <a:cs typeface="Calibri"/>
              </a:rPr>
              <a:t>plot(roberta_features1[</a:t>
            </a:r>
            <a:r>
              <a:rPr sz="2750" spc="-5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sz="2750" spc="-5">
                <a:latin typeface="Calibri"/>
                <a:cs typeface="Calibri"/>
              </a:rPr>
              <a:t>])	plt</a:t>
            </a:r>
            <a:r>
              <a:rPr sz="2750" spc="-5">
                <a:solidFill>
                  <a:srgbClr val="045BDF"/>
                </a:solidFill>
                <a:latin typeface="Calibri"/>
                <a:cs typeface="Calibri"/>
              </a:rPr>
              <a:t>.</a:t>
            </a:r>
            <a:r>
              <a:rPr sz="2750" spc="-5">
                <a:latin typeface="Calibri"/>
                <a:cs typeface="Calibri"/>
              </a:rPr>
              <a:t>plot(roberta_features2[</a:t>
            </a:r>
            <a:r>
              <a:rPr sz="2750" spc="-5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sz="2750" spc="-5">
                <a:latin typeface="Calibri"/>
                <a:cs typeface="Calibri"/>
              </a:rPr>
              <a:t>])</a:t>
            </a:r>
            <a:r>
              <a:rPr sz="2750" spc="395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plt</a:t>
            </a:r>
            <a:r>
              <a:rPr sz="2750" spc="-15">
                <a:solidFill>
                  <a:srgbClr val="045BDF"/>
                </a:solidFill>
                <a:latin typeface="Calibri"/>
                <a:cs typeface="Calibri"/>
              </a:rPr>
              <a:t>.</a:t>
            </a:r>
            <a:r>
              <a:rPr sz="2750" spc="-15">
                <a:latin typeface="Calibri"/>
                <a:cs typeface="Calibri"/>
              </a:rPr>
              <a:t>show()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libri"/>
              <a:cs typeface="Calibri"/>
            </a:endParaRPr>
          </a:p>
          <a:p>
            <a:pPr marL="281940" marR="993775">
              <a:lnSpc>
                <a:spcPct val="100400"/>
              </a:lnSpc>
            </a:pPr>
            <a:r>
              <a:rPr sz="2400" spc="10">
                <a:latin typeface="Calibri"/>
                <a:cs typeface="Calibri"/>
              </a:rPr>
              <a:t>Some </a:t>
            </a:r>
            <a:r>
              <a:rPr sz="2400" spc="-45">
                <a:latin typeface="Calibri"/>
                <a:cs typeface="Calibri"/>
              </a:rPr>
              <a:t>layers </a:t>
            </a:r>
            <a:r>
              <a:rPr sz="2400" spc="-20">
                <a:latin typeface="Calibri"/>
                <a:cs typeface="Calibri"/>
              </a:rPr>
              <a:t>from </a:t>
            </a:r>
            <a:r>
              <a:rPr sz="2400" spc="5">
                <a:latin typeface="Calibri"/>
                <a:cs typeface="Calibri"/>
              </a:rPr>
              <a:t>the model checkpoint </a:t>
            </a:r>
            <a:r>
              <a:rPr sz="2400" spc="-15">
                <a:latin typeface="Calibri"/>
                <a:cs typeface="Calibri"/>
              </a:rPr>
              <a:t>at </a:t>
            </a:r>
            <a:r>
              <a:rPr sz="2400" spc="-5">
                <a:latin typeface="Calibri"/>
                <a:cs typeface="Calibri"/>
              </a:rPr>
              <a:t>roberta-base </a:t>
            </a:r>
            <a:r>
              <a:rPr sz="2400">
                <a:latin typeface="Calibri"/>
                <a:cs typeface="Calibri"/>
              </a:rPr>
              <a:t>were </a:t>
            </a:r>
            <a:r>
              <a:rPr sz="2400" spc="5">
                <a:latin typeface="Calibri"/>
                <a:cs typeface="Calibri"/>
              </a:rPr>
              <a:t>not </a:t>
            </a:r>
            <a:r>
              <a:rPr sz="2400" spc="10">
                <a:latin typeface="Calibri"/>
                <a:cs typeface="Calibri"/>
              </a:rPr>
              <a:t>used 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when </a:t>
            </a:r>
            <a:r>
              <a:rPr sz="2400" spc="-15">
                <a:latin typeface="Calibri"/>
                <a:cs typeface="Calibri"/>
              </a:rPr>
              <a:t>initializing </a:t>
            </a:r>
            <a:r>
              <a:rPr sz="2400" spc="-5">
                <a:latin typeface="Calibri"/>
                <a:cs typeface="Calibri"/>
              </a:rPr>
              <a:t>TFRobertaModel: </a:t>
            </a:r>
            <a:r>
              <a:rPr sz="2400">
                <a:latin typeface="Calibri"/>
                <a:cs typeface="Calibri"/>
              </a:rPr>
              <a:t>['lm_head'] - This IS </a:t>
            </a:r>
            <a:r>
              <a:rPr sz="2400" spc="10">
                <a:latin typeface="Calibri"/>
                <a:cs typeface="Calibri"/>
              </a:rPr>
              <a:t>expected </a:t>
            </a:r>
            <a:r>
              <a:rPr sz="2400" spc="-15">
                <a:latin typeface="Calibri"/>
                <a:cs typeface="Calibri"/>
              </a:rPr>
              <a:t>if you 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are initializing </a:t>
            </a:r>
            <a:r>
              <a:rPr sz="2400" spc="-5">
                <a:latin typeface="Calibri"/>
                <a:cs typeface="Calibri"/>
              </a:rPr>
              <a:t>TFRobertaModel </a:t>
            </a:r>
            <a:r>
              <a:rPr sz="2400" spc="-20">
                <a:latin typeface="Calibri"/>
                <a:cs typeface="Calibri"/>
              </a:rPr>
              <a:t>from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10">
                <a:latin typeface="Calibri"/>
                <a:cs typeface="Calibri"/>
              </a:rPr>
              <a:t>checkpoint </a:t>
            </a:r>
            <a:r>
              <a:rPr sz="2400">
                <a:latin typeface="Calibri"/>
                <a:cs typeface="Calibri"/>
              </a:rPr>
              <a:t>of a </a:t>
            </a:r>
            <a:r>
              <a:rPr sz="2400" spc="5">
                <a:latin typeface="Calibri"/>
                <a:cs typeface="Calibri"/>
              </a:rPr>
              <a:t>model </a:t>
            </a:r>
            <a:r>
              <a:rPr sz="2400" spc="-20">
                <a:latin typeface="Calibri"/>
                <a:cs typeface="Calibri"/>
              </a:rPr>
              <a:t>trained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on another task or </a:t>
            </a:r>
            <a:r>
              <a:rPr sz="2400" spc="-5">
                <a:latin typeface="Calibri"/>
                <a:cs typeface="Calibri"/>
              </a:rPr>
              <a:t>with </a:t>
            </a:r>
            <a:r>
              <a:rPr sz="2400">
                <a:latin typeface="Calibri"/>
                <a:cs typeface="Calibri"/>
              </a:rPr>
              <a:t>another architecture (e.g. </a:t>
            </a:r>
            <a:r>
              <a:rPr sz="2400" spc="-15">
                <a:latin typeface="Calibri"/>
                <a:cs typeface="Calibri"/>
              </a:rPr>
              <a:t>initializing </a:t>
            </a:r>
            <a:r>
              <a:rPr sz="2400">
                <a:latin typeface="Calibri"/>
                <a:cs typeface="Calibri"/>
              </a:rPr>
              <a:t>a 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35">
                <a:latin typeface="Calibri"/>
                <a:cs typeface="Calibri"/>
              </a:rPr>
              <a:t>B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0">
                <a:latin typeface="Calibri"/>
                <a:cs typeface="Calibri"/>
              </a:rPr>
              <a:t>r</a:t>
            </a:r>
            <a:r>
              <a:rPr sz="2400" spc="15">
                <a:latin typeface="Calibri"/>
                <a:cs typeface="Calibri"/>
              </a:rPr>
              <a:t>tF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15">
                <a:latin typeface="Calibri"/>
                <a:cs typeface="Calibri"/>
              </a:rPr>
              <a:t>S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5">
                <a:latin typeface="Calibri"/>
                <a:cs typeface="Calibri"/>
              </a:rPr>
              <a:t>q</a:t>
            </a:r>
            <a:r>
              <a:rPr sz="2400" spc="10">
                <a:latin typeface="Calibri"/>
                <a:cs typeface="Calibri"/>
              </a:rPr>
              <a:t>u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15">
                <a:latin typeface="Calibri"/>
                <a:cs typeface="Calibri"/>
              </a:rPr>
              <a:t>n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>
                <a:latin typeface="Calibri"/>
                <a:cs typeface="Calibri"/>
              </a:rPr>
              <a:t>eC</a:t>
            </a:r>
            <a:r>
              <a:rPr sz="2400" spc="-30">
                <a:latin typeface="Calibri"/>
                <a:cs typeface="Calibri"/>
              </a:rPr>
              <a:t>la</a:t>
            </a:r>
            <a:r>
              <a:rPr sz="2400" spc="30">
                <a:latin typeface="Calibri"/>
                <a:cs typeface="Calibri"/>
              </a:rPr>
              <a:t>ss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f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30">
                <a:latin typeface="Calibri"/>
                <a:cs typeface="Calibri"/>
              </a:rPr>
              <a:t>c</a:t>
            </a:r>
            <a:r>
              <a:rPr sz="2400" spc="-30">
                <a:latin typeface="Calibri"/>
                <a:cs typeface="Calibri"/>
              </a:rPr>
              <a:t>a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-30">
                <a:latin typeface="Calibri"/>
                <a:cs typeface="Calibri"/>
              </a:rPr>
              <a:t>i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n</a:t>
            </a:r>
            <a:r>
              <a:rPr sz="2400" spc="-185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el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f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>
                <a:latin typeface="Calibri"/>
                <a:cs typeface="Calibri"/>
              </a:rPr>
              <a:t>m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30">
                <a:latin typeface="Calibri"/>
                <a:cs typeface="Calibri"/>
              </a:rPr>
              <a:t>B</a:t>
            </a:r>
            <a:r>
              <a:rPr sz="2400">
                <a:latin typeface="Calibri"/>
                <a:cs typeface="Calibri"/>
              </a:rPr>
              <a:t>er</a:t>
            </a:r>
            <a:r>
              <a:rPr sz="2400" spc="15">
                <a:latin typeface="Calibri"/>
                <a:cs typeface="Calibri"/>
              </a:rPr>
              <a:t>t</a:t>
            </a:r>
            <a:r>
              <a:rPr sz="2400" spc="20">
                <a:latin typeface="Calibri"/>
                <a:cs typeface="Calibri"/>
              </a:rPr>
              <a:t>F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 spc="30">
                <a:latin typeface="Calibri"/>
                <a:cs typeface="Calibri"/>
              </a:rPr>
              <a:t>P</a:t>
            </a:r>
            <a:r>
              <a:rPr sz="2400" spc="-15">
                <a:latin typeface="Calibri"/>
                <a:cs typeface="Calibri"/>
              </a:rPr>
              <a:t>r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110">
                <a:latin typeface="Calibri"/>
                <a:cs typeface="Calibri"/>
              </a:rPr>
              <a:t>T</a:t>
            </a:r>
            <a:r>
              <a:rPr sz="2400" spc="-90">
                <a:latin typeface="Calibri"/>
                <a:cs typeface="Calibri"/>
              </a:rPr>
              <a:t>r</a:t>
            </a:r>
            <a:r>
              <a:rPr sz="2400" spc="-25">
                <a:latin typeface="Calibri"/>
                <a:cs typeface="Calibri"/>
              </a:rPr>
              <a:t>ai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 spc="-25">
                <a:latin typeface="Calibri"/>
                <a:cs typeface="Calibri"/>
              </a:rPr>
              <a:t>i</a:t>
            </a:r>
            <a:r>
              <a:rPr sz="2400" spc="10">
                <a:latin typeface="Calibri"/>
                <a:cs typeface="Calibri"/>
              </a:rPr>
              <a:t>n</a:t>
            </a:r>
            <a:r>
              <a:rPr sz="2400">
                <a:latin typeface="Calibri"/>
                <a:cs typeface="Calibri"/>
              </a:rPr>
              <a:t>g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30">
                <a:latin typeface="Calibri"/>
                <a:cs typeface="Calibri"/>
              </a:rPr>
              <a:t>m</a:t>
            </a:r>
            <a:r>
              <a:rPr sz="2400" spc="5">
                <a:latin typeface="Calibri"/>
                <a:cs typeface="Calibri"/>
              </a:rPr>
              <a:t>o</a:t>
            </a:r>
            <a:r>
              <a:rPr sz="2400" spc="10">
                <a:latin typeface="Calibri"/>
                <a:cs typeface="Calibri"/>
              </a:rPr>
              <a:t>d</a:t>
            </a:r>
            <a:r>
              <a:rPr sz="2400">
                <a:latin typeface="Calibri"/>
                <a:cs typeface="Calibri"/>
              </a:rPr>
              <a:t>e</a:t>
            </a:r>
            <a:r>
              <a:rPr sz="2400" spc="-25">
                <a:latin typeface="Calibri"/>
                <a:cs typeface="Calibri"/>
              </a:rPr>
              <a:t>l</a:t>
            </a:r>
            <a:r>
              <a:rPr sz="2400" spc="15">
                <a:latin typeface="Calibri"/>
                <a:cs typeface="Calibri"/>
              </a:rPr>
              <a:t>)</a:t>
            </a:r>
            <a:r>
              <a:rPr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917575" y="664463"/>
            <a:ext cx="10122535" cy="540004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403225">
              <a:lnSpc>
                <a:spcPct val="81200"/>
              </a:lnSpc>
              <a:spcBef>
                <a:spcPts val="750"/>
              </a:spcBef>
            </a:pPr>
            <a:r>
              <a:rPr sz="2750" spc="-10">
                <a:latin typeface="Calibri"/>
                <a:cs typeface="Calibri"/>
              </a:rPr>
              <a:t>This </a:t>
            </a:r>
            <a:r>
              <a:rPr sz="2750" spc="-5">
                <a:latin typeface="Calibri"/>
                <a:cs typeface="Calibri"/>
              </a:rPr>
              <a:t>IS </a:t>
            </a:r>
            <a:r>
              <a:rPr sz="2750" spc="-15">
                <a:latin typeface="Calibri"/>
                <a:cs typeface="Calibri"/>
              </a:rPr>
              <a:t>expected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if </a:t>
            </a:r>
            <a:r>
              <a:rPr sz="2750" spc="30">
                <a:latin typeface="Calibri"/>
                <a:cs typeface="Calibri"/>
              </a:rPr>
              <a:t>you </a:t>
            </a:r>
            <a:r>
              <a:rPr sz="2750" spc="15">
                <a:latin typeface="Calibri"/>
                <a:cs typeface="Calibri"/>
              </a:rPr>
              <a:t>are </a:t>
            </a:r>
            <a:r>
              <a:rPr sz="2750" spc="-15">
                <a:latin typeface="Calibri"/>
                <a:cs typeface="Calibri"/>
              </a:rPr>
              <a:t>initializing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TFRobertaModel </a:t>
            </a:r>
            <a:r>
              <a:rPr sz="2750" spc="-5">
                <a:latin typeface="Calibri"/>
                <a:cs typeface="Calibri"/>
              </a:rPr>
              <a:t>from </a:t>
            </a:r>
            <a:r>
              <a:rPr sz="2750" spc="-10">
                <a:latin typeface="Calibri"/>
                <a:cs typeface="Calibri"/>
              </a:rPr>
              <a:t>the 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checkpoint </a:t>
            </a:r>
            <a:r>
              <a:rPr sz="2750" spc="25">
                <a:latin typeface="Calibri"/>
                <a:cs typeface="Calibri"/>
              </a:rPr>
              <a:t>of </a:t>
            </a:r>
            <a:r>
              <a:rPr sz="2750" spc="10">
                <a:latin typeface="Calibri"/>
                <a:cs typeface="Calibri"/>
              </a:rPr>
              <a:t>a model </a:t>
            </a:r>
            <a:r>
              <a:rPr sz="2750" spc="-20">
                <a:latin typeface="Calibri"/>
                <a:cs typeface="Calibri"/>
              </a:rPr>
              <a:t>trained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 spc="30">
                <a:latin typeface="Calibri"/>
                <a:cs typeface="Calibri"/>
              </a:rPr>
              <a:t>on </a:t>
            </a:r>
            <a:r>
              <a:rPr sz="2750">
                <a:latin typeface="Calibri"/>
                <a:cs typeface="Calibri"/>
              </a:rPr>
              <a:t>another </a:t>
            </a:r>
            <a:r>
              <a:rPr sz="2750" spc="-5">
                <a:latin typeface="Calibri"/>
                <a:cs typeface="Calibri"/>
              </a:rPr>
              <a:t>task </a:t>
            </a:r>
            <a:r>
              <a:rPr sz="2750" spc="25">
                <a:latin typeface="Calibri"/>
                <a:cs typeface="Calibri"/>
              </a:rPr>
              <a:t>or </a:t>
            </a:r>
            <a:r>
              <a:rPr sz="2750" spc="-15">
                <a:latin typeface="Calibri"/>
                <a:cs typeface="Calibri"/>
              </a:rPr>
              <a:t>with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another </a:t>
            </a:r>
            <a:r>
              <a:rPr sz="2750" spc="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architecture</a:t>
            </a:r>
            <a:r>
              <a:rPr sz="2750" spc="17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(e.g.</a:t>
            </a:r>
            <a:r>
              <a:rPr sz="2750" spc="235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initializing</a:t>
            </a:r>
            <a:r>
              <a:rPr sz="2750" spc="31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a</a:t>
            </a:r>
            <a:r>
              <a:rPr sz="2750" spc="-3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BertForSequenceClassification</a:t>
            </a:r>
            <a:r>
              <a:rPr sz="2750" spc="33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model </a:t>
            </a:r>
            <a:r>
              <a:rPr sz="2750" spc="-60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from</a:t>
            </a:r>
            <a:r>
              <a:rPr sz="2750" spc="7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a</a:t>
            </a:r>
            <a:r>
              <a:rPr sz="275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BertForPreTraining</a:t>
            </a:r>
            <a:r>
              <a:rPr sz="2750" spc="34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model).</a:t>
            </a:r>
            <a:endParaRPr sz="2750">
              <a:latin typeface="Calibri"/>
              <a:cs typeface="Calibri"/>
            </a:endParaRPr>
          </a:p>
          <a:p>
            <a:pPr marL="12700" marR="5080" indent="76200">
              <a:lnSpc>
                <a:spcPct val="81200"/>
              </a:lnSpc>
              <a:spcBef>
                <a:spcPts val="1075"/>
              </a:spcBef>
              <a:tabLst>
                <a:tab pos="1661795"/>
                <a:tab pos="4464050"/>
                <a:tab pos="6360795"/>
              </a:tabLst>
            </a:pPr>
            <a:r>
              <a:rPr sz="2750" spc="5">
                <a:latin typeface="Calibri"/>
                <a:cs typeface="Calibri"/>
              </a:rPr>
              <a:t>-</a:t>
            </a:r>
            <a:r>
              <a:rPr sz="2750" spc="4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This</a:t>
            </a:r>
            <a:r>
              <a:rPr sz="2750" spc="17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IS</a:t>
            </a:r>
            <a:r>
              <a:rPr sz="2750" spc="5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NOT</a:t>
            </a:r>
            <a:r>
              <a:rPr sz="2750" spc="-20">
                <a:latin typeface="Calibri"/>
                <a:cs typeface="Calibri"/>
              </a:rPr>
              <a:t> expected</a:t>
            </a:r>
            <a:r>
              <a:rPr sz="2750" spc="254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if</a:t>
            </a:r>
            <a:r>
              <a:rPr sz="2750" spc="114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you</a:t>
            </a:r>
            <a:r>
              <a:rPr sz="2750" spc="-55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are</a:t>
            </a:r>
            <a:r>
              <a:rPr sz="2750" spc="-4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initializing	</a:t>
            </a:r>
            <a:r>
              <a:rPr sz="2750">
                <a:latin typeface="Calibri"/>
                <a:cs typeface="Calibri"/>
              </a:rPr>
              <a:t>TFRobertaModel</a:t>
            </a:r>
            <a:r>
              <a:rPr sz="2750" spc="16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from</a:t>
            </a:r>
            <a:r>
              <a:rPr sz="2750" spc="5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the </a:t>
            </a:r>
            <a:r>
              <a:rPr sz="2750" spc="-60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checkpoint </a:t>
            </a:r>
            <a:r>
              <a:rPr sz="2750" spc="25">
                <a:latin typeface="Calibri"/>
                <a:cs typeface="Calibri"/>
              </a:rPr>
              <a:t>of </a:t>
            </a:r>
            <a:r>
              <a:rPr sz="2750" spc="10">
                <a:latin typeface="Calibri"/>
                <a:cs typeface="Calibri"/>
              </a:rPr>
              <a:t>a model </a:t>
            </a:r>
            <a:r>
              <a:rPr sz="2750">
                <a:latin typeface="Calibri"/>
                <a:cs typeface="Calibri"/>
              </a:rPr>
              <a:t>that </a:t>
            </a:r>
            <a:r>
              <a:rPr sz="2750" spc="30">
                <a:latin typeface="Calibri"/>
                <a:cs typeface="Calibri"/>
              </a:rPr>
              <a:t>you </a:t>
            </a:r>
            <a:r>
              <a:rPr sz="2750" spc="-15">
                <a:latin typeface="Calibri"/>
                <a:cs typeface="Calibri"/>
              </a:rPr>
              <a:t>expect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to be </a:t>
            </a:r>
            <a:r>
              <a:rPr sz="2750" spc="-20">
                <a:latin typeface="Calibri"/>
                <a:cs typeface="Calibri"/>
              </a:rPr>
              <a:t>exactly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identical 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(initializing	</a:t>
            </a:r>
            <a:r>
              <a:rPr sz="2750" spc="10">
                <a:latin typeface="Calibri"/>
                <a:cs typeface="Calibri"/>
              </a:rPr>
              <a:t>a </a:t>
            </a:r>
            <a:r>
              <a:rPr sz="2750">
                <a:latin typeface="Calibri"/>
                <a:cs typeface="Calibri"/>
              </a:rPr>
              <a:t>BertForSequenceClassification	</a:t>
            </a:r>
            <a:r>
              <a:rPr sz="2750" spc="10">
                <a:latin typeface="Calibri"/>
                <a:cs typeface="Calibri"/>
              </a:rPr>
              <a:t>model</a:t>
            </a:r>
            <a:r>
              <a:rPr sz="2750" spc="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from</a:t>
            </a:r>
            <a:r>
              <a:rPr sz="2750" spc="7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a 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BertForSequenceClassification	model).</a:t>
            </a:r>
            <a:endParaRPr sz="2750">
              <a:latin typeface="Calibri"/>
              <a:cs typeface="Calibri"/>
            </a:endParaRPr>
          </a:p>
          <a:p>
            <a:pPr marL="12700" marR="777240">
              <a:lnSpc>
                <a:spcPts val="2710"/>
              </a:lnSpc>
              <a:spcBef>
                <a:spcPts val="960"/>
              </a:spcBef>
            </a:pPr>
            <a:r>
              <a:rPr sz="2750" spc="-15">
                <a:latin typeface="Calibri"/>
                <a:cs typeface="Calibri"/>
              </a:rPr>
              <a:t>All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the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layers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of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TFRobertaModel</a:t>
            </a:r>
            <a:r>
              <a:rPr sz="2750" spc="18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were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initialized</a:t>
            </a:r>
            <a:r>
              <a:rPr sz="2750" spc="32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from</a:t>
            </a:r>
            <a:r>
              <a:rPr sz="2750" spc="1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the</a:t>
            </a:r>
            <a:r>
              <a:rPr sz="2750" spc="17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model </a:t>
            </a:r>
            <a:r>
              <a:rPr sz="2750" spc="-6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checkpoint</a:t>
            </a:r>
            <a:r>
              <a:rPr sz="2750" spc="170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at</a:t>
            </a:r>
            <a:r>
              <a:rPr sz="2750" spc="-5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roberta-base.</a:t>
            </a:r>
            <a:endParaRPr sz="2750">
              <a:latin typeface="Calibri"/>
              <a:cs typeface="Calibri"/>
            </a:endParaRPr>
          </a:p>
          <a:p>
            <a:pPr marL="12700" marR="735330">
              <a:lnSpc>
                <a:spcPts val="2700"/>
              </a:lnSpc>
              <a:spcBef>
                <a:spcPts val="975"/>
              </a:spcBef>
            </a:pPr>
            <a:r>
              <a:rPr sz="2750" spc="-5">
                <a:latin typeface="Calibri"/>
                <a:cs typeface="Calibri"/>
              </a:rPr>
              <a:t>If</a:t>
            </a:r>
            <a:r>
              <a:rPr sz="2750" spc="35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your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task</a:t>
            </a:r>
            <a:r>
              <a:rPr sz="2750" spc="65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is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similar</a:t>
            </a:r>
            <a:r>
              <a:rPr sz="2750" spc="14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to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the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task</a:t>
            </a:r>
            <a:r>
              <a:rPr sz="2750" spc="6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the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model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of</a:t>
            </a:r>
            <a:r>
              <a:rPr sz="2750" spc="-4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the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checkpoint</a:t>
            </a:r>
            <a:r>
              <a:rPr sz="2750" spc="18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was </a:t>
            </a:r>
            <a:r>
              <a:rPr sz="2750" spc="-605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trained</a:t>
            </a:r>
            <a:r>
              <a:rPr sz="2750" spc="16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on,</a:t>
            </a:r>
            <a:r>
              <a:rPr sz="2750" spc="110">
                <a:latin typeface="Calibri"/>
                <a:cs typeface="Calibri"/>
              </a:rPr>
              <a:t> </a:t>
            </a:r>
            <a:r>
              <a:rPr sz="2750" spc="30">
                <a:latin typeface="Calibri"/>
                <a:cs typeface="Calibri"/>
              </a:rPr>
              <a:t>you</a:t>
            </a:r>
            <a:r>
              <a:rPr sz="2750" spc="-60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can</a:t>
            </a:r>
            <a:r>
              <a:rPr sz="2750" spc="-6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already</a:t>
            </a:r>
            <a:r>
              <a:rPr sz="2750" spc="6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use</a:t>
            </a:r>
            <a:r>
              <a:rPr sz="2750" spc="16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TFRobertaModel</a:t>
            </a:r>
            <a:r>
              <a:rPr sz="2750" spc="15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for</a:t>
            </a:r>
            <a:r>
              <a:rPr sz="2750" spc="6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predictions </a:t>
            </a:r>
            <a:r>
              <a:rPr sz="275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without</a:t>
            </a:r>
            <a:r>
              <a:rPr sz="2750" spc="24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further</a:t>
            </a:r>
            <a:r>
              <a:rPr sz="2750" spc="21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training.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750" spc="25">
                <a:latin typeface="Calibri"/>
                <a:cs typeface="Calibri"/>
              </a:rPr>
              <a:t>0.9966970127889705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93409" y="1792236"/>
            <a:ext cx="7425750" cy="377466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350">
                <a:latin typeface="Arial"/>
                <a:cs typeface="Arial"/>
              </a:rPr>
              <a:t>Sentiment</a:t>
            </a:r>
            <a:r>
              <a:rPr sz="3950" b="1" spc="75">
                <a:latin typeface="Arial"/>
                <a:cs typeface="Arial"/>
              </a:rPr>
              <a:t> </a:t>
            </a:r>
            <a:r>
              <a:rPr sz="3950" b="1" spc="-220">
                <a:latin typeface="Arial"/>
                <a:cs typeface="Arial"/>
              </a:rPr>
              <a:t>Analysis</a:t>
            </a:r>
            <a:r>
              <a:rPr sz="3950" b="1" spc="-55">
                <a:latin typeface="Arial"/>
                <a:cs typeface="Arial"/>
              </a:rPr>
              <a:t> </a:t>
            </a:r>
            <a:r>
              <a:rPr sz="3950" b="1" spc="-290">
                <a:latin typeface="Arial"/>
                <a:cs typeface="Arial"/>
              </a:rPr>
              <a:t>is</a:t>
            </a:r>
            <a:r>
              <a:rPr sz="3950" b="1" spc="-20">
                <a:latin typeface="Arial"/>
                <a:cs typeface="Arial"/>
              </a:rPr>
              <a:t> </a:t>
            </a:r>
            <a:r>
              <a:rPr sz="3950" b="1">
                <a:latin typeface="Arial"/>
                <a:cs typeface="Arial"/>
              </a:rPr>
              <a:t>a</a:t>
            </a:r>
            <a:r>
              <a:rPr sz="3950" b="1" spc="-105">
                <a:latin typeface="Arial"/>
                <a:cs typeface="Arial"/>
              </a:rPr>
              <a:t> </a:t>
            </a:r>
            <a:r>
              <a:rPr sz="3950" b="1" spc="-195">
                <a:latin typeface="Arial"/>
                <a:cs typeface="Arial"/>
              </a:rPr>
              <a:t>Marketing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50825" marR="5080" indent="-229235">
              <a:lnSpc>
                <a:spcPct val="120100"/>
              </a:lnSpc>
              <a:spcBef>
                <a:spcPts val="65"/>
              </a:spcBef>
              <a:buClr>
                <a:srgbClr val="000000"/>
              </a:buClr>
              <a:buChar char="•"/>
              <a:tabLst>
                <a:tab pos="251460"/>
              </a:tabLst>
            </a:pPr>
            <a:r>
              <a:rPr spc="-50"/>
              <a:t>SENTIMENT</a:t>
            </a:r>
            <a:r>
              <a:rPr spc="-185"/>
              <a:t> </a:t>
            </a:r>
            <a:r>
              <a:rPr spc="-85"/>
              <a:t>ANALYSIS</a:t>
            </a:r>
            <a:r>
              <a:rPr spc="-95"/>
              <a:t> </a:t>
            </a:r>
            <a:r>
              <a:rPr spc="-60"/>
              <a:t>IS</a:t>
            </a:r>
            <a:r>
              <a:rPr spc="-95"/>
              <a:t> </a:t>
            </a:r>
            <a:r>
              <a:rPr/>
              <a:t>A</a:t>
            </a:r>
            <a:r>
              <a:rPr spc="-45"/>
              <a:t> </a:t>
            </a:r>
            <a:r>
              <a:rPr spc="-50"/>
              <a:t>MARKETING</a:t>
            </a:r>
            <a:r>
              <a:rPr spc="-155"/>
              <a:t> </a:t>
            </a:r>
            <a:r>
              <a:rPr spc="-35"/>
              <a:t>TOOL</a:t>
            </a:r>
            <a:r>
              <a:rPr spc="-120"/>
              <a:t> </a:t>
            </a:r>
            <a:r>
              <a:rPr spc="-55"/>
              <a:t>THAT</a:t>
            </a:r>
            <a:r>
              <a:rPr spc="-25"/>
              <a:t> </a:t>
            </a:r>
            <a:r>
              <a:rPr spc="-135"/>
              <a:t>HELPS</a:t>
            </a:r>
            <a:r>
              <a:rPr spc="-95"/>
              <a:t> </a:t>
            </a:r>
            <a:r>
              <a:rPr spc="-25"/>
              <a:t>YOU</a:t>
            </a:r>
            <a:r>
              <a:rPr spc="-15"/>
              <a:t> </a:t>
            </a:r>
            <a:r>
              <a:rPr spc="-45"/>
              <a:t>EXAMINE</a:t>
            </a:r>
            <a:r>
              <a:rPr spc="-105"/>
              <a:t> </a:t>
            </a:r>
            <a:r>
              <a:rPr spc="-80"/>
              <a:t>THE</a:t>
            </a:r>
            <a:r>
              <a:rPr spc="-105"/>
              <a:t> </a:t>
            </a:r>
            <a:r>
              <a:rPr spc="-25"/>
              <a:t>WAY </a:t>
            </a:r>
            <a:r>
              <a:rPr spc="-140"/>
              <a:t>PEOPLE</a:t>
            </a:r>
            <a:r>
              <a:rPr spc="-15"/>
              <a:t> </a:t>
            </a:r>
            <a:r>
              <a:rPr spc="-90"/>
              <a:t>INTERACT</a:t>
            </a:r>
            <a:r>
              <a:rPr spc="-175"/>
              <a:t> </a:t>
            </a:r>
            <a:r>
              <a:rPr/>
              <a:t>WITH</a:t>
            </a:r>
            <a:r>
              <a:rPr spc="-15"/>
              <a:t> </a:t>
            </a:r>
            <a:r>
              <a:rPr/>
              <a:t>A</a:t>
            </a:r>
            <a:r>
              <a:rPr spc="-35"/>
              <a:t> BRAND</a:t>
            </a:r>
            <a:r>
              <a:rPr spc="-229"/>
              <a:t> </a:t>
            </a:r>
            <a:r>
              <a:rPr/>
              <a:t>ONLINE.</a:t>
            </a:r>
            <a:r>
              <a:rPr spc="-114"/>
              <a:t> </a:t>
            </a:r>
            <a:r>
              <a:rPr spc="-55"/>
              <a:t>THIS</a:t>
            </a:r>
            <a:r>
              <a:rPr spc="-85"/>
              <a:t> </a:t>
            </a:r>
            <a:r>
              <a:rPr spc="-20"/>
              <a:t>METHOD</a:t>
            </a:r>
            <a:r>
              <a:rPr spc="-80"/>
              <a:t> </a:t>
            </a:r>
            <a:r>
              <a:rPr/>
              <a:t>IS </a:t>
            </a:r>
            <a:r>
              <a:rPr spc="-20"/>
              <a:t>MORE </a:t>
            </a:r>
            <a:r>
              <a:rPr spc="-95"/>
              <a:t>COMPREHENSIVE</a:t>
            </a:r>
            <a:r>
              <a:rPr spc="-120"/>
              <a:t> </a:t>
            </a:r>
            <a:r>
              <a:rPr spc="-10"/>
              <a:t>THAN</a:t>
            </a:r>
            <a:r>
              <a:rPr spc="15"/>
              <a:t> </a:t>
            </a:r>
            <a:r>
              <a:rPr spc="-25"/>
              <a:t>TRADITIONAL</a:t>
            </a:r>
            <a:r>
              <a:rPr spc="-130"/>
              <a:t> </a:t>
            </a:r>
            <a:r>
              <a:rPr/>
              <a:t>ONLINE</a:t>
            </a:r>
            <a:r>
              <a:rPr spc="-120"/>
              <a:t> </a:t>
            </a:r>
            <a:r>
              <a:rPr spc="-50"/>
              <a:t>MARKETING</a:t>
            </a:r>
            <a:r>
              <a:rPr spc="-85"/>
              <a:t> </a:t>
            </a:r>
            <a:r>
              <a:rPr spc="-65"/>
              <a:t>TRACKING,</a:t>
            </a:r>
            <a:r>
              <a:rPr spc="-185"/>
              <a:t> </a:t>
            </a:r>
            <a:r>
              <a:rPr spc="-10"/>
              <a:t>WHICH </a:t>
            </a:r>
            <a:r>
              <a:rPr spc="-130"/>
              <a:t>MEASURES</a:t>
            </a:r>
            <a:r>
              <a:rPr spc="-140"/>
              <a:t> </a:t>
            </a:r>
            <a:r>
              <a:rPr spc="-100"/>
              <a:t>THE</a:t>
            </a:r>
            <a:r>
              <a:rPr spc="20"/>
              <a:t> </a:t>
            </a:r>
            <a:r>
              <a:rPr spc="-30"/>
              <a:t>NUMBER</a:t>
            </a:r>
            <a:r>
              <a:rPr spc="-135"/>
              <a:t> </a:t>
            </a:r>
            <a:r>
              <a:rPr spc="-95"/>
              <a:t>OF</a:t>
            </a:r>
            <a:r>
              <a:rPr spc="-70"/>
              <a:t> </a:t>
            </a:r>
            <a:r>
              <a:rPr/>
              <a:t>ONLINE</a:t>
            </a:r>
            <a:r>
              <a:rPr spc="-60"/>
              <a:t> INTERACTIONS</a:t>
            </a:r>
            <a:r>
              <a:rPr spc="-220"/>
              <a:t> </a:t>
            </a:r>
            <a:r>
              <a:rPr spc="-65"/>
              <a:t>THAT </a:t>
            </a:r>
            <a:r>
              <a:rPr spc="-114"/>
              <a:t>CUSTOMERS</a:t>
            </a:r>
            <a:r>
              <a:rPr spc="-135"/>
              <a:t> </a:t>
            </a:r>
            <a:r>
              <a:rPr spc="-100"/>
              <a:t>HAVE</a:t>
            </a:r>
            <a:r>
              <a:rPr spc="25"/>
              <a:t> </a:t>
            </a:r>
            <a:r>
              <a:rPr spc="-20"/>
              <a:t>WITH </a:t>
            </a:r>
            <a:r>
              <a:rPr/>
              <a:t>A</a:t>
            </a:r>
            <a:r>
              <a:rPr spc="-40"/>
              <a:t> </a:t>
            </a:r>
            <a:r>
              <a:rPr spc="-30"/>
              <a:t>BRAND,</a:t>
            </a:r>
            <a:r>
              <a:rPr spc="-225"/>
              <a:t> </a:t>
            </a:r>
            <a:r>
              <a:rPr spc="-50"/>
              <a:t>LIKE</a:t>
            </a:r>
            <a:r>
              <a:rPr spc="-15"/>
              <a:t> </a:t>
            </a:r>
            <a:r>
              <a:rPr spc="-50"/>
              <a:t>COMMENTS</a:t>
            </a:r>
            <a:r>
              <a:rPr spc="-165"/>
              <a:t> </a:t>
            </a:r>
            <a:r>
              <a:rPr/>
              <a:t>AND</a:t>
            </a:r>
            <a:r>
              <a:rPr spc="-75"/>
              <a:t> </a:t>
            </a:r>
            <a:r>
              <a:rPr spc="-135"/>
              <a:t>SHARES.</a:t>
            </a:r>
            <a:r>
              <a:rPr spc="-110"/>
              <a:t> </a:t>
            </a:r>
            <a:r>
              <a:rPr spc="-10"/>
              <a:t>USING</a:t>
            </a:r>
            <a:r>
              <a:rPr spc="-145"/>
              <a:t> </a:t>
            </a:r>
            <a:r>
              <a:rPr spc="-55"/>
              <a:t>SENTIMENT</a:t>
            </a:r>
            <a:r>
              <a:rPr spc="-170"/>
              <a:t> </a:t>
            </a:r>
            <a:r>
              <a:rPr spc="-85"/>
              <a:t>ANALYSIS,</a:t>
            </a:r>
            <a:r>
              <a:rPr spc="-150"/>
              <a:t> </a:t>
            </a:r>
            <a:r>
              <a:rPr/>
              <a:t>YOU</a:t>
            </a:r>
            <a:r>
              <a:rPr spc="75"/>
              <a:t> </a:t>
            </a:r>
            <a:r>
              <a:rPr spc="-25"/>
              <a:t>CAN </a:t>
            </a:r>
            <a:r>
              <a:rPr spc="-85"/>
              <a:t>LABEL</a:t>
            </a:r>
            <a:r>
              <a:rPr spc="-55"/>
              <a:t> </a:t>
            </a:r>
            <a:r>
              <a:rPr/>
              <a:t>INDIVIDUAL</a:t>
            </a:r>
            <a:r>
              <a:rPr spc="-140"/>
              <a:t> </a:t>
            </a:r>
            <a:r>
              <a:rPr spc="-60"/>
              <a:t>INTERACTIONS</a:t>
            </a:r>
            <a:r>
              <a:rPr spc="-204"/>
              <a:t> </a:t>
            </a:r>
            <a:r>
              <a:rPr spc="-160"/>
              <a:t>AS</a:t>
            </a:r>
            <a:r>
              <a:rPr spc="60"/>
              <a:t> </a:t>
            </a:r>
            <a:r>
              <a:rPr spc="-70"/>
              <a:t>POSITIVE,</a:t>
            </a:r>
            <a:r>
              <a:rPr spc="-25"/>
              <a:t> </a:t>
            </a:r>
            <a:r>
              <a:rPr spc="-80"/>
              <a:t>NEGATIVE</a:t>
            </a:r>
            <a:r>
              <a:rPr spc="-130"/>
              <a:t> </a:t>
            </a:r>
            <a:r>
              <a:rPr spc="-100"/>
              <a:t>OR</a:t>
            </a:r>
            <a:r>
              <a:rPr spc="-30"/>
              <a:t> </a:t>
            </a:r>
            <a:r>
              <a:rPr spc="-65"/>
              <a:t>NEUTRAL.</a:t>
            </a:r>
            <a:r>
              <a:rPr/>
              <a:t> </a:t>
            </a:r>
            <a:r>
              <a:rPr spc="-20"/>
              <a:t>ONCE </a:t>
            </a:r>
            <a:r>
              <a:rPr spc="-45"/>
              <a:t>YOU'VE</a:t>
            </a:r>
            <a:r>
              <a:rPr spc="-105"/>
              <a:t> </a:t>
            </a:r>
            <a:r>
              <a:rPr spc="-75"/>
              <a:t>FIGURED</a:t>
            </a:r>
            <a:r>
              <a:rPr spc="-160"/>
              <a:t> </a:t>
            </a:r>
            <a:r>
              <a:rPr spc="-10"/>
              <a:t>OUT</a:t>
            </a:r>
            <a:r>
              <a:rPr spc="-100"/>
              <a:t> </a:t>
            </a:r>
            <a:r>
              <a:rPr/>
              <a:t>HOW</a:t>
            </a:r>
            <a:r>
              <a:rPr spc="-105"/>
              <a:t> </a:t>
            </a:r>
            <a:r>
              <a:rPr/>
              <a:t>TO</a:t>
            </a:r>
            <a:r>
              <a:rPr spc="-35"/>
              <a:t> </a:t>
            </a:r>
            <a:r>
              <a:rPr spc="-70"/>
              <a:t>DETERMINE</a:t>
            </a:r>
            <a:r>
              <a:rPr spc="-175"/>
              <a:t> </a:t>
            </a:r>
            <a:r>
              <a:rPr/>
              <a:t>AND</a:t>
            </a:r>
            <a:r>
              <a:rPr spc="-85"/>
              <a:t> </a:t>
            </a:r>
            <a:r>
              <a:rPr spc="-135"/>
              <a:t>TRACK</a:t>
            </a:r>
            <a:r>
              <a:rPr spc="-80"/>
              <a:t> </a:t>
            </a:r>
            <a:r>
              <a:rPr spc="-150"/>
              <a:t>THESE</a:t>
            </a:r>
            <a:r>
              <a:rPr spc="-105"/>
              <a:t> LABELS,</a:t>
            </a:r>
            <a:r>
              <a:rPr spc="-155"/>
              <a:t> </a:t>
            </a:r>
            <a:r>
              <a:rPr/>
              <a:t>YOU</a:t>
            </a:r>
            <a:r>
              <a:rPr spc="45"/>
              <a:t> </a:t>
            </a:r>
            <a:r>
              <a:rPr spc="-25"/>
              <a:t>CAN </a:t>
            </a:r>
            <a:r>
              <a:rPr spc="-130"/>
              <a:t>USE</a:t>
            </a:r>
            <a:r>
              <a:rPr spc="-90"/>
              <a:t> </a:t>
            </a:r>
            <a:r>
              <a:rPr spc="-55"/>
              <a:t>THIS</a:t>
            </a:r>
            <a:r>
              <a:rPr spc="-80"/>
              <a:t> </a:t>
            </a:r>
            <a:r>
              <a:rPr spc="-40"/>
              <a:t>NEW</a:t>
            </a:r>
            <a:r>
              <a:rPr spc="-100"/>
              <a:t> </a:t>
            </a:r>
            <a:r>
              <a:rPr spc="-45"/>
              <a:t>DATA</a:t>
            </a:r>
            <a:r>
              <a:rPr spc="-35"/>
              <a:t> </a:t>
            </a:r>
            <a:r>
              <a:rPr spc="-185"/>
              <a:t>SET</a:t>
            </a:r>
            <a:r>
              <a:rPr spc="-90"/>
              <a:t> </a:t>
            </a:r>
            <a:r>
              <a:rPr spc="-135"/>
              <a:t>FOR</a:t>
            </a:r>
            <a:r>
              <a:rPr spc="-75"/>
              <a:t> </a:t>
            </a:r>
            <a:r>
              <a:rPr/>
              <a:t>A</a:t>
            </a:r>
            <a:r>
              <a:rPr spc="-25"/>
              <a:t> </a:t>
            </a:r>
            <a:r>
              <a:rPr spc="-125"/>
              <a:t>VARIETY</a:t>
            </a:r>
            <a:r>
              <a:rPr spc="-35"/>
              <a:t> </a:t>
            </a:r>
            <a:r>
              <a:rPr spc="-90"/>
              <a:t>OF </a:t>
            </a:r>
            <a:r>
              <a:rPr spc="-50"/>
              <a:t>MARKETING</a:t>
            </a:r>
            <a:r>
              <a:rPr spc="-140"/>
              <a:t> </a:t>
            </a:r>
            <a:r>
              <a:rPr spc="-135"/>
              <a:t>PURPOSES,</a:t>
            </a:r>
            <a:r>
              <a:rPr spc="-150"/>
              <a:t> </a:t>
            </a:r>
            <a:r>
              <a:rPr spc="-10"/>
              <a:t>INCLUDING </a:t>
            </a:r>
            <a:r>
              <a:rPr spc="-95"/>
              <a:t>YOUR</a:t>
            </a:r>
            <a:r>
              <a:rPr spc="-35"/>
              <a:t> </a:t>
            </a:r>
            <a:r>
              <a:rPr/>
              <a:t>ONLINE</a:t>
            </a:r>
            <a:r>
              <a:rPr spc="-130"/>
              <a:t> </a:t>
            </a:r>
            <a:r>
              <a:rPr spc="-25"/>
              <a:t>STRATEGY.</a:t>
            </a: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0" y="552450"/>
            <a:ext cx="6619875" cy="607695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/>
              <a:t>Introduction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356360" y="1541081"/>
            <a:ext cx="9842500" cy="52374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marR="5080" indent="-227329">
              <a:lnSpc>
                <a:spcPct val="90400"/>
              </a:lnSpc>
              <a:spcBef>
                <a:spcPts val="375"/>
              </a:spcBef>
              <a:buFont typeface="Arial MT"/>
              <a:buChar char="•"/>
              <a:tabLst>
                <a:tab pos="241300"/>
              </a:tabLst>
            </a:pP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Sentiment</a:t>
            </a:r>
            <a:r>
              <a:rPr sz="2400" spc="-15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analysis,</a:t>
            </a:r>
            <a:r>
              <a:rPr sz="2400" spc="-1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also</a:t>
            </a:r>
            <a:r>
              <a:rPr sz="2400" spc="-4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464646"/>
                </a:solidFill>
                <a:latin typeface="Calibri"/>
                <a:cs typeface="Calibri"/>
              </a:rPr>
              <a:t>referred</a:t>
            </a:r>
            <a:r>
              <a:rPr sz="2400" spc="-11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to</a:t>
            </a:r>
            <a:r>
              <a:rPr sz="2400" spc="-4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as</a:t>
            </a:r>
            <a:r>
              <a:rPr sz="2400" spc="-1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opinion</a:t>
            </a:r>
            <a:r>
              <a:rPr sz="2400" spc="-4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mining,</a:t>
            </a:r>
            <a:r>
              <a:rPr sz="2400" spc="-5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is</a:t>
            </a:r>
            <a:r>
              <a:rPr sz="2400" spc="-6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40C28"/>
                </a:solidFill>
                <a:latin typeface="Calibri"/>
                <a:cs typeface="Calibri"/>
              </a:rPr>
              <a:t>an</a:t>
            </a:r>
            <a:r>
              <a:rPr sz="2400" spc="-4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40C28"/>
                </a:solidFill>
                <a:latin typeface="Calibri"/>
                <a:cs typeface="Calibri"/>
              </a:rPr>
              <a:t>approach</a:t>
            </a:r>
            <a:r>
              <a:rPr sz="2400" spc="2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040C28"/>
                </a:solidFill>
                <a:latin typeface="Calibri"/>
                <a:cs typeface="Calibri"/>
              </a:rPr>
              <a:t>to 	</a:t>
            </a:r>
            <a:r>
              <a:rPr sz="2400">
                <a:solidFill>
                  <a:srgbClr val="040C28"/>
                </a:solidFill>
                <a:latin typeface="Calibri"/>
                <a:cs typeface="Calibri"/>
              </a:rPr>
              <a:t>natural language</a:t>
            </a:r>
            <a:r>
              <a:rPr sz="2400" spc="-4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40C28"/>
                </a:solidFill>
                <a:latin typeface="Calibri"/>
                <a:cs typeface="Calibri"/>
              </a:rPr>
              <a:t>processing</a:t>
            </a:r>
            <a:r>
              <a:rPr sz="2400" spc="-12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40C28"/>
                </a:solidFill>
                <a:latin typeface="Calibri"/>
                <a:cs typeface="Calibri"/>
              </a:rPr>
              <a:t>(NLP)</a:t>
            </a:r>
            <a:r>
              <a:rPr sz="2400" spc="-2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40C28"/>
                </a:solidFill>
                <a:latin typeface="Calibri"/>
                <a:cs typeface="Calibri"/>
              </a:rPr>
              <a:t>that</a:t>
            </a:r>
            <a:r>
              <a:rPr sz="2400" spc="-10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040C28"/>
                </a:solidFill>
                <a:latin typeface="Calibri"/>
                <a:cs typeface="Calibri"/>
              </a:rPr>
              <a:t>identifies</a:t>
            </a:r>
            <a:r>
              <a:rPr sz="2400" spc="-8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40C28"/>
                </a:solidFill>
                <a:latin typeface="Calibri"/>
                <a:cs typeface="Calibri"/>
              </a:rPr>
              <a:t>the</a:t>
            </a:r>
            <a:r>
              <a:rPr sz="2400" spc="-3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40C28"/>
                </a:solidFill>
                <a:latin typeface="Calibri"/>
                <a:cs typeface="Calibri"/>
              </a:rPr>
              <a:t>emotional</a:t>
            </a:r>
            <a:r>
              <a:rPr sz="2400" spc="-7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40C28"/>
                </a:solidFill>
                <a:latin typeface="Calibri"/>
                <a:cs typeface="Calibri"/>
              </a:rPr>
              <a:t>tone</a:t>
            </a:r>
            <a:r>
              <a:rPr sz="2400" spc="-10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40C28"/>
                </a:solidFill>
                <a:latin typeface="Calibri"/>
                <a:cs typeface="Calibri"/>
              </a:rPr>
              <a:t>behind</a:t>
            </a:r>
            <a:r>
              <a:rPr sz="2400" spc="-3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400" spc="-50">
                <a:solidFill>
                  <a:srgbClr val="040C28"/>
                </a:solidFill>
                <a:latin typeface="Calibri"/>
                <a:cs typeface="Calibri"/>
              </a:rPr>
              <a:t>a 	</a:t>
            </a:r>
            <a:r>
              <a:rPr sz="2400">
                <a:solidFill>
                  <a:srgbClr val="040C28"/>
                </a:solidFill>
                <a:latin typeface="Calibri"/>
                <a:cs typeface="Calibri"/>
              </a:rPr>
              <a:t>body</a:t>
            </a:r>
            <a:r>
              <a:rPr sz="2400" spc="-9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40C28"/>
                </a:solidFill>
                <a:latin typeface="Calibri"/>
                <a:cs typeface="Calibri"/>
              </a:rPr>
              <a:t>of</a:t>
            </a:r>
            <a:r>
              <a:rPr sz="2400" spc="-3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40C28"/>
                </a:solidFill>
                <a:latin typeface="Calibri"/>
                <a:cs typeface="Calibri"/>
              </a:rPr>
              <a:t>text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.</a:t>
            </a:r>
            <a:r>
              <a:rPr sz="2400" spc="-13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This</a:t>
            </a:r>
            <a:r>
              <a:rPr sz="2400" spc="-9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is</a:t>
            </a:r>
            <a:r>
              <a:rPr sz="2400" spc="-2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a</a:t>
            </a:r>
            <a:r>
              <a:rPr sz="2400" spc="-1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popular</a:t>
            </a:r>
            <a:r>
              <a:rPr sz="2400" spc="-6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way</a:t>
            </a:r>
            <a:r>
              <a:rPr sz="2400" spc="-3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for</a:t>
            </a:r>
            <a:r>
              <a:rPr sz="2400" spc="-6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464646"/>
                </a:solidFill>
                <a:latin typeface="Calibri"/>
                <a:cs typeface="Calibri"/>
              </a:rPr>
              <a:t>organizations</a:t>
            </a:r>
            <a:r>
              <a:rPr sz="2400" spc="-2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to</a:t>
            </a:r>
            <a:r>
              <a:rPr sz="2400" spc="-12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determine</a:t>
            </a:r>
            <a:r>
              <a:rPr sz="2400" spc="-12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464646"/>
                </a:solidFill>
                <a:latin typeface="Calibri"/>
                <a:cs typeface="Calibri"/>
              </a:rPr>
              <a:t>and 	</a:t>
            </a:r>
            <a:r>
              <a:rPr sz="2400" spc="-10">
                <a:solidFill>
                  <a:srgbClr val="464646"/>
                </a:solidFill>
                <a:latin typeface="Calibri"/>
                <a:cs typeface="Calibri"/>
              </a:rPr>
              <a:t>categorize</a:t>
            </a:r>
            <a:r>
              <a:rPr sz="2400" spc="-9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opinions</a:t>
            </a:r>
            <a:r>
              <a:rPr sz="2400" spc="-6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464646"/>
                </a:solidFill>
                <a:latin typeface="Calibri"/>
                <a:cs typeface="Calibri"/>
              </a:rPr>
              <a:t>about a</a:t>
            </a:r>
            <a:r>
              <a:rPr sz="2400" spc="-4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464646"/>
                </a:solidFill>
                <a:latin typeface="Calibri"/>
                <a:cs typeface="Calibri"/>
              </a:rPr>
              <a:t>product.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>
                <a:solidFill>
                  <a:srgbClr val="2B3D51"/>
                </a:solidFill>
                <a:latin typeface="Calibri"/>
                <a:cs typeface="Calibri"/>
              </a:rPr>
              <a:t>Examples</a:t>
            </a:r>
            <a:r>
              <a:rPr sz="2400" b="1" spc="-135">
                <a:solidFill>
                  <a:srgbClr val="2B3D51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2B3D51"/>
                </a:solidFill>
                <a:latin typeface="Calibri"/>
                <a:cs typeface="Calibri"/>
              </a:rPr>
              <a:t>for</a:t>
            </a:r>
            <a:r>
              <a:rPr sz="2400" b="1" spc="-120">
                <a:solidFill>
                  <a:srgbClr val="2B3D51"/>
                </a:solidFill>
                <a:latin typeface="Calibri"/>
                <a:cs typeface="Calibri"/>
              </a:rPr>
              <a:t> </a:t>
            </a:r>
            <a:r>
              <a:rPr sz="2400" b="1">
                <a:solidFill>
                  <a:srgbClr val="2B3D51"/>
                </a:solidFill>
                <a:latin typeface="Calibri"/>
                <a:cs typeface="Calibri"/>
              </a:rPr>
              <a:t>sendiment</a:t>
            </a:r>
            <a:r>
              <a:rPr sz="2400" b="1" spc="-30">
                <a:solidFill>
                  <a:srgbClr val="2B3D51"/>
                </a:solidFill>
                <a:latin typeface="Calibri"/>
                <a:cs typeface="Calibri"/>
              </a:rPr>
              <a:t> </a:t>
            </a:r>
            <a:r>
              <a:rPr sz="2400" b="1" spc="-10">
                <a:solidFill>
                  <a:srgbClr val="2B3D51"/>
                </a:solidFill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12700" marR="872490">
              <a:lnSpc>
                <a:spcPct val="90000"/>
              </a:lnSpc>
              <a:spcBef>
                <a:spcPts val="1015"/>
              </a:spcBef>
            </a:pPr>
            <a:r>
              <a:rPr sz="2400" spc="-25">
                <a:solidFill>
                  <a:srgbClr val="2B3D51"/>
                </a:solidFill>
                <a:latin typeface="Lucida Sans Unicode"/>
                <a:cs typeface="Lucida Sans Unicode"/>
              </a:rPr>
              <a:t>Sentiment</a:t>
            </a:r>
            <a:r>
              <a:rPr sz="2400" spc="-185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55">
                <a:solidFill>
                  <a:srgbClr val="2B3D51"/>
                </a:solidFill>
                <a:latin typeface="Lucida Sans Unicode"/>
                <a:cs typeface="Lucida Sans Unicode"/>
              </a:rPr>
              <a:t>analysis</a:t>
            </a:r>
            <a:r>
              <a:rPr sz="2400" spc="-110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100">
                <a:solidFill>
                  <a:srgbClr val="2B3D51"/>
                </a:solidFill>
                <a:latin typeface="Lucida Sans Unicode"/>
                <a:cs typeface="Lucida Sans Unicode"/>
              </a:rPr>
              <a:t>is</a:t>
            </a:r>
            <a:r>
              <a:rPr sz="2400" spc="-180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>
                <a:solidFill>
                  <a:srgbClr val="2B3D51"/>
                </a:solidFill>
                <a:latin typeface="Lucida Sans Unicode"/>
                <a:cs typeface="Lucida Sans Unicode"/>
              </a:rPr>
              <a:t>a</a:t>
            </a:r>
            <a:r>
              <a:rPr sz="2400" spc="-80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40">
                <a:solidFill>
                  <a:srgbClr val="2B3D51"/>
                </a:solidFill>
                <a:latin typeface="Lucida Sans Unicode"/>
                <a:cs typeface="Lucida Sans Unicode"/>
              </a:rPr>
              <a:t>powerful</a:t>
            </a:r>
            <a:r>
              <a:rPr sz="2400" spc="-170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95">
                <a:solidFill>
                  <a:srgbClr val="2B3D51"/>
                </a:solidFill>
                <a:latin typeface="Lucida Sans Unicode"/>
                <a:cs typeface="Lucida Sans Unicode"/>
              </a:rPr>
              <a:t>tool,</a:t>
            </a:r>
            <a:r>
              <a:rPr sz="2400" spc="-75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40">
                <a:solidFill>
                  <a:srgbClr val="2B3D51"/>
                </a:solidFill>
                <a:latin typeface="Lucida Sans Unicode"/>
                <a:cs typeface="Lucida Sans Unicode"/>
              </a:rPr>
              <a:t>which</a:t>
            </a:r>
            <a:r>
              <a:rPr sz="2400" spc="-140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40">
                <a:solidFill>
                  <a:srgbClr val="2B3D51"/>
                </a:solidFill>
                <a:latin typeface="Lucida Sans Unicode"/>
                <a:cs typeface="Lucida Sans Unicode"/>
              </a:rPr>
              <a:t>can</a:t>
            </a:r>
            <a:r>
              <a:rPr sz="2400" spc="-140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>
                <a:solidFill>
                  <a:srgbClr val="2B3D51"/>
                </a:solidFill>
                <a:latin typeface="Lucida Sans Unicode"/>
                <a:cs typeface="Lucida Sans Unicode"/>
              </a:rPr>
              <a:t>be</a:t>
            </a:r>
            <a:r>
              <a:rPr sz="2400" spc="-155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30">
                <a:solidFill>
                  <a:srgbClr val="2B3D51"/>
                </a:solidFill>
                <a:latin typeface="Lucida Sans Unicode"/>
                <a:cs typeface="Lucida Sans Unicode"/>
              </a:rPr>
              <a:t>used</a:t>
            </a:r>
            <a:r>
              <a:rPr sz="2400" spc="-140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25">
                <a:solidFill>
                  <a:srgbClr val="2B3D51"/>
                </a:solidFill>
                <a:latin typeface="Lucida Sans Unicode"/>
                <a:cs typeface="Lucida Sans Unicode"/>
              </a:rPr>
              <a:t>across </a:t>
            </a:r>
            <a:r>
              <a:rPr sz="2400" spc="-50">
                <a:solidFill>
                  <a:srgbClr val="2B3D51"/>
                </a:solidFill>
                <a:latin typeface="Lucida Sans Unicode"/>
                <a:cs typeface="Lucida Sans Unicode"/>
              </a:rPr>
              <a:t>industries</a:t>
            </a:r>
            <a:r>
              <a:rPr sz="2400" spc="-145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20">
                <a:solidFill>
                  <a:srgbClr val="2B3D51"/>
                </a:solidFill>
                <a:latin typeface="Lucida Sans Unicode"/>
                <a:cs typeface="Lucida Sans Unicode"/>
              </a:rPr>
              <a:t>and</a:t>
            </a:r>
            <a:r>
              <a:rPr sz="2400" spc="-210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60">
                <a:solidFill>
                  <a:srgbClr val="2B3D51"/>
                </a:solidFill>
                <a:latin typeface="Lucida Sans Unicode"/>
                <a:cs typeface="Lucida Sans Unicode"/>
              </a:rPr>
              <a:t>teams.</a:t>
            </a:r>
            <a:r>
              <a:rPr sz="2400" spc="-130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>
                <a:solidFill>
                  <a:srgbClr val="2B3D51"/>
                </a:solidFill>
                <a:latin typeface="Lucida Sans Unicode"/>
                <a:cs typeface="Lucida Sans Unicode"/>
              </a:rPr>
              <a:t>Learn</a:t>
            </a:r>
            <a:r>
              <a:rPr sz="2400" spc="-180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30">
                <a:solidFill>
                  <a:srgbClr val="2B3D51"/>
                </a:solidFill>
                <a:latin typeface="Lucida Sans Unicode"/>
                <a:cs typeface="Lucida Sans Unicode"/>
              </a:rPr>
              <a:t>about</a:t>
            </a:r>
            <a:r>
              <a:rPr sz="2400" spc="-185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25">
                <a:solidFill>
                  <a:srgbClr val="2B3D51"/>
                </a:solidFill>
                <a:latin typeface="Lucida Sans Unicode"/>
                <a:cs typeface="Lucida Sans Unicode"/>
              </a:rPr>
              <a:t>some</a:t>
            </a:r>
            <a:r>
              <a:rPr sz="2400" spc="-95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75">
                <a:solidFill>
                  <a:srgbClr val="2B3D51"/>
                </a:solidFill>
                <a:latin typeface="Lucida Sans Unicode"/>
                <a:cs typeface="Lucida Sans Unicode"/>
              </a:rPr>
              <a:t>of</a:t>
            </a:r>
            <a:r>
              <a:rPr sz="2400" spc="-155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>
                <a:solidFill>
                  <a:srgbClr val="2B3D51"/>
                </a:solidFill>
                <a:latin typeface="Lucida Sans Unicode"/>
                <a:cs typeface="Lucida Sans Unicode"/>
              </a:rPr>
              <a:t>the</a:t>
            </a:r>
            <a:r>
              <a:rPr sz="2400" spc="-100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55">
                <a:solidFill>
                  <a:srgbClr val="2B3D51"/>
                </a:solidFill>
                <a:latin typeface="Lucida Sans Unicode"/>
                <a:cs typeface="Lucida Sans Unicode"/>
              </a:rPr>
              <a:t>most</a:t>
            </a:r>
            <a:r>
              <a:rPr sz="2400" spc="-125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10">
                <a:solidFill>
                  <a:srgbClr val="2B3D51"/>
                </a:solidFill>
                <a:latin typeface="Lucida Sans Unicode"/>
                <a:cs typeface="Lucida Sans Unicode"/>
              </a:rPr>
              <a:t>popular </a:t>
            </a:r>
            <a:r>
              <a:rPr sz="2400" spc="-35">
                <a:solidFill>
                  <a:srgbClr val="2B3D51"/>
                </a:solidFill>
                <a:latin typeface="Lucida Sans Unicode"/>
                <a:cs typeface="Lucida Sans Unicode"/>
              </a:rPr>
              <a:t>sentiment</a:t>
            </a:r>
            <a:r>
              <a:rPr sz="2400" spc="-90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65">
                <a:solidFill>
                  <a:srgbClr val="2B3D51"/>
                </a:solidFill>
                <a:latin typeface="Lucida Sans Unicode"/>
                <a:cs typeface="Lucida Sans Unicode"/>
              </a:rPr>
              <a:t>analysis</a:t>
            </a:r>
            <a:r>
              <a:rPr sz="2400" spc="-160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50">
                <a:solidFill>
                  <a:srgbClr val="2B3D51"/>
                </a:solidFill>
                <a:latin typeface="Lucida Sans Unicode"/>
                <a:cs typeface="Lucida Sans Unicode"/>
              </a:rPr>
              <a:t>business</a:t>
            </a:r>
            <a:r>
              <a:rPr sz="2400" spc="-80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75">
                <a:solidFill>
                  <a:srgbClr val="2B3D51"/>
                </a:solidFill>
                <a:latin typeface="Lucida Sans Unicode"/>
                <a:cs typeface="Lucida Sans Unicode"/>
              </a:rPr>
              <a:t>applications,</a:t>
            </a:r>
            <a:r>
              <a:rPr sz="2400" spc="-130">
                <a:solidFill>
                  <a:srgbClr val="2B3D51"/>
                </a:solidFill>
                <a:latin typeface="Lucida Sans Unicode"/>
                <a:cs typeface="Lucida Sans Unicode"/>
              </a:rPr>
              <a:t> </a:t>
            </a:r>
            <a:r>
              <a:rPr sz="2400" spc="-10">
                <a:solidFill>
                  <a:srgbClr val="2B3D51"/>
                </a:solidFill>
                <a:latin typeface="Lucida Sans Unicode"/>
                <a:cs typeface="Lucida Sans Unicode"/>
              </a:rPr>
              <a:t>below:</a:t>
            </a:r>
            <a:endParaRPr sz="2400">
              <a:latin typeface="Lucida Sans Unicode"/>
              <a:cs typeface="Lucida Sans Unicode"/>
            </a:endParaRPr>
          </a:p>
          <a:p>
            <a:pPr marL="240029" indent="-227329">
              <a:lnSpc>
                <a:spcPct val="100000"/>
              </a:lnSpc>
              <a:spcBef>
                <a:spcPts val="725"/>
              </a:spcBef>
              <a:buClr>
                <a:srgbClr val="008AFF"/>
              </a:buClr>
              <a:buFont typeface="Arial MT"/>
              <a:buChar char="•"/>
              <a:tabLst>
                <a:tab pos="240029"/>
              </a:tabLst>
            </a:pPr>
            <a:r>
              <a:rPr sz="2400" u="heavy" spc="-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Social</a:t>
            </a:r>
            <a:r>
              <a:rPr sz="2400" u="heavy" spc="-16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2400" u="heavy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media</a:t>
            </a:r>
            <a:r>
              <a:rPr sz="2400" u="heavy" spc="-1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24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monitoring</a:t>
            </a:r>
            <a:endParaRPr sz="2400">
              <a:latin typeface="Lucida Sans Unicode"/>
              <a:cs typeface="Lucida Sans Unicode"/>
            </a:endParaRPr>
          </a:p>
          <a:p>
            <a:pPr marL="240029" indent="-227329">
              <a:lnSpc>
                <a:spcPct val="100000"/>
              </a:lnSpc>
              <a:spcBef>
                <a:spcPts val="725"/>
              </a:spcBef>
              <a:buClr>
                <a:srgbClr val="008AFF"/>
              </a:buClr>
              <a:buFont typeface="Arial MT"/>
              <a:buChar char="•"/>
              <a:tabLst>
                <a:tab pos="240029"/>
              </a:tabLst>
            </a:pPr>
            <a:r>
              <a:rPr sz="2400" u="heavy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Brand</a:t>
            </a:r>
            <a:r>
              <a:rPr sz="2400" u="heavy" spc="-6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24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monitoring</a:t>
            </a:r>
            <a:endParaRPr sz="2400">
              <a:latin typeface="Lucida Sans Unicode"/>
              <a:cs typeface="Lucida Sans Unicode"/>
            </a:endParaRPr>
          </a:p>
          <a:p>
            <a:pPr marL="240029" indent="-227329">
              <a:lnSpc>
                <a:spcPct val="100000"/>
              </a:lnSpc>
              <a:spcBef>
                <a:spcPts val="725"/>
              </a:spcBef>
              <a:buClr>
                <a:srgbClr val="008AFF"/>
              </a:buClr>
              <a:buFont typeface="Arial MT"/>
              <a:buChar char="•"/>
              <a:tabLst>
                <a:tab pos="240029"/>
              </a:tabLst>
            </a:pPr>
            <a:r>
              <a:rPr sz="2400" u="heavy" spc="-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Customer</a:t>
            </a:r>
            <a:r>
              <a:rPr sz="2400" u="heavy" spc="-7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2400" u="heavy" spc="-4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support</a:t>
            </a:r>
            <a:r>
              <a:rPr sz="2400" u="heavy" spc="-17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24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analysis</a:t>
            </a:r>
            <a:endParaRPr sz="2400">
              <a:latin typeface="Lucida Sans Unicode"/>
              <a:cs typeface="Lucida Sans Unicode"/>
            </a:endParaRPr>
          </a:p>
          <a:p>
            <a:pPr marL="240029" indent="-227329">
              <a:lnSpc>
                <a:spcPct val="100000"/>
              </a:lnSpc>
              <a:spcBef>
                <a:spcPts val="650"/>
              </a:spcBef>
              <a:buClr>
                <a:srgbClr val="008AFF"/>
              </a:buClr>
              <a:buFont typeface="Arial MT"/>
              <a:buChar char="•"/>
              <a:tabLst>
                <a:tab pos="240029"/>
              </a:tabLst>
            </a:pPr>
            <a:r>
              <a:rPr sz="2400" u="heavy" spc="-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Customer</a:t>
            </a:r>
            <a:r>
              <a:rPr sz="2400" u="heavy" spc="-7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2400" u="heavy" spc="-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feedback</a:t>
            </a:r>
            <a:r>
              <a:rPr sz="2400" u="heavy" spc="-2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24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analysis</a:t>
            </a:r>
            <a:endParaRPr sz="2400">
              <a:latin typeface="Lucida Sans Unicode"/>
              <a:cs typeface="Lucida Sans Unicode"/>
            </a:endParaRPr>
          </a:p>
          <a:p>
            <a:pPr marL="240029" indent="-227329">
              <a:lnSpc>
                <a:spcPct val="100000"/>
              </a:lnSpc>
              <a:spcBef>
                <a:spcPts val="725"/>
              </a:spcBef>
              <a:buClr>
                <a:srgbClr val="008AFF"/>
              </a:buClr>
              <a:buFont typeface="Arial MT"/>
              <a:buChar char="•"/>
              <a:tabLst>
                <a:tab pos="240029"/>
              </a:tabLst>
            </a:pPr>
            <a:r>
              <a:rPr sz="2400" u="heavy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Market</a:t>
            </a:r>
            <a:r>
              <a:rPr sz="2400" u="heavy" spc="-1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2400" u="heavy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Lucida Sans Unicode"/>
                <a:cs typeface="Lucida Sans Unicode"/>
                <a:hlinkClick r:id="rId2"/>
              </a:rPr>
              <a:t>research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494347"/>
            <a:ext cx="21653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>
                <a:latin typeface="Calibri"/>
                <a:cs typeface="Calibri"/>
              </a:rPr>
              <a:t>Data</a:t>
            </a:r>
            <a:r>
              <a:rPr sz="2000" b="1" spc="15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Preprocessing</a:t>
            </a:r>
            <a:r>
              <a:rPr sz="2000" b="1" spc="-195">
                <a:latin typeface="Calibri"/>
                <a:cs typeface="Calibri"/>
              </a:rPr>
              <a:t> </a:t>
            </a:r>
            <a:r>
              <a:rPr sz="1800" spc="-5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847153"/>
            <a:ext cx="10227310" cy="573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3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Our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data</a:t>
            </a:r>
            <a:r>
              <a:rPr sz="1800" spc="-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generally</a:t>
            </a:r>
            <a:r>
              <a:rPr sz="1800" spc="-1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comes</a:t>
            </a:r>
            <a:r>
              <a:rPr sz="1800" spc="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from</a:t>
            </a:r>
            <a:r>
              <a:rPr sz="1800" spc="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variety</a:t>
            </a:r>
            <a:r>
              <a:rPr sz="1800" spc="-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different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sources</a:t>
            </a:r>
            <a:r>
              <a:rPr sz="1800" spc="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and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often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 a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variety</a:t>
            </a:r>
            <a:r>
              <a:rPr sz="1800" spc="-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different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formats.</a:t>
            </a:r>
            <a:r>
              <a:rPr sz="1800" spc="40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12700" marR="434340">
              <a:lnSpc>
                <a:spcPct val="69500"/>
              </a:lnSpc>
              <a:spcBef>
                <a:spcPts val="330"/>
              </a:spcBef>
            </a:pPr>
            <a:r>
              <a:rPr sz="1800">
                <a:latin typeface="Calibri"/>
                <a:cs typeface="Calibri"/>
              </a:rPr>
              <a:t>this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reason, cleaning</a:t>
            </a:r>
            <a:r>
              <a:rPr sz="1800" spc="-10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our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raw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data</a:t>
            </a:r>
            <a:r>
              <a:rPr sz="1800" spc="-1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essential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part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preparing</a:t>
            </a:r>
            <a:r>
              <a:rPr sz="1800" spc="-10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our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dataset.</a:t>
            </a:r>
            <a:r>
              <a:rPr sz="1800" spc="-8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However,</a:t>
            </a:r>
            <a:r>
              <a:rPr sz="1800">
                <a:latin typeface="Calibri"/>
                <a:cs typeface="Calibri"/>
              </a:rPr>
              <a:t> cleaning</a:t>
            </a:r>
            <a:r>
              <a:rPr sz="1800" spc="-10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not </a:t>
            </a:r>
            <a:r>
              <a:rPr sz="1800" spc="-50">
                <a:latin typeface="Calibri"/>
                <a:cs typeface="Calibri"/>
              </a:rPr>
              <a:t>a </a:t>
            </a:r>
            <a:r>
              <a:rPr sz="1800">
                <a:latin typeface="Calibri"/>
                <a:cs typeface="Calibri"/>
              </a:rPr>
              <a:t>simple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process,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as</a:t>
            </a:r>
            <a:r>
              <a:rPr sz="1800" spc="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textual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data</a:t>
            </a:r>
            <a:r>
              <a:rPr sz="1800" spc="-1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often</a:t>
            </a:r>
            <a:r>
              <a:rPr sz="1800" spc="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contains</a:t>
            </a:r>
            <a:r>
              <a:rPr sz="1800" spc="-19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redundant</a:t>
            </a:r>
            <a:r>
              <a:rPr sz="1800" spc="-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and/or</a:t>
            </a:r>
            <a:r>
              <a:rPr sz="1800" spc="-1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repetitive</a:t>
            </a:r>
            <a:r>
              <a:rPr sz="1800" spc="-16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words.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>
                <a:latin typeface="Calibri"/>
                <a:cs typeface="Calibri"/>
              </a:rPr>
              <a:t>Before</a:t>
            </a:r>
            <a:r>
              <a:rPr sz="1800" spc="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training</a:t>
            </a:r>
            <a:r>
              <a:rPr sz="1800" spc="-204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model,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we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will perform</a:t>
            </a:r>
            <a:r>
              <a:rPr sz="1800" spc="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various</a:t>
            </a:r>
            <a:r>
              <a:rPr sz="1800" spc="-14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pre-</a:t>
            </a:r>
            <a:r>
              <a:rPr sz="1800">
                <a:latin typeface="Calibri"/>
                <a:cs typeface="Calibri"/>
              </a:rPr>
              <a:t>processing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steps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on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dataset</a:t>
            </a:r>
            <a:r>
              <a:rPr sz="1800" spc="-1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such</a:t>
            </a:r>
            <a:r>
              <a:rPr sz="1800" spc="6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as: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/>
              </a:tabLst>
            </a:pPr>
            <a:r>
              <a:rPr sz="1800">
                <a:latin typeface="Calibri"/>
                <a:cs typeface="Calibri"/>
              </a:rPr>
              <a:t>Removing</a:t>
            </a:r>
            <a:r>
              <a:rPr sz="1800" spc="-1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stop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words.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300"/>
              </a:tabLst>
            </a:pPr>
            <a:r>
              <a:rPr sz="1800">
                <a:latin typeface="Calibri"/>
                <a:cs typeface="Calibri"/>
              </a:rPr>
              <a:t>Removing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emojis.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/>
              </a:tabLst>
            </a:pPr>
            <a:r>
              <a:rPr sz="1800">
                <a:latin typeface="Calibri"/>
                <a:cs typeface="Calibri"/>
              </a:rPr>
              <a:t>Removing</a:t>
            </a:r>
            <a:r>
              <a:rPr sz="1800" spc="-1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5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mentions.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/>
              </a:tabLst>
            </a:pPr>
            <a:r>
              <a:rPr sz="1800">
                <a:latin typeface="Calibri"/>
                <a:cs typeface="Calibri"/>
              </a:rPr>
              <a:t>Removal</a:t>
            </a:r>
            <a:r>
              <a:rPr sz="1800" spc="-1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5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numbers.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/>
              </a:tabLst>
            </a:pPr>
            <a:r>
              <a:rPr sz="1800">
                <a:latin typeface="Calibri"/>
                <a:cs typeface="Calibri"/>
              </a:rPr>
              <a:t>Removal</a:t>
            </a:r>
            <a:r>
              <a:rPr sz="1800" spc="-1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5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whitespaces.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/>
              </a:tabLst>
            </a:pPr>
            <a:r>
              <a:rPr sz="1800">
                <a:latin typeface="Calibri"/>
                <a:cs typeface="Calibri"/>
              </a:rPr>
              <a:t>Removal</a:t>
            </a:r>
            <a:r>
              <a:rPr sz="1800" spc="-114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duplicated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rows.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/>
              </a:tabLst>
            </a:pPr>
            <a:r>
              <a:rPr sz="1800">
                <a:latin typeface="Calibri"/>
                <a:cs typeface="Calibri"/>
              </a:rPr>
              <a:t>Removal</a:t>
            </a:r>
            <a:r>
              <a:rPr sz="1800" spc="-1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unuseful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columns.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/>
              </a:tabLst>
            </a:pPr>
            <a:r>
              <a:rPr sz="1800">
                <a:latin typeface="Calibri"/>
                <a:cs typeface="Calibri"/>
              </a:rPr>
              <a:t>Converting</a:t>
            </a:r>
            <a:r>
              <a:rPr sz="1800" spc="-1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-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text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document</a:t>
            </a:r>
            <a:r>
              <a:rPr sz="1800" spc="-114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to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lowercase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for better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generalization.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/>
              </a:tabLst>
            </a:pPr>
            <a:r>
              <a:rPr sz="1800">
                <a:latin typeface="Calibri"/>
                <a:cs typeface="Calibri"/>
              </a:rPr>
              <a:t>Cleaning</a:t>
            </a:r>
            <a:r>
              <a:rPr sz="1800" spc="-20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ponctuation</a:t>
            </a:r>
            <a:r>
              <a:rPr sz="1800" spc="-13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(to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reduce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unnecessary</a:t>
            </a:r>
            <a:r>
              <a:rPr sz="1800" spc="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noise</a:t>
            </a:r>
            <a:r>
              <a:rPr sz="1800" spc="-9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from</a:t>
            </a:r>
            <a:r>
              <a:rPr sz="1800" spc="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dataset).</a:t>
            </a:r>
            <a:endParaRPr sz="1800">
              <a:latin typeface="Calibri"/>
              <a:cs typeface="Calibri"/>
            </a:endParaRPr>
          </a:p>
          <a:p>
            <a:pPr marL="241300" marR="5080" indent="-229235">
              <a:lnSpc>
                <a:spcPct val="69600"/>
              </a:lnSpc>
              <a:spcBef>
                <a:spcPts val="1050"/>
              </a:spcBef>
              <a:buFont typeface="Arial MT"/>
              <a:buChar char="•"/>
              <a:tabLst>
                <a:tab pos="241300"/>
              </a:tabLst>
            </a:pPr>
            <a:r>
              <a:rPr sz="1800">
                <a:latin typeface="Calibri"/>
                <a:cs typeface="Calibri"/>
              </a:rPr>
              <a:t>Removing</a:t>
            </a:r>
            <a:r>
              <a:rPr sz="1800" spc="-1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repeating</a:t>
            </a:r>
            <a:r>
              <a:rPr sz="1800" spc="-114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characters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from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words</a:t>
            </a:r>
            <a:r>
              <a:rPr sz="1800" spc="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along</a:t>
            </a:r>
            <a:r>
              <a:rPr sz="1800" spc="-114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with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removing</a:t>
            </a:r>
            <a:r>
              <a:rPr sz="1800" spc="-1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URLs/hyperlinks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as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they do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not </a:t>
            </a:r>
            <a:r>
              <a:rPr sz="1800">
                <a:latin typeface="Calibri"/>
                <a:cs typeface="Calibri"/>
              </a:rPr>
              <a:t>have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any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significant</a:t>
            </a:r>
            <a:r>
              <a:rPr sz="1800" spc="-15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importance.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844"/>
              </a:spcBef>
            </a:pPr>
            <a:r>
              <a:rPr sz="1800">
                <a:latin typeface="Calibri"/>
                <a:cs typeface="Calibri"/>
              </a:rPr>
              <a:t>and</a:t>
            </a:r>
            <a:r>
              <a:rPr sz="1800" spc="-8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much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more,</a:t>
            </a:r>
            <a:r>
              <a:rPr sz="1800" spc="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we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will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see</a:t>
            </a:r>
            <a:r>
              <a:rPr sz="1800" spc="5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this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 detail</a:t>
            </a:r>
            <a:r>
              <a:rPr sz="1800" spc="-14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later...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>
                <a:latin typeface="Calibri"/>
                <a:cs typeface="Calibri"/>
              </a:rPr>
              <a:t>We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will</a:t>
            </a:r>
            <a:r>
              <a:rPr sz="1800" spc="-9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then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performe: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b="1">
                <a:latin typeface="Calibri"/>
                <a:cs typeface="Calibri"/>
              </a:rPr>
              <a:t>Stemming</a:t>
            </a:r>
            <a:r>
              <a:rPr sz="1800" b="1" spc="-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: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reducing</a:t>
            </a:r>
            <a:r>
              <a:rPr sz="1800" spc="-1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words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to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their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derived</a:t>
            </a:r>
            <a:r>
              <a:rPr sz="1800" spc="-7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stems.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b="1">
                <a:latin typeface="Calibri"/>
                <a:cs typeface="Calibri"/>
              </a:rPr>
              <a:t>Lemmatization</a:t>
            </a:r>
            <a:r>
              <a:rPr sz="1800" b="1" spc="-17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: reducing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derived</a:t>
            </a:r>
            <a:r>
              <a:rPr sz="1800" spc="-8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words</a:t>
            </a:r>
            <a:r>
              <a:rPr sz="1800" spc="-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to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their</a:t>
            </a:r>
            <a:r>
              <a:rPr sz="1800" spc="-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root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form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known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as</a:t>
            </a:r>
            <a:r>
              <a:rPr sz="1800" spc="-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lemma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for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better</a:t>
            </a:r>
            <a:r>
              <a:rPr sz="1800" spc="-7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results.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917575" y="494156"/>
            <a:ext cx="10138410" cy="182816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1300"/>
              </a:tabLst>
            </a:pPr>
            <a:r>
              <a:rPr sz="2750" b="1">
                <a:latin typeface="Calibri"/>
                <a:cs typeface="Calibri"/>
              </a:rPr>
              <a:t>Lowering</a:t>
            </a:r>
            <a:r>
              <a:rPr sz="2750" b="1" spc="135">
                <a:latin typeface="Calibri"/>
                <a:cs typeface="Calibri"/>
              </a:rPr>
              <a:t> </a:t>
            </a:r>
            <a:r>
              <a:rPr sz="2750" b="1" spc="-20">
                <a:latin typeface="Calibri"/>
                <a:cs typeface="Calibri"/>
              </a:rPr>
              <a:t>Case</a:t>
            </a:r>
            <a:r>
              <a:rPr sz="2750" spc="-20">
                <a:latin typeface="Calibri"/>
                <a:cs typeface="Calibri"/>
              </a:rPr>
              <a:t>:</a:t>
            </a:r>
            <a:endParaRPr sz="2750">
              <a:latin typeface="Calibri"/>
              <a:cs typeface="Calibri"/>
            </a:endParaRPr>
          </a:p>
          <a:p>
            <a:pPr marL="12700" marR="5080" indent="323850" algn="just">
              <a:lnSpc>
                <a:spcPct val="92200"/>
              </a:lnSpc>
              <a:spcBef>
                <a:spcPts val="1010"/>
              </a:spcBef>
            </a:pPr>
            <a:r>
              <a:rPr sz="2750">
                <a:latin typeface="Calibri"/>
                <a:cs typeface="Calibri"/>
              </a:rPr>
              <a:t>Lowering</a:t>
            </a:r>
            <a:r>
              <a:rPr sz="2750" spc="6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case</a:t>
            </a:r>
            <a:r>
              <a:rPr sz="2750" spc="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is</a:t>
            </a:r>
            <a:r>
              <a:rPr sz="2750" spc="6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very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imprtant</a:t>
            </a:r>
            <a:r>
              <a:rPr sz="2750" spc="16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since</a:t>
            </a:r>
            <a:r>
              <a:rPr sz="2750" spc="7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it</a:t>
            </a:r>
            <a:r>
              <a:rPr sz="2750" spc="8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allows</a:t>
            </a:r>
            <a:r>
              <a:rPr sz="2750" spc="6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us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to</a:t>
            </a:r>
            <a:r>
              <a:rPr sz="2750" spc="6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make</a:t>
            </a:r>
            <a:r>
              <a:rPr sz="2750" spc="-7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words</a:t>
            </a:r>
            <a:r>
              <a:rPr sz="2750" spc="7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with </a:t>
            </a:r>
            <a:r>
              <a:rPr sz="2750">
                <a:latin typeface="Calibri"/>
                <a:cs typeface="Calibri"/>
              </a:rPr>
              <a:t>same</a:t>
            </a:r>
            <a:r>
              <a:rPr sz="2750" spc="-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value</a:t>
            </a:r>
            <a:r>
              <a:rPr sz="2750" spc="1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equal.</a:t>
            </a:r>
            <a:r>
              <a:rPr sz="2750" spc="12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This</a:t>
            </a:r>
            <a:r>
              <a:rPr sz="2750" spc="4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will</a:t>
            </a:r>
            <a:r>
              <a:rPr sz="2750" spc="114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be</a:t>
            </a:r>
            <a:r>
              <a:rPr sz="2750" spc="5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very</a:t>
            </a:r>
            <a:r>
              <a:rPr sz="2750" spc="-4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useful</a:t>
            </a:r>
            <a:r>
              <a:rPr sz="2750" spc="18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to</a:t>
            </a:r>
            <a:r>
              <a:rPr sz="2750" spc="-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reduce</a:t>
            </a:r>
            <a:r>
              <a:rPr sz="2750" spc="5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the</a:t>
            </a:r>
            <a:r>
              <a:rPr sz="2750" spc="5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dimensions</a:t>
            </a:r>
            <a:r>
              <a:rPr sz="2750" spc="260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of </a:t>
            </a:r>
            <a:r>
              <a:rPr sz="2750">
                <a:latin typeface="Calibri"/>
                <a:cs typeface="Calibri"/>
              </a:rPr>
              <a:t>our</a:t>
            </a:r>
            <a:r>
              <a:rPr sz="2750" spc="6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vocabulary.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6989" y="3457257"/>
            <a:ext cx="8344534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/>
                <a:tab pos="1488440"/>
                <a:tab pos="2164715"/>
              </a:tabLst>
            </a:pPr>
            <a:r>
              <a:rPr sz="1800" i="1" spc="50">
                <a:latin typeface="Trebuchet MS"/>
                <a:cs typeface="Trebuchet MS"/>
              </a:rPr>
              <a:t>#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20">
                <a:latin typeface="Trebuchet MS"/>
                <a:cs typeface="Trebuchet MS"/>
              </a:rPr>
              <a:t>Lowering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90">
                <a:latin typeface="Trebuchet MS"/>
                <a:cs typeface="Trebuchet MS"/>
              </a:rPr>
              <a:t>Case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34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12700" marR="541655" indent="133350">
              <a:lnSpc>
                <a:spcPts val="2100"/>
              </a:lnSpc>
              <a:spcBef>
                <a:spcPts val="140"/>
              </a:spcBef>
            </a:pPr>
            <a:r>
              <a:rPr sz="1800">
                <a:solidFill>
                  <a:srgbClr val="008000"/>
                </a:solidFill>
                <a:latin typeface="Courier New"/>
                <a:cs typeface="Courier New"/>
              </a:rPr>
              <a:t>print</a:t>
            </a:r>
            <a:r>
              <a:rPr sz="1800">
                <a:latin typeface="Courier New"/>
                <a:cs typeface="Courier New"/>
              </a:rPr>
              <a:t>(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"===========</a:t>
            </a:r>
            <a:r>
              <a:rPr sz="1800" spc="-8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Before</a:t>
            </a:r>
            <a:r>
              <a:rPr sz="1800" spc="-13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Lowering</a:t>
            </a:r>
            <a:r>
              <a:rPr sz="1800" spc="-13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case</a:t>
            </a:r>
            <a:r>
              <a:rPr sz="1800" spc="-6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B92020"/>
                </a:solidFill>
                <a:latin typeface="Courier New"/>
                <a:cs typeface="Courier New"/>
              </a:rPr>
              <a:t>============</a:t>
            </a:r>
            <a:r>
              <a:rPr sz="1800" b="1" spc="-10">
                <a:solidFill>
                  <a:srgbClr val="BA6621"/>
                </a:solidFill>
                <a:latin typeface="Courier New"/>
                <a:cs typeface="Courier New"/>
              </a:rPr>
              <a:t>\n</a:t>
            </a:r>
            <a:r>
              <a:rPr sz="1800" spc="-1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1800" spc="-10">
                <a:latin typeface="Courier New"/>
                <a:cs typeface="Courier New"/>
              </a:rPr>
              <a:t>) </a:t>
            </a:r>
            <a:r>
              <a:rPr sz="1800">
                <a:solidFill>
                  <a:srgbClr val="008000"/>
                </a:solidFill>
                <a:latin typeface="Courier New"/>
                <a:cs typeface="Courier New"/>
              </a:rPr>
              <a:t>print</a:t>
            </a:r>
            <a:r>
              <a:rPr sz="1800">
                <a:latin typeface="Courier New"/>
                <a:cs typeface="Courier New"/>
              </a:rPr>
              <a:t>(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1800" b="1">
                <a:solidFill>
                  <a:srgbClr val="BA6621"/>
                </a:solidFill>
                <a:latin typeface="Courier New"/>
                <a:cs typeface="Courier New"/>
              </a:rPr>
              <a:t>\t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1800" spc="-8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045BDF"/>
                </a:solidFill>
                <a:latin typeface="Courier New"/>
                <a:cs typeface="Courier New"/>
              </a:rPr>
              <a:t>+</a:t>
            </a:r>
            <a:r>
              <a:rPr sz="1800" spc="-60">
                <a:solidFill>
                  <a:srgbClr val="045BDF"/>
                </a:solidFill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df</a:t>
            </a:r>
            <a:r>
              <a:rPr sz="180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1800">
                <a:latin typeface="Courier New"/>
                <a:cs typeface="Courier New"/>
              </a:rPr>
              <a:t>loc[</a:t>
            </a:r>
            <a:r>
              <a:rPr sz="1800">
                <a:solidFill>
                  <a:srgbClr val="666666"/>
                </a:solidFill>
                <a:latin typeface="Courier New"/>
                <a:cs typeface="Courier New"/>
              </a:rPr>
              <a:t>10</a:t>
            </a:r>
            <a:r>
              <a:rPr sz="1800">
                <a:latin typeface="Courier New"/>
                <a:cs typeface="Courier New"/>
              </a:rPr>
              <a:t>,</a:t>
            </a:r>
            <a:r>
              <a:rPr sz="1800" spc="-130"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B92020"/>
                </a:solidFill>
                <a:latin typeface="Courier New"/>
                <a:cs typeface="Courier New"/>
              </a:rPr>
              <a:t>"text"</a:t>
            </a:r>
            <a:r>
              <a:rPr sz="1800" spc="-10">
                <a:latin typeface="Courier New"/>
                <a:cs typeface="Courier New"/>
              </a:rPr>
              <a:t>])</a:t>
            </a:r>
            <a:endParaRPr sz="1800">
              <a:latin typeface="Courier New"/>
              <a:cs typeface="Courier New"/>
            </a:endParaRPr>
          </a:p>
          <a:p>
            <a:pPr marL="12700" marR="541655" indent="133350">
              <a:lnSpc>
                <a:spcPts val="2180"/>
              </a:lnSpc>
              <a:spcBef>
                <a:spcPts val="15"/>
              </a:spcBef>
            </a:pPr>
            <a:r>
              <a:rPr sz="1800">
                <a:solidFill>
                  <a:srgbClr val="008000"/>
                </a:solidFill>
                <a:latin typeface="Courier New"/>
                <a:cs typeface="Courier New"/>
              </a:rPr>
              <a:t>print</a:t>
            </a:r>
            <a:r>
              <a:rPr sz="1800">
                <a:latin typeface="Courier New"/>
                <a:cs typeface="Courier New"/>
              </a:rPr>
              <a:t>(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1800" b="1">
                <a:solidFill>
                  <a:srgbClr val="BA6621"/>
                </a:solidFill>
                <a:latin typeface="Courier New"/>
                <a:cs typeface="Courier New"/>
              </a:rPr>
              <a:t>\n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===========</a:t>
            </a:r>
            <a:r>
              <a:rPr sz="1800" spc="-10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After</a:t>
            </a:r>
            <a:r>
              <a:rPr sz="1800" spc="-9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Lowering</a:t>
            </a:r>
            <a:r>
              <a:rPr sz="1800" spc="-9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case</a:t>
            </a:r>
            <a:r>
              <a:rPr sz="1800" spc="-15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B92020"/>
                </a:solidFill>
                <a:latin typeface="Courier New"/>
                <a:cs typeface="Courier New"/>
              </a:rPr>
              <a:t>===========</a:t>
            </a:r>
            <a:r>
              <a:rPr sz="1800" b="1" spc="-10">
                <a:solidFill>
                  <a:srgbClr val="BA6621"/>
                </a:solidFill>
                <a:latin typeface="Courier New"/>
                <a:cs typeface="Courier New"/>
              </a:rPr>
              <a:t>\n</a:t>
            </a:r>
            <a:r>
              <a:rPr sz="1800" spc="-1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1800" spc="-10">
                <a:latin typeface="Courier New"/>
                <a:cs typeface="Courier New"/>
              </a:rPr>
              <a:t>) </a:t>
            </a:r>
            <a:r>
              <a:rPr sz="1800">
                <a:latin typeface="Courier New"/>
                <a:cs typeface="Courier New"/>
              </a:rPr>
              <a:t>df[</a:t>
            </a:r>
            <a:r>
              <a:rPr sz="1800">
                <a:solidFill>
                  <a:srgbClr val="BA2222"/>
                </a:solidFill>
                <a:latin typeface="Courier New"/>
                <a:cs typeface="Courier New"/>
              </a:rPr>
              <a:t>'text'</a:t>
            </a:r>
            <a:r>
              <a:rPr sz="1800">
                <a:latin typeface="Courier New"/>
                <a:cs typeface="Courier New"/>
              </a:rPr>
              <a:t>]</a:t>
            </a:r>
            <a:r>
              <a:rPr sz="1800" spc="-80"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045BDF"/>
                </a:solidFill>
                <a:latin typeface="Courier New"/>
                <a:cs typeface="Courier New"/>
              </a:rPr>
              <a:t>=</a:t>
            </a:r>
            <a:r>
              <a:rPr sz="1800" spc="-60">
                <a:solidFill>
                  <a:srgbClr val="045BDF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latin typeface="Courier New"/>
                <a:cs typeface="Courier New"/>
              </a:rPr>
              <a:t>df[</a:t>
            </a:r>
            <a:r>
              <a:rPr sz="1800" spc="-10">
                <a:solidFill>
                  <a:srgbClr val="BA2222"/>
                </a:solidFill>
                <a:latin typeface="Courier New"/>
                <a:cs typeface="Courier New"/>
              </a:rPr>
              <a:t>'text'</a:t>
            </a:r>
            <a:r>
              <a:rPr sz="1800" spc="-10">
                <a:latin typeface="Courier New"/>
                <a:cs typeface="Courier New"/>
              </a:rPr>
              <a:t>]</a:t>
            </a:r>
            <a:r>
              <a:rPr sz="1800" spc="-1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1800" spc="-10">
                <a:latin typeface="Courier New"/>
                <a:cs typeface="Courier New"/>
              </a:rPr>
              <a:t>str</a:t>
            </a:r>
            <a:r>
              <a:rPr sz="1800" spc="-1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1800" spc="-10">
                <a:latin typeface="Courier New"/>
                <a:cs typeface="Courier New"/>
              </a:rPr>
              <a:t>lower()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>
                <a:solidFill>
                  <a:srgbClr val="008000"/>
                </a:solidFill>
                <a:latin typeface="Courier New"/>
                <a:cs typeface="Courier New"/>
              </a:rPr>
              <a:t>print</a:t>
            </a:r>
            <a:r>
              <a:rPr sz="1800">
                <a:latin typeface="Courier New"/>
                <a:cs typeface="Courier New"/>
              </a:rPr>
              <a:t>(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1800" b="1">
                <a:solidFill>
                  <a:srgbClr val="BA6621"/>
                </a:solidFill>
                <a:latin typeface="Courier New"/>
                <a:cs typeface="Courier New"/>
              </a:rPr>
              <a:t>\t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1800" spc="-8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045BDF"/>
                </a:solidFill>
                <a:latin typeface="Courier New"/>
                <a:cs typeface="Courier New"/>
              </a:rPr>
              <a:t>+</a:t>
            </a:r>
            <a:r>
              <a:rPr sz="1800" spc="-60">
                <a:solidFill>
                  <a:srgbClr val="045BDF"/>
                </a:solidFill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df</a:t>
            </a:r>
            <a:r>
              <a:rPr sz="180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1800">
                <a:latin typeface="Courier New"/>
                <a:cs typeface="Courier New"/>
              </a:rPr>
              <a:t>loc[</a:t>
            </a:r>
            <a:r>
              <a:rPr sz="1800">
                <a:solidFill>
                  <a:srgbClr val="666666"/>
                </a:solidFill>
                <a:latin typeface="Courier New"/>
                <a:cs typeface="Courier New"/>
              </a:rPr>
              <a:t>10</a:t>
            </a:r>
            <a:r>
              <a:rPr sz="1800">
                <a:latin typeface="Courier New"/>
                <a:cs typeface="Courier New"/>
              </a:rPr>
              <a:t>,</a:t>
            </a:r>
            <a:r>
              <a:rPr sz="1800" spc="-130"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B92020"/>
                </a:solidFill>
                <a:latin typeface="Courier New"/>
                <a:cs typeface="Courier New"/>
              </a:rPr>
              <a:t>"text"</a:t>
            </a:r>
            <a:r>
              <a:rPr sz="1800" spc="-10">
                <a:latin typeface="Courier New"/>
                <a:cs typeface="Courier New"/>
              </a:rPr>
              <a:t>])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100"/>
              </a:lnSpc>
              <a:spcBef>
                <a:spcPts val="140"/>
              </a:spcBef>
            </a:pPr>
            <a:r>
              <a:rPr sz="1800">
                <a:latin typeface="Courier New"/>
                <a:cs typeface="Courier New"/>
              </a:rPr>
              <a:t>===========</a:t>
            </a:r>
            <a:r>
              <a:rPr sz="1800" spc="-150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Before</a:t>
            </a:r>
            <a:r>
              <a:rPr sz="1800" spc="-65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Lowering</a:t>
            </a:r>
            <a:r>
              <a:rPr sz="1800" spc="-65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case</a:t>
            </a:r>
            <a:r>
              <a:rPr sz="1800" spc="-140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============</a:t>
            </a:r>
            <a:r>
              <a:rPr sz="1800" spc="-65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spring</a:t>
            </a:r>
            <a:r>
              <a:rPr sz="1800" spc="-65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break</a:t>
            </a:r>
            <a:r>
              <a:rPr sz="1800" spc="-65">
                <a:latin typeface="Courier New"/>
                <a:cs typeface="Courier New"/>
              </a:rPr>
              <a:t> </a:t>
            </a:r>
            <a:r>
              <a:rPr sz="1800" spc="-25">
                <a:latin typeface="Courier New"/>
                <a:cs typeface="Courier New"/>
              </a:rPr>
              <a:t>in </a:t>
            </a:r>
            <a:r>
              <a:rPr sz="1800">
                <a:latin typeface="Courier New"/>
                <a:cs typeface="Courier New"/>
              </a:rPr>
              <a:t>plain</a:t>
            </a:r>
            <a:r>
              <a:rPr sz="1800" spc="-114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city...</a:t>
            </a:r>
            <a:r>
              <a:rPr sz="1800" spc="-45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it's</a:t>
            </a:r>
            <a:r>
              <a:rPr sz="1800" spc="-40">
                <a:latin typeface="Courier New"/>
                <a:cs typeface="Courier New"/>
              </a:rPr>
              <a:t> </a:t>
            </a:r>
            <a:r>
              <a:rPr sz="1800" spc="-10">
                <a:latin typeface="Courier New"/>
                <a:cs typeface="Courier New"/>
              </a:rPr>
              <a:t>snowing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260" y="1223899"/>
            <a:ext cx="64058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>
                <a:latin typeface="Courier New"/>
                <a:cs typeface="Courier New"/>
              </a:rPr>
              <a:t>===========</a:t>
            </a:r>
            <a:r>
              <a:rPr sz="2400" spc="-105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After</a:t>
            </a:r>
            <a:r>
              <a:rPr sz="2400" spc="-100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Lowering</a:t>
            </a:r>
            <a:r>
              <a:rPr sz="2400" spc="-35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case</a:t>
            </a:r>
            <a:r>
              <a:rPr sz="2400" spc="-100">
                <a:latin typeface="Courier New"/>
                <a:cs typeface="Courier New"/>
              </a:rPr>
              <a:t> </a:t>
            </a:r>
            <a:r>
              <a:rPr sz="2400" spc="-25">
                <a:latin typeface="Courier New"/>
                <a:cs typeface="Courier New"/>
              </a:rPr>
              <a:t>===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7260" y="1600009"/>
            <a:ext cx="9434195" cy="411734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spc="-10">
                <a:latin typeface="Courier New"/>
                <a:cs typeface="Courier New"/>
              </a:rPr>
              <a:t>========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00">
                <a:latin typeface="Courier New"/>
                <a:cs typeface="Courier New"/>
              </a:rPr>
              <a:t>spring</a:t>
            </a:r>
            <a:r>
              <a:rPr sz="2400" spc="-75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break</a:t>
            </a:r>
            <a:r>
              <a:rPr sz="2400" spc="-75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in plain city...</a:t>
            </a:r>
            <a:r>
              <a:rPr sz="2400" spc="-75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it's</a:t>
            </a:r>
            <a:r>
              <a:rPr sz="2400" spc="-70">
                <a:latin typeface="Courier New"/>
                <a:cs typeface="Courier New"/>
              </a:rPr>
              <a:t> </a:t>
            </a:r>
            <a:r>
              <a:rPr sz="2400" spc="-10">
                <a:latin typeface="Courier New"/>
                <a:cs typeface="Courier New"/>
              </a:rPr>
              <a:t>snowing</a:t>
            </a:r>
            <a:endParaRPr sz="2400">
              <a:latin typeface="Courier New"/>
              <a:cs typeface="Courier New"/>
            </a:endParaRPr>
          </a:p>
          <a:p>
            <a:pPr marL="12700" marR="2405380" algn="just">
              <a:lnSpc>
                <a:spcPts val="4060"/>
              </a:lnSpc>
              <a:spcBef>
                <a:spcPts val="175"/>
              </a:spcBef>
            </a:pPr>
            <a:r>
              <a:rPr sz="2750" b="1">
                <a:latin typeface="Calibri"/>
                <a:cs typeface="Calibri"/>
              </a:rPr>
              <a:t>Lower</a:t>
            </a:r>
            <a:r>
              <a:rPr sz="2750" b="1" spc="-15">
                <a:latin typeface="Calibri"/>
                <a:cs typeface="Calibri"/>
              </a:rPr>
              <a:t> </a:t>
            </a:r>
            <a:r>
              <a:rPr sz="2750" b="1">
                <a:latin typeface="Calibri"/>
                <a:cs typeface="Calibri"/>
              </a:rPr>
              <a:t>case</a:t>
            </a:r>
            <a:r>
              <a:rPr sz="2750" b="1" spc="114">
                <a:latin typeface="Calibri"/>
                <a:cs typeface="Calibri"/>
              </a:rPr>
              <a:t> </a:t>
            </a:r>
            <a:r>
              <a:rPr sz="2750" b="1">
                <a:latin typeface="Calibri"/>
                <a:cs typeface="Calibri"/>
              </a:rPr>
              <a:t>was</a:t>
            </a:r>
            <a:r>
              <a:rPr sz="2750" b="1" spc="25">
                <a:latin typeface="Calibri"/>
                <a:cs typeface="Calibri"/>
              </a:rPr>
              <a:t> </a:t>
            </a:r>
            <a:r>
              <a:rPr sz="2750" b="1">
                <a:latin typeface="Calibri"/>
                <a:cs typeface="Calibri"/>
              </a:rPr>
              <a:t>successfully</a:t>
            </a:r>
            <a:r>
              <a:rPr sz="2750" b="1" spc="125">
                <a:latin typeface="Calibri"/>
                <a:cs typeface="Calibri"/>
              </a:rPr>
              <a:t> </a:t>
            </a:r>
            <a:r>
              <a:rPr sz="2750" b="1">
                <a:latin typeface="Calibri"/>
                <a:cs typeface="Calibri"/>
              </a:rPr>
              <a:t>applied</a:t>
            </a:r>
            <a:r>
              <a:rPr sz="2750" b="1" spc="95">
                <a:latin typeface="Calibri"/>
                <a:cs typeface="Calibri"/>
              </a:rPr>
              <a:t> </a:t>
            </a:r>
            <a:r>
              <a:rPr sz="2750" b="1">
                <a:latin typeface="Calibri"/>
                <a:cs typeface="Calibri"/>
              </a:rPr>
              <a:t>to</a:t>
            </a:r>
            <a:r>
              <a:rPr sz="2750" b="1" spc="15">
                <a:latin typeface="Calibri"/>
                <a:cs typeface="Calibri"/>
              </a:rPr>
              <a:t> </a:t>
            </a:r>
            <a:r>
              <a:rPr sz="2750" b="1">
                <a:latin typeface="Calibri"/>
                <a:cs typeface="Calibri"/>
              </a:rPr>
              <a:t>our</a:t>
            </a:r>
            <a:r>
              <a:rPr sz="2750" b="1" spc="75">
                <a:latin typeface="Calibri"/>
                <a:cs typeface="Calibri"/>
              </a:rPr>
              <a:t> </a:t>
            </a:r>
            <a:r>
              <a:rPr sz="2750" b="1" spc="-20">
                <a:latin typeface="Calibri"/>
                <a:cs typeface="Calibri"/>
              </a:rPr>
              <a:t>data </a:t>
            </a:r>
            <a:r>
              <a:rPr sz="2750" b="1" u="sng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Removal</a:t>
            </a:r>
            <a:r>
              <a:rPr sz="2750" b="1" u="sng" spc="8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 u="sng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750" b="1" u="sng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 u="sng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Mentions:</a:t>
            </a:r>
            <a:endParaRPr sz="2750">
              <a:latin typeface="Calibri"/>
              <a:cs typeface="Calibri"/>
            </a:endParaRPr>
          </a:p>
          <a:p>
            <a:pPr marL="12700" marR="182880" algn="just">
              <a:lnSpc>
                <a:spcPct val="92200"/>
              </a:lnSpc>
              <a:spcBef>
                <a:spcPts val="670"/>
              </a:spcBef>
            </a:pPr>
            <a:r>
              <a:rPr sz="2750">
                <a:latin typeface="Calibri"/>
                <a:cs typeface="Calibri"/>
              </a:rPr>
              <a:t>In</a:t>
            </a:r>
            <a:r>
              <a:rPr sz="2750" spc="-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social</a:t>
            </a:r>
            <a:r>
              <a:rPr sz="2750" spc="6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media,</a:t>
            </a:r>
            <a:r>
              <a:rPr sz="2750" spc="7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Mentions</a:t>
            </a:r>
            <a:r>
              <a:rPr sz="2750" spc="13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are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used</a:t>
            </a:r>
            <a:r>
              <a:rPr sz="2750" spc="1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to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call/mention</a:t>
            </a:r>
            <a:r>
              <a:rPr sz="2750" spc="1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another</a:t>
            </a:r>
            <a:r>
              <a:rPr sz="2750" spc="17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user </a:t>
            </a:r>
            <a:r>
              <a:rPr sz="2750">
                <a:latin typeface="Calibri"/>
                <a:cs typeface="Calibri"/>
              </a:rPr>
              <a:t>into</a:t>
            </a:r>
            <a:r>
              <a:rPr sz="2750" spc="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our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post.</a:t>
            </a:r>
            <a:r>
              <a:rPr sz="2750" spc="3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Generally,</a:t>
            </a:r>
            <a:r>
              <a:rPr sz="2750" spc="17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mentions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don't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have</a:t>
            </a:r>
            <a:r>
              <a:rPr sz="2750" spc="-5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an</a:t>
            </a:r>
            <a:r>
              <a:rPr sz="2750" spc="-4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added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value</a:t>
            </a:r>
            <a:r>
              <a:rPr sz="2750" spc="25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to </a:t>
            </a:r>
            <a:r>
              <a:rPr sz="2750">
                <a:latin typeface="Calibri"/>
                <a:cs typeface="Calibri"/>
              </a:rPr>
              <a:t>our</a:t>
            </a:r>
            <a:r>
              <a:rPr sz="2750" spc="6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model.</a:t>
            </a:r>
            <a:r>
              <a:rPr sz="2750" spc="10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So</a:t>
            </a:r>
            <a:r>
              <a:rPr sz="2750" spc="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we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will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remove</a:t>
            </a:r>
            <a:r>
              <a:rPr sz="2750" spc="-5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them.</a:t>
            </a:r>
            <a:endParaRPr sz="2750">
              <a:latin typeface="Calibri"/>
              <a:cs typeface="Calibri"/>
            </a:endParaRPr>
          </a:p>
          <a:p>
            <a:pPr marL="12700" marR="5080" algn="just">
              <a:lnSpc>
                <a:spcPts val="3000"/>
              </a:lnSpc>
              <a:spcBef>
                <a:spcPts val="1105"/>
              </a:spcBef>
            </a:pPr>
            <a:r>
              <a:rPr sz="2750">
                <a:latin typeface="Calibri"/>
                <a:cs typeface="Calibri"/>
              </a:rPr>
              <a:t>A</a:t>
            </a:r>
            <a:r>
              <a:rPr sz="2750" spc="-3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mention</a:t>
            </a:r>
            <a:r>
              <a:rPr sz="2750" spc="13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has</a:t>
            </a:r>
            <a:r>
              <a:rPr sz="2750" spc="-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</a:t>
            </a:r>
            <a:r>
              <a:rPr sz="2750" spc="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special</a:t>
            </a:r>
            <a:r>
              <a:rPr sz="2750" spc="1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pattern:</a:t>
            </a:r>
            <a:r>
              <a:rPr sz="2750" spc="204">
                <a:latin typeface="Calibri"/>
                <a:cs typeface="Calibri"/>
              </a:rPr>
              <a:t> </a:t>
            </a:r>
            <a:r>
              <a:rPr sz="2750" b="1">
                <a:latin typeface="Calibri"/>
                <a:cs typeface="Calibri"/>
              </a:rPr>
              <a:t>@UserName</a:t>
            </a:r>
            <a:r>
              <a:rPr sz="2750">
                <a:latin typeface="Calibri"/>
                <a:cs typeface="Calibri"/>
              </a:rPr>
              <a:t>,</a:t>
            </a:r>
            <a:r>
              <a:rPr sz="2750" spc="14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So</a:t>
            </a:r>
            <a:r>
              <a:rPr sz="2750" spc="-2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we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will</a:t>
            </a:r>
            <a:r>
              <a:rPr sz="2750" spc="12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remove </a:t>
            </a:r>
            <a:r>
              <a:rPr sz="2750">
                <a:latin typeface="Calibri"/>
                <a:cs typeface="Calibri"/>
              </a:rPr>
              <a:t>all</a:t>
            </a:r>
            <a:r>
              <a:rPr sz="2750" spc="-4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string</a:t>
            </a:r>
            <a:r>
              <a:rPr sz="2750" spc="10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which</a:t>
            </a:r>
            <a:r>
              <a:rPr sz="2750" spc="10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starts</a:t>
            </a:r>
            <a:r>
              <a:rPr sz="2750" spc="3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with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-50">
                <a:latin typeface="Calibri"/>
                <a:cs typeface="Calibri"/>
              </a:rPr>
              <a:t>@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1202372" y="169862"/>
            <a:ext cx="7085330" cy="642620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0029"/>
              </a:tabLst>
            </a:pPr>
            <a:r>
              <a:rPr sz="2400" i="1">
                <a:latin typeface="Calibri"/>
                <a:cs typeface="Calibri"/>
              </a:rPr>
              <a:t>#</a:t>
            </a:r>
            <a:r>
              <a:rPr sz="2400" i="1" spc="-90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Removal</a:t>
            </a:r>
            <a:r>
              <a:rPr sz="2400" i="1" spc="70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of</a:t>
            </a:r>
            <a:r>
              <a:rPr sz="2400" i="1" spc="-20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Mentions: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725"/>
              </a:spcBef>
            </a:pPr>
            <a:r>
              <a:rPr sz="2400" i="1">
                <a:latin typeface="Calibri"/>
                <a:cs typeface="Calibri"/>
              </a:rPr>
              <a:t>##</a:t>
            </a:r>
            <a:r>
              <a:rPr sz="2400" i="1" spc="-10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Creating</a:t>
            </a:r>
            <a:r>
              <a:rPr sz="2400" i="1" spc="-10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</a:t>
            </a:r>
            <a:r>
              <a:rPr sz="2400" i="1" spc="-5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fucntion</a:t>
            </a:r>
            <a:r>
              <a:rPr sz="2400" i="1" spc="-1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that</a:t>
            </a:r>
            <a:r>
              <a:rPr sz="2400" i="1" spc="-90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will</a:t>
            </a:r>
            <a:r>
              <a:rPr sz="2400" i="1" spc="-60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be</a:t>
            </a:r>
            <a:r>
              <a:rPr sz="2400" i="1" spc="-65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applied</a:t>
            </a:r>
            <a:r>
              <a:rPr sz="2400" i="1" spc="50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to</a:t>
            </a:r>
            <a:r>
              <a:rPr sz="2400" i="1" spc="-13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our</a:t>
            </a:r>
            <a:r>
              <a:rPr sz="2400" i="1" spc="-5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datset</a:t>
            </a:r>
            <a:r>
              <a:rPr sz="2400" i="1" spc="45">
                <a:latin typeface="Calibri"/>
                <a:cs typeface="Calibri"/>
              </a:rPr>
              <a:t> </a:t>
            </a:r>
            <a:r>
              <a:rPr sz="2400" i="1" spc="-5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725"/>
              </a:spcBef>
            </a:pPr>
            <a:r>
              <a:rPr sz="2400">
                <a:solidFill>
                  <a:srgbClr val="007A00"/>
                </a:solidFill>
                <a:latin typeface="Calibri"/>
                <a:cs typeface="Calibri"/>
              </a:rPr>
              <a:t>def</a:t>
            </a:r>
            <a:r>
              <a:rPr sz="2400" spc="-25">
                <a:solidFill>
                  <a:srgbClr val="007A00"/>
                </a:solidFill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RemoveMentions(text):</a:t>
            </a:r>
            <a:endParaRPr sz="2400">
              <a:latin typeface="Calibri"/>
              <a:cs typeface="Calibri"/>
            </a:endParaRPr>
          </a:p>
          <a:p>
            <a:pPr marL="12700" marR="3054985" indent="66675">
              <a:lnSpc>
                <a:spcPts val="3610"/>
              </a:lnSpc>
              <a:spcBef>
                <a:spcPts val="235"/>
              </a:spcBef>
            </a:pPr>
            <a:r>
              <a:rPr sz="2400">
                <a:latin typeface="Calibri"/>
                <a:cs typeface="Calibri"/>
              </a:rPr>
              <a:t>text_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solidFill>
                  <a:srgbClr val="045BDF"/>
                </a:solidFill>
                <a:latin typeface="Calibri"/>
                <a:cs typeface="Calibri"/>
              </a:rPr>
              <a:t>=</a:t>
            </a:r>
            <a:r>
              <a:rPr sz="2400" spc="25">
                <a:solidFill>
                  <a:srgbClr val="045BDF"/>
                </a:solidFill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re</a:t>
            </a:r>
            <a:r>
              <a:rPr sz="2400" spc="-10">
                <a:solidFill>
                  <a:srgbClr val="045BDF"/>
                </a:solidFill>
                <a:latin typeface="Calibri"/>
                <a:cs typeface="Calibri"/>
              </a:rPr>
              <a:t>.</a:t>
            </a:r>
            <a:r>
              <a:rPr sz="2400" spc="-10">
                <a:latin typeface="Calibri"/>
                <a:cs typeface="Calibri"/>
              </a:rPr>
              <a:t>sub(</a:t>
            </a:r>
            <a:r>
              <a:rPr sz="2400" spc="-10">
                <a:solidFill>
                  <a:srgbClr val="B92020"/>
                </a:solidFill>
                <a:latin typeface="Calibri"/>
                <a:cs typeface="Calibri"/>
              </a:rPr>
              <a:t>r"@\S+"</a:t>
            </a:r>
            <a:r>
              <a:rPr sz="2400" spc="-10">
                <a:latin typeface="Calibri"/>
                <a:cs typeface="Calibri"/>
              </a:rPr>
              <a:t>,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>
                <a:solidFill>
                  <a:srgbClr val="B92020"/>
                </a:solidFill>
                <a:latin typeface="Calibri"/>
                <a:cs typeface="Calibri"/>
              </a:rPr>
              <a:t>""</a:t>
            </a:r>
            <a:r>
              <a:rPr sz="2400">
                <a:latin typeface="Calibri"/>
                <a:cs typeface="Calibri"/>
              </a:rPr>
              <a:t>,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text) </a:t>
            </a:r>
            <a:r>
              <a:rPr sz="2400">
                <a:solidFill>
                  <a:srgbClr val="007A00"/>
                </a:solidFill>
                <a:latin typeface="Calibri"/>
                <a:cs typeface="Calibri"/>
              </a:rPr>
              <a:t>return</a:t>
            </a:r>
            <a:r>
              <a:rPr sz="2400" spc="-100">
                <a:solidFill>
                  <a:srgbClr val="007A00"/>
                </a:solidFill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text_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i="1">
                <a:latin typeface="Calibri"/>
                <a:cs typeface="Calibri"/>
              </a:rPr>
              <a:t>##</a:t>
            </a:r>
            <a:r>
              <a:rPr sz="2400" i="1" spc="-100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Applying</a:t>
            </a:r>
            <a:r>
              <a:rPr sz="2400" i="1" spc="50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the</a:t>
            </a:r>
            <a:r>
              <a:rPr sz="2400" i="1" spc="-114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function</a:t>
            </a:r>
            <a:r>
              <a:rPr sz="2400" i="1" spc="50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to</a:t>
            </a:r>
            <a:r>
              <a:rPr sz="2400" i="1" spc="-130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each</a:t>
            </a:r>
            <a:r>
              <a:rPr sz="2400" i="1" spc="-10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row</a:t>
            </a:r>
            <a:r>
              <a:rPr sz="2400" i="1" spc="-100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of</a:t>
            </a:r>
            <a:r>
              <a:rPr sz="2400" i="1" spc="-90">
                <a:latin typeface="Calibri"/>
                <a:cs typeface="Calibri"/>
              </a:rPr>
              <a:t> </a:t>
            </a:r>
            <a:r>
              <a:rPr sz="2400" i="1">
                <a:latin typeface="Calibri"/>
                <a:cs typeface="Calibri"/>
              </a:rPr>
              <a:t>the</a:t>
            </a:r>
            <a:r>
              <a:rPr sz="2400" i="1" spc="-60">
                <a:latin typeface="Calibri"/>
                <a:cs typeface="Calibri"/>
              </a:rPr>
              <a:t> </a:t>
            </a:r>
            <a:r>
              <a:rPr sz="2400" i="1" spc="-2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12700" marR="2072005">
              <a:lnSpc>
                <a:spcPts val="3610"/>
              </a:lnSpc>
              <a:spcBef>
                <a:spcPts val="160"/>
              </a:spcBef>
            </a:pPr>
            <a:r>
              <a:rPr sz="2400" spc="-10">
                <a:solidFill>
                  <a:srgbClr val="008000"/>
                </a:solidFill>
                <a:latin typeface="Calibri"/>
                <a:cs typeface="Calibri"/>
              </a:rPr>
              <a:t>print</a:t>
            </a:r>
            <a:r>
              <a:rPr sz="2400" spc="-10">
                <a:latin typeface="Calibri"/>
                <a:cs typeface="Calibri"/>
              </a:rPr>
              <a:t>(</a:t>
            </a:r>
            <a:r>
              <a:rPr sz="2400" spc="-10">
                <a:solidFill>
                  <a:srgbClr val="B92020"/>
                </a:solidFill>
                <a:latin typeface="Calibri"/>
                <a:cs typeface="Calibri"/>
              </a:rPr>
              <a:t>"===========</a:t>
            </a:r>
            <a:r>
              <a:rPr sz="2400" spc="-125">
                <a:solidFill>
                  <a:srgbClr val="B9202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B92020"/>
                </a:solidFill>
                <a:latin typeface="Calibri"/>
                <a:cs typeface="Calibri"/>
              </a:rPr>
              <a:t>Before</a:t>
            </a:r>
            <a:r>
              <a:rPr sz="2400" spc="-114">
                <a:solidFill>
                  <a:srgbClr val="B9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B92020"/>
                </a:solidFill>
                <a:latin typeface="Calibri"/>
                <a:cs typeface="Calibri"/>
              </a:rPr>
              <a:t>Removing</a:t>
            </a:r>
            <a:r>
              <a:rPr sz="2400" spc="-35">
                <a:solidFill>
                  <a:srgbClr val="B92020"/>
                </a:solidFill>
                <a:latin typeface="Calibri"/>
                <a:cs typeface="Calibri"/>
              </a:rPr>
              <a:t> </a:t>
            </a:r>
            <a:r>
              <a:rPr sz="2400" spc="-50">
                <a:solidFill>
                  <a:srgbClr val="B92020"/>
                </a:solidFill>
                <a:latin typeface="Calibri"/>
                <a:cs typeface="Calibri"/>
              </a:rPr>
              <a:t>M </a:t>
            </a:r>
            <a:r>
              <a:rPr sz="2400">
                <a:solidFill>
                  <a:srgbClr val="B92020"/>
                </a:solidFill>
                <a:latin typeface="Calibri"/>
                <a:cs typeface="Calibri"/>
              </a:rPr>
              <a:t>entions</a:t>
            </a:r>
            <a:r>
              <a:rPr sz="2400" spc="-80">
                <a:solidFill>
                  <a:srgbClr val="B9202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B92020"/>
                </a:solidFill>
                <a:latin typeface="Calibri"/>
                <a:cs typeface="Calibri"/>
              </a:rPr>
              <a:t>============</a:t>
            </a:r>
            <a:r>
              <a:rPr sz="2400" b="1" spc="-10">
                <a:solidFill>
                  <a:srgbClr val="BA6621"/>
                </a:solidFill>
                <a:latin typeface="Calibri"/>
                <a:cs typeface="Calibri"/>
              </a:rPr>
              <a:t>\n</a:t>
            </a:r>
            <a:r>
              <a:rPr sz="2400" spc="-10">
                <a:solidFill>
                  <a:srgbClr val="B92020"/>
                </a:solidFill>
                <a:latin typeface="Calibri"/>
                <a:cs typeface="Calibri"/>
              </a:rPr>
              <a:t>"</a:t>
            </a:r>
            <a:r>
              <a:rPr sz="2400" spc="-1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>
                <a:solidFill>
                  <a:srgbClr val="008000"/>
                </a:solidFill>
                <a:latin typeface="Calibri"/>
                <a:cs typeface="Calibri"/>
              </a:rPr>
              <a:t>print</a:t>
            </a:r>
            <a:r>
              <a:rPr sz="2400">
                <a:latin typeface="Calibri"/>
                <a:cs typeface="Calibri"/>
              </a:rPr>
              <a:t>(</a:t>
            </a:r>
            <a:r>
              <a:rPr sz="2400">
                <a:solidFill>
                  <a:srgbClr val="B92020"/>
                </a:solidFill>
                <a:latin typeface="Calibri"/>
                <a:cs typeface="Calibri"/>
              </a:rPr>
              <a:t>"</a:t>
            </a:r>
            <a:r>
              <a:rPr sz="2400" b="1">
                <a:solidFill>
                  <a:srgbClr val="BA6621"/>
                </a:solidFill>
                <a:latin typeface="Calibri"/>
                <a:cs typeface="Calibri"/>
              </a:rPr>
              <a:t>\t</a:t>
            </a:r>
            <a:r>
              <a:rPr sz="2400">
                <a:solidFill>
                  <a:srgbClr val="B92020"/>
                </a:solidFill>
                <a:latin typeface="Calibri"/>
                <a:cs typeface="Calibri"/>
              </a:rPr>
              <a:t>"</a:t>
            </a:r>
            <a:r>
              <a:rPr sz="2400" spc="-114">
                <a:solidFill>
                  <a:srgbClr val="B9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45BDF"/>
                </a:solidFill>
                <a:latin typeface="Calibri"/>
                <a:cs typeface="Calibri"/>
              </a:rPr>
              <a:t>+</a:t>
            </a:r>
            <a:r>
              <a:rPr sz="2400" spc="-40">
                <a:solidFill>
                  <a:srgbClr val="045BDF"/>
                </a:solidFill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df</a:t>
            </a:r>
            <a:r>
              <a:rPr sz="2400" spc="-10">
                <a:solidFill>
                  <a:srgbClr val="045BDF"/>
                </a:solidFill>
                <a:latin typeface="Calibri"/>
                <a:cs typeface="Calibri"/>
              </a:rPr>
              <a:t>.</a:t>
            </a:r>
            <a:r>
              <a:rPr sz="2400" spc="-10">
                <a:latin typeface="Calibri"/>
                <a:cs typeface="Calibri"/>
              </a:rPr>
              <a:t>loc[</a:t>
            </a:r>
            <a:r>
              <a:rPr sz="2400" spc="-10">
                <a:solidFill>
                  <a:srgbClr val="666666"/>
                </a:solidFill>
                <a:latin typeface="Calibri"/>
                <a:cs typeface="Calibri"/>
              </a:rPr>
              <a:t>5</a:t>
            </a:r>
            <a:r>
              <a:rPr sz="2400" spc="-10">
                <a:latin typeface="Calibri"/>
                <a:cs typeface="Calibri"/>
              </a:rPr>
              <a:t>,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B92020"/>
                </a:solidFill>
                <a:latin typeface="Calibri"/>
                <a:cs typeface="Calibri"/>
              </a:rPr>
              <a:t>"text"</a:t>
            </a:r>
            <a:r>
              <a:rPr sz="2400" spc="-10">
                <a:latin typeface="Calibri"/>
                <a:cs typeface="Calibri"/>
              </a:rPr>
              <a:t>])</a:t>
            </a:r>
            <a:endParaRPr sz="2400">
              <a:latin typeface="Calibri"/>
              <a:cs typeface="Calibri"/>
            </a:endParaRPr>
          </a:p>
          <a:p>
            <a:pPr marL="12700" marR="2301240">
              <a:lnSpc>
                <a:spcPct val="125200"/>
              </a:lnSpc>
            </a:pPr>
            <a:r>
              <a:rPr sz="2400" spc="-10">
                <a:solidFill>
                  <a:srgbClr val="008000"/>
                </a:solidFill>
                <a:latin typeface="Calibri"/>
                <a:cs typeface="Calibri"/>
              </a:rPr>
              <a:t>print</a:t>
            </a:r>
            <a:r>
              <a:rPr sz="2400" spc="-10">
                <a:latin typeface="Calibri"/>
                <a:cs typeface="Calibri"/>
              </a:rPr>
              <a:t>(</a:t>
            </a:r>
            <a:r>
              <a:rPr sz="2400" spc="-10">
                <a:solidFill>
                  <a:srgbClr val="B92020"/>
                </a:solidFill>
                <a:latin typeface="Calibri"/>
                <a:cs typeface="Calibri"/>
              </a:rPr>
              <a:t>"</a:t>
            </a:r>
            <a:r>
              <a:rPr sz="2400" b="1" spc="-10">
                <a:solidFill>
                  <a:srgbClr val="BA6621"/>
                </a:solidFill>
                <a:latin typeface="Calibri"/>
                <a:cs typeface="Calibri"/>
              </a:rPr>
              <a:t>\n</a:t>
            </a:r>
            <a:r>
              <a:rPr sz="2400" spc="-10">
                <a:solidFill>
                  <a:srgbClr val="B92020"/>
                </a:solidFill>
                <a:latin typeface="Calibri"/>
                <a:cs typeface="Calibri"/>
              </a:rPr>
              <a:t>===========</a:t>
            </a:r>
            <a:r>
              <a:rPr sz="2400" spc="-45">
                <a:solidFill>
                  <a:srgbClr val="B9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B92020"/>
                </a:solidFill>
                <a:latin typeface="Calibri"/>
                <a:cs typeface="Calibri"/>
              </a:rPr>
              <a:t>After</a:t>
            </a:r>
            <a:r>
              <a:rPr sz="2400" spc="-60">
                <a:solidFill>
                  <a:srgbClr val="B9202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B92020"/>
                </a:solidFill>
                <a:latin typeface="Calibri"/>
                <a:cs typeface="Calibri"/>
              </a:rPr>
              <a:t>Removing </a:t>
            </a:r>
            <a:r>
              <a:rPr sz="2400">
                <a:solidFill>
                  <a:srgbClr val="B92020"/>
                </a:solidFill>
                <a:latin typeface="Calibri"/>
                <a:cs typeface="Calibri"/>
              </a:rPr>
              <a:t>Mentions</a:t>
            </a:r>
            <a:r>
              <a:rPr sz="2400" spc="-125">
                <a:solidFill>
                  <a:srgbClr val="B92020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B92020"/>
                </a:solidFill>
                <a:latin typeface="Calibri"/>
                <a:cs typeface="Calibri"/>
              </a:rPr>
              <a:t>===========</a:t>
            </a:r>
            <a:r>
              <a:rPr sz="2400" b="1" spc="-10">
                <a:solidFill>
                  <a:srgbClr val="BA6621"/>
                </a:solidFill>
                <a:latin typeface="Calibri"/>
                <a:cs typeface="Calibri"/>
              </a:rPr>
              <a:t>\n</a:t>
            </a:r>
            <a:r>
              <a:rPr sz="2400" spc="-10">
                <a:solidFill>
                  <a:srgbClr val="B92020"/>
                </a:solidFill>
                <a:latin typeface="Calibri"/>
                <a:cs typeface="Calibri"/>
              </a:rPr>
              <a:t>"</a:t>
            </a:r>
            <a:r>
              <a:rPr sz="2400" spc="-1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 marR="2510790" indent="66675">
              <a:lnSpc>
                <a:spcPct val="125200"/>
              </a:lnSpc>
            </a:pPr>
            <a:r>
              <a:rPr sz="2400">
                <a:latin typeface="Calibri"/>
                <a:cs typeface="Calibri"/>
              </a:rPr>
              <a:t>df[</a:t>
            </a:r>
            <a:r>
              <a:rPr sz="2400">
                <a:solidFill>
                  <a:srgbClr val="B92020"/>
                </a:solidFill>
                <a:latin typeface="Calibri"/>
                <a:cs typeface="Calibri"/>
              </a:rPr>
              <a:t>"text"</a:t>
            </a:r>
            <a:r>
              <a:rPr sz="2400">
                <a:latin typeface="Calibri"/>
                <a:cs typeface="Calibri"/>
              </a:rPr>
              <a:t>]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>
                <a:solidFill>
                  <a:srgbClr val="045BDF"/>
                </a:solidFill>
                <a:latin typeface="Calibri"/>
                <a:cs typeface="Calibri"/>
              </a:rPr>
              <a:t>=</a:t>
            </a:r>
            <a:r>
              <a:rPr sz="2400" spc="5">
                <a:solidFill>
                  <a:srgbClr val="045BDF"/>
                </a:solidFill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df[</a:t>
            </a:r>
            <a:r>
              <a:rPr sz="2400" spc="-10">
                <a:solidFill>
                  <a:srgbClr val="B92020"/>
                </a:solidFill>
                <a:latin typeface="Calibri"/>
                <a:cs typeface="Calibri"/>
              </a:rPr>
              <a:t>"text"</a:t>
            </a:r>
            <a:r>
              <a:rPr sz="2400" spc="-10">
                <a:latin typeface="Calibri"/>
                <a:cs typeface="Calibri"/>
              </a:rPr>
              <a:t>]</a:t>
            </a:r>
            <a:r>
              <a:rPr sz="2400" spc="-10">
                <a:solidFill>
                  <a:srgbClr val="045BDF"/>
                </a:solidFill>
                <a:latin typeface="Calibri"/>
                <a:cs typeface="Calibri"/>
              </a:rPr>
              <a:t>.</a:t>
            </a:r>
            <a:r>
              <a:rPr sz="2400" spc="-10">
                <a:latin typeface="Calibri"/>
                <a:cs typeface="Calibri"/>
              </a:rPr>
              <a:t>apply(Remove Mentions)</a:t>
            </a:r>
            <a:endParaRPr sz="24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720"/>
              </a:spcBef>
            </a:pPr>
            <a:r>
              <a:rPr sz="2400">
                <a:solidFill>
                  <a:srgbClr val="008000"/>
                </a:solidFill>
                <a:latin typeface="Calibri"/>
                <a:cs typeface="Calibri"/>
              </a:rPr>
              <a:t>print</a:t>
            </a:r>
            <a:r>
              <a:rPr sz="2400">
                <a:latin typeface="Calibri"/>
                <a:cs typeface="Calibri"/>
              </a:rPr>
              <a:t>(</a:t>
            </a:r>
            <a:r>
              <a:rPr sz="2400">
                <a:solidFill>
                  <a:srgbClr val="B92020"/>
                </a:solidFill>
                <a:latin typeface="Calibri"/>
                <a:cs typeface="Calibri"/>
              </a:rPr>
              <a:t>"</a:t>
            </a:r>
            <a:r>
              <a:rPr sz="2400" b="1">
                <a:solidFill>
                  <a:srgbClr val="BA6621"/>
                </a:solidFill>
                <a:latin typeface="Calibri"/>
                <a:cs typeface="Calibri"/>
              </a:rPr>
              <a:t>\t</a:t>
            </a:r>
            <a:r>
              <a:rPr sz="2400">
                <a:solidFill>
                  <a:srgbClr val="B92020"/>
                </a:solidFill>
                <a:latin typeface="Calibri"/>
                <a:cs typeface="Calibri"/>
              </a:rPr>
              <a:t>"</a:t>
            </a:r>
            <a:r>
              <a:rPr sz="2400" spc="-114">
                <a:solidFill>
                  <a:srgbClr val="B9202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45BDF"/>
                </a:solidFill>
                <a:latin typeface="Calibri"/>
                <a:cs typeface="Calibri"/>
              </a:rPr>
              <a:t>+</a:t>
            </a:r>
            <a:r>
              <a:rPr sz="2400" spc="-45">
                <a:solidFill>
                  <a:srgbClr val="045BDF"/>
                </a:solidFill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df</a:t>
            </a:r>
            <a:r>
              <a:rPr sz="2400" spc="-10">
                <a:solidFill>
                  <a:srgbClr val="045BDF"/>
                </a:solidFill>
                <a:latin typeface="Calibri"/>
                <a:cs typeface="Calibri"/>
              </a:rPr>
              <a:t>.</a:t>
            </a:r>
            <a:r>
              <a:rPr sz="2400" spc="-10">
                <a:latin typeface="Calibri"/>
                <a:cs typeface="Calibri"/>
              </a:rPr>
              <a:t>loc[</a:t>
            </a:r>
            <a:r>
              <a:rPr sz="2400" spc="-10">
                <a:solidFill>
                  <a:srgbClr val="666666"/>
                </a:solidFill>
                <a:latin typeface="Calibri"/>
                <a:cs typeface="Calibri"/>
              </a:rPr>
              <a:t>5</a:t>
            </a:r>
            <a:r>
              <a:rPr sz="2400" spc="-10">
                <a:latin typeface="Calibri"/>
                <a:cs typeface="Calibri"/>
              </a:rPr>
              <a:t>,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B92020"/>
                </a:solidFill>
                <a:latin typeface="Calibri"/>
                <a:cs typeface="Calibri"/>
              </a:rPr>
              <a:t>"text"</a:t>
            </a:r>
            <a:r>
              <a:rPr sz="2400" spc="-10">
                <a:latin typeface="Calibri"/>
                <a:cs typeface="Calibri"/>
              </a:rPr>
              <a:t>])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1065847" y="387413"/>
            <a:ext cx="9436735" cy="629221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750">
                <a:latin typeface="Courier New"/>
                <a:cs typeface="Courier New"/>
              </a:rPr>
              <a:t>===========</a:t>
            </a:r>
            <a:r>
              <a:rPr sz="2750" spc="135">
                <a:latin typeface="Courier New"/>
                <a:cs typeface="Courier New"/>
              </a:rPr>
              <a:t> </a:t>
            </a:r>
            <a:r>
              <a:rPr sz="2750">
                <a:latin typeface="Courier New"/>
                <a:cs typeface="Courier New"/>
              </a:rPr>
              <a:t>Before</a:t>
            </a:r>
            <a:r>
              <a:rPr sz="2750" spc="229">
                <a:latin typeface="Courier New"/>
                <a:cs typeface="Courier New"/>
              </a:rPr>
              <a:t> </a:t>
            </a:r>
            <a:r>
              <a:rPr sz="2750">
                <a:latin typeface="Courier New"/>
                <a:cs typeface="Courier New"/>
              </a:rPr>
              <a:t>Lowering</a:t>
            </a:r>
            <a:r>
              <a:rPr sz="2750" spc="229">
                <a:latin typeface="Courier New"/>
                <a:cs typeface="Courier New"/>
              </a:rPr>
              <a:t> </a:t>
            </a:r>
            <a:r>
              <a:rPr sz="2750">
                <a:latin typeface="Courier New"/>
                <a:cs typeface="Courier New"/>
              </a:rPr>
              <a:t>case</a:t>
            </a:r>
            <a:r>
              <a:rPr sz="2750" spc="150">
                <a:latin typeface="Courier New"/>
                <a:cs typeface="Courier New"/>
              </a:rPr>
              <a:t> </a:t>
            </a:r>
            <a:r>
              <a:rPr sz="2750" spc="-25">
                <a:latin typeface="Courier New"/>
                <a:cs typeface="Courier New"/>
              </a:rPr>
              <a:t>===</a:t>
            </a:r>
            <a:endParaRPr sz="2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>
                <a:latin typeface="Courier New"/>
                <a:cs typeface="Courier New"/>
              </a:rPr>
              <a:t>=========</a:t>
            </a:r>
            <a:endParaRPr sz="2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>
                <a:latin typeface="Courier New"/>
                <a:cs typeface="Courier New"/>
              </a:rPr>
              <a:t>spring</a:t>
            </a:r>
            <a:r>
              <a:rPr sz="2750" spc="125">
                <a:latin typeface="Courier New"/>
                <a:cs typeface="Courier New"/>
              </a:rPr>
              <a:t> </a:t>
            </a:r>
            <a:r>
              <a:rPr sz="2750">
                <a:latin typeface="Courier New"/>
                <a:cs typeface="Courier New"/>
              </a:rPr>
              <a:t>break</a:t>
            </a:r>
            <a:r>
              <a:rPr sz="2750" spc="130">
                <a:latin typeface="Courier New"/>
                <a:cs typeface="Courier New"/>
              </a:rPr>
              <a:t> </a:t>
            </a:r>
            <a:r>
              <a:rPr sz="2750">
                <a:latin typeface="Courier New"/>
                <a:cs typeface="Courier New"/>
              </a:rPr>
              <a:t>in</a:t>
            </a:r>
            <a:r>
              <a:rPr sz="2750" spc="135">
                <a:latin typeface="Courier New"/>
                <a:cs typeface="Courier New"/>
              </a:rPr>
              <a:t> </a:t>
            </a:r>
            <a:r>
              <a:rPr sz="2750">
                <a:latin typeface="Courier New"/>
                <a:cs typeface="Courier New"/>
              </a:rPr>
              <a:t>plain</a:t>
            </a:r>
            <a:r>
              <a:rPr sz="2750" spc="135">
                <a:latin typeface="Courier New"/>
                <a:cs typeface="Courier New"/>
              </a:rPr>
              <a:t> </a:t>
            </a:r>
            <a:r>
              <a:rPr sz="2750">
                <a:latin typeface="Courier New"/>
                <a:cs typeface="Courier New"/>
              </a:rPr>
              <a:t>city...</a:t>
            </a:r>
            <a:r>
              <a:rPr sz="2750" spc="55">
                <a:latin typeface="Courier New"/>
                <a:cs typeface="Courier New"/>
              </a:rPr>
              <a:t> </a:t>
            </a:r>
            <a:r>
              <a:rPr sz="2750">
                <a:latin typeface="Courier New"/>
                <a:cs typeface="Courier New"/>
              </a:rPr>
              <a:t>it's</a:t>
            </a:r>
            <a:r>
              <a:rPr sz="2750" spc="135">
                <a:latin typeface="Courier New"/>
                <a:cs typeface="Courier New"/>
              </a:rPr>
              <a:t> </a:t>
            </a:r>
            <a:r>
              <a:rPr sz="2750" spc="-10">
                <a:latin typeface="Courier New"/>
                <a:cs typeface="Courier New"/>
              </a:rPr>
              <a:t>snowing</a:t>
            </a:r>
            <a:endParaRPr sz="2750">
              <a:latin typeface="Courier New"/>
              <a:cs typeface="Courier New"/>
            </a:endParaRPr>
          </a:p>
          <a:p>
            <a:pPr marL="222250">
              <a:lnSpc>
                <a:spcPct val="100000"/>
              </a:lnSpc>
              <a:spcBef>
                <a:spcPts val="755"/>
              </a:spcBef>
            </a:pPr>
            <a:r>
              <a:rPr sz="2750">
                <a:latin typeface="Courier New"/>
                <a:cs typeface="Courier New"/>
              </a:rPr>
              <a:t>===========</a:t>
            </a:r>
            <a:r>
              <a:rPr sz="2750" spc="185">
                <a:latin typeface="Courier New"/>
                <a:cs typeface="Courier New"/>
              </a:rPr>
              <a:t> </a:t>
            </a:r>
            <a:r>
              <a:rPr sz="2750">
                <a:latin typeface="Courier New"/>
                <a:cs typeface="Courier New"/>
              </a:rPr>
              <a:t>After</a:t>
            </a:r>
            <a:r>
              <a:rPr sz="2750" spc="180">
                <a:latin typeface="Courier New"/>
                <a:cs typeface="Courier New"/>
              </a:rPr>
              <a:t> </a:t>
            </a:r>
            <a:r>
              <a:rPr sz="2750">
                <a:latin typeface="Courier New"/>
                <a:cs typeface="Courier New"/>
              </a:rPr>
              <a:t>Lowering</a:t>
            </a:r>
            <a:r>
              <a:rPr sz="2750" spc="185">
                <a:latin typeface="Courier New"/>
                <a:cs typeface="Courier New"/>
              </a:rPr>
              <a:t> </a:t>
            </a:r>
            <a:r>
              <a:rPr sz="2750">
                <a:latin typeface="Courier New"/>
                <a:cs typeface="Courier New"/>
              </a:rPr>
              <a:t>case</a:t>
            </a:r>
            <a:r>
              <a:rPr sz="2750" spc="100">
                <a:latin typeface="Courier New"/>
                <a:cs typeface="Courier New"/>
              </a:rPr>
              <a:t> </a:t>
            </a:r>
            <a:r>
              <a:rPr sz="2750" spc="-25">
                <a:latin typeface="Courier New"/>
                <a:cs typeface="Courier New"/>
              </a:rPr>
              <a:t>===</a:t>
            </a:r>
            <a:endParaRPr sz="2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750" spc="-10">
                <a:latin typeface="Courier New"/>
                <a:cs typeface="Courier New"/>
              </a:rPr>
              <a:t>========</a:t>
            </a:r>
            <a:endParaRPr sz="2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750">
                <a:latin typeface="Courier New"/>
                <a:cs typeface="Courier New"/>
              </a:rPr>
              <a:t>spring</a:t>
            </a:r>
            <a:r>
              <a:rPr sz="2750" spc="145">
                <a:latin typeface="Courier New"/>
                <a:cs typeface="Courier New"/>
              </a:rPr>
              <a:t> </a:t>
            </a:r>
            <a:r>
              <a:rPr sz="2750">
                <a:latin typeface="Courier New"/>
                <a:cs typeface="Courier New"/>
              </a:rPr>
              <a:t>break</a:t>
            </a:r>
            <a:r>
              <a:rPr sz="2750" spc="150">
                <a:latin typeface="Courier New"/>
                <a:cs typeface="Courier New"/>
              </a:rPr>
              <a:t> </a:t>
            </a:r>
            <a:r>
              <a:rPr sz="2750">
                <a:latin typeface="Courier New"/>
                <a:cs typeface="Courier New"/>
              </a:rPr>
              <a:t>in</a:t>
            </a:r>
            <a:r>
              <a:rPr sz="2750" spc="155">
                <a:latin typeface="Courier New"/>
                <a:cs typeface="Courier New"/>
              </a:rPr>
              <a:t> </a:t>
            </a:r>
            <a:r>
              <a:rPr sz="2750">
                <a:latin typeface="Courier New"/>
                <a:cs typeface="Courier New"/>
              </a:rPr>
              <a:t>plain</a:t>
            </a:r>
            <a:r>
              <a:rPr sz="2750" spc="150">
                <a:latin typeface="Courier New"/>
                <a:cs typeface="Courier New"/>
              </a:rPr>
              <a:t> </a:t>
            </a:r>
            <a:r>
              <a:rPr sz="2750">
                <a:latin typeface="Courier New"/>
                <a:cs typeface="Courier New"/>
              </a:rPr>
              <a:t>city...</a:t>
            </a:r>
            <a:r>
              <a:rPr sz="2750" spc="75">
                <a:latin typeface="Courier New"/>
                <a:cs typeface="Courier New"/>
              </a:rPr>
              <a:t> </a:t>
            </a:r>
            <a:r>
              <a:rPr sz="2750">
                <a:latin typeface="Courier New"/>
                <a:cs typeface="Courier New"/>
              </a:rPr>
              <a:t>it's</a:t>
            </a:r>
            <a:r>
              <a:rPr sz="2750" spc="155">
                <a:latin typeface="Courier New"/>
                <a:cs typeface="Courier New"/>
              </a:rPr>
              <a:t> </a:t>
            </a:r>
            <a:r>
              <a:rPr sz="2750" spc="-10">
                <a:latin typeface="Courier New"/>
                <a:cs typeface="Courier New"/>
              </a:rPr>
              <a:t>snowing</a:t>
            </a:r>
            <a:endParaRPr sz="2750">
              <a:latin typeface="Courier New"/>
              <a:cs typeface="Courier New"/>
            </a:endParaRPr>
          </a:p>
          <a:p>
            <a:pPr marL="12700" marR="2400935" algn="just">
              <a:lnSpc>
                <a:spcPts val="4050"/>
              </a:lnSpc>
              <a:spcBef>
                <a:spcPts val="190"/>
              </a:spcBef>
            </a:pPr>
            <a:r>
              <a:rPr sz="2750" b="1">
                <a:latin typeface="Calibri"/>
                <a:cs typeface="Calibri"/>
              </a:rPr>
              <a:t>Lower case</a:t>
            </a:r>
            <a:r>
              <a:rPr sz="2750" b="1" spc="125">
                <a:latin typeface="Calibri"/>
                <a:cs typeface="Calibri"/>
              </a:rPr>
              <a:t> </a:t>
            </a:r>
            <a:r>
              <a:rPr sz="2750" b="1">
                <a:latin typeface="Calibri"/>
                <a:cs typeface="Calibri"/>
              </a:rPr>
              <a:t>was</a:t>
            </a:r>
            <a:r>
              <a:rPr sz="2750" b="1" spc="45">
                <a:latin typeface="Calibri"/>
                <a:cs typeface="Calibri"/>
              </a:rPr>
              <a:t> </a:t>
            </a:r>
            <a:r>
              <a:rPr sz="2750" b="1">
                <a:latin typeface="Calibri"/>
                <a:cs typeface="Calibri"/>
              </a:rPr>
              <a:t>successfully</a:t>
            </a:r>
            <a:r>
              <a:rPr sz="2750" b="1" spc="130">
                <a:latin typeface="Calibri"/>
                <a:cs typeface="Calibri"/>
              </a:rPr>
              <a:t> </a:t>
            </a:r>
            <a:r>
              <a:rPr sz="2750" b="1">
                <a:latin typeface="Calibri"/>
                <a:cs typeface="Calibri"/>
              </a:rPr>
              <a:t>applied</a:t>
            </a:r>
            <a:r>
              <a:rPr sz="2750" b="1" spc="110">
                <a:latin typeface="Calibri"/>
                <a:cs typeface="Calibri"/>
              </a:rPr>
              <a:t> </a:t>
            </a:r>
            <a:r>
              <a:rPr sz="2750" b="1">
                <a:latin typeface="Calibri"/>
                <a:cs typeface="Calibri"/>
              </a:rPr>
              <a:t>to</a:t>
            </a:r>
            <a:r>
              <a:rPr sz="2750" b="1" spc="30">
                <a:latin typeface="Calibri"/>
                <a:cs typeface="Calibri"/>
              </a:rPr>
              <a:t> </a:t>
            </a:r>
            <a:r>
              <a:rPr sz="2750" b="1">
                <a:latin typeface="Calibri"/>
                <a:cs typeface="Calibri"/>
              </a:rPr>
              <a:t>our</a:t>
            </a:r>
            <a:r>
              <a:rPr sz="2750" b="1" spc="90">
                <a:latin typeface="Calibri"/>
                <a:cs typeface="Calibri"/>
              </a:rPr>
              <a:t> </a:t>
            </a:r>
            <a:r>
              <a:rPr sz="2750" b="1" spc="-20">
                <a:latin typeface="Calibri"/>
                <a:cs typeface="Calibri"/>
              </a:rPr>
              <a:t>data </a:t>
            </a:r>
            <a:r>
              <a:rPr sz="2750" b="1">
                <a:latin typeface="Calibri"/>
                <a:cs typeface="Calibri"/>
              </a:rPr>
              <a:t>Removal</a:t>
            </a:r>
            <a:r>
              <a:rPr sz="2750" b="1" spc="95">
                <a:latin typeface="Calibri"/>
                <a:cs typeface="Calibri"/>
              </a:rPr>
              <a:t> </a:t>
            </a:r>
            <a:r>
              <a:rPr sz="2750" b="1">
                <a:latin typeface="Calibri"/>
                <a:cs typeface="Calibri"/>
              </a:rPr>
              <a:t>of</a:t>
            </a:r>
            <a:r>
              <a:rPr sz="2750" b="1" spc="-20">
                <a:latin typeface="Calibri"/>
                <a:cs typeface="Calibri"/>
              </a:rPr>
              <a:t> </a:t>
            </a:r>
            <a:r>
              <a:rPr sz="2750" b="1" spc="-10">
                <a:latin typeface="Calibri"/>
                <a:cs typeface="Calibri"/>
              </a:rPr>
              <a:t>Mentions</a:t>
            </a:r>
            <a:r>
              <a:rPr sz="2750" spc="-10">
                <a:latin typeface="Calibri"/>
                <a:cs typeface="Calibri"/>
              </a:rPr>
              <a:t>:</a:t>
            </a:r>
            <a:endParaRPr sz="2750">
              <a:latin typeface="Calibri"/>
              <a:cs typeface="Calibri"/>
            </a:endParaRPr>
          </a:p>
          <a:p>
            <a:pPr marL="12700" marR="171450" algn="just">
              <a:lnSpc>
                <a:spcPts val="3010"/>
              </a:lnSpc>
              <a:spcBef>
                <a:spcPts val="840"/>
              </a:spcBef>
            </a:pPr>
            <a:r>
              <a:rPr sz="2750">
                <a:latin typeface="Calibri"/>
                <a:cs typeface="Calibri"/>
              </a:rPr>
              <a:t>In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social</a:t>
            </a:r>
            <a:r>
              <a:rPr sz="2750" spc="7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media,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Mentions</a:t>
            </a:r>
            <a:r>
              <a:rPr sz="2750" spc="14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are</a:t>
            </a:r>
            <a:r>
              <a:rPr sz="2750" spc="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used</a:t>
            </a:r>
            <a:r>
              <a:rPr sz="2750" spc="14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to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call/mention</a:t>
            </a:r>
            <a:r>
              <a:rPr sz="2750" spc="15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another</a:t>
            </a:r>
            <a:r>
              <a:rPr sz="2750" spc="18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user </a:t>
            </a:r>
            <a:r>
              <a:rPr sz="2750">
                <a:latin typeface="Calibri"/>
                <a:cs typeface="Calibri"/>
              </a:rPr>
              <a:t>into our</a:t>
            </a:r>
            <a:r>
              <a:rPr sz="2750" spc="-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post.</a:t>
            </a:r>
            <a:r>
              <a:rPr sz="2750" spc="2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Generally,</a:t>
            </a:r>
            <a:r>
              <a:rPr sz="2750" spc="16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mentions</a:t>
            </a:r>
            <a:r>
              <a:rPr sz="2750" spc="8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don't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have</a:t>
            </a:r>
            <a:r>
              <a:rPr sz="2750" spc="-5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an</a:t>
            </a:r>
            <a:r>
              <a:rPr sz="2750" spc="-5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added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value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to </a:t>
            </a:r>
            <a:r>
              <a:rPr sz="2750">
                <a:latin typeface="Calibri"/>
                <a:cs typeface="Calibri"/>
              </a:rPr>
              <a:t>our</a:t>
            </a:r>
            <a:r>
              <a:rPr sz="2750" spc="7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model.</a:t>
            </a:r>
            <a:r>
              <a:rPr sz="2750" spc="10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So</a:t>
            </a:r>
            <a:r>
              <a:rPr sz="2750" spc="3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we</a:t>
            </a:r>
            <a:r>
              <a:rPr sz="2750" spc="10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will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remove</a:t>
            </a:r>
            <a:r>
              <a:rPr sz="2750" spc="-4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them.</a:t>
            </a:r>
            <a:endParaRPr sz="2750">
              <a:latin typeface="Calibri"/>
              <a:cs typeface="Calibri"/>
            </a:endParaRPr>
          </a:p>
          <a:p>
            <a:pPr marL="12700" marR="5080" algn="just">
              <a:lnSpc>
                <a:spcPts val="3000"/>
              </a:lnSpc>
              <a:spcBef>
                <a:spcPts val="1045"/>
              </a:spcBef>
            </a:pPr>
            <a:r>
              <a:rPr sz="2750">
                <a:latin typeface="Calibri"/>
                <a:cs typeface="Calibri"/>
              </a:rPr>
              <a:t>A</a:t>
            </a:r>
            <a:r>
              <a:rPr sz="2750" spc="-2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mention</a:t>
            </a:r>
            <a:r>
              <a:rPr sz="2750" spc="1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has</a:t>
            </a:r>
            <a:r>
              <a:rPr sz="2750" spc="-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</a:t>
            </a:r>
            <a:r>
              <a:rPr sz="2750" spc="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special</a:t>
            </a:r>
            <a:r>
              <a:rPr sz="2750" spc="12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pattern:</a:t>
            </a:r>
            <a:r>
              <a:rPr sz="2750" spc="180">
                <a:latin typeface="Calibri"/>
                <a:cs typeface="Calibri"/>
              </a:rPr>
              <a:t> </a:t>
            </a:r>
            <a:r>
              <a:rPr sz="2750" b="1">
                <a:latin typeface="Calibri"/>
                <a:cs typeface="Calibri"/>
              </a:rPr>
              <a:t>@UserName</a:t>
            </a:r>
            <a:r>
              <a:rPr sz="2750">
                <a:latin typeface="Calibri"/>
                <a:cs typeface="Calibri"/>
              </a:rPr>
              <a:t>,</a:t>
            </a:r>
            <a:r>
              <a:rPr sz="2750" spc="14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So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we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will</a:t>
            </a:r>
            <a:r>
              <a:rPr sz="2750" spc="12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remove </a:t>
            </a:r>
            <a:r>
              <a:rPr sz="2750">
                <a:latin typeface="Calibri"/>
                <a:cs typeface="Calibri"/>
              </a:rPr>
              <a:t>all</a:t>
            </a:r>
            <a:r>
              <a:rPr sz="2750" spc="-4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string</a:t>
            </a:r>
            <a:r>
              <a:rPr sz="2750" spc="1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which</a:t>
            </a:r>
            <a:r>
              <a:rPr sz="2750" spc="10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starts</a:t>
            </a:r>
            <a:r>
              <a:rPr sz="2750" spc="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with</a:t>
            </a:r>
            <a:r>
              <a:rPr sz="2750" spc="105">
                <a:latin typeface="Calibri"/>
                <a:cs typeface="Calibri"/>
              </a:rPr>
              <a:t> </a:t>
            </a:r>
            <a:r>
              <a:rPr sz="2750" spc="-50">
                <a:latin typeface="Calibri"/>
                <a:cs typeface="Calibri"/>
              </a:rPr>
              <a:t>@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617219" y="129095"/>
            <a:ext cx="11560175" cy="63874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78765"/>
                <a:tab pos="1355090"/>
                <a:tab pos="1755139"/>
              </a:tabLst>
            </a:pPr>
            <a:r>
              <a:rPr sz="1800" i="1" spc="50">
                <a:latin typeface="Trebuchet MS"/>
                <a:cs typeface="Trebuchet MS"/>
              </a:rPr>
              <a:t>#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50">
                <a:latin typeface="Trebuchet MS"/>
                <a:cs typeface="Trebuchet MS"/>
              </a:rPr>
              <a:t>Removal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80">
                <a:latin typeface="Trebuchet MS"/>
                <a:cs typeface="Trebuchet MS"/>
              </a:rPr>
              <a:t>of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60">
                <a:latin typeface="Trebuchet MS"/>
                <a:cs typeface="Trebuchet MS"/>
              </a:rPr>
              <a:t>Mentions:</a:t>
            </a:r>
            <a:endParaRPr sz="1800">
              <a:latin typeface="Trebuchet MS"/>
              <a:cs typeface="Trebuchet MS"/>
            </a:endParaRPr>
          </a:p>
          <a:p>
            <a:pPr marL="146050">
              <a:lnSpc>
                <a:spcPct val="100000"/>
              </a:lnSpc>
              <a:spcBef>
                <a:spcPts val="765"/>
              </a:spcBef>
              <a:tabLst>
                <a:tab pos="546100"/>
                <a:tab pos="1756410"/>
                <a:tab pos="2033270"/>
                <a:tab pos="3243580"/>
                <a:tab pos="3921125"/>
                <a:tab pos="4599305"/>
                <a:tab pos="4999990"/>
                <a:tab pos="6088380"/>
                <a:tab pos="6489700"/>
                <a:tab pos="7028180"/>
                <a:tab pos="7971790"/>
              </a:tabLst>
            </a:pPr>
            <a:r>
              <a:rPr sz="1800" i="1" spc="70">
                <a:latin typeface="Trebuchet MS"/>
                <a:cs typeface="Trebuchet MS"/>
              </a:rPr>
              <a:t>##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75">
                <a:latin typeface="Trebuchet MS"/>
                <a:cs typeface="Trebuchet MS"/>
              </a:rPr>
              <a:t>Creating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50">
                <a:latin typeface="Trebuchet MS"/>
                <a:cs typeface="Trebuchet MS"/>
              </a:rPr>
              <a:t>a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95">
                <a:latin typeface="Trebuchet MS"/>
                <a:cs typeface="Trebuchet MS"/>
              </a:rPr>
              <a:t>fucntion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80">
                <a:latin typeface="Trebuchet MS"/>
                <a:cs typeface="Trebuchet MS"/>
              </a:rPr>
              <a:t>that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285">
                <a:latin typeface="Trebuchet MS"/>
                <a:cs typeface="Trebuchet MS"/>
              </a:rPr>
              <a:t>will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35">
                <a:latin typeface="Trebuchet MS"/>
                <a:cs typeface="Trebuchet MS"/>
              </a:rPr>
              <a:t>be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80">
                <a:latin typeface="Trebuchet MS"/>
                <a:cs typeface="Trebuchet MS"/>
              </a:rPr>
              <a:t>applied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65">
                <a:latin typeface="Trebuchet MS"/>
                <a:cs typeface="Trebuchet MS"/>
              </a:rPr>
              <a:t>to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40">
                <a:latin typeface="Trebuchet MS"/>
                <a:cs typeface="Trebuchet MS"/>
              </a:rPr>
              <a:t>our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90">
                <a:latin typeface="Trebuchet MS"/>
                <a:cs typeface="Trebuchet MS"/>
              </a:rPr>
              <a:t>datset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34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146050">
              <a:lnSpc>
                <a:spcPct val="100000"/>
              </a:lnSpc>
              <a:spcBef>
                <a:spcPts val="844"/>
              </a:spcBef>
            </a:pPr>
            <a:r>
              <a:rPr sz="1800">
                <a:solidFill>
                  <a:srgbClr val="007A00"/>
                </a:solidFill>
                <a:latin typeface="Courier New"/>
                <a:cs typeface="Courier New"/>
              </a:rPr>
              <a:t>def</a:t>
            </a:r>
            <a:r>
              <a:rPr sz="1800" spc="-65">
                <a:solidFill>
                  <a:srgbClr val="007A00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latin typeface="Courier New"/>
                <a:cs typeface="Courier New"/>
              </a:rPr>
              <a:t>RemoveMentions(text):</a:t>
            </a:r>
            <a:endParaRPr sz="1800">
              <a:latin typeface="Courier New"/>
              <a:cs typeface="Courier New"/>
            </a:endParaRPr>
          </a:p>
          <a:p>
            <a:pPr marL="12700" marR="7035165">
              <a:lnSpc>
                <a:spcPts val="2930"/>
              </a:lnSpc>
              <a:spcBef>
                <a:spcPts val="225"/>
              </a:spcBef>
            </a:pPr>
            <a:r>
              <a:rPr sz="1800">
                <a:latin typeface="Courier New"/>
                <a:cs typeface="Courier New"/>
              </a:rPr>
              <a:t>text_</a:t>
            </a:r>
            <a:r>
              <a:rPr sz="1800" spc="-110"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045BDF"/>
                </a:solidFill>
                <a:latin typeface="Courier New"/>
                <a:cs typeface="Courier New"/>
              </a:rPr>
              <a:t>=</a:t>
            </a:r>
            <a:r>
              <a:rPr sz="1800" spc="-25">
                <a:solidFill>
                  <a:srgbClr val="045BDF"/>
                </a:solidFill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re</a:t>
            </a:r>
            <a:r>
              <a:rPr sz="180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1800">
                <a:latin typeface="Courier New"/>
                <a:cs typeface="Courier New"/>
              </a:rPr>
              <a:t>sub(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r"@\S+"</a:t>
            </a:r>
            <a:r>
              <a:rPr sz="1800">
                <a:latin typeface="Courier New"/>
                <a:cs typeface="Courier New"/>
              </a:rPr>
              <a:t>,</a:t>
            </a:r>
            <a:r>
              <a:rPr sz="1800" spc="-100"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""</a:t>
            </a:r>
            <a:r>
              <a:rPr sz="1800">
                <a:latin typeface="Courier New"/>
                <a:cs typeface="Courier New"/>
              </a:rPr>
              <a:t>,</a:t>
            </a:r>
            <a:r>
              <a:rPr sz="1800" spc="-20">
                <a:latin typeface="Courier New"/>
                <a:cs typeface="Courier New"/>
              </a:rPr>
              <a:t> </a:t>
            </a:r>
            <a:r>
              <a:rPr sz="1800" spc="-10">
                <a:latin typeface="Courier New"/>
                <a:cs typeface="Courier New"/>
              </a:rPr>
              <a:t>text) </a:t>
            </a:r>
            <a:r>
              <a:rPr sz="1800">
                <a:solidFill>
                  <a:srgbClr val="007A00"/>
                </a:solidFill>
                <a:latin typeface="Courier New"/>
                <a:cs typeface="Courier New"/>
              </a:rPr>
              <a:t>return</a:t>
            </a:r>
            <a:r>
              <a:rPr sz="1800" spc="-85">
                <a:solidFill>
                  <a:srgbClr val="007A00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latin typeface="Courier New"/>
                <a:cs typeface="Courier New"/>
              </a:rPr>
              <a:t>text_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412115"/>
                <a:tab pos="1621790"/>
                <a:tab pos="2164715"/>
                <a:tab pos="3374390"/>
                <a:tab pos="3783965"/>
                <a:tab pos="4459605"/>
                <a:tab pos="4993005"/>
                <a:tab pos="5402580"/>
                <a:tab pos="5935980"/>
                <a:tab pos="6627495"/>
              </a:tabLst>
            </a:pPr>
            <a:r>
              <a:rPr sz="1800" i="1" spc="70">
                <a:latin typeface="Trebuchet MS"/>
                <a:cs typeface="Trebuchet MS"/>
              </a:rPr>
              <a:t>##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70">
                <a:latin typeface="Trebuchet MS"/>
                <a:cs typeface="Trebuchet MS"/>
              </a:rPr>
              <a:t>Applying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20">
                <a:latin typeface="Trebuchet MS"/>
                <a:cs typeface="Trebuchet MS"/>
              </a:rPr>
              <a:t>the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95">
                <a:latin typeface="Trebuchet MS"/>
                <a:cs typeface="Trebuchet MS"/>
              </a:rPr>
              <a:t>function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65">
                <a:latin typeface="Trebuchet MS"/>
                <a:cs typeface="Trebuchet MS"/>
              </a:rPr>
              <a:t>to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90">
                <a:latin typeface="Trebuchet MS"/>
                <a:cs typeface="Trebuchet MS"/>
              </a:rPr>
              <a:t>each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-25">
                <a:latin typeface="Trebuchet MS"/>
                <a:cs typeface="Trebuchet MS"/>
              </a:rPr>
              <a:t>row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80">
                <a:latin typeface="Trebuchet MS"/>
                <a:cs typeface="Trebuchet MS"/>
              </a:rPr>
              <a:t>of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20">
                <a:latin typeface="Trebuchet MS"/>
                <a:cs typeface="Trebuchet MS"/>
              </a:rPr>
              <a:t>the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 i="1" spc="125">
                <a:latin typeface="Trebuchet MS"/>
                <a:cs typeface="Trebuchet MS"/>
              </a:rPr>
              <a:t>data</a:t>
            </a:r>
            <a:r>
              <a:rPr sz="1800" i="1">
                <a:latin typeface="Trebuchet MS"/>
                <a:cs typeface="Trebuchet MS"/>
              </a:rPr>
              <a:t>	</a:t>
            </a:r>
            <a:r>
              <a:rPr sz="1800">
                <a:solidFill>
                  <a:srgbClr val="008000"/>
                </a:solidFill>
                <a:latin typeface="Courier New"/>
                <a:cs typeface="Courier New"/>
              </a:rPr>
              <a:t>print</a:t>
            </a:r>
            <a:r>
              <a:rPr sz="1800">
                <a:latin typeface="Courier New"/>
                <a:cs typeface="Courier New"/>
              </a:rPr>
              <a:t>(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"===========</a:t>
            </a:r>
            <a:r>
              <a:rPr sz="1800" spc="-1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Before</a:t>
            </a:r>
            <a:r>
              <a:rPr sz="1800" spc="-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Removing</a:t>
            </a:r>
            <a:r>
              <a:rPr sz="1800" spc="-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 spc="-50">
                <a:solidFill>
                  <a:srgbClr val="B92020"/>
                </a:solidFill>
                <a:latin typeface="Courier New"/>
                <a:cs typeface="Courier New"/>
              </a:rPr>
              <a:t>M</a:t>
            </a:r>
            <a:endParaRPr sz="1800">
              <a:latin typeface="Courier New"/>
              <a:cs typeface="Courier New"/>
            </a:endParaRPr>
          </a:p>
          <a:p>
            <a:pPr marL="12700" marR="6762750">
              <a:lnSpc>
                <a:spcPct val="135600"/>
              </a:lnSpc>
              <a:spcBef>
                <a:spcPts val="75"/>
              </a:spcBef>
            </a:pP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entions</a:t>
            </a:r>
            <a:r>
              <a:rPr sz="1800" spc="-12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B92020"/>
                </a:solidFill>
                <a:latin typeface="Courier New"/>
                <a:cs typeface="Courier New"/>
              </a:rPr>
              <a:t>============</a:t>
            </a:r>
            <a:r>
              <a:rPr sz="1800" b="1" spc="-10">
                <a:solidFill>
                  <a:srgbClr val="BA6621"/>
                </a:solidFill>
                <a:latin typeface="Courier New"/>
                <a:cs typeface="Courier New"/>
              </a:rPr>
              <a:t>\n</a:t>
            </a:r>
            <a:r>
              <a:rPr sz="1800" spc="-1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1800" spc="-10">
                <a:latin typeface="Courier New"/>
                <a:cs typeface="Courier New"/>
              </a:rPr>
              <a:t>)</a:t>
            </a:r>
            <a:r>
              <a:rPr sz="1800" spc="500"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008000"/>
                </a:solidFill>
                <a:latin typeface="Courier New"/>
                <a:cs typeface="Courier New"/>
              </a:rPr>
              <a:t>print</a:t>
            </a:r>
            <a:r>
              <a:rPr sz="1800">
                <a:latin typeface="Courier New"/>
                <a:cs typeface="Courier New"/>
              </a:rPr>
              <a:t>(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1800" b="1">
                <a:solidFill>
                  <a:srgbClr val="BA6621"/>
                </a:solidFill>
                <a:latin typeface="Courier New"/>
                <a:cs typeface="Courier New"/>
              </a:rPr>
              <a:t>\t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1800" spc="-1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045BDF"/>
                </a:solidFill>
                <a:latin typeface="Courier New"/>
                <a:cs typeface="Courier New"/>
              </a:rPr>
              <a:t>+</a:t>
            </a:r>
            <a:r>
              <a:rPr sz="1800" spc="-35">
                <a:solidFill>
                  <a:srgbClr val="045BDF"/>
                </a:solidFill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df</a:t>
            </a:r>
            <a:r>
              <a:rPr sz="180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1800">
                <a:latin typeface="Courier New"/>
                <a:cs typeface="Courier New"/>
              </a:rPr>
              <a:t>loc[</a:t>
            </a:r>
            <a:r>
              <a:rPr sz="1800">
                <a:solidFill>
                  <a:srgbClr val="666666"/>
                </a:solidFill>
                <a:latin typeface="Courier New"/>
                <a:cs typeface="Courier New"/>
              </a:rPr>
              <a:t>5</a:t>
            </a:r>
            <a:r>
              <a:rPr sz="1800">
                <a:latin typeface="Courier New"/>
                <a:cs typeface="Courier New"/>
              </a:rPr>
              <a:t>,</a:t>
            </a:r>
            <a:r>
              <a:rPr sz="1800" spc="-95"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B92020"/>
                </a:solidFill>
                <a:latin typeface="Courier New"/>
                <a:cs typeface="Courier New"/>
              </a:rPr>
              <a:t>"text"</a:t>
            </a:r>
            <a:r>
              <a:rPr sz="1800" spc="-10">
                <a:latin typeface="Courier New"/>
                <a:cs typeface="Courier New"/>
              </a:rPr>
              <a:t>]) </a:t>
            </a:r>
            <a:r>
              <a:rPr sz="1800" spc="-10">
                <a:solidFill>
                  <a:srgbClr val="008000"/>
                </a:solidFill>
                <a:latin typeface="Courier New"/>
                <a:cs typeface="Courier New"/>
              </a:rPr>
              <a:t>print</a:t>
            </a:r>
            <a:r>
              <a:rPr sz="1800" spc="-10">
                <a:latin typeface="Courier New"/>
                <a:cs typeface="Courier New"/>
              </a:rPr>
              <a:t>(</a:t>
            </a:r>
            <a:r>
              <a:rPr sz="1800" spc="-1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1800" b="1" spc="-10">
                <a:solidFill>
                  <a:srgbClr val="BA6621"/>
                </a:solidFill>
                <a:latin typeface="Courier New"/>
                <a:cs typeface="Courier New"/>
              </a:rPr>
              <a:t>\n</a:t>
            </a:r>
            <a:r>
              <a:rPr sz="1800" spc="-10">
                <a:solidFill>
                  <a:srgbClr val="B92020"/>
                </a:solidFill>
                <a:latin typeface="Courier New"/>
                <a:cs typeface="Courier New"/>
              </a:rPr>
              <a:t>===========</a:t>
            </a:r>
            <a:r>
              <a:rPr sz="1800" spc="-7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After</a:t>
            </a:r>
            <a:r>
              <a:rPr sz="1800" spc="-6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B92020"/>
                </a:solidFill>
                <a:latin typeface="Courier New"/>
                <a:cs typeface="Courier New"/>
              </a:rPr>
              <a:t>Removing 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Mentions</a:t>
            </a:r>
            <a:r>
              <a:rPr sz="1800" spc="-8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B92020"/>
                </a:solidFill>
                <a:latin typeface="Courier New"/>
                <a:cs typeface="Courier New"/>
              </a:rPr>
              <a:t>===========</a:t>
            </a:r>
            <a:r>
              <a:rPr sz="1800" b="1" spc="-10">
                <a:solidFill>
                  <a:srgbClr val="BA6621"/>
                </a:solidFill>
                <a:latin typeface="Courier New"/>
                <a:cs typeface="Courier New"/>
              </a:rPr>
              <a:t>\n</a:t>
            </a:r>
            <a:r>
              <a:rPr sz="1800" spc="-1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1800" spc="-1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 marR="5940425" indent="133350">
              <a:lnSpc>
                <a:spcPct val="135500"/>
              </a:lnSpc>
              <a:spcBef>
                <a:spcPts val="75"/>
              </a:spcBef>
            </a:pPr>
            <a:r>
              <a:rPr sz="1800">
                <a:latin typeface="Courier New"/>
                <a:cs typeface="Courier New"/>
              </a:rPr>
              <a:t>df[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"text"</a:t>
            </a:r>
            <a:r>
              <a:rPr sz="1800">
                <a:latin typeface="Courier New"/>
                <a:cs typeface="Courier New"/>
              </a:rPr>
              <a:t>]</a:t>
            </a:r>
            <a:r>
              <a:rPr sz="1800" spc="-110"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045BDF"/>
                </a:solidFill>
                <a:latin typeface="Courier New"/>
                <a:cs typeface="Courier New"/>
              </a:rPr>
              <a:t>=</a:t>
            </a:r>
            <a:r>
              <a:rPr sz="1800" spc="-30">
                <a:solidFill>
                  <a:srgbClr val="045BDF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latin typeface="Courier New"/>
                <a:cs typeface="Courier New"/>
              </a:rPr>
              <a:t>df[</a:t>
            </a:r>
            <a:r>
              <a:rPr sz="1800" spc="-10">
                <a:solidFill>
                  <a:srgbClr val="B92020"/>
                </a:solidFill>
                <a:latin typeface="Courier New"/>
                <a:cs typeface="Courier New"/>
              </a:rPr>
              <a:t>"text"</a:t>
            </a:r>
            <a:r>
              <a:rPr sz="1800" spc="-10">
                <a:latin typeface="Courier New"/>
                <a:cs typeface="Courier New"/>
              </a:rPr>
              <a:t>]</a:t>
            </a:r>
            <a:r>
              <a:rPr sz="1800" spc="-1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1800" spc="-10">
                <a:latin typeface="Courier New"/>
                <a:cs typeface="Courier New"/>
              </a:rPr>
              <a:t>apply(Remove </a:t>
            </a:r>
            <a:r>
              <a:rPr sz="1800">
                <a:latin typeface="Courier New"/>
                <a:cs typeface="Courier New"/>
              </a:rPr>
              <a:t>Mentions)</a:t>
            </a:r>
            <a:r>
              <a:rPr sz="1800" spc="-55"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008000"/>
                </a:solidFill>
                <a:latin typeface="Courier New"/>
                <a:cs typeface="Courier New"/>
              </a:rPr>
              <a:t>print</a:t>
            </a:r>
            <a:r>
              <a:rPr sz="1800">
                <a:latin typeface="Courier New"/>
                <a:cs typeface="Courier New"/>
              </a:rPr>
              <a:t>(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1800" b="1">
                <a:solidFill>
                  <a:srgbClr val="BA6621"/>
                </a:solidFill>
                <a:latin typeface="Courier New"/>
                <a:cs typeface="Courier New"/>
              </a:rPr>
              <a:t>\t</a:t>
            </a:r>
            <a:r>
              <a:rPr sz="180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1800" spc="-12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045BDF"/>
                </a:solidFill>
                <a:latin typeface="Courier New"/>
                <a:cs typeface="Courier New"/>
              </a:rPr>
              <a:t>+</a:t>
            </a:r>
            <a:r>
              <a:rPr sz="1800" spc="-50">
                <a:solidFill>
                  <a:srgbClr val="045BDF"/>
                </a:solidFill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df</a:t>
            </a:r>
            <a:r>
              <a:rPr sz="180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1800">
                <a:latin typeface="Courier New"/>
                <a:cs typeface="Courier New"/>
              </a:rPr>
              <a:t>loc[</a:t>
            </a:r>
            <a:r>
              <a:rPr sz="1800">
                <a:solidFill>
                  <a:srgbClr val="666666"/>
                </a:solidFill>
                <a:latin typeface="Courier New"/>
                <a:cs typeface="Courier New"/>
              </a:rPr>
              <a:t>5</a:t>
            </a:r>
            <a:r>
              <a:rPr sz="1800">
                <a:latin typeface="Courier New"/>
                <a:cs typeface="Courier New"/>
              </a:rPr>
              <a:t>,</a:t>
            </a:r>
            <a:r>
              <a:rPr sz="1800" spc="-120"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B92020"/>
                </a:solidFill>
                <a:latin typeface="Courier New"/>
                <a:cs typeface="Courier New"/>
              </a:rPr>
              <a:t>"text"</a:t>
            </a:r>
            <a:r>
              <a:rPr sz="1800" spc="-10">
                <a:latin typeface="Courier New"/>
                <a:cs typeface="Courier New"/>
              </a:rPr>
              <a:t>])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>
                <a:latin typeface="Courier New"/>
                <a:cs typeface="Courier New"/>
              </a:rPr>
              <a:t>===========</a:t>
            </a:r>
            <a:r>
              <a:rPr sz="1800" spc="-155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Before</a:t>
            </a:r>
            <a:r>
              <a:rPr sz="1800" spc="-75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Removing</a:t>
            </a:r>
            <a:r>
              <a:rPr sz="1800" spc="-70">
                <a:latin typeface="Courier New"/>
                <a:cs typeface="Courier New"/>
              </a:rPr>
              <a:t> </a:t>
            </a:r>
            <a:r>
              <a:rPr sz="1800" spc="-10">
                <a:latin typeface="Courier New"/>
                <a:cs typeface="Courier New"/>
              </a:rPr>
              <a:t>Mentions</a:t>
            </a:r>
            <a:endParaRPr sz="1800">
              <a:latin typeface="Courier New"/>
              <a:cs typeface="Courier New"/>
            </a:endParaRPr>
          </a:p>
          <a:p>
            <a:pPr marL="146050">
              <a:lnSpc>
                <a:spcPct val="100000"/>
              </a:lnSpc>
              <a:spcBef>
                <a:spcPts val="770"/>
              </a:spcBef>
            </a:pPr>
            <a:r>
              <a:rPr sz="1800" spc="-10">
                <a:latin typeface="Courier New"/>
                <a:cs typeface="Courier New"/>
              </a:rPr>
              <a:t>============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800">
                <a:latin typeface="Courier New"/>
                <a:cs typeface="Courier New"/>
              </a:rPr>
              <a:t>@kwesidei</a:t>
            </a:r>
            <a:r>
              <a:rPr sz="1800" spc="-40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not</a:t>
            </a:r>
            <a:r>
              <a:rPr sz="1800" spc="-40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the</a:t>
            </a:r>
            <a:r>
              <a:rPr sz="1800" spc="-110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whole</a:t>
            </a:r>
            <a:r>
              <a:rPr sz="1800" spc="-105">
                <a:latin typeface="Courier New"/>
                <a:cs typeface="Courier New"/>
              </a:rPr>
              <a:t> </a:t>
            </a:r>
            <a:r>
              <a:rPr sz="1800" spc="-20">
                <a:latin typeface="Courier New"/>
                <a:cs typeface="Courier New"/>
              </a:rPr>
              <a:t>crew</a:t>
            </a:r>
            <a:endParaRPr sz="1800">
              <a:latin typeface="Courier New"/>
              <a:cs typeface="Courier New"/>
            </a:endParaRPr>
          </a:p>
          <a:p>
            <a:pPr marL="12700" marR="4991735" indent="133350">
              <a:lnSpc>
                <a:spcPct val="135600"/>
              </a:lnSpc>
            </a:pPr>
            <a:r>
              <a:rPr sz="1800">
                <a:latin typeface="Courier New"/>
                <a:cs typeface="Courier New"/>
              </a:rPr>
              <a:t>===========</a:t>
            </a:r>
            <a:r>
              <a:rPr sz="1800" spc="-95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After</a:t>
            </a:r>
            <a:r>
              <a:rPr sz="1800" spc="-85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Removing</a:t>
            </a:r>
            <a:r>
              <a:rPr sz="1800" spc="-85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Mentions</a:t>
            </a:r>
            <a:r>
              <a:rPr sz="1800" spc="-85">
                <a:latin typeface="Courier New"/>
                <a:cs typeface="Courier New"/>
              </a:rPr>
              <a:t> </a:t>
            </a:r>
            <a:r>
              <a:rPr sz="1800" spc="-10">
                <a:latin typeface="Courier New"/>
                <a:cs typeface="Courier New"/>
              </a:rPr>
              <a:t>=========== </a:t>
            </a:r>
            <a:r>
              <a:rPr sz="1800">
                <a:latin typeface="Courier New"/>
                <a:cs typeface="Courier New"/>
              </a:rPr>
              <a:t>not</a:t>
            </a:r>
            <a:r>
              <a:rPr sz="1800" spc="-60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the</a:t>
            </a:r>
            <a:r>
              <a:rPr sz="1800" spc="-60">
                <a:latin typeface="Courier New"/>
                <a:cs typeface="Courier New"/>
              </a:rPr>
              <a:t> </a:t>
            </a:r>
            <a:r>
              <a:rPr sz="1800">
                <a:latin typeface="Courier New"/>
                <a:cs typeface="Courier New"/>
              </a:rPr>
              <a:t>whole</a:t>
            </a:r>
            <a:r>
              <a:rPr sz="1800" spc="-55">
                <a:latin typeface="Courier New"/>
                <a:cs typeface="Courier New"/>
              </a:rPr>
              <a:t> </a:t>
            </a:r>
            <a:r>
              <a:rPr sz="1800" spc="-20">
                <a:latin typeface="Courier New"/>
                <a:cs typeface="Courier New"/>
              </a:rPr>
              <a:t>crew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917575" y="723328"/>
            <a:ext cx="9844405" cy="4403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111500">
              <a:lnSpc>
                <a:spcPct val="110700"/>
              </a:lnSpc>
              <a:spcBef>
                <a:spcPts val="90"/>
              </a:spcBef>
            </a:pPr>
            <a:r>
              <a:rPr sz="2150" b="1">
                <a:latin typeface="Calibri"/>
                <a:cs typeface="Calibri"/>
              </a:rPr>
              <a:t>Removal</a:t>
            </a:r>
            <a:r>
              <a:rPr sz="2150" b="1" spc="30">
                <a:latin typeface="Calibri"/>
                <a:cs typeface="Calibri"/>
              </a:rPr>
              <a:t> </a:t>
            </a:r>
            <a:r>
              <a:rPr sz="2150" b="1">
                <a:latin typeface="Calibri"/>
                <a:cs typeface="Calibri"/>
              </a:rPr>
              <a:t>of</a:t>
            </a:r>
            <a:r>
              <a:rPr sz="2150" b="1" spc="110">
                <a:latin typeface="Calibri"/>
                <a:cs typeface="Calibri"/>
              </a:rPr>
              <a:t> </a:t>
            </a:r>
            <a:r>
              <a:rPr sz="2150" b="1">
                <a:latin typeface="Calibri"/>
                <a:cs typeface="Calibri"/>
              </a:rPr>
              <a:t>Mentions</a:t>
            </a:r>
            <a:r>
              <a:rPr sz="2150" b="1" spc="85">
                <a:latin typeface="Calibri"/>
                <a:cs typeface="Calibri"/>
              </a:rPr>
              <a:t> </a:t>
            </a:r>
            <a:r>
              <a:rPr sz="2150" b="1">
                <a:latin typeface="Calibri"/>
                <a:cs typeface="Calibri"/>
              </a:rPr>
              <a:t>was</a:t>
            </a:r>
            <a:r>
              <a:rPr sz="2150" b="1" spc="80">
                <a:latin typeface="Calibri"/>
                <a:cs typeface="Calibri"/>
              </a:rPr>
              <a:t> </a:t>
            </a:r>
            <a:r>
              <a:rPr sz="2150" b="1">
                <a:latin typeface="Calibri"/>
                <a:cs typeface="Calibri"/>
              </a:rPr>
              <a:t>successfully</a:t>
            </a:r>
            <a:r>
              <a:rPr sz="2150" b="1" spc="65">
                <a:latin typeface="Calibri"/>
                <a:cs typeface="Calibri"/>
              </a:rPr>
              <a:t> </a:t>
            </a:r>
            <a:r>
              <a:rPr sz="2150" b="1">
                <a:latin typeface="Calibri"/>
                <a:cs typeface="Calibri"/>
              </a:rPr>
              <a:t>applied</a:t>
            </a:r>
            <a:r>
              <a:rPr sz="2150" b="1" spc="165">
                <a:latin typeface="Calibri"/>
                <a:cs typeface="Calibri"/>
              </a:rPr>
              <a:t> </a:t>
            </a:r>
            <a:r>
              <a:rPr sz="2150" b="1">
                <a:latin typeface="Calibri"/>
                <a:cs typeface="Calibri"/>
              </a:rPr>
              <a:t>to</a:t>
            </a:r>
            <a:r>
              <a:rPr sz="2150" b="1" spc="80">
                <a:latin typeface="Calibri"/>
                <a:cs typeface="Calibri"/>
              </a:rPr>
              <a:t> </a:t>
            </a:r>
            <a:r>
              <a:rPr sz="2150" b="1">
                <a:latin typeface="Calibri"/>
                <a:cs typeface="Calibri"/>
              </a:rPr>
              <a:t>our</a:t>
            </a:r>
            <a:r>
              <a:rPr sz="2150" b="1" spc="105">
                <a:latin typeface="Calibri"/>
                <a:cs typeface="Calibri"/>
              </a:rPr>
              <a:t> </a:t>
            </a:r>
            <a:r>
              <a:rPr sz="2150" b="1" spc="-20">
                <a:latin typeface="Calibri"/>
                <a:cs typeface="Calibri"/>
              </a:rPr>
              <a:t>data </a:t>
            </a:r>
            <a:r>
              <a:rPr sz="2150" b="1">
                <a:latin typeface="Calibri"/>
                <a:cs typeface="Calibri"/>
              </a:rPr>
              <a:t>Removal</a:t>
            </a:r>
            <a:r>
              <a:rPr sz="2150" b="1" spc="10">
                <a:latin typeface="Calibri"/>
                <a:cs typeface="Calibri"/>
              </a:rPr>
              <a:t> </a:t>
            </a:r>
            <a:r>
              <a:rPr sz="2150" b="1">
                <a:latin typeface="Calibri"/>
                <a:cs typeface="Calibri"/>
              </a:rPr>
              <a:t>of</a:t>
            </a:r>
            <a:r>
              <a:rPr sz="2150" b="1" spc="105">
                <a:latin typeface="Calibri"/>
                <a:cs typeface="Calibri"/>
              </a:rPr>
              <a:t> </a:t>
            </a:r>
            <a:r>
              <a:rPr sz="2150" b="1">
                <a:latin typeface="Calibri"/>
                <a:cs typeface="Calibri"/>
              </a:rPr>
              <a:t>Special</a:t>
            </a:r>
            <a:r>
              <a:rPr sz="2150" b="1" spc="110">
                <a:latin typeface="Calibri"/>
                <a:cs typeface="Calibri"/>
              </a:rPr>
              <a:t> </a:t>
            </a:r>
            <a:r>
              <a:rPr sz="2150" b="1" spc="-10">
                <a:latin typeface="Calibri"/>
                <a:cs typeface="Calibri"/>
              </a:rPr>
              <a:t>Characters</a:t>
            </a:r>
            <a:r>
              <a:rPr sz="2150" spc="-10">
                <a:latin typeface="Calibri"/>
                <a:cs typeface="Calibri"/>
              </a:rPr>
              <a:t>:</a:t>
            </a:r>
            <a:endParaRPr sz="2150">
              <a:latin typeface="Calibri"/>
              <a:cs typeface="Calibri"/>
            </a:endParaRPr>
          </a:p>
          <a:p>
            <a:pPr marL="12700" marR="75565">
              <a:lnSpc>
                <a:spcPct val="72800"/>
              </a:lnSpc>
              <a:spcBef>
                <a:spcPts val="975"/>
              </a:spcBef>
            </a:pPr>
            <a:r>
              <a:rPr sz="2150">
                <a:latin typeface="Calibri"/>
                <a:cs typeface="Calibri"/>
              </a:rPr>
              <a:t>Special</a:t>
            </a:r>
            <a:r>
              <a:rPr sz="2150" spc="11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characters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are</a:t>
            </a:r>
            <a:r>
              <a:rPr sz="2150" spc="6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every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where,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since</a:t>
            </a:r>
            <a:r>
              <a:rPr sz="2150" spc="14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we</a:t>
            </a:r>
            <a:r>
              <a:rPr sz="2150" spc="-1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have</a:t>
            </a:r>
            <a:r>
              <a:rPr sz="2150" spc="-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punctuation</a:t>
            </a:r>
            <a:r>
              <a:rPr sz="2150" spc="8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marks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in</a:t>
            </a:r>
            <a:r>
              <a:rPr sz="2150" spc="-7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our</a:t>
            </a:r>
            <a:r>
              <a:rPr sz="2150" spc="9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tweets.</a:t>
            </a:r>
            <a:r>
              <a:rPr sz="2150" spc="75">
                <a:latin typeface="Calibri"/>
                <a:cs typeface="Calibri"/>
              </a:rPr>
              <a:t> </a:t>
            </a:r>
            <a:r>
              <a:rPr sz="2150" spc="-25">
                <a:latin typeface="Calibri"/>
                <a:cs typeface="Calibri"/>
              </a:rPr>
              <a:t>In </a:t>
            </a:r>
            <a:r>
              <a:rPr sz="2150">
                <a:latin typeface="Calibri"/>
                <a:cs typeface="Calibri"/>
              </a:rPr>
              <a:t>order</a:t>
            </a:r>
            <a:r>
              <a:rPr sz="2150" spc="10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to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treat,</a:t>
            </a:r>
            <a:r>
              <a:rPr sz="2150" spc="1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for</a:t>
            </a:r>
            <a:r>
              <a:rPr sz="2150" spc="2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example,</a:t>
            </a:r>
            <a:r>
              <a:rPr sz="2150" spc="160">
                <a:latin typeface="Calibri"/>
                <a:cs typeface="Calibri"/>
              </a:rPr>
              <a:t> </a:t>
            </a:r>
            <a:r>
              <a:rPr sz="2150" b="1">
                <a:latin typeface="Calibri"/>
                <a:cs typeface="Calibri"/>
              </a:rPr>
              <a:t>hello!</a:t>
            </a:r>
            <a:r>
              <a:rPr sz="2150" b="1" spc="1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and</a:t>
            </a:r>
            <a:r>
              <a:rPr sz="2150" spc="20">
                <a:latin typeface="Calibri"/>
                <a:cs typeface="Calibri"/>
              </a:rPr>
              <a:t> </a:t>
            </a:r>
            <a:r>
              <a:rPr sz="2150" b="1">
                <a:latin typeface="Calibri"/>
                <a:cs typeface="Calibri"/>
              </a:rPr>
              <a:t>hello</a:t>
            </a:r>
            <a:r>
              <a:rPr sz="2150" b="1" spc="-1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in</a:t>
            </a:r>
            <a:r>
              <a:rPr sz="2150" spc="2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the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same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 spc="-20">
                <a:latin typeface="Calibri"/>
                <a:cs typeface="Calibri"/>
              </a:rPr>
              <a:t>way.</a:t>
            </a:r>
            <a:r>
              <a:rPr sz="2150" spc="1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we</a:t>
            </a:r>
            <a:r>
              <a:rPr sz="2150" spc="5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have</a:t>
            </a:r>
            <a:r>
              <a:rPr sz="2150" spc="8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to</a:t>
            </a:r>
            <a:r>
              <a:rPr sz="2150" spc="-60">
                <a:latin typeface="Calibri"/>
                <a:cs typeface="Calibri"/>
              </a:rPr>
              <a:t> </a:t>
            </a:r>
            <a:r>
              <a:rPr sz="2150">
                <a:latin typeface="Calibri"/>
                <a:cs typeface="Calibri"/>
              </a:rPr>
              <a:t>remove</a:t>
            </a:r>
            <a:r>
              <a:rPr sz="2150" spc="155">
                <a:latin typeface="Calibri"/>
                <a:cs typeface="Calibri"/>
              </a:rPr>
              <a:t> </a:t>
            </a:r>
            <a:r>
              <a:rPr sz="2150" spc="-25">
                <a:latin typeface="Calibri"/>
                <a:cs typeface="Calibri"/>
              </a:rPr>
              <a:t>the </a:t>
            </a:r>
            <a:r>
              <a:rPr sz="2150">
                <a:latin typeface="Calibri"/>
                <a:cs typeface="Calibri"/>
              </a:rPr>
              <a:t>punctuation</a:t>
            </a:r>
            <a:r>
              <a:rPr sz="2150" spc="114">
                <a:latin typeface="Calibri"/>
                <a:cs typeface="Calibri"/>
              </a:rPr>
              <a:t> </a:t>
            </a:r>
            <a:r>
              <a:rPr sz="2150" spc="-20">
                <a:latin typeface="Calibri"/>
                <a:cs typeface="Calibri"/>
              </a:rPr>
              <a:t>mark</a:t>
            </a:r>
            <a:endParaRPr sz="2150">
              <a:latin typeface="Calibri"/>
              <a:cs typeface="Calibri"/>
            </a:endParaRPr>
          </a:p>
          <a:p>
            <a:pPr marL="174625" algn="just">
              <a:lnSpc>
                <a:spcPct val="100000"/>
              </a:lnSpc>
              <a:spcBef>
                <a:spcPts val="2455"/>
              </a:spcBef>
            </a:pPr>
            <a:r>
              <a:rPr sz="2150" i="1" spc="145">
                <a:latin typeface="Trebuchet MS"/>
                <a:cs typeface="Trebuchet MS"/>
              </a:rPr>
              <a:t>#</a:t>
            </a:r>
            <a:r>
              <a:rPr sz="2150" i="1" spc="-5">
                <a:latin typeface="Trebuchet MS"/>
                <a:cs typeface="Trebuchet MS"/>
              </a:rPr>
              <a:t>  </a:t>
            </a:r>
            <a:r>
              <a:rPr sz="2150" i="1" spc="265">
                <a:latin typeface="Trebuchet MS"/>
                <a:cs typeface="Trebuchet MS"/>
              </a:rPr>
              <a:t>Defining</a:t>
            </a:r>
            <a:r>
              <a:rPr sz="2150" i="1" spc="-5">
                <a:latin typeface="Trebuchet MS"/>
                <a:cs typeface="Trebuchet MS"/>
              </a:rPr>
              <a:t>  </a:t>
            </a:r>
            <a:r>
              <a:rPr sz="2150" i="1" spc="145">
                <a:latin typeface="Trebuchet MS"/>
                <a:cs typeface="Trebuchet MS"/>
              </a:rPr>
              <a:t>a</a:t>
            </a:r>
            <a:r>
              <a:rPr sz="2150" i="1" spc="-5">
                <a:latin typeface="Trebuchet MS"/>
                <a:cs typeface="Trebuchet MS"/>
              </a:rPr>
              <a:t>  </a:t>
            </a:r>
            <a:r>
              <a:rPr sz="2150" i="1" spc="505">
                <a:latin typeface="Trebuchet MS"/>
                <a:cs typeface="Trebuchet MS"/>
              </a:rPr>
              <a:t>list</a:t>
            </a:r>
            <a:r>
              <a:rPr sz="2150" i="1" spc="-5">
                <a:latin typeface="Trebuchet MS"/>
                <a:cs typeface="Trebuchet MS"/>
              </a:rPr>
              <a:t>  </a:t>
            </a:r>
            <a:r>
              <a:rPr sz="2150" i="1" spc="270">
                <a:latin typeface="Trebuchet MS"/>
                <a:cs typeface="Trebuchet MS"/>
              </a:rPr>
              <a:t>containing</a:t>
            </a:r>
            <a:r>
              <a:rPr sz="2150" i="1" spc="-5">
                <a:latin typeface="Trebuchet MS"/>
                <a:cs typeface="Trebuchet MS"/>
              </a:rPr>
              <a:t>  </a:t>
            </a:r>
            <a:r>
              <a:rPr sz="2150" i="1" spc="215">
                <a:latin typeface="Trebuchet MS"/>
                <a:cs typeface="Trebuchet MS"/>
              </a:rPr>
              <a:t>punctuation</a:t>
            </a:r>
            <a:r>
              <a:rPr sz="2150" i="1" spc="-5">
                <a:latin typeface="Trebuchet MS"/>
                <a:cs typeface="Trebuchet MS"/>
              </a:rPr>
              <a:t>  </a:t>
            </a:r>
            <a:r>
              <a:rPr sz="2150" i="1" spc="345">
                <a:latin typeface="Trebuchet MS"/>
                <a:cs typeface="Trebuchet MS"/>
              </a:rPr>
              <a:t>signs</a:t>
            </a:r>
            <a:r>
              <a:rPr sz="2150" i="1" spc="-5">
                <a:latin typeface="Trebuchet MS"/>
                <a:cs typeface="Trebuchet MS"/>
              </a:rPr>
              <a:t>  </a:t>
            </a:r>
            <a:r>
              <a:rPr sz="2150" i="1" spc="265">
                <a:latin typeface="Trebuchet MS"/>
                <a:cs typeface="Trebuchet MS"/>
              </a:rPr>
              <a:t>of</a:t>
            </a:r>
            <a:r>
              <a:rPr sz="2150" i="1" spc="70">
                <a:latin typeface="Trebuchet MS"/>
                <a:cs typeface="Trebuchet MS"/>
              </a:rPr>
              <a:t>  </a:t>
            </a:r>
            <a:r>
              <a:rPr sz="2150" i="1" spc="305">
                <a:latin typeface="Trebuchet MS"/>
                <a:cs typeface="Trebuchet MS"/>
              </a:rPr>
              <a:t>english</a:t>
            </a:r>
            <a:r>
              <a:rPr sz="2150" i="1" spc="30">
                <a:latin typeface="Trebuchet MS"/>
                <a:cs typeface="Trebuchet MS"/>
              </a:rPr>
              <a:t>  </a:t>
            </a:r>
            <a:r>
              <a:rPr sz="2150" i="1" spc="434">
                <a:latin typeface="Trebuchet MS"/>
                <a:cs typeface="Trebuchet MS"/>
              </a:rPr>
              <a:t>:</a:t>
            </a:r>
            <a:endParaRPr sz="2150">
              <a:latin typeface="Trebuchet MS"/>
              <a:cs typeface="Trebuchet MS"/>
            </a:endParaRPr>
          </a:p>
          <a:p>
            <a:pPr marL="174625" algn="just">
              <a:lnSpc>
                <a:spcPct val="100000"/>
              </a:lnSpc>
              <a:spcBef>
                <a:spcPts val="275"/>
              </a:spcBef>
            </a:pPr>
            <a:r>
              <a:rPr sz="2150">
                <a:latin typeface="Courier New"/>
                <a:cs typeface="Courier New"/>
              </a:rPr>
              <a:t>punctuations_list</a:t>
            </a:r>
            <a:r>
              <a:rPr sz="2150" spc="305">
                <a:latin typeface="Courier New"/>
                <a:cs typeface="Courier New"/>
              </a:rPr>
              <a:t> </a:t>
            </a:r>
            <a:r>
              <a:rPr sz="2150">
                <a:solidFill>
                  <a:srgbClr val="045BDF"/>
                </a:solidFill>
                <a:latin typeface="Courier New"/>
                <a:cs typeface="Courier New"/>
              </a:rPr>
              <a:t>=</a:t>
            </a:r>
            <a:r>
              <a:rPr sz="2150" spc="355">
                <a:solidFill>
                  <a:srgbClr val="045BDF"/>
                </a:solidFill>
                <a:latin typeface="Courier New"/>
                <a:cs typeface="Courier New"/>
              </a:rPr>
              <a:t> </a:t>
            </a:r>
            <a:r>
              <a:rPr sz="2150" spc="-10">
                <a:latin typeface="Courier New"/>
                <a:cs typeface="Courier New"/>
              </a:rPr>
              <a:t>string</a:t>
            </a:r>
            <a:r>
              <a:rPr sz="2150" spc="-1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2150" spc="-10">
                <a:latin typeface="Courier New"/>
                <a:cs typeface="Courier New"/>
              </a:rPr>
              <a:t>punctuation</a:t>
            </a:r>
            <a:endParaRPr sz="215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2150" i="1" spc="140">
                <a:latin typeface="Trebuchet MS"/>
                <a:cs typeface="Trebuchet MS"/>
              </a:rPr>
              <a:t>##</a:t>
            </a:r>
            <a:r>
              <a:rPr sz="2150" i="1" spc="-10">
                <a:latin typeface="Trebuchet MS"/>
                <a:cs typeface="Trebuchet MS"/>
              </a:rPr>
              <a:t>  </a:t>
            </a:r>
            <a:r>
              <a:rPr sz="2150" i="1" spc="265">
                <a:latin typeface="Trebuchet MS"/>
                <a:cs typeface="Trebuchet MS"/>
              </a:rPr>
              <a:t>Defining</a:t>
            </a:r>
            <a:r>
              <a:rPr sz="2150" i="1" spc="-5">
                <a:latin typeface="Trebuchet MS"/>
                <a:cs typeface="Trebuchet MS"/>
              </a:rPr>
              <a:t>  </a:t>
            </a:r>
            <a:r>
              <a:rPr sz="2150" i="1" spc="260">
                <a:latin typeface="Trebuchet MS"/>
                <a:cs typeface="Trebuchet MS"/>
              </a:rPr>
              <a:t>that</a:t>
            </a:r>
            <a:r>
              <a:rPr sz="2150" i="1" spc="-5">
                <a:latin typeface="Trebuchet MS"/>
                <a:cs typeface="Trebuchet MS"/>
              </a:rPr>
              <a:t>  </a:t>
            </a:r>
            <a:r>
              <a:rPr sz="2150" i="1" spc="360">
                <a:latin typeface="Trebuchet MS"/>
                <a:cs typeface="Trebuchet MS"/>
              </a:rPr>
              <a:t>will</a:t>
            </a:r>
            <a:r>
              <a:rPr sz="2150" i="1" spc="30">
                <a:latin typeface="Trebuchet MS"/>
                <a:cs typeface="Trebuchet MS"/>
              </a:rPr>
              <a:t>  </a:t>
            </a:r>
            <a:r>
              <a:rPr sz="2150" i="1" spc="90">
                <a:latin typeface="Trebuchet MS"/>
                <a:cs typeface="Trebuchet MS"/>
              </a:rPr>
              <a:t>be</a:t>
            </a:r>
            <a:r>
              <a:rPr sz="2150" i="1" spc="-5">
                <a:latin typeface="Trebuchet MS"/>
                <a:cs typeface="Trebuchet MS"/>
              </a:rPr>
              <a:t>  </a:t>
            </a:r>
            <a:r>
              <a:rPr sz="2150" i="1" spc="245">
                <a:latin typeface="Trebuchet MS"/>
                <a:cs typeface="Trebuchet MS"/>
              </a:rPr>
              <a:t>applied</a:t>
            </a:r>
            <a:r>
              <a:rPr sz="2150" i="1" spc="30">
                <a:latin typeface="Trebuchet MS"/>
                <a:cs typeface="Trebuchet MS"/>
              </a:rPr>
              <a:t>  </a:t>
            </a:r>
            <a:r>
              <a:rPr sz="2150" i="1" spc="240">
                <a:latin typeface="Trebuchet MS"/>
                <a:cs typeface="Trebuchet MS"/>
              </a:rPr>
              <a:t>to</a:t>
            </a:r>
            <a:r>
              <a:rPr sz="2150" i="1" spc="-5">
                <a:latin typeface="Trebuchet MS"/>
                <a:cs typeface="Trebuchet MS"/>
              </a:rPr>
              <a:t>  </a:t>
            </a:r>
            <a:r>
              <a:rPr sz="2150" i="1" spc="190">
                <a:latin typeface="Trebuchet MS"/>
                <a:cs typeface="Trebuchet MS"/>
              </a:rPr>
              <a:t>our</a:t>
            </a:r>
            <a:r>
              <a:rPr sz="2150" i="1" spc="10">
                <a:latin typeface="Trebuchet MS"/>
                <a:cs typeface="Trebuchet MS"/>
              </a:rPr>
              <a:t>  </a:t>
            </a:r>
            <a:r>
              <a:rPr sz="2150" i="1" spc="260">
                <a:latin typeface="Trebuchet MS"/>
                <a:cs typeface="Trebuchet MS"/>
              </a:rPr>
              <a:t>datset</a:t>
            </a:r>
            <a:r>
              <a:rPr sz="2150" i="1" spc="-5">
                <a:latin typeface="Trebuchet MS"/>
                <a:cs typeface="Trebuchet MS"/>
              </a:rPr>
              <a:t>  </a:t>
            </a:r>
            <a:r>
              <a:rPr sz="2150" i="1" spc="434">
                <a:latin typeface="Trebuchet MS"/>
                <a:cs typeface="Trebuchet MS"/>
              </a:rPr>
              <a:t>:</a:t>
            </a:r>
            <a:endParaRPr sz="2150">
              <a:latin typeface="Trebuchet MS"/>
              <a:cs typeface="Trebuchet MS"/>
            </a:endParaRPr>
          </a:p>
          <a:p>
            <a:pPr marL="12700" marR="4779010" indent="161925" algn="just">
              <a:lnSpc>
                <a:spcPct val="110600"/>
              </a:lnSpc>
            </a:pPr>
            <a:r>
              <a:rPr sz="2150">
                <a:solidFill>
                  <a:srgbClr val="007A00"/>
                </a:solidFill>
                <a:latin typeface="Courier New"/>
                <a:cs typeface="Courier New"/>
              </a:rPr>
              <a:t>def</a:t>
            </a:r>
            <a:r>
              <a:rPr sz="2150" spc="65">
                <a:solidFill>
                  <a:srgbClr val="007A00"/>
                </a:solidFill>
                <a:latin typeface="Courier New"/>
                <a:cs typeface="Courier New"/>
              </a:rPr>
              <a:t> </a:t>
            </a:r>
            <a:r>
              <a:rPr sz="2150" spc="-10">
                <a:latin typeface="Courier New"/>
                <a:cs typeface="Courier New"/>
              </a:rPr>
              <a:t>RemovePunctuations(text): </a:t>
            </a:r>
            <a:r>
              <a:rPr sz="2150">
                <a:latin typeface="Courier New"/>
                <a:cs typeface="Courier New"/>
              </a:rPr>
              <a:t>transformator</a:t>
            </a:r>
            <a:r>
              <a:rPr sz="2150" spc="310">
                <a:latin typeface="Courier New"/>
                <a:cs typeface="Courier New"/>
              </a:rPr>
              <a:t> </a:t>
            </a:r>
            <a:r>
              <a:rPr sz="2150">
                <a:solidFill>
                  <a:srgbClr val="045BDF"/>
                </a:solidFill>
                <a:latin typeface="Courier New"/>
                <a:cs typeface="Courier New"/>
              </a:rPr>
              <a:t>=</a:t>
            </a:r>
            <a:r>
              <a:rPr sz="2150" spc="204">
                <a:solidFill>
                  <a:srgbClr val="045BDF"/>
                </a:solidFill>
                <a:latin typeface="Courier New"/>
                <a:cs typeface="Courier New"/>
              </a:rPr>
              <a:t> </a:t>
            </a:r>
            <a:r>
              <a:rPr sz="2150" spc="-10">
                <a:solidFill>
                  <a:srgbClr val="008000"/>
                </a:solidFill>
                <a:latin typeface="Courier New"/>
                <a:cs typeface="Courier New"/>
              </a:rPr>
              <a:t>str</a:t>
            </a:r>
            <a:r>
              <a:rPr sz="2150" spc="-1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2150" spc="-10">
                <a:latin typeface="Courier New"/>
                <a:cs typeface="Courier New"/>
              </a:rPr>
              <a:t>maketrans </a:t>
            </a:r>
            <a:r>
              <a:rPr sz="2150">
                <a:latin typeface="Courier New"/>
                <a:cs typeface="Courier New"/>
              </a:rPr>
              <a:t>(</a:t>
            </a:r>
            <a:r>
              <a:rPr sz="2150">
                <a:solidFill>
                  <a:srgbClr val="BA2222"/>
                </a:solidFill>
                <a:latin typeface="Courier New"/>
                <a:cs typeface="Courier New"/>
              </a:rPr>
              <a:t>''</a:t>
            </a:r>
            <a:r>
              <a:rPr sz="2150">
                <a:latin typeface="Courier New"/>
                <a:cs typeface="Courier New"/>
              </a:rPr>
              <a:t>,</a:t>
            </a:r>
            <a:r>
              <a:rPr sz="2150" spc="100">
                <a:latin typeface="Courier New"/>
                <a:cs typeface="Courier New"/>
              </a:rPr>
              <a:t> </a:t>
            </a:r>
            <a:r>
              <a:rPr sz="2150">
                <a:solidFill>
                  <a:srgbClr val="BA2222"/>
                </a:solidFill>
                <a:latin typeface="Courier New"/>
                <a:cs typeface="Courier New"/>
              </a:rPr>
              <a:t>''</a:t>
            </a:r>
            <a:r>
              <a:rPr sz="2150">
                <a:latin typeface="Courier New"/>
                <a:cs typeface="Courier New"/>
              </a:rPr>
              <a:t>,</a:t>
            </a:r>
            <a:r>
              <a:rPr sz="2150" spc="185">
                <a:latin typeface="Courier New"/>
                <a:cs typeface="Courier New"/>
              </a:rPr>
              <a:t> </a:t>
            </a:r>
            <a:r>
              <a:rPr sz="2150" spc="-10">
                <a:latin typeface="Courier New"/>
                <a:cs typeface="Courier New"/>
              </a:rPr>
              <a:t>punctuations_list)</a:t>
            </a:r>
            <a:endParaRPr sz="2150">
              <a:latin typeface="Courier New"/>
              <a:cs typeface="Courier New"/>
            </a:endParaRPr>
          </a:p>
          <a:p>
            <a:pPr marL="174625" algn="just">
              <a:lnSpc>
                <a:spcPct val="100000"/>
              </a:lnSpc>
              <a:spcBef>
                <a:spcPts val="275"/>
              </a:spcBef>
            </a:pPr>
            <a:r>
              <a:rPr sz="2150">
                <a:solidFill>
                  <a:srgbClr val="007A00"/>
                </a:solidFill>
                <a:latin typeface="Courier New"/>
                <a:cs typeface="Courier New"/>
              </a:rPr>
              <a:t>return</a:t>
            </a:r>
            <a:r>
              <a:rPr sz="2150" spc="-330">
                <a:solidFill>
                  <a:srgbClr val="007A00"/>
                </a:solidFill>
                <a:latin typeface="Courier New"/>
                <a:cs typeface="Courier New"/>
              </a:rPr>
              <a:t>  </a:t>
            </a:r>
            <a:r>
              <a:rPr sz="2150" spc="-10">
                <a:latin typeface="Courier New"/>
                <a:cs typeface="Courier New"/>
              </a:rPr>
              <a:t>text</a:t>
            </a:r>
            <a:r>
              <a:rPr sz="2150" spc="-1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2150" spc="-10">
                <a:latin typeface="Courier New"/>
                <a:cs typeface="Courier New"/>
              </a:rPr>
              <a:t>translate(transformator)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648652" y="1173797"/>
            <a:ext cx="10312400" cy="167005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>
              <a:lnSpc>
                <a:spcPct val="70400"/>
              </a:lnSpc>
              <a:spcBef>
                <a:spcPts val="955"/>
              </a:spcBef>
              <a:tabLst>
                <a:tab pos="554990"/>
                <a:tab pos="2174240"/>
                <a:tab pos="2891155"/>
                <a:tab pos="4511040"/>
                <a:tab pos="5045075"/>
                <a:tab pos="5759450"/>
                <a:tab pos="6664325"/>
                <a:tab pos="7028180"/>
              </a:tabLst>
            </a:pPr>
            <a:r>
              <a:rPr sz="2400" i="1" spc="114">
                <a:latin typeface="Trebuchet MS"/>
                <a:cs typeface="Trebuchet MS"/>
              </a:rPr>
              <a:t>##</a:t>
            </a:r>
            <a:r>
              <a:rPr sz="2400" i="1">
                <a:latin typeface="Trebuchet MS"/>
                <a:cs typeface="Trebuchet MS"/>
              </a:rPr>
              <a:t>	</a:t>
            </a:r>
            <a:r>
              <a:rPr sz="2400" i="1" spc="225">
                <a:latin typeface="Trebuchet MS"/>
                <a:cs typeface="Trebuchet MS"/>
              </a:rPr>
              <a:t>Applying</a:t>
            </a:r>
            <a:r>
              <a:rPr sz="2400" i="1">
                <a:latin typeface="Trebuchet MS"/>
                <a:cs typeface="Trebuchet MS"/>
              </a:rPr>
              <a:t>	</a:t>
            </a:r>
            <a:r>
              <a:rPr sz="2400" i="1" spc="150">
                <a:latin typeface="Trebuchet MS"/>
                <a:cs typeface="Trebuchet MS"/>
              </a:rPr>
              <a:t>the</a:t>
            </a:r>
            <a:r>
              <a:rPr sz="2400" i="1">
                <a:latin typeface="Trebuchet MS"/>
                <a:cs typeface="Trebuchet MS"/>
              </a:rPr>
              <a:t>	</a:t>
            </a:r>
            <a:r>
              <a:rPr sz="2400" i="1" spc="260">
                <a:latin typeface="Trebuchet MS"/>
                <a:cs typeface="Trebuchet MS"/>
              </a:rPr>
              <a:t>fucntion</a:t>
            </a:r>
            <a:r>
              <a:rPr sz="2400" i="1">
                <a:latin typeface="Trebuchet MS"/>
                <a:cs typeface="Trebuchet MS"/>
              </a:rPr>
              <a:t>	</a:t>
            </a:r>
            <a:r>
              <a:rPr sz="2400" i="1" spc="200">
                <a:latin typeface="Trebuchet MS"/>
                <a:cs typeface="Trebuchet MS"/>
              </a:rPr>
              <a:t>to</a:t>
            </a:r>
            <a:r>
              <a:rPr sz="2400" i="1">
                <a:latin typeface="Trebuchet MS"/>
                <a:cs typeface="Trebuchet MS"/>
              </a:rPr>
              <a:t>	</a:t>
            </a:r>
            <a:r>
              <a:rPr sz="2400" i="1" spc="445">
                <a:latin typeface="Trebuchet MS"/>
                <a:cs typeface="Trebuchet MS"/>
              </a:rPr>
              <a:t>all</a:t>
            </a:r>
            <a:r>
              <a:rPr sz="2400" i="1">
                <a:latin typeface="Trebuchet MS"/>
                <a:cs typeface="Trebuchet MS"/>
              </a:rPr>
              <a:t>	</a:t>
            </a:r>
            <a:r>
              <a:rPr sz="2400" i="1" spc="125">
                <a:latin typeface="Trebuchet MS"/>
                <a:cs typeface="Trebuchet MS"/>
              </a:rPr>
              <a:t>rows</a:t>
            </a:r>
            <a:r>
              <a:rPr sz="2400" i="1">
                <a:latin typeface="Trebuchet MS"/>
                <a:cs typeface="Trebuchet MS"/>
              </a:rPr>
              <a:t>	</a:t>
            </a:r>
            <a:r>
              <a:rPr sz="2400" i="1" spc="459">
                <a:latin typeface="Trebuchet MS"/>
                <a:cs typeface="Trebuchet MS"/>
              </a:rPr>
              <a:t>:</a:t>
            </a:r>
            <a:r>
              <a:rPr sz="2400" i="1">
                <a:latin typeface="Trebuchet MS"/>
                <a:cs typeface="Trebuchet MS"/>
              </a:rPr>
              <a:t>	</a:t>
            </a:r>
            <a:r>
              <a:rPr sz="2400" spc="-10">
                <a:solidFill>
                  <a:srgbClr val="008000"/>
                </a:solidFill>
                <a:latin typeface="Courier New"/>
                <a:cs typeface="Courier New"/>
              </a:rPr>
              <a:t>print</a:t>
            </a:r>
            <a:r>
              <a:rPr sz="2400" spc="-10">
                <a:latin typeface="Courier New"/>
                <a:cs typeface="Courier New"/>
              </a:rPr>
              <a:t>(</a:t>
            </a:r>
            <a:r>
              <a:rPr sz="2400" spc="-10">
                <a:solidFill>
                  <a:srgbClr val="B92020"/>
                </a:solidFill>
                <a:latin typeface="Courier New"/>
                <a:cs typeface="Courier New"/>
              </a:rPr>
              <a:t>"=========== </a:t>
            </a:r>
            <a:r>
              <a:rPr sz="2400">
                <a:solidFill>
                  <a:srgbClr val="B92020"/>
                </a:solidFill>
                <a:latin typeface="Courier New"/>
                <a:cs typeface="Courier New"/>
              </a:rPr>
              <a:t>Before</a:t>
            </a:r>
            <a:r>
              <a:rPr sz="2400" spc="-12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B92020"/>
                </a:solidFill>
                <a:latin typeface="Courier New"/>
                <a:cs typeface="Courier New"/>
              </a:rPr>
              <a:t>Removing</a:t>
            </a:r>
            <a:r>
              <a:rPr sz="2400" spc="-4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B92020"/>
                </a:solidFill>
                <a:latin typeface="Courier New"/>
                <a:cs typeface="Courier New"/>
              </a:rPr>
              <a:t>Punctuations</a:t>
            </a:r>
            <a:r>
              <a:rPr sz="2400" spc="-1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2400" spc="-10">
                <a:solidFill>
                  <a:srgbClr val="B92020"/>
                </a:solidFill>
                <a:latin typeface="Courier New"/>
                <a:cs typeface="Courier New"/>
              </a:rPr>
              <a:t>=============</a:t>
            </a:r>
            <a:r>
              <a:rPr sz="2400" b="1" spc="-10">
                <a:solidFill>
                  <a:srgbClr val="BA6621"/>
                </a:solidFill>
                <a:latin typeface="Courier New"/>
                <a:cs typeface="Courier New"/>
              </a:rPr>
              <a:t>\n</a:t>
            </a:r>
            <a:r>
              <a:rPr sz="2400" spc="-1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2400" spc="-1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 marR="614045">
              <a:lnSpc>
                <a:spcPct val="70400"/>
              </a:lnSpc>
              <a:spcBef>
                <a:spcPts val="975"/>
              </a:spcBef>
            </a:pPr>
            <a:r>
              <a:rPr sz="2400">
                <a:solidFill>
                  <a:srgbClr val="008000"/>
                </a:solidFill>
                <a:latin typeface="Courier New"/>
                <a:cs typeface="Courier New"/>
              </a:rPr>
              <a:t>print</a:t>
            </a:r>
            <a:r>
              <a:rPr sz="2400">
                <a:latin typeface="Courier New"/>
                <a:cs typeface="Courier New"/>
              </a:rPr>
              <a:t>(</a:t>
            </a:r>
            <a:r>
              <a:rPr sz="240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2400" b="1">
                <a:solidFill>
                  <a:srgbClr val="BA6621"/>
                </a:solidFill>
                <a:latin typeface="Courier New"/>
                <a:cs typeface="Courier New"/>
              </a:rPr>
              <a:t>\t</a:t>
            </a:r>
            <a:r>
              <a:rPr sz="240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2400" spc="-8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45BDF"/>
                </a:solidFill>
                <a:latin typeface="Courier New"/>
                <a:cs typeface="Courier New"/>
              </a:rPr>
              <a:t>+</a:t>
            </a:r>
            <a:r>
              <a:rPr sz="2400" spc="-65">
                <a:solidFill>
                  <a:srgbClr val="045BDF"/>
                </a:solidFill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df</a:t>
            </a:r>
            <a:r>
              <a:rPr sz="240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2400">
                <a:latin typeface="Courier New"/>
                <a:cs typeface="Courier New"/>
              </a:rPr>
              <a:t>loc[</a:t>
            </a:r>
            <a:r>
              <a:rPr sz="2400">
                <a:solidFill>
                  <a:srgbClr val="666666"/>
                </a:solidFill>
                <a:latin typeface="Courier New"/>
                <a:cs typeface="Courier New"/>
              </a:rPr>
              <a:t>10</a:t>
            </a:r>
            <a:r>
              <a:rPr sz="2400">
                <a:latin typeface="Courier New"/>
                <a:cs typeface="Courier New"/>
              </a:rPr>
              <a:t>,</a:t>
            </a:r>
            <a:r>
              <a:rPr sz="2400" spc="-65"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B92020"/>
                </a:solidFill>
                <a:latin typeface="Courier New"/>
                <a:cs typeface="Courier New"/>
              </a:rPr>
              <a:t>"text"</a:t>
            </a:r>
            <a:r>
              <a:rPr sz="2400">
                <a:latin typeface="Courier New"/>
                <a:cs typeface="Courier New"/>
              </a:rPr>
              <a:t>])</a:t>
            </a:r>
            <a:r>
              <a:rPr sz="2400" spc="10">
                <a:latin typeface="Courier New"/>
                <a:cs typeface="Courier New"/>
              </a:rPr>
              <a:t> </a:t>
            </a:r>
            <a:r>
              <a:rPr sz="2400" spc="-10">
                <a:solidFill>
                  <a:srgbClr val="008000"/>
                </a:solidFill>
                <a:latin typeface="Courier New"/>
                <a:cs typeface="Courier New"/>
              </a:rPr>
              <a:t>print</a:t>
            </a:r>
            <a:r>
              <a:rPr sz="2400" spc="-10">
                <a:latin typeface="Courier New"/>
                <a:cs typeface="Courier New"/>
              </a:rPr>
              <a:t>(</a:t>
            </a:r>
            <a:r>
              <a:rPr sz="2400" spc="-1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2400" b="1" spc="-10">
                <a:solidFill>
                  <a:srgbClr val="BA6621"/>
                </a:solidFill>
                <a:latin typeface="Courier New"/>
                <a:cs typeface="Courier New"/>
              </a:rPr>
              <a:t>\n</a:t>
            </a:r>
            <a:r>
              <a:rPr sz="2400" spc="-10">
                <a:solidFill>
                  <a:srgbClr val="B92020"/>
                </a:solidFill>
                <a:latin typeface="Courier New"/>
                <a:cs typeface="Courier New"/>
              </a:rPr>
              <a:t>=========== </a:t>
            </a:r>
            <a:r>
              <a:rPr sz="2400">
                <a:solidFill>
                  <a:srgbClr val="B92020"/>
                </a:solidFill>
                <a:latin typeface="Courier New"/>
                <a:cs typeface="Courier New"/>
              </a:rPr>
              <a:t>After</a:t>
            </a:r>
            <a:r>
              <a:rPr sz="2400" spc="-114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2400" spc="-10">
                <a:solidFill>
                  <a:srgbClr val="B92020"/>
                </a:solidFill>
                <a:latin typeface="Courier New"/>
                <a:cs typeface="Courier New"/>
              </a:rPr>
              <a:t>Removing</a:t>
            </a:r>
            <a:endParaRPr sz="2400">
              <a:latin typeface="Courier New"/>
              <a:cs typeface="Courier New"/>
            </a:endParaRPr>
          </a:p>
          <a:p>
            <a:pPr marL="193675">
              <a:lnSpc>
                <a:spcPct val="100000"/>
              </a:lnSpc>
              <a:spcBef>
                <a:spcPts val="125"/>
              </a:spcBef>
            </a:pPr>
            <a:r>
              <a:rPr sz="2400">
                <a:solidFill>
                  <a:srgbClr val="B92020"/>
                </a:solidFill>
                <a:latin typeface="Courier New"/>
                <a:cs typeface="Courier New"/>
              </a:rPr>
              <a:t>Punctuations</a:t>
            </a:r>
            <a:r>
              <a:rPr sz="2400" spc="-17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2400" spc="-10">
                <a:solidFill>
                  <a:srgbClr val="B92020"/>
                </a:solidFill>
                <a:latin typeface="Courier New"/>
                <a:cs typeface="Courier New"/>
              </a:rPr>
              <a:t>\===========</a:t>
            </a:r>
            <a:r>
              <a:rPr sz="2400" b="1" spc="-10">
                <a:solidFill>
                  <a:srgbClr val="BA6621"/>
                </a:solidFill>
                <a:latin typeface="Courier New"/>
                <a:cs typeface="Courier New"/>
              </a:rPr>
              <a:t>\n</a:t>
            </a:r>
            <a:r>
              <a:rPr sz="2400" spc="-1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2400" spc="-1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9627" y="2842513"/>
            <a:ext cx="89693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>
                <a:latin typeface="Courier New"/>
                <a:cs typeface="Courier New"/>
              </a:rPr>
              <a:t>df[</a:t>
            </a:r>
            <a:r>
              <a:rPr sz="2400">
                <a:solidFill>
                  <a:srgbClr val="B92020"/>
                </a:solidFill>
                <a:latin typeface="Courier New"/>
                <a:cs typeface="Courier New"/>
              </a:rPr>
              <a:t>"text"</a:t>
            </a:r>
            <a:r>
              <a:rPr sz="2400">
                <a:latin typeface="Courier New"/>
                <a:cs typeface="Courier New"/>
              </a:rPr>
              <a:t>]</a:t>
            </a:r>
            <a:r>
              <a:rPr sz="2400" spc="-95"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45BDF"/>
                </a:solidFill>
                <a:latin typeface="Courier New"/>
                <a:cs typeface="Courier New"/>
              </a:rPr>
              <a:t>=</a:t>
            </a:r>
            <a:r>
              <a:rPr sz="2400" spc="-80">
                <a:solidFill>
                  <a:srgbClr val="045BDF"/>
                </a:solidFill>
                <a:latin typeface="Courier New"/>
                <a:cs typeface="Courier New"/>
              </a:rPr>
              <a:t> </a:t>
            </a:r>
            <a:r>
              <a:rPr sz="2400" spc="-10">
                <a:latin typeface="Courier New"/>
                <a:cs typeface="Courier New"/>
              </a:rPr>
              <a:t>df[</a:t>
            </a:r>
            <a:r>
              <a:rPr sz="2400" spc="-10">
                <a:solidFill>
                  <a:srgbClr val="B92020"/>
                </a:solidFill>
                <a:latin typeface="Courier New"/>
                <a:cs typeface="Courier New"/>
              </a:rPr>
              <a:t>"text"</a:t>
            </a:r>
            <a:r>
              <a:rPr sz="2400" spc="-10">
                <a:latin typeface="Courier New"/>
                <a:cs typeface="Courier New"/>
              </a:rPr>
              <a:t>]</a:t>
            </a:r>
            <a:r>
              <a:rPr sz="2400" spc="-1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2400" spc="-10">
                <a:latin typeface="Courier New"/>
                <a:cs typeface="Courier New"/>
              </a:rPr>
              <a:t>apply(RemovePunctuations)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652" y="3090544"/>
            <a:ext cx="56788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>
                <a:solidFill>
                  <a:srgbClr val="008000"/>
                </a:solidFill>
                <a:latin typeface="Courier New"/>
                <a:cs typeface="Courier New"/>
              </a:rPr>
              <a:t>print</a:t>
            </a:r>
            <a:r>
              <a:rPr sz="2400">
                <a:latin typeface="Courier New"/>
                <a:cs typeface="Courier New"/>
              </a:rPr>
              <a:t>(</a:t>
            </a:r>
            <a:r>
              <a:rPr sz="240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2400" b="1">
                <a:solidFill>
                  <a:srgbClr val="BA6621"/>
                </a:solidFill>
                <a:latin typeface="Courier New"/>
                <a:cs typeface="Courier New"/>
              </a:rPr>
              <a:t>\t</a:t>
            </a:r>
            <a:r>
              <a:rPr sz="2400">
                <a:solidFill>
                  <a:srgbClr val="B92020"/>
                </a:solidFill>
                <a:latin typeface="Courier New"/>
                <a:cs typeface="Courier New"/>
              </a:rPr>
              <a:t>"</a:t>
            </a:r>
            <a:r>
              <a:rPr sz="2400" spc="-9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45BDF"/>
                </a:solidFill>
                <a:latin typeface="Courier New"/>
                <a:cs typeface="Courier New"/>
              </a:rPr>
              <a:t>+</a:t>
            </a:r>
            <a:r>
              <a:rPr sz="2400" spc="-85">
                <a:solidFill>
                  <a:srgbClr val="045BDF"/>
                </a:solidFill>
                <a:latin typeface="Courier New"/>
                <a:cs typeface="Courier New"/>
              </a:rPr>
              <a:t> </a:t>
            </a:r>
            <a:r>
              <a:rPr sz="2400" spc="-10">
                <a:latin typeface="Courier New"/>
                <a:cs typeface="Courier New"/>
              </a:rPr>
              <a:t>df</a:t>
            </a:r>
            <a:r>
              <a:rPr sz="2400" spc="-10">
                <a:solidFill>
                  <a:srgbClr val="045BDF"/>
                </a:solidFill>
                <a:latin typeface="Courier New"/>
                <a:cs typeface="Courier New"/>
              </a:rPr>
              <a:t>.</a:t>
            </a:r>
            <a:r>
              <a:rPr sz="2400" spc="-10">
                <a:latin typeface="Courier New"/>
                <a:cs typeface="Courier New"/>
              </a:rPr>
              <a:t>loc[10.</a:t>
            </a:r>
            <a:r>
              <a:rPr sz="2400" spc="-10">
                <a:solidFill>
                  <a:srgbClr val="B92020"/>
                </a:solidFill>
                <a:latin typeface="Courier New"/>
                <a:cs typeface="Courier New"/>
              </a:rPr>
              <a:t>"text"</a:t>
            </a:r>
            <a:r>
              <a:rPr sz="2400" spc="-10">
                <a:latin typeface="Courier New"/>
                <a:cs typeface="Courier New"/>
              </a:rPr>
              <a:t>])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652" y="3482022"/>
            <a:ext cx="9883140" cy="179387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>
              <a:lnSpc>
                <a:spcPct val="70400"/>
              </a:lnSpc>
              <a:spcBef>
                <a:spcPts val="955"/>
              </a:spcBef>
            </a:pPr>
            <a:r>
              <a:rPr sz="2400">
                <a:latin typeface="Courier New"/>
                <a:cs typeface="Courier New"/>
              </a:rPr>
              <a:t>===========</a:t>
            </a:r>
            <a:r>
              <a:rPr sz="2400" spc="-120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Before</a:t>
            </a:r>
            <a:r>
              <a:rPr sz="2400" spc="-105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Removing</a:t>
            </a:r>
            <a:r>
              <a:rPr sz="2400" spc="-30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Punctuations</a:t>
            </a:r>
            <a:r>
              <a:rPr sz="2400" spc="-105">
                <a:latin typeface="Courier New"/>
                <a:cs typeface="Courier New"/>
              </a:rPr>
              <a:t> </a:t>
            </a:r>
            <a:r>
              <a:rPr sz="2400" spc="-10">
                <a:latin typeface="Courier New"/>
                <a:cs typeface="Courier New"/>
              </a:rPr>
              <a:t>============= </a:t>
            </a:r>
            <a:r>
              <a:rPr sz="2400">
                <a:latin typeface="Courier New"/>
                <a:cs typeface="Courier New"/>
              </a:rPr>
              <a:t>spring</a:t>
            </a:r>
            <a:r>
              <a:rPr sz="2400" spc="-85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break</a:t>
            </a:r>
            <a:r>
              <a:rPr sz="2400" spc="-85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in</a:t>
            </a:r>
            <a:r>
              <a:rPr sz="2400" spc="-15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plain</a:t>
            </a:r>
            <a:r>
              <a:rPr sz="2400" spc="-10">
                <a:latin typeface="Courier New"/>
                <a:cs typeface="Courier New"/>
              </a:rPr>
              <a:t> city...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>
                <a:latin typeface="Courier New"/>
                <a:cs typeface="Courier New"/>
              </a:rPr>
              <a:t>it's</a:t>
            </a:r>
            <a:r>
              <a:rPr sz="2400" spc="-95">
                <a:latin typeface="Courier New"/>
                <a:cs typeface="Courier New"/>
              </a:rPr>
              <a:t> </a:t>
            </a:r>
            <a:r>
              <a:rPr sz="2400" spc="-10">
                <a:latin typeface="Courier New"/>
                <a:cs typeface="Courier New"/>
              </a:rPr>
              <a:t>snowing</a:t>
            </a:r>
            <a:endParaRPr sz="2400">
              <a:latin typeface="Courier New"/>
              <a:cs typeface="Courier New"/>
            </a:endParaRPr>
          </a:p>
          <a:p>
            <a:pPr marL="193675">
              <a:lnSpc>
                <a:spcPct val="100000"/>
              </a:lnSpc>
              <a:spcBef>
                <a:spcPts val="120"/>
              </a:spcBef>
            </a:pPr>
            <a:r>
              <a:rPr sz="2400">
                <a:latin typeface="Courier New"/>
                <a:cs typeface="Courier New"/>
              </a:rPr>
              <a:t>===========</a:t>
            </a:r>
            <a:r>
              <a:rPr sz="2400" spc="-120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After</a:t>
            </a:r>
            <a:r>
              <a:rPr sz="2400" spc="-105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Removing</a:t>
            </a:r>
            <a:r>
              <a:rPr sz="2400" spc="-40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Punctuations</a:t>
            </a:r>
            <a:r>
              <a:rPr sz="2400" spc="-45">
                <a:latin typeface="Courier New"/>
                <a:cs typeface="Courier New"/>
              </a:rPr>
              <a:t> </a:t>
            </a:r>
            <a:r>
              <a:rPr sz="2400" spc="-10">
                <a:latin typeface="Courier New"/>
                <a:cs typeface="Courier New"/>
              </a:rPr>
              <a:t>\===========</a:t>
            </a:r>
            <a:endParaRPr sz="2400">
              <a:latin typeface="Courier New"/>
              <a:cs typeface="Courier New"/>
            </a:endParaRPr>
          </a:p>
          <a:p>
            <a:pPr marL="193675">
              <a:lnSpc>
                <a:spcPct val="100000"/>
              </a:lnSpc>
              <a:spcBef>
                <a:spcPts val="125"/>
              </a:spcBef>
            </a:pPr>
            <a:r>
              <a:rPr sz="2400">
                <a:latin typeface="Courier New"/>
                <a:cs typeface="Courier New"/>
              </a:rPr>
              <a:t>spring</a:t>
            </a:r>
            <a:r>
              <a:rPr sz="2400" spc="-65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break</a:t>
            </a:r>
            <a:r>
              <a:rPr sz="2400" spc="-60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in</a:t>
            </a:r>
            <a:r>
              <a:rPr sz="2400" spc="-60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plain</a:t>
            </a:r>
            <a:r>
              <a:rPr sz="2400" spc="-60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city</a:t>
            </a:r>
            <a:r>
              <a:rPr sz="2400" spc="15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its</a:t>
            </a:r>
            <a:r>
              <a:rPr sz="2400" spc="-60">
                <a:latin typeface="Courier New"/>
                <a:cs typeface="Courier New"/>
              </a:rPr>
              <a:t> </a:t>
            </a:r>
            <a:r>
              <a:rPr sz="2400" spc="-10">
                <a:latin typeface="Courier New"/>
                <a:cs typeface="Courier New"/>
              </a:rPr>
              <a:t>snowing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395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05"/>
              </a:spcBef>
            </a:pPr>
            <a:r>
              <a:rPr spc="-434">
                <a:solidFill>
                  <a:srgbClr val="2C2C2C"/>
                </a:solidFill>
                <a:latin typeface="Arial Black"/>
                <a:cs typeface="Arial Black"/>
              </a:rPr>
              <a:t>3</a:t>
            </a:r>
            <a:r>
              <a:rPr spc="-245">
                <a:solidFill>
                  <a:srgbClr val="2C2C2C"/>
                </a:solidFill>
                <a:latin typeface="Arial Black"/>
                <a:cs typeface="Arial Black"/>
              </a:rPr>
              <a:t> </a:t>
            </a:r>
            <a:r>
              <a:rPr spc="-530">
                <a:solidFill>
                  <a:srgbClr val="2C2C2C"/>
                </a:solidFill>
                <a:latin typeface="Arial Black"/>
                <a:cs typeface="Arial Black"/>
              </a:rPr>
              <a:t>TYPES</a:t>
            </a:r>
            <a:r>
              <a:rPr spc="-245">
                <a:solidFill>
                  <a:srgbClr val="2C2C2C"/>
                </a:solidFill>
                <a:latin typeface="Arial Black"/>
                <a:cs typeface="Arial Black"/>
              </a:rPr>
              <a:t> </a:t>
            </a:r>
            <a:r>
              <a:rPr spc="-305">
                <a:solidFill>
                  <a:srgbClr val="2C2C2C"/>
                </a:solidFill>
                <a:latin typeface="Arial Black"/>
                <a:cs typeface="Arial Black"/>
              </a:rPr>
              <a:t>OF</a:t>
            </a:r>
            <a:r>
              <a:rPr spc="-240">
                <a:solidFill>
                  <a:srgbClr val="2C2C2C"/>
                </a:solidFill>
                <a:latin typeface="Arial Black"/>
                <a:cs typeface="Arial Black"/>
              </a:rPr>
              <a:t> </a:t>
            </a:r>
            <a:r>
              <a:rPr spc="-355">
                <a:solidFill>
                  <a:srgbClr val="2C2C2C"/>
                </a:solidFill>
                <a:latin typeface="Arial Black"/>
                <a:cs typeface="Arial Black"/>
              </a:rPr>
              <a:t>SENTIMENT</a:t>
            </a:r>
            <a:r>
              <a:rPr spc="-270">
                <a:solidFill>
                  <a:srgbClr val="2C2C2C"/>
                </a:solidFill>
                <a:latin typeface="Arial Black"/>
                <a:cs typeface="Arial Black"/>
              </a:rPr>
              <a:t> </a:t>
            </a:r>
            <a:r>
              <a:rPr spc="-385">
                <a:solidFill>
                  <a:srgbClr val="2C2C2C"/>
                </a:solidFill>
                <a:latin typeface="Arial Black"/>
                <a:cs typeface="Arial Black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359215"/>
            <a:ext cx="10221595" cy="33166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38760" marR="760730" indent="-226695" algn="just">
              <a:lnSpc>
                <a:spcPct val="111100"/>
              </a:lnSpc>
              <a:spcBef>
                <a:spcPts val="135"/>
              </a:spcBef>
              <a:buClr>
                <a:srgbClr val="000000"/>
              </a:buClr>
              <a:buFont typeface="Arial MT"/>
              <a:buChar char="•"/>
              <a:tabLst>
                <a:tab pos="241300"/>
              </a:tabLst>
            </a:pPr>
            <a:r>
              <a:rPr sz="2000" spc="-155">
                <a:solidFill>
                  <a:srgbClr val="2C2C2C"/>
                </a:solidFill>
                <a:latin typeface="Arial Black"/>
                <a:cs typeface="Arial Black"/>
              </a:rPr>
              <a:t>MANUAL</a:t>
            </a:r>
            <a:r>
              <a:rPr sz="2000" spc="-15">
                <a:solidFill>
                  <a:srgbClr val="2C2C2C"/>
                </a:solidFill>
                <a:latin typeface="Arial Black"/>
                <a:cs typeface="Arial Black"/>
              </a:rPr>
              <a:t> </a:t>
            </a:r>
            <a:r>
              <a:rPr sz="2000" spc="-215">
                <a:solidFill>
                  <a:srgbClr val="2C2C2C"/>
                </a:solidFill>
                <a:latin typeface="Arial Black"/>
                <a:cs typeface="Arial Black"/>
              </a:rPr>
              <a:t>ANALYSIS:</a:t>
            </a:r>
            <a:r>
              <a:rPr sz="2000" spc="50">
                <a:solidFill>
                  <a:srgbClr val="2C2C2C"/>
                </a:solidFill>
                <a:latin typeface="Arial Black"/>
                <a:cs typeface="Arial Black"/>
              </a:rPr>
              <a:t> </a:t>
            </a:r>
            <a:r>
              <a:rPr sz="2000" spc="-50">
                <a:solidFill>
                  <a:srgbClr val="2C2C2C"/>
                </a:solidFill>
                <a:latin typeface="Arial MT"/>
                <a:cs typeface="Arial MT"/>
              </a:rPr>
              <a:t>THIS</a:t>
            </a:r>
            <a:r>
              <a:rPr sz="2000" spc="-8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200">
                <a:solidFill>
                  <a:srgbClr val="2C2C2C"/>
                </a:solidFill>
                <a:latin typeface="Arial MT"/>
                <a:cs typeface="Arial MT"/>
              </a:rPr>
              <a:t>TYPE</a:t>
            </a:r>
            <a:r>
              <a:rPr sz="2000" spc="6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200">
                <a:solidFill>
                  <a:srgbClr val="2C2C2C"/>
                </a:solidFill>
                <a:latin typeface="Arial MT"/>
                <a:cs typeface="Arial MT"/>
              </a:rPr>
              <a:t>USES</a:t>
            </a:r>
            <a:r>
              <a:rPr sz="2000" spc="6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30">
                <a:solidFill>
                  <a:srgbClr val="2C2C2C"/>
                </a:solidFill>
                <a:latin typeface="Arial MT"/>
                <a:cs typeface="Arial MT"/>
              </a:rPr>
              <a:t>MANUALLY</a:t>
            </a:r>
            <a:r>
              <a:rPr sz="2000" spc="-8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55">
                <a:solidFill>
                  <a:srgbClr val="2C2C2C"/>
                </a:solidFill>
                <a:latin typeface="Arial MT"/>
                <a:cs typeface="Arial MT"/>
              </a:rPr>
              <a:t>CREATED</a:t>
            </a:r>
            <a:r>
              <a:rPr sz="2000" spc="8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85">
                <a:solidFill>
                  <a:srgbClr val="2C2C2C"/>
                </a:solidFill>
                <a:latin typeface="Arial MT"/>
                <a:cs typeface="Arial MT"/>
              </a:rPr>
              <a:t>RULES</a:t>
            </a:r>
            <a:r>
              <a:rPr sz="2000" spc="5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10">
                <a:solidFill>
                  <a:srgbClr val="2C2C2C"/>
                </a:solidFill>
                <a:latin typeface="Arial MT"/>
                <a:cs typeface="Arial MT"/>
              </a:rPr>
              <a:t>BASED</a:t>
            </a:r>
            <a:r>
              <a:rPr sz="2000" spc="8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35">
                <a:solidFill>
                  <a:srgbClr val="2C2C2C"/>
                </a:solidFill>
                <a:latin typeface="Arial MT"/>
                <a:cs typeface="Arial MT"/>
              </a:rPr>
              <a:t>ON 	</a:t>
            </a:r>
            <a:r>
              <a:rPr sz="2000" spc="-40">
                <a:solidFill>
                  <a:srgbClr val="2C2C2C"/>
                </a:solidFill>
                <a:latin typeface="Arial MT"/>
                <a:cs typeface="Arial MT"/>
              </a:rPr>
              <a:t>NEUROLINGUISTIC</a:t>
            </a:r>
            <a:r>
              <a:rPr sz="2000" spc="-100">
                <a:solidFill>
                  <a:srgbClr val="2C2C2C"/>
                </a:solidFill>
                <a:latin typeface="Arial MT"/>
                <a:cs typeface="Arial MT"/>
              </a:rPr>
              <a:t> PRINCIPLES,</a:t>
            </a:r>
            <a:r>
              <a:rPr sz="2000" spc="-3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05">
                <a:solidFill>
                  <a:srgbClr val="2C2C2C"/>
                </a:solidFill>
                <a:latin typeface="Arial MT"/>
                <a:cs typeface="Arial MT"/>
              </a:rPr>
              <a:t>SUCH</a:t>
            </a:r>
            <a:r>
              <a:rPr sz="2000" spc="-3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275">
                <a:solidFill>
                  <a:srgbClr val="2C2C2C"/>
                </a:solidFill>
                <a:latin typeface="Arial MT"/>
                <a:cs typeface="Arial MT"/>
              </a:rPr>
              <a:t>AS</a:t>
            </a:r>
            <a:r>
              <a:rPr sz="2000" spc="14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20">
                <a:solidFill>
                  <a:srgbClr val="2C2C2C"/>
                </a:solidFill>
                <a:latin typeface="Arial MT"/>
                <a:cs typeface="Arial MT"/>
              </a:rPr>
              <a:t>STEMMING</a:t>
            </a:r>
            <a:r>
              <a:rPr sz="2000" spc="3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AND</a:t>
            </a:r>
            <a:r>
              <a:rPr sz="2000" spc="9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35">
                <a:solidFill>
                  <a:srgbClr val="2C2C2C"/>
                </a:solidFill>
                <a:latin typeface="Arial MT"/>
                <a:cs typeface="Arial MT"/>
              </a:rPr>
              <a:t>TOKENIZATION.</a:t>
            </a:r>
            <a:r>
              <a:rPr sz="2000" spc="-10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25">
                <a:solidFill>
                  <a:srgbClr val="2C2C2C"/>
                </a:solidFill>
                <a:latin typeface="Arial MT"/>
                <a:cs typeface="Arial MT"/>
              </a:rPr>
              <a:t>IT 	</a:t>
            </a:r>
            <a:r>
              <a:rPr sz="2000" spc="-145">
                <a:solidFill>
                  <a:srgbClr val="2C2C2C"/>
                </a:solidFill>
                <a:latin typeface="Arial MT"/>
                <a:cs typeface="Arial MT"/>
              </a:rPr>
              <a:t>TAKES</a:t>
            </a:r>
            <a:r>
              <a:rPr sz="2000" spc="-10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A</a:t>
            </a:r>
            <a:r>
              <a:rPr sz="2000" spc="-5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0">
                <a:solidFill>
                  <a:srgbClr val="2C2C2C"/>
                </a:solidFill>
                <a:latin typeface="Arial MT"/>
                <a:cs typeface="Arial MT"/>
              </a:rPr>
              <a:t>LONG</a:t>
            </a:r>
            <a:r>
              <a:rPr sz="2000" spc="-16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TIME</a:t>
            </a:r>
            <a:r>
              <a:rPr sz="2000" spc="-2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TO</a:t>
            </a:r>
            <a:r>
              <a:rPr sz="2000" spc="-4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85">
                <a:solidFill>
                  <a:srgbClr val="2C2C2C"/>
                </a:solidFill>
                <a:latin typeface="Arial MT"/>
                <a:cs typeface="Arial MT"/>
              </a:rPr>
              <a:t>SET</a:t>
            </a:r>
            <a:r>
              <a:rPr sz="2000" spc="-10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60">
                <a:solidFill>
                  <a:srgbClr val="2C2C2C"/>
                </a:solidFill>
                <a:latin typeface="Arial MT"/>
                <a:cs typeface="Arial MT"/>
              </a:rPr>
              <a:t>UP,</a:t>
            </a:r>
            <a:r>
              <a:rPr sz="2000" spc="-9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20">
                <a:solidFill>
                  <a:srgbClr val="2C2C2C"/>
                </a:solidFill>
                <a:latin typeface="Arial MT"/>
                <a:cs typeface="Arial MT"/>
              </a:rPr>
              <a:t>BUT</a:t>
            </a:r>
            <a:r>
              <a:rPr sz="2000" spc="-11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IT'S</a:t>
            </a:r>
            <a:r>
              <a:rPr sz="2000" spc="-9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85">
                <a:solidFill>
                  <a:srgbClr val="2C2C2C"/>
                </a:solidFill>
                <a:latin typeface="Arial MT"/>
                <a:cs typeface="Arial MT"/>
              </a:rPr>
              <a:t>EASY</a:t>
            </a:r>
            <a:r>
              <a:rPr sz="2000" spc="-5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TO</a:t>
            </a:r>
            <a:r>
              <a:rPr sz="2000" spc="-4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70">
                <a:solidFill>
                  <a:srgbClr val="2C2C2C"/>
                </a:solidFill>
                <a:latin typeface="Arial MT"/>
                <a:cs typeface="Arial MT"/>
              </a:rPr>
              <a:t>CHANGE</a:t>
            </a:r>
            <a:r>
              <a:rPr sz="2000" spc="-18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AND</a:t>
            </a:r>
            <a:r>
              <a:rPr sz="2000" spc="-9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0">
                <a:solidFill>
                  <a:srgbClr val="2C2C2C"/>
                </a:solidFill>
                <a:latin typeface="Arial MT"/>
                <a:cs typeface="Arial MT"/>
              </a:rPr>
              <a:t>CUSTOMIZE.</a:t>
            </a:r>
            <a:endParaRPr sz="2000">
              <a:latin typeface="Arial MT"/>
              <a:cs typeface="Arial MT"/>
            </a:endParaRPr>
          </a:p>
          <a:p>
            <a:pPr marL="241300" marR="197485" indent="-229235">
              <a:lnSpc>
                <a:spcPct val="111100"/>
              </a:lnSpc>
              <a:spcBef>
                <a:spcPts val="935"/>
              </a:spcBef>
              <a:buClr>
                <a:srgbClr val="000000"/>
              </a:buClr>
              <a:buFont typeface="Arial MT"/>
              <a:buChar char="•"/>
              <a:tabLst>
                <a:tab pos="241300"/>
              </a:tabLst>
            </a:pPr>
            <a:r>
              <a:rPr sz="2000" spc="-155">
                <a:solidFill>
                  <a:srgbClr val="2C2C2C"/>
                </a:solidFill>
                <a:latin typeface="Arial Black"/>
                <a:cs typeface="Arial Black"/>
              </a:rPr>
              <a:t>AUTOMATIC</a:t>
            </a:r>
            <a:r>
              <a:rPr sz="2000" spc="-355">
                <a:solidFill>
                  <a:srgbClr val="2C2C2C"/>
                </a:solidFill>
                <a:latin typeface="Arial Black"/>
                <a:cs typeface="Arial Black"/>
              </a:rPr>
              <a:t> </a:t>
            </a:r>
            <a:r>
              <a:rPr sz="2000" spc="-170">
                <a:solidFill>
                  <a:srgbClr val="2C2C2C"/>
                </a:solidFill>
                <a:latin typeface="Arial Black"/>
                <a:cs typeface="Arial Black"/>
              </a:rPr>
              <a:t>ANALYSIS:</a:t>
            </a:r>
            <a:r>
              <a:rPr sz="2000" spc="-280">
                <a:solidFill>
                  <a:srgbClr val="2C2C2C"/>
                </a:solidFill>
                <a:latin typeface="Arial Black"/>
                <a:cs typeface="Arial Black"/>
              </a:rPr>
              <a:t> </a:t>
            </a:r>
            <a:r>
              <a:rPr sz="2000" spc="-50">
                <a:solidFill>
                  <a:srgbClr val="2C2C2C"/>
                </a:solidFill>
                <a:latin typeface="Arial MT"/>
                <a:cs typeface="Arial MT"/>
              </a:rPr>
              <a:t>THIS</a:t>
            </a:r>
            <a:r>
              <a:rPr sz="2000" spc="-4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80">
                <a:solidFill>
                  <a:srgbClr val="2C2C2C"/>
                </a:solidFill>
                <a:latin typeface="Arial MT"/>
                <a:cs typeface="Arial MT"/>
              </a:rPr>
              <a:t>TYPE</a:t>
            </a:r>
            <a:r>
              <a:rPr sz="2000" spc="3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65">
                <a:solidFill>
                  <a:srgbClr val="2C2C2C"/>
                </a:solidFill>
                <a:latin typeface="Arial MT"/>
                <a:cs typeface="Arial MT"/>
              </a:rPr>
              <a:t>USES</a:t>
            </a:r>
            <a:r>
              <a:rPr sz="2000" spc="-4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0">
                <a:solidFill>
                  <a:srgbClr val="2C2C2C"/>
                </a:solidFill>
                <a:latin typeface="Arial MT"/>
                <a:cs typeface="Arial MT"/>
              </a:rPr>
              <a:t>MACHINE</a:t>
            </a:r>
            <a:r>
              <a:rPr sz="2000" spc="-6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40">
                <a:solidFill>
                  <a:srgbClr val="2C2C2C"/>
                </a:solidFill>
                <a:latin typeface="Arial MT"/>
                <a:cs typeface="Arial MT"/>
              </a:rPr>
              <a:t>LEARNING</a:t>
            </a:r>
            <a:r>
              <a:rPr sz="2000" spc="-20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65">
                <a:solidFill>
                  <a:srgbClr val="2C2C2C"/>
                </a:solidFill>
                <a:latin typeface="Arial MT"/>
                <a:cs typeface="Arial MT"/>
              </a:rPr>
              <a:t>TECHNIQUES</a:t>
            </a:r>
            <a:r>
              <a:rPr sz="2000" spc="-12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20">
                <a:solidFill>
                  <a:srgbClr val="2C2C2C"/>
                </a:solidFill>
                <a:latin typeface="Arial MT"/>
                <a:cs typeface="Arial MT"/>
              </a:rPr>
              <a:t>THAT </a:t>
            </a:r>
            <a:r>
              <a:rPr sz="2000" spc="-140">
                <a:solidFill>
                  <a:srgbClr val="2C2C2C"/>
                </a:solidFill>
                <a:latin typeface="Arial MT"/>
                <a:cs typeface="Arial MT"/>
              </a:rPr>
              <a:t>USE</a:t>
            </a:r>
            <a:r>
              <a:rPr sz="2000" spc="-70">
                <a:solidFill>
                  <a:srgbClr val="2C2C2C"/>
                </a:solidFill>
                <a:latin typeface="Arial MT"/>
                <a:cs typeface="Arial MT"/>
              </a:rPr>
              <a:t> NEURAL</a:t>
            </a:r>
            <a:r>
              <a:rPr sz="2000" spc="-16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95">
                <a:solidFill>
                  <a:srgbClr val="2C2C2C"/>
                </a:solidFill>
                <a:latin typeface="Arial MT"/>
                <a:cs typeface="Arial MT"/>
              </a:rPr>
              <a:t>NETWORKS</a:t>
            </a:r>
            <a:r>
              <a:rPr sz="2000" spc="-14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AND</a:t>
            </a:r>
            <a:r>
              <a:rPr sz="2000" spc="-4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90">
                <a:solidFill>
                  <a:srgbClr val="2C2C2C"/>
                </a:solidFill>
                <a:latin typeface="Arial MT"/>
                <a:cs typeface="Arial MT"/>
              </a:rPr>
              <a:t>STATISTICAL</a:t>
            </a:r>
            <a:r>
              <a:rPr sz="2000" spc="-16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55">
                <a:solidFill>
                  <a:srgbClr val="2C2C2C"/>
                </a:solidFill>
                <a:latin typeface="Arial MT"/>
                <a:cs typeface="Arial MT"/>
              </a:rPr>
              <a:t>MODELS</a:t>
            </a:r>
            <a:r>
              <a:rPr sz="2000" spc="-6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TO</a:t>
            </a:r>
            <a:r>
              <a:rPr sz="2000" spc="1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35">
                <a:solidFill>
                  <a:srgbClr val="2C2C2C"/>
                </a:solidFill>
                <a:latin typeface="Arial MT"/>
                <a:cs typeface="Arial MT"/>
              </a:rPr>
              <a:t>CLASSIFY</a:t>
            </a:r>
            <a:r>
              <a:rPr sz="2000" spc="-10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50">
                <a:solidFill>
                  <a:srgbClr val="2C2C2C"/>
                </a:solidFill>
                <a:latin typeface="Arial MT"/>
                <a:cs typeface="Arial MT"/>
              </a:rPr>
              <a:t>LANGUAGE.</a:t>
            </a:r>
            <a:r>
              <a:rPr sz="2000" spc="-9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25">
                <a:solidFill>
                  <a:srgbClr val="2C2C2C"/>
                </a:solidFill>
                <a:latin typeface="Arial MT"/>
                <a:cs typeface="Arial MT"/>
              </a:rPr>
              <a:t>IT </a:t>
            </a:r>
            <a:r>
              <a:rPr sz="2000" spc="-65">
                <a:solidFill>
                  <a:srgbClr val="2C2C2C"/>
                </a:solidFill>
                <a:latin typeface="Arial MT"/>
                <a:cs typeface="Arial MT"/>
              </a:rPr>
              <a:t>CAN</a:t>
            </a:r>
            <a:r>
              <a:rPr sz="2000" spc="-7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14">
                <a:solidFill>
                  <a:srgbClr val="2C2C2C"/>
                </a:solidFill>
                <a:latin typeface="Arial MT"/>
                <a:cs typeface="Arial MT"/>
              </a:rPr>
              <a:t>BE</a:t>
            </a:r>
            <a:r>
              <a:rPr sz="2000" spc="-10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40">
                <a:solidFill>
                  <a:srgbClr val="2C2C2C"/>
                </a:solidFill>
                <a:latin typeface="Arial MT"/>
                <a:cs typeface="Arial MT"/>
              </a:rPr>
              <a:t>CHALLENGING</a:t>
            </a:r>
            <a:r>
              <a:rPr sz="2000" spc="-229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TO</a:t>
            </a:r>
            <a:r>
              <a:rPr sz="2000" spc="-3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65">
                <a:solidFill>
                  <a:srgbClr val="2C2C2C"/>
                </a:solidFill>
                <a:latin typeface="Arial MT"/>
                <a:cs typeface="Arial MT"/>
              </a:rPr>
              <a:t>CHANGE,</a:t>
            </a:r>
            <a:r>
              <a:rPr sz="2000" spc="-16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25">
                <a:solidFill>
                  <a:srgbClr val="2C2C2C"/>
                </a:solidFill>
                <a:latin typeface="Arial MT"/>
                <a:cs typeface="Arial MT"/>
              </a:rPr>
              <a:t>BUT</a:t>
            </a:r>
            <a:r>
              <a:rPr sz="2000" spc="-18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IT'S</a:t>
            </a:r>
            <a:r>
              <a:rPr sz="2000" spc="-9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85">
                <a:solidFill>
                  <a:srgbClr val="2C2C2C"/>
                </a:solidFill>
                <a:latin typeface="Arial MT"/>
                <a:cs typeface="Arial MT"/>
              </a:rPr>
              <a:t>EASY</a:t>
            </a:r>
            <a:r>
              <a:rPr sz="2000" spc="-4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TO</a:t>
            </a:r>
            <a:r>
              <a:rPr sz="2000" spc="-3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85">
                <a:solidFill>
                  <a:srgbClr val="2C2C2C"/>
                </a:solidFill>
                <a:latin typeface="Arial MT"/>
                <a:cs typeface="Arial MT"/>
              </a:rPr>
              <a:t>SET</a:t>
            </a:r>
            <a:r>
              <a:rPr sz="2000" spc="-10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UP</a:t>
            </a:r>
            <a:r>
              <a:rPr sz="2000" spc="-4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AND</a:t>
            </a:r>
            <a:r>
              <a:rPr sz="2000" spc="-8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0">
                <a:solidFill>
                  <a:srgbClr val="2C2C2C"/>
                </a:solidFill>
                <a:latin typeface="Arial MT"/>
                <a:cs typeface="Arial MT"/>
              </a:rPr>
              <a:t>MANAGE.</a:t>
            </a:r>
            <a:endParaRPr sz="2000">
              <a:latin typeface="Arial MT"/>
              <a:cs typeface="Arial MT"/>
            </a:endParaRPr>
          </a:p>
          <a:p>
            <a:pPr marL="241300" marR="5080" indent="-229235">
              <a:lnSpc>
                <a:spcPct val="111100"/>
              </a:lnSpc>
              <a:spcBef>
                <a:spcPts val="940"/>
              </a:spcBef>
              <a:buClr>
                <a:srgbClr val="000000"/>
              </a:buClr>
              <a:buFont typeface="Arial MT"/>
              <a:buChar char="•"/>
              <a:tabLst>
                <a:tab pos="241300"/>
              </a:tabLst>
            </a:pPr>
            <a:r>
              <a:rPr sz="2000" spc="-145">
                <a:solidFill>
                  <a:srgbClr val="2C2C2C"/>
                </a:solidFill>
                <a:latin typeface="Arial Black"/>
                <a:cs typeface="Arial Black"/>
              </a:rPr>
              <a:t>HYBRID</a:t>
            </a:r>
            <a:r>
              <a:rPr sz="2000" spc="-260">
                <a:solidFill>
                  <a:srgbClr val="2C2C2C"/>
                </a:solidFill>
                <a:latin typeface="Arial Black"/>
                <a:cs typeface="Arial Black"/>
              </a:rPr>
              <a:t> </a:t>
            </a:r>
            <a:r>
              <a:rPr sz="2000" spc="-175">
                <a:solidFill>
                  <a:srgbClr val="2C2C2C"/>
                </a:solidFill>
                <a:latin typeface="Arial Black"/>
                <a:cs typeface="Arial Black"/>
              </a:rPr>
              <a:t>ANALYSIS:</a:t>
            </a:r>
            <a:r>
              <a:rPr sz="2000" spc="-285">
                <a:solidFill>
                  <a:srgbClr val="2C2C2C"/>
                </a:solidFill>
                <a:latin typeface="Arial Black"/>
                <a:cs typeface="Arial Black"/>
              </a:rPr>
              <a:t> </a:t>
            </a:r>
            <a:r>
              <a:rPr sz="2000" spc="-55">
                <a:solidFill>
                  <a:srgbClr val="2C2C2C"/>
                </a:solidFill>
                <a:latin typeface="Arial MT"/>
                <a:cs typeface="Arial MT"/>
              </a:rPr>
              <a:t>THIS </a:t>
            </a:r>
            <a:r>
              <a:rPr sz="2000" spc="-180">
                <a:solidFill>
                  <a:srgbClr val="2C2C2C"/>
                </a:solidFill>
                <a:latin typeface="Arial MT"/>
                <a:cs typeface="Arial MT"/>
              </a:rPr>
              <a:t>TYPE</a:t>
            </a:r>
            <a:r>
              <a:rPr sz="2000" spc="2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65">
                <a:solidFill>
                  <a:srgbClr val="2C2C2C"/>
                </a:solidFill>
                <a:latin typeface="Arial MT"/>
                <a:cs typeface="Arial MT"/>
              </a:rPr>
              <a:t>USES</a:t>
            </a:r>
            <a:r>
              <a:rPr sz="2000" spc="-5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0">
                <a:solidFill>
                  <a:srgbClr val="2C2C2C"/>
                </a:solidFill>
                <a:latin typeface="Arial MT"/>
                <a:cs typeface="Arial MT"/>
              </a:rPr>
              <a:t>BOTH</a:t>
            </a:r>
            <a:r>
              <a:rPr sz="2000" spc="-6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10">
                <a:solidFill>
                  <a:srgbClr val="2C2C2C"/>
                </a:solidFill>
                <a:latin typeface="Arial MT"/>
                <a:cs typeface="Arial MT"/>
              </a:rPr>
              <a:t>RULES-</a:t>
            </a:r>
            <a:r>
              <a:rPr sz="2000" spc="-105">
                <a:solidFill>
                  <a:srgbClr val="2C2C2C"/>
                </a:solidFill>
                <a:latin typeface="Arial MT"/>
                <a:cs typeface="Arial MT"/>
              </a:rPr>
              <a:t>BASED</a:t>
            </a:r>
            <a:r>
              <a:rPr sz="2000" spc="-204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AND</a:t>
            </a:r>
            <a:r>
              <a:rPr sz="2000" spc="-4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0">
                <a:solidFill>
                  <a:srgbClr val="2C2C2C"/>
                </a:solidFill>
                <a:latin typeface="Arial MT"/>
                <a:cs typeface="Arial MT"/>
              </a:rPr>
              <a:t>MACHINE-LEARNING </a:t>
            </a:r>
            <a:r>
              <a:rPr sz="2000" spc="-120">
                <a:solidFill>
                  <a:srgbClr val="2C2C2C"/>
                </a:solidFill>
                <a:latin typeface="Arial MT"/>
                <a:cs typeface="Arial MT"/>
              </a:rPr>
              <a:t>ANALYSES.</a:t>
            </a:r>
            <a:r>
              <a:rPr sz="2000" spc="-11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IT'S</a:t>
            </a:r>
            <a:r>
              <a:rPr sz="2000" spc="-8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2C2C2C"/>
                </a:solidFill>
                <a:latin typeface="Arial MT"/>
                <a:cs typeface="Arial MT"/>
              </a:rPr>
              <a:t>A</a:t>
            </a:r>
            <a:r>
              <a:rPr sz="2000" spc="-3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70">
                <a:solidFill>
                  <a:srgbClr val="2C2C2C"/>
                </a:solidFill>
                <a:latin typeface="Arial MT"/>
                <a:cs typeface="Arial MT"/>
              </a:rPr>
              <a:t>BALANCED</a:t>
            </a:r>
            <a:r>
              <a:rPr sz="2000" spc="-15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00">
                <a:solidFill>
                  <a:srgbClr val="2C2C2C"/>
                </a:solidFill>
                <a:latin typeface="Arial MT"/>
                <a:cs typeface="Arial MT"/>
              </a:rPr>
              <a:t>APPROACH</a:t>
            </a:r>
            <a:r>
              <a:rPr sz="2000" spc="-9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55">
                <a:solidFill>
                  <a:srgbClr val="2C2C2C"/>
                </a:solidFill>
                <a:latin typeface="Arial MT"/>
                <a:cs typeface="Arial MT"/>
              </a:rPr>
              <a:t>THAT</a:t>
            </a:r>
            <a:r>
              <a:rPr sz="2000" spc="-1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55">
                <a:solidFill>
                  <a:srgbClr val="2C2C2C"/>
                </a:solidFill>
                <a:latin typeface="Arial MT"/>
                <a:cs typeface="Arial MT"/>
              </a:rPr>
              <a:t>MOST</a:t>
            </a:r>
            <a:r>
              <a:rPr sz="2000" spc="-9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70">
                <a:solidFill>
                  <a:srgbClr val="2C2C2C"/>
                </a:solidFill>
                <a:latin typeface="Arial MT"/>
                <a:cs typeface="Arial MT"/>
              </a:rPr>
              <a:t>SOCIAL</a:t>
            </a:r>
            <a:r>
              <a:rPr sz="2000" spc="-25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0">
                <a:solidFill>
                  <a:srgbClr val="2C2C2C"/>
                </a:solidFill>
                <a:latin typeface="Arial MT"/>
                <a:cs typeface="Arial MT"/>
              </a:rPr>
              <a:t>LISTENING </a:t>
            </a:r>
            <a:r>
              <a:rPr sz="2000" spc="-60">
                <a:solidFill>
                  <a:srgbClr val="2C2C2C"/>
                </a:solidFill>
                <a:latin typeface="Arial MT"/>
                <a:cs typeface="Arial MT"/>
              </a:rPr>
              <a:t>APPLICATIONS</a:t>
            </a:r>
            <a:r>
              <a:rPr sz="2000" spc="-40">
                <a:solidFill>
                  <a:srgbClr val="2C2C2C"/>
                </a:solidFill>
                <a:latin typeface="Arial MT"/>
                <a:cs typeface="Arial MT"/>
              </a:rPr>
              <a:t> </a:t>
            </a:r>
            <a:r>
              <a:rPr sz="2000" spc="-10">
                <a:solidFill>
                  <a:srgbClr val="2C2C2C"/>
                </a:solidFill>
                <a:latin typeface="Arial MT"/>
                <a:cs typeface="Arial MT"/>
              </a:rPr>
              <a:t>EMPLOY.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917575" y="1722119"/>
            <a:ext cx="10184130" cy="42894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1300"/>
              </a:tabLst>
            </a:pPr>
            <a:r>
              <a:rPr sz="2750" b="1">
                <a:latin typeface="Calibri"/>
                <a:cs typeface="Calibri"/>
              </a:rPr>
              <a:t>Removal</a:t>
            </a:r>
            <a:r>
              <a:rPr sz="2750" b="1" spc="105">
                <a:latin typeface="Calibri"/>
                <a:cs typeface="Calibri"/>
              </a:rPr>
              <a:t> </a:t>
            </a:r>
            <a:r>
              <a:rPr sz="2750" b="1">
                <a:latin typeface="Calibri"/>
                <a:cs typeface="Calibri"/>
              </a:rPr>
              <a:t>of</a:t>
            </a:r>
            <a:r>
              <a:rPr sz="2750" b="1" spc="-20">
                <a:latin typeface="Calibri"/>
                <a:cs typeface="Calibri"/>
              </a:rPr>
              <a:t> </a:t>
            </a:r>
            <a:r>
              <a:rPr sz="2750" b="1">
                <a:latin typeface="Calibri"/>
                <a:cs typeface="Calibri"/>
              </a:rPr>
              <a:t>Stop</a:t>
            </a:r>
            <a:r>
              <a:rPr sz="2750" b="1" spc="50">
                <a:latin typeface="Calibri"/>
                <a:cs typeface="Calibri"/>
              </a:rPr>
              <a:t> </a:t>
            </a:r>
            <a:r>
              <a:rPr sz="2750" b="1" spc="-10">
                <a:latin typeface="Calibri"/>
                <a:cs typeface="Calibri"/>
              </a:rPr>
              <a:t>words</a:t>
            </a:r>
            <a:r>
              <a:rPr sz="2750" spc="-10">
                <a:latin typeface="Calibri"/>
                <a:cs typeface="Calibri"/>
              </a:rPr>
              <a:t>:</a:t>
            </a:r>
            <a:endParaRPr sz="2750">
              <a:latin typeface="Calibri"/>
              <a:cs typeface="Calibri"/>
            </a:endParaRPr>
          </a:p>
          <a:p>
            <a:pPr marL="241300" marR="88900" indent="-229235">
              <a:lnSpc>
                <a:spcPct val="81900"/>
              </a:lnSpc>
              <a:spcBef>
                <a:spcPts val="980"/>
              </a:spcBef>
              <a:buFont typeface="Arial MT"/>
              <a:buChar char="•"/>
              <a:tabLst>
                <a:tab pos="241300"/>
              </a:tabLst>
            </a:pPr>
            <a:r>
              <a:rPr sz="2750">
                <a:latin typeface="Calibri"/>
                <a:cs typeface="Calibri"/>
              </a:rPr>
              <a:t>Stopwords</a:t>
            </a:r>
            <a:r>
              <a:rPr sz="2750" spc="12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are</a:t>
            </a:r>
            <a:r>
              <a:rPr sz="2750" spc="-8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the</a:t>
            </a:r>
            <a:r>
              <a:rPr sz="2750" spc="6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most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common</a:t>
            </a:r>
            <a:r>
              <a:rPr sz="2750" spc="-8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words</a:t>
            </a:r>
            <a:r>
              <a:rPr sz="2750" spc="5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in</a:t>
            </a:r>
            <a:r>
              <a:rPr sz="2750" spc="5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any</a:t>
            </a:r>
            <a:r>
              <a:rPr sz="2750" spc="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natural</a:t>
            </a:r>
            <a:r>
              <a:rPr sz="2750" spc="5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language.</a:t>
            </a:r>
            <a:r>
              <a:rPr sz="2750" spc="210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For </a:t>
            </a:r>
            <a:r>
              <a:rPr sz="2750">
                <a:latin typeface="Calibri"/>
                <a:cs typeface="Calibri"/>
              </a:rPr>
              <a:t>the</a:t>
            </a:r>
            <a:r>
              <a:rPr sz="2750" spc="4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purpose</a:t>
            </a:r>
            <a:r>
              <a:rPr sz="2750" spc="10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of</a:t>
            </a:r>
            <a:r>
              <a:rPr sz="2750" spc="-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analyzing</a:t>
            </a:r>
            <a:r>
              <a:rPr sz="2750" spc="4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text</a:t>
            </a:r>
            <a:r>
              <a:rPr sz="2750" spc="4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data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and</a:t>
            </a:r>
            <a:r>
              <a:rPr sz="2750" spc="4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building</a:t>
            </a:r>
            <a:r>
              <a:rPr sz="2750" spc="25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NLP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models,</a:t>
            </a:r>
            <a:r>
              <a:rPr sz="2750" spc="5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these </a:t>
            </a:r>
            <a:r>
              <a:rPr sz="2750">
                <a:latin typeface="Calibri"/>
                <a:cs typeface="Calibri"/>
              </a:rPr>
              <a:t>stopwords</a:t>
            </a:r>
            <a:r>
              <a:rPr sz="2750" spc="12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might</a:t>
            </a:r>
            <a:r>
              <a:rPr sz="2750" spc="6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not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add</a:t>
            </a:r>
            <a:r>
              <a:rPr sz="2750" spc="6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much</a:t>
            </a:r>
            <a:r>
              <a:rPr sz="2750" spc="-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value</a:t>
            </a:r>
            <a:r>
              <a:rPr sz="2750" spc="13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to</a:t>
            </a:r>
            <a:r>
              <a:rPr sz="2750" spc="-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the</a:t>
            </a:r>
            <a:r>
              <a:rPr sz="2750" spc="6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meaning</a:t>
            </a:r>
            <a:r>
              <a:rPr sz="2750" spc="13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of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the </a:t>
            </a:r>
            <a:r>
              <a:rPr sz="2750" spc="-10">
                <a:latin typeface="Calibri"/>
                <a:cs typeface="Calibri"/>
              </a:rPr>
              <a:t>document.</a:t>
            </a:r>
            <a:endParaRPr sz="2750">
              <a:latin typeface="Calibri"/>
              <a:cs typeface="Calibri"/>
            </a:endParaRPr>
          </a:p>
          <a:p>
            <a:pPr marL="240029" marR="5080" indent="-227965">
              <a:lnSpc>
                <a:spcPts val="2700"/>
              </a:lnSpc>
              <a:spcBef>
                <a:spcPts val="970"/>
              </a:spcBef>
              <a:buFont typeface="Arial MT"/>
              <a:buChar char="•"/>
              <a:tabLst>
                <a:tab pos="241300"/>
              </a:tabLst>
            </a:pPr>
            <a:r>
              <a:rPr sz="2750" spc="-20">
                <a:latin typeface="Calibri"/>
                <a:cs typeface="Calibri"/>
              </a:rPr>
              <a:t>Generally,</a:t>
            </a:r>
            <a:r>
              <a:rPr sz="2750" spc="16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the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most</a:t>
            </a:r>
            <a:r>
              <a:rPr sz="2750" spc="-4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common</a:t>
            </a:r>
            <a:r>
              <a:rPr sz="2750" spc="-114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words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used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in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</a:t>
            </a:r>
            <a:r>
              <a:rPr sz="2750" spc="-7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text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are</a:t>
            </a:r>
            <a:r>
              <a:rPr sz="2750" spc="-45">
                <a:latin typeface="Calibri"/>
                <a:cs typeface="Calibri"/>
              </a:rPr>
              <a:t> </a:t>
            </a:r>
            <a:r>
              <a:rPr sz="2750" spc="-30">
                <a:latin typeface="Calibri"/>
                <a:cs typeface="Calibri"/>
              </a:rPr>
              <a:t>“the”,</a:t>
            </a:r>
            <a:r>
              <a:rPr sz="2750" spc="175">
                <a:latin typeface="Calibri"/>
                <a:cs typeface="Calibri"/>
              </a:rPr>
              <a:t> </a:t>
            </a:r>
            <a:r>
              <a:rPr sz="2750" spc="-30">
                <a:latin typeface="Calibri"/>
                <a:cs typeface="Calibri"/>
              </a:rPr>
              <a:t>“is”,</a:t>
            </a:r>
            <a:r>
              <a:rPr sz="2750" spc="17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“in”, 	</a:t>
            </a:r>
            <a:r>
              <a:rPr sz="2750">
                <a:latin typeface="Calibri"/>
                <a:cs typeface="Calibri"/>
              </a:rPr>
              <a:t>“for”,</a:t>
            </a:r>
            <a:r>
              <a:rPr sz="2750" spc="-9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“where”,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“when”,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“to”,</a:t>
            </a:r>
            <a:r>
              <a:rPr sz="2750" spc="-9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“at”</a:t>
            </a:r>
            <a:r>
              <a:rPr sz="2750" spc="-10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etc.</a:t>
            </a:r>
            <a:endParaRPr sz="2750">
              <a:latin typeface="Calibri"/>
              <a:cs typeface="Calibri"/>
            </a:endParaRPr>
          </a:p>
          <a:p>
            <a:pPr marL="241300" marR="101600" indent="-229235">
              <a:lnSpc>
                <a:spcPct val="81200"/>
              </a:lnSpc>
              <a:spcBef>
                <a:spcPts val="1010"/>
              </a:spcBef>
              <a:buFont typeface="Arial MT"/>
              <a:buChar char="•"/>
              <a:tabLst>
                <a:tab pos="241300"/>
              </a:tabLst>
            </a:pPr>
            <a:r>
              <a:rPr sz="2750">
                <a:latin typeface="Calibri"/>
                <a:cs typeface="Calibri"/>
              </a:rPr>
              <a:t>Consider</a:t>
            </a:r>
            <a:r>
              <a:rPr sz="2750" spc="1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this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text</a:t>
            </a:r>
            <a:r>
              <a:rPr sz="2750" spc="3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string</a:t>
            </a:r>
            <a:r>
              <a:rPr sz="2750" spc="1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–</a:t>
            </a:r>
            <a:r>
              <a:rPr sz="2750" spc="-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“There</a:t>
            </a:r>
            <a:r>
              <a:rPr sz="2750" spc="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is</a:t>
            </a:r>
            <a:r>
              <a:rPr sz="2750" spc="3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</a:t>
            </a:r>
            <a:r>
              <a:rPr sz="2750" spc="-6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pen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on</a:t>
            </a:r>
            <a:r>
              <a:rPr sz="2750" spc="-4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the</a:t>
            </a:r>
            <a:r>
              <a:rPr sz="2750" spc="35">
                <a:latin typeface="Calibri"/>
                <a:cs typeface="Calibri"/>
              </a:rPr>
              <a:t> </a:t>
            </a:r>
            <a:r>
              <a:rPr sz="2750" spc="-30">
                <a:latin typeface="Calibri"/>
                <a:cs typeface="Calibri"/>
              </a:rPr>
              <a:t>table”.</a:t>
            </a:r>
            <a:r>
              <a:rPr sz="2750" spc="10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Now,</a:t>
            </a:r>
            <a:r>
              <a:rPr sz="2750" spc="-30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the </a:t>
            </a:r>
            <a:r>
              <a:rPr sz="2750">
                <a:latin typeface="Calibri"/>
                <a:cs typeface="Calibri"/>
              </a:rPr>
              <a:t>words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-30">
                <a:latin typeface="Calibri"/>
                <a:cs typeface="Calibri"/>
              </a:rPr>
              <a:t>“is”,</a:t>
            </a:r>
            <a:r>
              <a:rPr sz="2750" spc="145">
                <a:latin typeface="Calibri"/>
                <a:cs typeface="Calibri"/>
              </a:rPr>
              <a:t> </a:t>
            </a:r>
            <a:r>
              <a:rPr sz="2750" spc="-40">
                <a:latin typeface="Calibri"/>
                <a:cs typeface="Calibri"/>
              </a:rPr>
              <a:t>“a”,</a:t>
            </a:r>
            <a:r>
              <a:rPr sz="2750" spc="80">
                <a:latin typeface="Calibri"/>
                <a:cs typeface="Calibri"/>
              </a:rPr>
              <a:t> </a:t>
            </a:r>
            <a:r>
              <a:rPr sz="2750" spc="-50">
                <a:latin typeface="Calibri"/>
                <a:cs typeface="Calibri"/>
              </a:rPr>
              <a:t>“on”,</a:t>
            </a:r>
            <a:r>
              <a:rPr sz="2750" spc="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and “the”</a:t>
            </a:r>
            <a:r>
              <a:rPr sz="2750" spc="6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add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no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meaning</a:t>
            </a:r>
            <a:r>
              <a:rPr sz="2750" spc="7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to</a:t>
            </a:r>
            <a:r>
              <a:rPr sz="2750" spc="-7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the </a:t>
            </a:r>
            <a:r>
              <a:rPr sz="2750" spc="-10">
                <a:latin typeface="Calibri"/>
                <a:cs typeface="Calibri"/>
              </a:rPr>
              <a:t>statement </a:t>
            </a:r>
            <a:r>
              <a:rPr sz="2750">
                <a:latin typeface="Calibri"/>
                <a:cs typeface="Calibri"/>
              </a:rPr>
              <a:t>while</a:t>
            </a:r>
            <a:r>
              <a:rPr sz="2750" spc="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parsing</a:t>
            </a:r>
            <a:r>
              <a:rPr sz="2750" spc="114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it.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Whereas</a:t>
            </a:r>
            <a:r>
              <a:rPr sz="2750" spc="-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words</a:t>
            </a:r>
            <a:r>
              <a:rPr sz="2750" spc="4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like</a:t>
            </a:r>
            <a:r>
              <a:rPr sz="2750" spc="-8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“there”,</a:t>
            </a:r>
            <a:r>
              <a:rPr sz="2750" spc="19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“book”,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and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“table”</a:t>
            </a:r>
            <a:r>
              <a:rPr sz="2750" spc="45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are </a:t>
            </a:r>
            <a:r>
              <a:rPr sz="2750">
                <a:latin typeface="Calibri"/>
                <a:cs typeface="Calibri"/>
              </a:rPr>
              <a:t>the</a:t>
            </a:r>
            <a:r>
              <a:rPr sz="2750" spc="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keywords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and</a:t>
            </a:r>
            <a:r>
              <a:rPr sz="2750" spc="-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tell</a:t>
            </a:r>
            <a:r>
              <a:rPr sz="2750" spc="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us</a:t>
            </a:r>
            <a:r>
              <a:rPr sz="2750" spc="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what</a:t>
            </a:r>
            <a:r>
              <a:rPr sz="2750" spc="4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the</a:t>
            </a:r>
            <a:r>
              <a:rPr sz="2750" spc="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statement</a:t>
            </a:r>
            <a:r>
              <a:rPr sz="2750" spc="4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is</a:t>
            </a:r>
            <a:r>
              <a:rPr sz="2750" spc="3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all</a:t>
            </a:r>
            <a:r>
              <a:rPr sz="2750" spc="-4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about.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917575" y="447992"/>
            <a:ext cx="9962515" cy="5462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>
                <a:latin typeface="Calibri"/>
                <a:cs typeface="Calibri"/>
              </a:rPr>
              <a:t>Loading</a:t>
            </a:r>
            <a:r>
              <a:rPr sz="2600" b="1" spc="-75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the</a:t>
            </a:r>
            <a:r>
              <a:rPr sz="2600" b="1" spc="10">
                <a:latin typeface="Calibri"/>
                <a:cs typeface="Calibri"/>
              </a:rPr>
              <a:t> </a:t>
            </a:r>
            <a:r>
              <a:rPr sz="2600" b="1" spc="-10">
                <a:latin typeface="Calibri"/>
                <a:cs typeface="Calibri"/>
              </a:rPr>
              <a:t>Dataset</a:t>
            </a:r>
            <a:r>
              <a:rPr sz="2600" b="1" spc="-105">
                <a:latin typeface="Calibri"/>
                <a:cs typeface="Calibri"/>
              </a:rPr>
              <a:t> </a:t>
            </a:r>
            <a:r>
              <a:rPr sz="2600" spc="-5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12700" marR="43180">
              <a:lnSpc>
                <a:spcPct val="69800"/>
              </a:lnSpc>
              <a:spcBef>
                <a:spcPts val="975"/>
              </a:spcBef>
            </a:pPr>
            <a:r>
              <a:rPr sz="2600">
                <a:latin typeface="Calibri"/>
                <a:cs typeface="Calibri"/>
              </a:rPr>
              <a:t>In</a:t>
            </a:r>
            <a:r>
              <a:rPr sz="2600" spc="-3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order</a:t>
            </a:r>
            <a:r>
              <a:rPr sz="2600" spc="-1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to</a:t>
            </a:r>
            <a:r>
              <a:rPr sz="2600" spc="-3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build</a:t>
            </a:r>
            <a:r>
              <a:rPr sz="2600" spc="-2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our</a:t>
            </a:r>
            <a:r>
              <a:rPr sz="2600" spc="-1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classifier</a:t>
            </a:r>
            <a:r>
              <a:rPr sz="2600" spc="-15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model,</a:t>
            </a:r>
            <a:r>
              <a:rPr sz="2600" spc="1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we</a:t>
            </a:r>
            <a:r>
              <a:rPr sz="2600" spc="-3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need</a:t>
            </a:r>
            <a:r>
              <a:rPr sz="2600" spc="-2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a</a:t>
            </a:r>
            <a:r>
              <a:rPr sz="2600" spc="2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dataset</a:t>
            </a:r>
            <a:r>
              <a:rPr sz="2600" spc="-19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which</a:t>
            </a:r>
            <a:r>
              <a:rPr sz="2600" spc="-3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contains</a:t>
            </a:r>
            <a:r>
              <a:rPr sz="2600" spc="-120">
                <a:latin typeface="Calibri"/>
                <a:cs typeface="Calibri"/>
              </a:rPr>
              <a:t> </a:t>
            </a:r>
            <a:r>
              <a:rPr sz="2600" spc="-50">
                <a:latin typeface="Calibri"/>
                <a:cs typeface="Calibri"/>
              </a:rPr>
              <a:t>a </a:t>
            </a:r>
            <a:r>
              <a:rPr sz="2600">
                <a:latin typeface="Calibri"/>
                <a:cs typeface="Calibri"/>
              </a:rPr>
              <a:t>huge</a:t>
            </a:r>
            <a:r>
              <a:rPr sz="2600" spc="-7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number</a:t>
            </a:r>
            <a:r>
              <a:rPr sz="2600" spc="2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of</a:t>
            </a:r>
            <a:r>
              <a:rPr sz="2600" spc="-8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tweets</a:t>
            </a:r>
            <a:r>
              <a:rPr sz="2600" spc="-8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and</a:t>
            </a:r>
            <a:r>
              <a:rPr sz="2600" spc="-6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  <a:r>
              <a:rPr sz="2600" spc="-13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corresponding </a:t>
            </a:r>
            <a:r>
              <a:rPr sz="2600" spc="-10">
                <a:latin typeface="Calibri"/>
                <a:cs typeface="Calibri"/>
              </a:rPr>
              <a:t>feeling</a:t>
            </a:r>
            <a:r>
              <a:rPr sz="2600" spc="-7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being</a:t>
            </a:r>
            <a:r>
              <a:rPr sz="2600" spc="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expressed</a:t>
            </a:r>
            <a:r>
              <a:rPr sz="2600" spc="-65">
                <a:latin typeface="Calibri"/>
                <a:cs typeface="Calibri"/>
              </a:rPr>
              <a:t> </a:t>
            </a:r>
            <a:r>
              <a:rPr sz="2600" spc="-25">
                <a:latin typeface="Calibri"/>
                <a:cs typeface="Calibri"/>
              </a:rPr>
              <a:t>at.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69800"/>
              </a:lnSpc>
              <a:spcBef>
                <a:spcPts val="1050"/>
              </a:spcBef>
            </a:pPr>
            <a:r>
              <a:rPr sz="2600">
                <a:latin typeface="Calibri"/>
                <a:cs typeface="Calibri"/>
              </a:rPr>
              <a:t>In</a:t>
            </a:r>
            <a:r>
              <a:rPr sz="2600" spc="-3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any</a:t>
            </a:r>
            <a:r>
              <a:rPr sz="2600" spc="-6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project</a:t>
            </a:r>
            <a:r>
              <a:rPr sz="2600" spc="9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related</a:t>
            </a:r>
            <a:r>
              <a:rPr sz="2600" spc="-10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to</a:t>
            </a:r>
            <a:r>
              <a:rPr sz="2600" spc="-10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  <a:r>
              <a:rPr sz="2600" spc="-3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manipulation</a:t>
            </a:r>
            <a:r>
              <a:rPr sz="2600" spc="-10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and</a:t>
            </a:r>
            <a:r>
              <a:rPr sz="2600" spc="-3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analysis</a:t>
            </a:r>
            <a:r>
              <a:rPr sz="2600" spc="-13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of</a:t>
            </a:r>
            <a:r>
              <a:rPr sz="2600" spc="-5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data,</a:t>
            </a:r>
            <a:r>
              <a:rPr sz="2600" spc="-13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we</a:t>
            </a:r>
            <a:r>
              <a:rPr sz="2600" spc="-35">
                <a:latin typeface="Calibri"/>
                <a:cs typeface="Calibri"/>
              </a:rPr>
              <a:t> </a:t>
            </a:r>
            <a:r>
              <a:rPr sz="2600" spc="-10">
                <a:latin typeface="Calibri"/>
                <a:cs typeface="Calibri"/>
              </a:rPr>
              <a:t>always </a:t>
            </a:r>
            <a:r>
              <a:rPr sz="2600">
                <a:latin typeface="Calibri"/>
                <a:cs typeface="Calibri"/>
              </a:rPr>
              <a:t>start</a:t>
            </a:r>
            <a:r>
              <a:rPr sz="2600" spc="-12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by</a:t>
            </a:r>
            <a:r>
              <a:rPr sz="2600" spc="-5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collecting</a:t>
            </a:r>
            <a:r>
              <a:rPr sz="2600" spc="-3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  <a:r>
              <a:rPr sz="2600" spc="-2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data</a:t>
            </a:r>
            <a:r>
              <a:rPr sz="2600" spc="-12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on</a:t>
            </a:r>
            <a:r>
              <a:rPr sz="2600" spc="-2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which</a:t>
            </a:r>
            <a:r>
              <a:rPr sz="2600" spc="-2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we</a:t>
            </a:r>
            <a:r>
              <a:rPr sz="2600" spc="-9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are</a:t>
            </a:r>
            <a:r>
              <a:rPr sz="2600" spc="-2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going</a:t>
            </a:r>
            <a:r>
              <a:rPr sz="2600" spc="-3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to</a:t>
            </a:r>
            <a:r>
              <a:rPr sz="2600" spc="-3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work.</a:t>
            </a:r>
            <a:r>
              <a:rPr sz="2600" spc="-4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In</a:t>
            </a:r>
            <a:r>
              <a:rPr sz="2600" spc="-2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our</a:t>
            </a:r>
            <a:r>
              <a:rPr sz="2600" spc="7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case,</a:t>
            </a:r>
            <a:r>
              <a:rPr sz="2600" spc="-125">
                <a:latin typeface="Calibri"/>
                <a:cs typeface="Calibri"/>
              </a:rPr>
              <a:t> </a:t>
            </a:r>
            <a:r>
              <a:rPr sz="2600" spc="-25">
                <a:latin typeface="Calibri"/>
                <a:cs typeface="Calibri"/>
              </a:rPr>
              <a:t>we </a:t>
            </a:r>
            <a:r>
              <a:rPr sz="2600">
                <a:latin typeface="Calibri"/>
                <a:cs typeface="Calibri"/>
              </a:rPr>
              <a:t>will</a:t>
            </a:r>
            <a:r>
              <a:rPr sz="2600" spc="-5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import</a:t>
            </a:r>
            <a:r>
              <a:rPr sz="2600" spc="-7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our</a:t>
            </a:r>
            <a:r>
              <a:rPr sz="2600" spc="4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data</a:t>
            </a:r>
            <a:r>
              <a:rPr sz="2600" spc="-15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from</a:t>
            </a:r>
            <a:r>
              <a:rPr sz="2600" spc="-2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a .csv</a:t>
            </a:r>
            <a:r>
              <a:rPr sz="2600" spc="-7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file.</a:t>
            </a:r>
            <a:r>
              <a:rPr sz="2600" spc="-8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  <a:r>
              <a:rPr sz="2600" spc="-5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dataset</a:t>
            </a:r>
            <a:r>
              <a:rPr sz="2600" spc="-19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provided</a:t>
            </a:r>
            <a:r>
              <a:rPr sz="2600" spc="2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is</a:t>
            </a:r>
            <a:r>
              <a:rPr sz="2600" spc="-15">
                <a:latin typeface="Calibri"/>
                <a:cs typeface="Calibri"/>
              </a:rPr>
              <a:t> </a:t>
            </a:r>
            <a:r>
              <a:rPr sz="2600" spc="-25">
                <a:latin typeface="Calibri"/>
                <a:cs typeface="Calibri"/>
              </a:rPr>
              <a:t>the </a:t>
            </a:r>
            <a:r>
              <a:rPr sz="2600">
                <a:latin typeface="Calibri"/>
                <a:cs typeface="Calibri"/>
              </a:rPr>
              <a:t>Sentiment140</a:t>
            </a:r>
            <a:r>
              <a:rPr sz="2600" spc="-16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Dataset</a:t>
            </a:r>
            <a:r>
              <a:rPr sz="2600" spc="-16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which</a:t>
            </a:r>
            <a:r>
              <a:rPr sz="2600" spc="1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consists</a:t>
            </a:r>
            <a:r>
              <a:rPr sz="2600" spc="-16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of</a:t>
            </a:r>
            <a:r>
              <a:rPr sz="2600" spc="7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1,600,000</a:t>
            </a:r>
            <a:r>
              <a:rPr sz="2600" spc="-16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tweets</a:t>
            </a:r>
            <a:r>
              <a:rPr sz="2600" spc="-8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that</a:t>
            </a:r>
            <a:r>
              <a:rPr sz="2600" spc="-8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have</a:t>
            </a:r>
            <a:r>
              <a:rPr sz="2600" spc="20">
                <a:latin typeface="Calibri"/>
                <a:cs typeface="Calibri"/>
              </a:rPr>
              <a:t> </a:t>
            </a:r>
            <a:r>
              <a:rPr sz="2600" spc="-20">
                <a:latin typeface="Calibri"/>
                <a:cs typeface="Calibri"/>
              </a:rPr>
              <a:t>been </a:t>
            </a:r>
            <a:r>
              <a:rPr sz="2600" spc="-10">
                <a:latin typeface="Calibri"/>
                <a:cs typeface="Calibri"/>
              </a:rPr>
              <a:t>extracted</a:t>
            </a:r>
            <a:r>
              <a:rPr sz="2600" spc="-3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using</a:t>
            </a:r>
            <a:r>
              <a:rPr sz="2600" spc="-3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  <a:r>
              <a:rPr sz="2600" spc="-100">
                <a:latin typeface="Calibri"/>
                <a:cs typeface="Calibri"/>
              </a:rPr>
              <a:t> </a:t>
            </a:r>
            <a:r>
              <a:rPr sz="2600" spc="-10">
                <a:latin typeface="Calibri"/>
                <a:cs typeface="Calibri"/>
              </a:rPr>
              <a:t>Twitter</a:t>
            </a:r>
            <a:r>
              <a:rPr sz="2600" spc="-155">
                <a:latin typeface="Calibri"/>
                <a:cs typeface="Calibri"/>
              </a:rPr>
              <a:t> </a:t>
            </a:r>
            <a:r>
              <a:rPr sz="2600" spc="-20">
                <a:latin typeface="Calibri"/>
                <a:cs typeface="Calibri"/>
              </a:rPr>
              <a:t>API.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>
                <a:latin typeface="Calibri"/>
                <a:cs typeface="Calibri"/>
              </a:rPr>
              <a:t>The</a:t>
            </a:r>
            <a:r>
              <a:rPr sz="2600" spc="-5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various</a:t>
            </a:r>
            <a:r>
              <a:rPr sz="2600" spc="1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columns</a:t>
            </a:r>
            <a:r>
              <a:rPr sz="2600" spc="-5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present</a:t>
            </a:r>
            <a:r>
              <a:rPr sz="2600" spc="-6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in</a:t>
            </a:r>
            <a:r>
              <a:rPr sz="2600" spc="-4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  <a:r>
              <a:rPr sz="2600" spc="-4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dataset</a:t>
            </a:r>
            <a:r>
              <a:rPr sz="2600" spc="-195">
                <a:latin typeface="Calibri"/>
                <a:cs typeface="Calibri"/>
              </a:rPr>
              <a:t> </a:t>
            </a:r>
            <a:r>
              <a:rPr sz="2600" spc="-20">
                <a:latin typeface="Calibri"/>
                <a:cs typeface="Calibri"/>
              </a:rPr>
              <a:t>are: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b="1" spc="-10">
                <a:latin typeface="Calibri"/>
                <a:cs typeface="Calibri"/>
              </a:rPr>
              <a:t>target</a:t>
            </a:r>
            <a:r>
              <a:rPr sz="2600" spc="-10">
                <a:latin typeface="Calibri"/>
                <a:cs typeface="Calibri"/>
              </a:rPr>
              <a:t>:</a:t>
            </a:r>
            <a:r>
              <a:rPr sz="2600" spc="-17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  <a:r>
              <a:rPr sz="2600" spc="-2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polarity</a:t>
            </a:r>
            <a:r>
              <a:rPr sz="2600" spc="2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of</a:t>
            </a:r>
            <a:r>
              <a:rPr sz="2600" spc="-3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  <a:r>
              <a:rPr sz="2600" spc="-2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tweet</a:t>
            </a:r>
            <a:r>
              <a:rPr sz="2600" spc="-4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(positive</a:t>
            </a:r>
            <a:r>
              <a:rPr sz="2600" spc="-16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or</a:t>
            </a:r>
            <a:r>
              <a:rPr sz="2600" spc="75">
                <a:latin typeface="Calibri"/>
                <a:cs typeface="Calibri"/>
              </a:rPr>
              <a:t> </a:t>
            </a:r>
            <a:r>
              <a:rPr sz="2600" spc="-10">
                <a:latin typeface="Calibri"/>
                <a:cs typeface="Calibri"/>
              </a:rPr>
              <a:t>negative)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b="1">
                <a:latin typeface="Calibri"/>
                <a:cs typeface="Calibri"/>
              </a:rPr>
              <a:t>ids</a:t>
            </a:r>
            <a:r>
              <a:rPr sz="2600">
                <a:latin typeface="Calibri"/>
                <a:cs typeface="Calibri"/>
              </a:rPr>
              <a:t>:</a:t>
            </a:r>
            <a:r>
              <a:rPr sz="2600" spc="-9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Unique</a:t>
            </a:r>
            <a:r>
              <a:rPr sz="2600" spc="5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id</a:t>
            </a:r>
            <a:r>
              <a:rPr sz="2600" spc="-3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of</a:t>
            </a:r>
            <a:r>
              <a:rPr sz="2600" spc="-5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  <a:r>
              <a:rPr sz="2600" spc="-25">
                <a:latin typeface="Calibri"/>
                <a:cs typeface="Calibri"/>
              </a:rPr>
              <a:t> </a:t>
            </a:r>
            <a:r>
              <a:rPr sz="2600" spc="-10">
                <a:latin typeface="Calibri"/>
                <a:cs typeface="Calibri"/>
              </a:rPr>
              <a:t>tweet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b="1">
                <a:latin typeface="Calibri"/>
                <a:cs typeface="Calibri"/>
              </a:rPr>
              <a:t>date</a:t>
            </a:r>
            <a:r>
              <a:rPr sz="2600">
                <a:latin typeface="Calibri"/>
                <a:cs typeface="Calibri"/>
              </a:rPr>
              <a:t>:</a:t>
            </a:r>
            <a:r>
              <a:rPr sz="2600" spc="-9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  <a:r>
              <a:rPr sz="2600" spc="-2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date</a:t>
            </a:r>
            <a:r>
              <a:rPr sz="2600" spc="-17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of</a:t>
            </a:r>
            <a:r>
              <a:rPr sz="2600" spc="3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  <a:r>
              <a:rPr sz="2600" spc="-25">
                <a:latin typeface="Calibri"/>
                <a:cs typeface="Calibri"/>
              </a:rPr>
              <a:t> </a:t>
            </a:r>
            <a:r>
              <a:rPr sz="2600" spc="-10">
                <a:latin typeface="Calibri"/>
                <a:cs typeface="Calibri"/>
              </a:rPr>
              <a:t>tweet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b="1">
                <a:latin typeface="Calibri"/>
                <a:cs typeface="Calibri"/>
              </a:rPr>
              <a:t>flag</a:t>
            </a:r>
            <a:r>
              <a:rPr sz="2600">
                <a:latin typeface="Calibri"/>
                <a:cs typeface="Calibri"/>
              </a:rPr>
              <a:t>:</a:t>
            </a:r>
            <a:r>
              <a:rPr sz="2600" spc="-11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It</a:t>
            </a:r>
            <a:r>
              <a:rPr sz="2600" spc="-55">
                <a:latin typeface="Calibri"/>
                <a:cs typeface="Calibri"/>
              </a:rPr>
              <a:t> </a:t>
            </a:r>
            <a:r>
              <a:rPr sz="2600" spc="-10">
                <a:latin typeface="Calibri"/>
                <a:cs typeface="Calibri"/>
              </a:rPr>
              <a:t>refers</a:t>
            </a:r>
            <a:r>
              <a:rPr sz="2600" spc="1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to</a:t>
            </a:r>
            <a:r>
              <a:rPr sz="2600" spc="-11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  <a:r>
              <a:rPr sz="2600" spc="-40">
                <a:latin typeface="Calibri"/>
                <a:cs typeface="Calibri"/>
              </a:rPr>
              <a:t> </a:t>
            </a:r>
            <a:r>
              <a:rPr sz="2600" spc="-10">
                <a:latin typeface="Calibri"/>
                <a:cs typeface="Calibri"/>
              </a:rPr>
              <a:t>query.</a:t>
            </a:r>
            <a:r>
              <a:rPr sz="2600">
                <a:latin typeface="Calibri"/>
                <a:cs typeface="Calibri"/>
              </a:rPr>
              <a:t> If</a:t>
            </a:r>
            <a:r>
              <a:rPr sz="2600" spc="-5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no</a:t>
            </a:r>
            <a:r>
              <a:rPr sz="2600" spc="-4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such</a:t>
            </a:r>
            <a:r>
              <a:rPr sz="2600" spc="-4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query exists</a:t>
            </a:r>
            <a:r>
              <a:rPr sz="2600" spc="-6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then</a:t>
            </a:r>
            <a:r>
              <a:rPr sz="2600" spc="-3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it</a:t>
            </a:r>
            <a:r>
              <a:rPr sz="2600" spc="-6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is</a:t>
            </a:r>
            <a:r>
              <a:rPr sz="2600" spc="1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NO</a:t>
            </a:r>
            <a:r>
              <a:rPr sz="2600" spc="-90">
                <a:latin typeface="Calibri"/>
                <a:cs typeface="Calibri"/>
              </a:rPr>
              <a:t> </a:t>
            </a:r>
            <a:r>
              <a:rPr sz="2600" spc="-10">
                <a:latin typeface="Calibri"/>
                <a:cs typeface="Calibri"/>
              </a:rPr>
              <a:t>QUERY.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b="1">
                <a:latin typeface="Calibri"/>
                <a:cs typeface="Calibri"/>
              </a:rPr>
              <a:t>user</a:t>
            </a:r>
            <a:r>
              <a:rPr sz="2600">
                <a:latin typeface="Calibri"/>
                <a:cs typeface="Calibri"/>
              </a:rPr>
              <a:t>:</a:t>
            </a:r>
            <a:r>
              <a:rPr sz="2600" spc="-9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It</a:t>
            </a:r>
            <a:r>
              <a:rPr sz="2600" spc="20">
                <a:latin typeface="Calibri"/>
                <a:cs typeface="Calibri"/>
              </a:rPr>
              <a:t> </a:t>
            </a:r>
            <a:r>
              <a:rPr sz="2600" spc="-20">
                <a:latin typeface="Calibri"/>
                <a:cs typeface="Calibri"/>
              </a:rPr>
              <a:t>refers</a:t>
            </a:r>
            <a:r>
              <a:rPr sz="2600" spc="-4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to</a:t>
            </a:r>
            <a:r>
              <a:rPr sz="2600" spc="-9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  <a:r>
              <a:rPr sz="2600" spc="-3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name</a:t>
            </a:r>
            <a:r>
              <a:rPr sz="2600" spc="-3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of</a:t>
            </a:r>
            <a:r>
              <a:rPr sz="2600" spc="-4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  <a:r>
              <a:rPr sz="2600" spc="-2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user</a:t>
            </a:r>
            <a:r>
              <a:rPr sz="2600" spc="-1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that</a:t>
            </a:r>
            <a:r>
              <a:rPr sz="2600" spc="-45">
                <a:latin typeface="Calibri"/>
                <a:cs typeface="Calibri"/>
              </a:rPr>
              <a:t> </a:t>
            </a:r>
            <a:r>
              <a:rPr sz="2600" spc="-10">
                <a:latin typeface="Calibri"/>
                <a:cs typeface="Calibri"/>
              </a:rPr>
              <a:t>tweeted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>
                <a:latin typeface="Calibri"/>
                <a:cs typeface="Calibri"/>
              </a:rPr>
              <a:t>text</a:t>
            </a:r>
            <a:r>
              <a:rPr sz="2600">
                <a:latin typeface="Calibri"/>
                <a:cs typeface="Calibri"/>
              </a:rPr>
              <a:t>:</a:t>
            </a:r>
            <a:r>
              <a:rPr sz="2600" spc="-5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It</a:t>
            </a:r>
            <a:r>
              <a:rPr sz="2600" spc="-70">
                <a:latin typeface="Calibri"/>
                <a:cs typeface="Calibri"/>
              </a:rPr>
              <a:t> </a:t>
            </a:r>
            <a:r>
              <a:rPr sz="2600" spc="-25">
                <a:latin typeface="Calibri"/>
                <a:cs typeface="Calibri"/>
              </a:rPr>
              <a:t>refers</a:t>
            </a:r>
            <a:r>
              <a:rPr sz="2600" spc="-65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to</a:t>
            </a:r>
            <a:r>
              <a:rPr sz="2600" spc="-60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the</a:t>
            </a:r>
            <a:r>
              <a:rPr sz="2600" spc="-114">
                <a:latin typeface="Calibri"/>
                <a:cs typeface="Calibri"/>
              </a:rPr>
              <a:t> </a:t>
            </a:r>
            <a:r>
              <a:rPr sz="2600">
                <a:latin typeface="Calibri"/>
                <a:cs typeface="Calibri"/>
              </a:rPr>
              <a:t>text of the</a:t>
            </a:r>
            <a:r>
              <a:rPr sz="2600" spc="-55">
                <a:latin typeface="Calibri"/>
                <a:cs typeface="Calibri"/>
              </a:rPr>
              <a:t> </a:t>
            </a:r>
            <a:r>
              <a:rPr sz="2600" spc="-10">
                <a:latin typeface="Calibri"/>
                <a:cs typeface="Calibri"/>
              </a:rPr>
              <a:t>tweet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221" y="926401"/>
            <a:ext cx="13639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0"/>
              <a:t>Input: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575" y="2300541"/>
            <a:ext cx="10221595" cy="263334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1913255">
              <a:lnSpc>
                <a:spcPct val="92200"/>
              </a:lnSpc>
              <a:spcBef>
                <a:spcPts val="384"/>
              </a:spcBef>
            </a:pPr>
            <a:r>
              <a:rPr sz="2750" i="1">
                <a:latin typeface="Calibri"/>
                <a:cs typeface="Calibri"/>
              </a:rPr>
              <a:t>#</a:t>
            </a:r>
            <a:r>
              <a:rPr sz="2750" i="1" spc="-15">
                <a:latin typeface="Calibri"/>
                <a:cs typeface="Calibri"/>
              </a:rPr>
              <a:t> </a:t>
            </a:r>
            <a:r>
              <a:rPr sz="2750" i="1">
                <a:latin typeface="Calibri"/>
                <a:cs typeface="Calibri"/>
              </a:rPr>
              <a:t>Importing</a:t>
            </a:r>
            <a:r>
              <a:rPr sz="2750" i="1" spc="185">
                <a:latin typeface="Calibri"/>
                <a:cs typeface="Calibri"/>
              </a:rPr>
              <a:t> </a:t>
            </a:r>
            <a:r>
              <a:rPr sz="2750" i="1">
                <a:latin typeface="Calibri"/>
                <a:cs typeface="Calibri"/>
              </a:rPr>
              <a:t>the</a:t>
            </a:r>
            <a:r>
              <a:rPr sz="2750" i="1" spc="50">
                <a:latin typeface="Calibri"/>
                <a:cs typeface="Calibri"/>
              </a:rPr>
              <a:t> </a:t>
            </a:r>
            <a:r>
              <a:rPr sz="2750" i="1">
                <a:latin typeface="Calibri"/>
                <a:cs typeface="Calibri"/>
              </a:rPr>
              <a:t>dataset</a:t>
            </a:r>
            <a:r>
              <a:rPr sz="2750" i="1" spc="155">
                <a:latin typeface="Calibri"/>
                <a:cs typeface="Calibri"/>
              </a:rPr>
              <a:t> </a:t>
            </a:r>
            <a:r>
              <a:rPr sz="2750" i="1" spc="-50">
                <a:latin typeface="Calibri"/>
                <a:cs typeface="Calibri"/>
              </a:rPr>
              <a:t>: </a:t>
            </a:r>
            <a:r>
              <a:rPr sz="2750" spc="-10">
                <a:latin typeface="Calibri"/>
                <a:cs typeface="Calibri"/>
              </a:rPr>
              <a:t>DATASET_COLUMNS</a:t>
            </a:r>
            <a:r>
              <a:rPr sz="2750" spc="-10">
                <a:solidFill>
                  <a:srgbClr val="045BDF"/>
                </a:solidFill>
                <a:latin typeface="Calibri"/>
                <a:cs typeface="Calibri"/>
              </a:rPr>
              <a:t>=</a:t>
            </a:r>
            <a:r>
              <a:rPr sz="2750" spc="-10">
                <a:latin typeface="Calibri"/>
                <a:cs typeface="Calibri"/>
              </a:rPr>
              <a:t>[</a:t>
            </a:r>
            <a:r>
              <a:rPr sz="2750" spc="-10">
                <a:solidFill>
                  <a:srgbClr val="BA2222"/>
                </a:solidFill>
                <a:latin typeface="Calibri"/>
                <a:cs typeface="Calibri"/>
              </a:rPr>
              <a:t>'target'</a:t>
            </a:r>
            <a:r>
              <a:rPr sz="2750" spc="-10">
                <a:latin typeface="Calibri"/>
                <a:cs typeface="Calibri"/>
              </a:rPr>
              <a:t>,</a:t>
            </a:r>
            <a:r>
              <a:rPr sz="2750" spc="-10">
                <a:solidFill>
                  <a:srgbClr val="BA2222"/>
                </a:solidFill>
                <a:latin typeface="Calibri"/>
                <a:cs typeface="Calibri"/>
              </a:rPr>
              <a:t>'ids'</a:t>
            </a:r>
            <a:r>
              <a:rPr sz="2750" spc="-10">
                <a:latin typeface="Calibri"/>
                <a:cs typeface="Calibri"/>
              </a:rPr>
              <a:t>,</a:t>
            </a:r>
            <a:r>
              <a:rPr sz="2750" spc="-10">
                <a:solidFill>
                  <a:srgbClr val="BA2222"/>
                </a:solidFill>
                <a:latin typeface="Calibri"/>
                <a:cs typeface="Calibri"/>
              </a:rPr>
              <a:t>'date'</a:t>
            </a:r>
            <a:r>
              <a:rPr sz="2750" spc="-10">
                <a:latin typeface="Calibri"/>
                <a:cs typeface="Calibri"/>
              </a:rPr>
              <a:t>,</a:t>
            </a:r>
            <a:r>
              <a:rPr sz="2750" spc="-10">
                <a:solidFill>
                  <a:srgbClr val="BA2222"/>
                </a:solidFill>
                <a:latin typeface="Calibri"/>
                <a:cs typeface="Calibri"/>
              </a:rPr>
              <a:t>'flag'</a:t>
            </a:r>
            <a:r>
              <a:rPr sz="2750" spc="-10">
                <a:latin typeface="Calibri"/>
                <a:cs typeface="Calibri"/>
              </a:rPr>
              <a:t>,</a:t>
            </a:r>
            <a:r>
              <a:rPr sz="2750" spc="-10">
                <a:solidFill>
                  <a:srgbClr val="BA2222"/>
                </a:solidFill>
                <a:latin typeface="Calibri"/>
                <a:cs typeface="Calibri"/>
              </a:rPr>
              <a:t>'user'</a:t>
            </a:r>
            <a:r>
              <a:rPr sz="2750" spc="-10">
                <a:latin typeface="Calibri"/>
                <a:cs typeface="Calibri"/>
              </a:rPr>
              <a:t>,</a:t>
            </a:r>
            <a:r>
              <a:rPr sz="2750" spc="-10">
                <a:solidFill>
                  <a:srgbClr val="BA2222"/>
                </a:solidFill>
                <a:latin typeface="Calibri"/>
                <a:cs typeface="Calibri"/>
              </a:rPr>
              <a:t>'text'</a:t>
            </a:r>
            <a:r>
              <a:rPr sz="2750" spc="-10">
                <a:latin typeface="Calibri"/>
                <a:cs typeface="Calibri"/>
              </a:rPr>
              <a:t>] DATASET_ENCODING</a:t>
            </a:r>
            <a:r>
              <a:rPr sz="2750" spc="135">
                <a:latin typeface="Calibri"/>
                <a:cs typeface="Calibri"/>
              </a:rPr>
              <a:t> </a:t>
            </a:r>
            <a:r>
              <a:rPr sz="2750">
                <a:solidFill>
                  <a:srgbClr val="045BDF"/>
                </a:solidFill>
                <a:latin typeface="Calibri"/>
                <a:cs typeface="Calibri"/>
              </a:rPr>
              <a:t>=</a:t>
            </a:r>
            <a:r>
              <a:rPr sz="2750" spc="-70">
                <a:solidFill>
                  <a:srgbClr val="045BDF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B92020"/>
                </a:solidFill>
                <a:latin typeface="Calibri"/>
                <a:cs typeface="Calibri"/>
              </a:rPr>
              <a:t>"ISO-8859-</a:t>
            </a:r>
            <a:r>
              <a:rPr sz="2750" spc="-25">
                <a:solidFill>
                  <a:srgbClr val="B92020"/>
                </a:solidFill>
                <a:latin typeface="Calibri"/>
                <a:cs typeface="Calibri"/>
              </a:rPr>
              <a:t>1“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010"/>
              </a:lnSpc>
              <a:spcBef>
                <a:spcPts val="1095"/>
              </a:spcBef>
              <a:tabLst>
                <a:tab pos="5864860"/>
              </a:tabLst>
            </a:pPr>
            <a:r>
              <a:rPr sz="2750" spc="-10">
                <a:latin typeface="Calibri"/>
                <a:cs typeface="Calibri"/>
              </a:rPr>
              <a:t>Df=pd</a:t>
            </a:r>
            <a:r>
              <a:rPr sz="2750" spc="-10">
                <a:solidFill>
                  <a:srgbClr val="045BDF"/>
                </a:solidFill>
                <a:latin typeface="Calibri"/>
                <a:cs typeface="Calibri"/>
              </a:rPr>
              <a:t>.</a:t>
            </a:r>
            <a:r>
              <a:rPr sz="2750" spc="-10">
                <a:latin typeface="Calibri"/>
                <a:cs typeface="Calibri"/>
              </a:rPr>
              <a:t>read_csv(</a:t>
            </a:r>
            <a:r>
              <a:rPr sz="2750" spc="-10">
                <a:solidFill>
                  <a:srgbClr val="BA2222"/>
                </a:solidFill>
                <a:latin typeface="Calibri"/>
                <a:cs typeface="Calibri"/>
              </a:rPr>
              <a:t>'../input/tweets/training.1600000.processed.noemotic </a:t>
            </a:r>
            <a:r>
              <a:rPr sz="2750">
                <a:solidFill>
                  <a:srgbClr val="BA2222"/>
                </a:solidFill>
                <a:latin typeface="Calibri"/>
                <a:cs typeface="Calibri"/>
              </a:rPr>
              <a:t>on.csv'</a:t>
            </a:r>
            <a:r>
              <a:rPr sz="2750">
                <a:latin typeface="Calibri"/>
                <a:cs typeface="Calibri"/>
              </a:rPr>
              <a:t>,</a:t>
            </a:r>
            <a:r>
              <a:rPr sz="2750" spc="10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encoding</a:t>
            </a:r>
            <a:r>
              <a:rPr sz="2750" spc="-10">
                <a:solidFill>
                  <a:srgbClr val="045BDF"/>
                </a:solidFill>
                <a:latin typeface="Calibri"/>
                <a:cs typeface="Calibri"/>
              </a:rPr>
              <a:t>=</a:t>
            </a:r>
            <a:r>
              <a:rPr sz="2750" spc="-10">
                <a:latin typeface="Calibri"/>
                <a:cs typeface="Calibri"/>
              </a:rPr>
              <a:t>DATASET_ENCODING,</a:t>
            </a:r>
            <a:r>
              <a:rPr sz="2750">
                <a:latin typeface="Calibri"/>
                <a:cs typeface="Calibri"/>
              </a:rPr>
              <a:t>	</a:t>
            </a:r>
            <a:r>
              <a:rPr sz="2750" spc="-10">
                <a:latin typeface="Calibri"/>
                <a:cs typeface="Calibri"/>
              </a:rPr>
              <a:t>names</a:t>
            </a:r>
            <a:r>
              <a:rPr sz="2750" spc="-10">
                <a:solidFill>
                  <a:srgbClr val="045BDF"/>
                </a:solidFill>
                <a:latin typeface="Calibri"/>
                <a:cs typeface="Calibri"/>
              </a:rPr>
              <a:t>=</a:t>
            </a:r>
            <a:r>
              <a:rPr sz="2750" spc="-10">
                <a:latin typeface="Calibri"/>
                <a:cs typeface="Calibri"/>
              </a:rPr>
              <a:t>DATASET_COLUMNS)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750" i="1">
                <a:latin typeface="Calibri"/>
                <a:cs typeface="Calibri"/>
              </a:rPr>
              <a:t># Display</a:t>
            </a:r>
            <a:r>
              <a:rPr sz="2750" i="1" spc="150">
                <a:latin typeface="Calibri"/>
                <a:cs typeface="Calibri"/>
              </a:rPr>
              <a:t> </a:t>
            </a:r>
            <a:r>
              <a:rPr sz="2750" i="1">
                <a:latin typeface="Calibri"/>
                <a:cs typeface="Calibri"/>
              </a:rPr>
              <a:t>of</a:t>
            </a:r>
            <a:r>
              <a:rPr sz="2750" i="1" spc="20">
                <a:latin typeface="Calibri"/>
                <a:cs typeface="Calibri"/>
              </a:rPr>
              <a:t> </a:t>
            </a:r>
            <a:r>
              <a:rPr sz="2750" i="1">
                <a:latin typeface="Calibri"/>
                <a:cs typeface="Calibri"/>
              </a:rPr>
              <a:t>the</a:t>
            </a:r>
            <a:r>
              <a:rPr sz="2750" i="1" spc="60">
                <a:latin typeface="Calibri"/>
                <a:cs typeface="Calibri"/>
              </a:rPr>
              <a:t> </a:t>
            </a:r>
            <a:r>
              <a:rPr sz="2750" i="1">
                <a:latin typeface="Calibri"/>
                <a:cs typeface="Calibri"/>
              </a:rPr>
              <a:t>first</a:t>
            </a:r>
            <a:r>
              <a:rPr sz="2750" i="1" spc="95">
                <a:latin typeface="Calibri"/>
                <a:cs typeface="Calibri"/>
              </a:rPr>
              <a:t> </a:t>
            </a:r>
            <a:r>
              <a:rPr sz="2750" i="1">
                <a:latin typeface="Calibri"/>
                <a:cs typeface="Calibri"/>
              </a:rPr>
              <a:t>5</a:t>
            </a:r>
            <a:r>
              <a:rPr sz="2750" i="1" spc="-20">
                <a:latin typeface="Calibri"/>
                <a:cs typeface="Calibri"/>
              </a:rPr>
              <a:t> </a:t>
            </a:r>
            <a:r>
              <a:rPr sz="2750" i="1">
                <a:latin typeface="Calibri"/>
                <a:cs typeface="Calibri"/>
              </a:rPr>
              <a:t>lines</a:t>
            </a:r>
            <a:r>
              <a:rPr sz="2750" i="1" spc="90">
                <a:latin typeface="Calibri"/>
                <a:cs typeface="Calibri"/>
              </a:rPr>
              <a:t> </a:t>
            </a:r>
            <a:r>
              <a:rPr sz="2750" i="1">
                <a:latin typeface="Calibri"/>
                <a:cs typeface="Calibri"/>
              </a:rPr>
              <a:t>:</a:t>
            </a:r>
            <a:r>
              <a:rPr sz="2750" i="1" spc="4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df</a:t>
            </a:r>
            <a:r>
              <a:rPr sz="2750" spc="-10">
                <a:solidFill>
                  <a:srgbClr val="045BDF"/>
                </a:solidFill>
                <a:latin typeface="Calibri"/>
                <a:cs typeface="Calibri"/>
              </a:rPr>
              <a:t>.</a:t>
            </a:r>
            <a:r>
              <a:rPr sz="2750" spc="-10">
                <a:latin typeface="Calibri"/>
                <a:cs typeface="Calibri"/>
              </a:rPr>
              <a:t>sample(</a:t>
            </a:r>
            <a:r>
              <a:rPr sz="2750" spc="-10">
                <a:solidFill>
                  <a:srgbClr val="666666"/>
                </a:solidFill>
                <a:latin typeface="Calibri"/>
                <a:cs typeface="Calibri"/>
              </a:rPr>
              <a:t>5</a:t>
            </a:r>
            <a:r>
              <a:rPr sz="2750" spc="-10">
                <a:latin typeface="Calibri"/>
                <a:cs typeface="Calibri"/>
              </a:rPr>
              <a:t>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9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/>
              <a:t>Output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1834" y="1684401"/>
          <a:ext cx="10149840" cy="450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350"/>
                <a:gridCol w="1276350"/>
                <a:gridCol w="1276350"/>
                <a:gridCol w="1276350"/>
                <a:gridCol w="1276350"/>
                <a:gridCol w="1276350"/>
                <a:gridCol w="2491740"/>
              </a:tblGrid>
              <a:tr h="325120"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Target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50" spc="-25">
                          <a:latin typeface="Calibri"/>
                          <a:cs typeface="Calibri"/>
                        </a:rPr>
                        <a:t>Ids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50" spc="-20">
                          <a:latin typeface="Calibri"/>
                          <a:cs typeface="Calibri"/>
                        </a:rPr>
                        <a:t>Date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50" spc="-20">
                          <a:latin typeface="Calibri"/>
                          <a:cs typeface="Calibri"/>
                        </a:rPr>
                        <a:t>Flag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50" spc="-20">
                          <a:latin typeface="Calibri"/>
                          <a:cs typeface="Calibri"/>
                        </a:rPr>
                        <a:t>User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550" spc="-20">
                          <a:latin typeface="Calibri"/>
                          <a:cs typeface="Calibri"/>
                        </a:rPr>
                        <a:t>Text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835660"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553277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550" spc="-5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2203589156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550">
                          <a:latin typeface="Calibri"/>
                          <a:cs typeface="Calibri"/>
                        </a:rPr>
                        <a:t>Wed</a:t>
                      </a:r>
                      <a:r>
                        <a:rPr sz="155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Jun</a:t>
                      </a:r>
                      <a:r>
                        <a:rPr sz="155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>
                          <a:latin typeface="Calibri"/>
                          <a:cs typeface="Calibri"/>
                        </a:rPr>
                        <a:t>17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50">
                          <a:latin typeface="Calibri"/>
                          <a:cs typeface="Calibri"/>
                        </a:rPr>
                        <a:t>00:04:43</a:t>
                      </a:r>
                      <a:r>
                        <a:rPr sz="155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>
                          <a:latin typeface="Calibri"/>
                          <a:cs typeface="Calibri"/>
                        </a:rPr>
                        <a:t>PDT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50" spc="-20">
                          <a:latin typeface="Calibri"/>
                          <a:cs typeface="Calibri"/>
                        </a:rPr>
                        <a:t>2009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NO_QUERY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Ausste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42545" marR="36195">
                        <a:lnSpc>
                          <a:spcPct val="100899"/>
                        </a:lnSpc>
                        <a:spcBef>
                          <a:spcPts val="1330"/>
                        </a:spcBef>
                      </a:pPr>
                      <a:r>
                        <a:rPr sz="1550">
                          <a:latin typeface="Calibri"/>
                          <a:cs typeface="Calibri"/>
                        </a:rPr>
                        <a:t>Art</a:t>
                      </a:r>
                      <a:r>
                        <a:rPr sz="155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Center</a:t>
                      </a:r>
                      <a:r>
                        <a:rPr sz="1550" spc="14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assignment</a:t>
                      </a:r>
                      <a:r>
                        <a:rPr sz="155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due</a:t>
                      </a:r>
                      <a:r>
                        <a:rPr sz="155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>
                          <a:latin typeface="Calibri"/>
                          <a:cs typeface="Calibri"/>
                        </a:rPr>
                        <a:t>in </a:t>
                      </a:r>
                      <a:r>
                        <a:rPr sz="1550">
                          <a:latin typeface="Calibri"/>
                          <a:cs typeface="Calibri"/>
                        </a:rPr>
                        <a:t>two</a:t>
                      </a:r>
                      <a:r>
                        <a:rPr sz="15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weeks,</a:t>
                      </a:r>
                      <a:r>
                        <a:rPr sz="1550" spc="15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Im</a:t>
                      </a:r>
                      <a:r>
                        <a:rPr sz="155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>
                          <a:latin typeface="Calibri"/>
                          <a:cs typeface="Calibri"/>
                        </a:rPr>
                        <a:t>fee...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835660"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1077806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50" spc="-50">
                          <a:latin typeface="Calibri"/>
                          <a:cs typeface="Calibri"/>
                        </a:rPr>
                        <a:t>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1967737627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50">
                          <a:latin typeface="Calibri"/>
                          <a:cs typeface="Calibri"/>
                        </a:rPr>
                        <a:t>Fri</a:t>
                      </a:r>
                      <a:r>
                        <a:rPr sz="155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May</a:t>
                      </a:r>
                      <a:r>
                        <a:rPr sz="155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>
                          <a:latin typeface="Calibri"/>
                          <a:cs typeface="Calibri"/>
                        </a:rPr>
                        <a:t>29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50">
                          <a:latin typeface="Calibri"/>
                          <a:cs typeface="Calibri"/>
                        </a:rPr>
                        <a:t>20:07:22</a:t>
                      </a:r>
                      <a:r>
                        <a:rPr sz="155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>
                          <a:latin typeface="Calibri"/>
                          <a:cs typeface="Calibri"/>
                        </a:rPr>
                        <a:t>PDT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50" spc="-20">
                          <a:latin typeface="Calibri"/>
                          <a:cs typeface="Calibri"/>
                        </a:rPr>
                        <a:t>2009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NO_QUERY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trishysabel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42545" marR="248920">
                        <a:lnSpc>
                          <a:spcPct val="101000"/>
                        </a:lnSpc>
                        <a:spcBef>
                          <a:spcPts val="1335"/>
                        </a:spcBef>
                      </a:pPr>
                      <a:r>
                        <a:rPr sz="1550">
                          <a:latin typeface="Calibri"/>
                          <a:cs typeface="Calibri"/>
                        </a:rPr>
                        <a:t>theres</a:t>
                      </a:r>
                      <a:r>
                        <a:rPr sz="1550" spc="15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crickets</a:t>
                      </a:r>
                      <a:r>
                        <a:rPr sz="155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in</a:t>
                      </a:r>
                      <a:r>
                        <a:rPr sz="15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the</a:t>
                      </a:r>
                      <a:r>
                        <a:rPr sz="155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>
                          <a:latin typeface="Calibri"/>
                          <a:cs typeface="Calibri"/>
                        </a:rPr>
                        <a:t>pepsi </a:t>
                      </a:r>
                      <a:r>
                        <a:rPr sz="1550" spc="-10">
                          <a:latin typeface="Calibri"/>
                          <a:cs typeface="Calibri"/>
                        </a:rPr>
                        <a:t>center.</a:t>
                      </a:r>
                      <a:r>
                        <a:rPr sz="1550" spc="14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u</a:t>
                      </a:r>
                      <a:r>
                        <a:rPr sz="15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guys</a:t>
                      </a:r>
                      <a:r>
                        <a:rPr sz="1550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>
                          <a:latin typeface="Calibri"/>
                          <a:cs typeface="Calibri"/>
                        </a:rPr>
                        <a:t>...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835660"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784549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550" spc="-5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2324197774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550">
                          <a:latin typeface="Calibri"/>
                          <a:cs typeface="Calibri"/>
                        </a:rPr>
                        <a:t>Thu</a:t>
                      </a:r>
                      <a:r>
                        <a:rPr sz="1550" spc="5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Jun</a:t>
                      </a:r>
                      <a:r>
                        <a:rPr sz="1550" spc="5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>
                          <a:latin typeface="Calibri"/>
                          <a:cs typeface="Calibri"/>
                        </a:rPr>
                        <a:t>25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>
                          <a:latin typeface="Calibri"/>
                          <a:cs typeface="Calibri"/>
                        </a:rPr>
                        <a:t>02:32:28</a:t>
                      </a:r>
                      <a:r>
                        <a:rPr sz="155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>
                          <a:latin typeface="Calibri"/>
                          <a:cs typeface="Calibri"/>
                        </a:rPr>
                        <a:t>PDT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550" spc="-20">
                          <a:latin typeface="Calibri"/>
                          <a:cs typeface="Calibri"/>
                        </a:rPr>
                        <a:t>2009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NO_QUERY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aamy23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550">
                          <a:latin typeface="Calibri"/>
                          <a:cs typeface="Calibri"/>
                        </a:rPr>
                        <a:t>wishing</a:t>
                      </a:r>
                      <a:r>
                        <a:rPr sz="155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i</a:t>
                      </a:r>
                      <a:r>
                        <a:rPr sz="155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was</a:t>
                      </a:r>
                      <a:r>
                        <a:rPr sz="1550" spc="11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at</a:t>
                      </a:r>
                      <a:r>
                        <a:rPr sz="155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the</a:t>
                      </a:r>
                      <a:r>
                        <a:rPr sz="1550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>
                          <a:latin typeface="Calibri"/>
                          <a:cs typeface="Calibri"/>
                        </a:rPr>
                        <a:t>coast,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50">
                          <a:latin typeface="Calibri"/>
                          <a:cs typeface="Calibri"/>
                        </a:rPr>
                        <a:t>sitting</a:t>
                      </a:r>
                      <a:r>
                        <a:rPr sz="155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by</a:t>
                      </a:r>
                      <a:r>
                        <a:rPr sz="155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the</a:t>
                      </a:r>
                      <a:r>
                        <a:rPr sz="15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>
                          <a:latin typeface="Calibri"/>
                          <a:cs typeface="Calibri"/>
                        </a:rPr>
                        <a:t>poo...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835660"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1157521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550" spc="-50">
                          <a:latin typeface="Calibri"/>
                          <a:cs typeface="Calibri"/>
                        </a:rPr>
                        <a:t>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1979188875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50">
                          <a:latin typeface="Calibri"/>
                          <a:cs typeface="Calibri"/>
                        </a:rPr>
                        <a:t>Sun</a:t>
                      </a:r>
                      <a:r>
                        <a:rPr sz="155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May</a:t>
                      </a:r>
                      <a:r>
                        <a:rPr sz="155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>
                          <a:latin typeface="Calibri"/>
                          <a:cs typeface="Calibri"/>
                        </a:rPr>
                        <a:t>31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>
                          <a:latin typeface="Calibri"/>
                          <a:cs typeface="Calibri"/>
                        </a:rPr>
                        <a:t>01:59:52</a:t>
                      </a:r>
                      <a:r>
                        <a:rPr sz="155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>
                          <a:latin typeface="Calibri"/>
                          <a:cs typeface="Calibri"/>
                        </a:rPr>
                        <a:t>PDT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550" spc="-20">
                          <a:latin typeface="Calibri"/>
                          <a:cs typeface="Calibri"/>
                        </a:rPr>
                        <a:t>2009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NO_QUERY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41910" marR="63500">
                        <a:lnSpc>
                          <a:spcPct val="100899"/>
                        </a:lnSpc>
                        <a:spcBef>
                          <a:spcPts val="1355"/>
                        </a:spcBef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poposkidimita </a:t>
                      </a:r>
                      <a:r>
                        <a:rPr sz="1550" spc="-50">
                          <a:latin typeface="Calibri"/>
                          <a:cs typeface="Calibri"/>
                        </a:rPr>
                        <a:t>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42545" marR="349885">
                        <a:lnSpc>
                          <a:spcPct val="100899"/>
                        </a:lnSpc>
                        <a:spcBef>
                          <a:spcPts val="1355"/>
                        </a:spcBef>
                      </a:pPr>
                      <a:r>
                        <a:rPr sz="1550">
                          <a:latin typeface="Calibri"/>
                          <a:cs typeface="Calibri"/>
                        </a:rPr>
                        <a:t>Leaving</a:t>
                      </a:r>
                      <a:r>
                        <a:rPr sz="155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Zadar,</a:t>
                      </a:r>
                      <a:r>
                        <a:rPr sz="1550" spc="7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heading</a:t>
                      </a:r>
                      <a:r>
                        <a:rPr sz="155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>
                          <a:latin typeface="Calibri"/>
                          <a:cs typeface="Calibri"/>
                        </a:rPr>
                        <a:t>to </a:t>
                      </a:r>
                      <a:r>
                        <a:rPr sz="1550">
                          <a:latin typeface="Calibri"/>
                          <a:cs typeface="Calibri"/>
                        </a:rPr>
                        <a:t>Zagreb</a:t>
                      </a:r>
                      <a:r>
                        <a:rPr sz="155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this</a:t>
                      </a:r>
                      <a:r>
                        <a:rPr sz="155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>
                          <a:latin typeface="Calibri"/>
                          <a:cs typeface="Calibri"/>
                        </a:rPr>
                        <a:t>afternoon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835660"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197871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550" spc="-5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1971093961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>
                          <a:latin typeface="Calibri"/>
                          <a:cs typeface="Calibri"/>
                        </a:rPr>
                        <a:t>Sat</a:t>
                      </a:r>
                      <a:r>
                        <a:rPr sz="1550" spc="6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May</a:t>
                      </a:r>
                      <a:r>
                        <a:rPr sz="155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>
                          <a:latin typeface="Calibri"/>
                          <a:cs typeface="Calibri"/>
                        </a:rPr>
                        <a:t>30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550">
                          <a:latin typeface="Calibri"/>
                          <a:cs typeface="Calibri"/>
                        </a:rPr>
                        <a:t>06:11:43</a:t>
                      </a:r>
                      <a:r>
                        <a:rPr sz="155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>
                          <a:latin typeface="Calibri"/>
                          <a:cs typeface="Calibri"/>
                        </a:rPr>
                        <a:t>PDT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50" spc="-20">
                          <a:latin typeface="Calibri"/>
                          <a:cs typeface="Calibri"/>
                        </a:rPr>
                        <a:t>2009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NO_QUERY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550" spc="-10">
                          <a:latin typeface="Calibri"/>
                          <a:cs typeface="Calibri"/>
                        </a:rPr>
                        <a:t>MYCBA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88265" marR="86360">
                        <a:lnSpc>
                          <a:spcPct val="105000"/>
                        </a:lnSpc>
                        <a:spcBef>
                          <a:spcPts val="240"/>
                        </a:spcBef>
                      </a:pPr>
                      <a:r>
                        <a:rPr sz="1550">
                          <a:latin typeface="Calibri"/>
                          <a:cs typeface="Calibri"/>
                        </a:rPr>
                        <a:t>in</a:t>
                      </a:r>
                      <a:r>
                        <a:rPr sz="155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london</a:t>
                      </a:r>
                      <a:r>
                        <a:rPr sz="155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at</a:t>
                      </a:r>
                      <a:r>
                        <a:rPr sz="155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last.</a:t>
                      </a:r>
                      <a:r>
                        <a:rPr sz="15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>
                          <a:latin typeface="Calibri"/>
                          <a:cs typeface="Calibri"/>
                        </a:rPr>
                        <a:t>missed</a:t>
                      </a:r>
                      <a:r>
                        <a:rPr sz="155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>
                          <a:latin typeface="Calibri"/>
                          <a:cs typeface="Calibri"/>
                        </a:rPr>
                        <a:t>the </a:t>
                      </a:r>
                      <a:r>
                        <a:rPr sz="1550">
                          <a:latin typeface="Calibri"/>
                          <a:cs typeface="Calibri"/>
                        </a:rPr>
                        <a:t>connecting</a:t>
                      </a:r>
                      <a:r>
                        <a:rPr sz="1550" spc="18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>
                          <a:latin typeface="Calibri"/>
                          <a:cs typeface="Calibri"/>
                        </a:rPr>
                        <a:t>fligh...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1223263"/>
            <a:ext cx="28162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0" smtClean="0"/>
              <a:t>Conclusio</a:t>
            </a:r>
            <a:r>
              <a:rPr lang="en-US" sz="4400" spc="-10" smtClean="0"/>
              <a:t>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575" y="2353944"/>
            <a:ext cx="10254615" cy="2242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810260">
              <a:lnSpc>
                <a:spcPct val="92200"/>
              </a:lnSpc>
              <a:spcBef>
                <a:spcPts val="385"/>
              </a:spcBef>
            </a:pP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Sentiment</a:t>
            </a:r>
            <a:r>
              <a:rPr sz="2750" spc="13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analysis</a:t>
            </a:r>
            <a:r>
              <a:rPr sz="2750" spc="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is </a:t>
            </a:r>
            <a:r>
              <a:rPr sz="2750">
                <a:solidFill>
                  <a:srgbClr val="040C28"/>
                </a:solidFill>
                <a:latin typeface="Calibri"/>
                <a:cs typeface="Calibri"/>
              </a:rPr>
              <a:t>a</a:t>
            </a:r>
            <a:r>
              <a:rPr sz="2750" spc="-7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040C28"/>
                </a:solidFill>
                <a:latin typeface="Calibri"/>
                <a:cs typeface="Calibri"/>
              </a:rPr>
              <a:t>technique</a:t>
            </a:r>
            <a:r>
              <a:rPr sz="2750" spc="21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040C28"/>
                </a:solidFill>
                <a:latin typeface="Calibri"/>
                <a:cs typeface="Calibri"/>
              </a:rPr>
              <a:t>used</a:t>
            </a:r>
            <a:r>
              <a:rPr sz="2750" spc="7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040C28"/>
                </a:solidFill>
                <a:latin typeface="Calibri"/>
                <a:cs typeface="Calibri"/>
              </a:rPr>
              <a:t>to</a:t>
            </a:r>
            <a:r>
              <a:rPr sz="2750" spc="-6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040C28"/>
                </a:solidFill>
                <a:latin typeface="Calibri"/>
                <a:cs typeface="Calibri"/>
              </a:rPr>
              <a:t>understand</a:t>
            </a:r>
            <a:r>
              <a:rPr sz="2750" spc="21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750" spc="-25">
                <a:solidFill>
                  <a:srgbClr val="040C28"/>
                </a:solidFill>
                <a:latin typeface="Calibri"/>
                <a:cs typeface="Calibri"/>
              </a:rPr>
              <a:t>the </a:t>
            </a:r>
            <a:r>
              <a:rPr sz="2750">
                <a:solidFill>
                  <a:srgbClr val="040C28"/>
                </a:solidFill>
                <a:latin typeface="Calibri"/>
                <a:cs typeface="Calibri"/>
              </a:rPr>
              <a:t>emotional</a:t>
            </a:r>
            <a:r>
              <a:rPr sz="2750" spc="4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040C28"/>
                </a:solidFill>
                <a:latin typeface="Calibri"/>
                <a:cs typeface="Calibri"/>
              </a:rPr>
              <a:t>tone</a:t>
            </a:r>
            <a:r>
              <a:rPr sz="2750" spc="6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040C28"/>
                </a:solidFill>
                <a:latin typeface="Calibri"/>
                <a:cs typeface="Calibri"/>
              </a:rPr>
              <a:t>of</a:t>
            </a:r>
            <a:r>
              <a:rPr sz="2750" spc="-7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040C28"/>
                </a:solidFill>
                <a:latin typeface="Calibri"/>
                <a:cs typeface="Calibri"/>
              </a:rPr>
              <a:t>the</a:t>
            </a:r>
            <a:r>
              <a:rPr sz="2750" spc="6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040C28"/>
                </a:solidFill>
                <a:latin typeface="Calibri"/>
                <a:cs typeface="Calibri"/>
              </a:rPr>
              <a:t>text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.</a:t>
            </a:r>
            <a:r>
              <a:rPr sz="2750" spc="1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It</a:t>
            </a:r>
            <a:r>
              <a:rPr sz="2750" spc="-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can</a:t>
            </a:r>
            <a:r>
              <a:rPr sz="2750" spc="-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be</a:t>
            </a:r>
            <a:r>
              <a:rPr sz="2750" spc="6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used</a:t>
            </a:r>
            <a:r>
              <a:rPr sz="2750" spc="1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to</a:t>
            </a:r>
            <a:r>
              <a:rPr sz="2750" spc="-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identify</a:t>
            </a:r>
            <a:r>
              <a:rPr sz="2750" spc="2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positive,</a:t>
            </a:r>
            <a:r>
              <a:rPr sz="2750" spc="1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 spc="-10">
                <a:solidFill>
                  <a:srgbClr val="1F1F1F"/>
                </a:solidFill>
                <a:latin typeface="Calibri"/>
                <a:cs typeface="Calibri"/>
              </a:rPr>
              <a:t>negative, 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and</a:t>
            </a:r>
            <a:r>
              <a:rPr sz="2750" spc="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neutral</a:t>
            </a:r>
            <a:r>
              <a:rPr sz="2750" spc="1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sentiments</a:t>
            </a:r>
            <a:r>
              <a:rPr sz="2750" spc="26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in</a:t>
            </a:r>
            <a:r>
              <a:rPr sz="2750" spc="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sz="2750" spc="-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piece</a:t>
            </a:r>
            <a:r>
              <a:rPr sz="2750" spc="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>
                <a:solidFill>
                  <a:srgbClr val="1F1F1F"/>
                </a:solidFill>
                <a:latin typeface="Calibri"/>
                <a:cs typeface="Calibri"/>
              </a:rPr>
              <a:t>of</a:t>
            </a:r>
            <a:r>
              <a:rPr sz="2750" spc="-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750" spc="-10">
                <a:solidFill>
                  <a:srgbClr val="1F1F1F"/>
                </a:solidFill>
                <a:latin typeface="Calibri"/>
                <a:cs typeface="Calibri"/>
              </a:rPr>
              <a:t>writing.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2750">
              <a:latin typeface="Calibri"/>
              <a:cs typeface="Calibri"/>
            </a:endParaRPr>
          </a:p>
          <a:p>
            <a:pPr marR="1233805" algn="ctr"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3290" y="572452"/>
            <a:ext cx="52692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/>
              <a:t>S</a:t>
            </a:r>
            <a:r>
              <a:rPr spc="45"/>
              <a:t>E</a:t>
            </a:r>
            <a:r>
              <a:rPr spc="-65"/>
              <a:t>N</a:t>
            </a:r>
            <a:r>
              <a:rPr spc="-70"/>
              <a:t>T</a:t>
            </a:r>
            <a:r>
              <a:rPr spc="20"/>
              <a:t>I</a:t>
            </a:r>
            <a:r>
              <a:rPr spc="-80"/>
              <a:t>M</a:t>
            </a:r>
            <a:r>
              <a:rPr spc="-95"/>
              <a:t>E</a:t>
            </a:r>
            <a:r>
              <a:rPr spc="-65"/>
              <a:t>N</a:t>
            </a:r>
            <a:r>
              <a:rPr/>
              <a:t>T</a:t>
            </a:r>
            <a:r>
              <a:rPr spc="-260"/>
              <a:t> </a:t>
            </a:r>
            <a:r>
              <a:rPr spc="65"/>
              <a:t>A</a:t>
            </a:r>
            <a:r>
              <a:rPr spc="-5"/>
              <a:t>NA</a:t>
            </a:r>
            <a:r>
              <a:rPr spc="-434"/>
              <a:t>L</a:t>
            </a:r>
            <a:r>
              <a:rPr spc="-80"/>
              <a:t>Y</a:t>
            </a:r>
            <a:r>
              <a:rPr/>
              <a:t>S</a:t>
            </a:r>
            <a:r>
              <a:rPr spc="-50"/>
              <a:t>I</a:t>
            </a:r>
            <a:r>
              <a:rPr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659" y="1801113"/>
            <a:ext cx="7466965" cy="4340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443865" indent="724535">
              <a:lnSpc>
                <a:spcPct val="81500"/>
              </a:lnSpc>
              <a:spcBef>
                <a:spcPts val="740"/>
              </a:spcBef>
            </a:pPr>
            <a:r>
              <a:rPr sz="2750" spc="-10">
                <a:latin typeface="Calibri"/>
                <a:cs typeface="Calibri"/>
              </a:rPr>
              <a:t>Sentiment</a:t>
            </a:r>
            <a:r>
              <a:rPr sz="2750" spc="23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analysis</a:t>
            </a:r>
            <a:r>
              <a:rPr sz="2750" spc="155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is</a:t>
            </a:r>
            <a:r>
              <a:rPr sz="2750" spc="30">
                <a:latin typeface="Calibri"/>
                <a:cs typeface="Calibri"/>
              </a:rPr>
              <a:t> </a:t>
            </a:r>
            <a:r>
              <a:rPr sz="2750" spc="20">
                <a:latin typeface="Calibri"/>
                <a:cs typeface="Calibri"/>
              </a:rPr>
              <a:t>an</a:t>
            </a:r>
            <a:r>
              <a:rPr sz="2750" spc="10">
                <a:latin typeface="Calibri"/>
                <a:cs typeface="Calibri"/>
              </a:rPr>
              <a:t> automated</a:t>
            </a:r>
            <a:r>
              <a:rPr sz="2750" spc="8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process </a:t>
            </a:r>
            <a:r>
              <a:rPr sz="2750" spc="-60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that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attaches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20">
                <a:latin typeface="Calibri"/>
                <a:cs typeface="Calibri"/>
              </a:rPr>
              <a:t>an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emotional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label</a:t>
            </a:r>
            <a:r>
              <a:rPr sz="2750" spc="170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or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subjective </a:t>
            </a:r>
            <a:r>
              <a:rPr sz="2750">
                <a:latin typeface="Calibri"/>
                <a:cs typeface="Calibri"/>
              </a:rPr>
              <a:t> opinion </a:t>
            </a:r>
            <a:r>
              <a:rPr sz="2750" spc="-5">
                <a:latin typeface="Calibri"/>
                <a:cs typeface="Calibri"/>
              </a:rPr>
              <a:t>to </a:t>
            </a:r>
            <a:r>
              <a:rPr sz="2750" spc="-25">
                <a:latin typeface="Calibri"/>
                <a:cs typeface="Calibri"/>
              </a:rPr>
              <a:t>text.</a:t>
            </a:r>
            <a:r>
              <a:rPr sz="2750" spc="-2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For </a:t>
            </a:r>
            <a:r>
              <a:rPr sz="2750" spc="-20">
                <a:latin typeface="Calibri"/>
                <a:cs typeface="Calibri"/>
              </a:rPr>
              <a:t>example,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sentiment</a:t>
            </a:r>
            <a:r>
              <a:rPr sz="2750" spc="-5">
                <a:latin typeface="Calibri"/>
                <a:cs typeface="Calibri"/>
              </a:rPr>
              <a:t> analysis </a:t>
            </a:r>
            <a:r>
              <a:rPr sz="2750" spc="-61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may </a:t>
            </a:r>
            <a:r>
              <a:rPr sz="2750" spc="-20">
                <a:latin typeface="Calibri"/>
                <a:cs typeface="Calibri"/>
              </a:rPr>
              <a:t>examine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a social </a:t>
            </a:r>
            <a:r>
              <a:rPr sz="2750" spc="-5">
                <a:latin typeface="Calibri"/>
                <a:cs typeface="Calibri"/>
              </a:rPr>
              <a:t>media </a:t>
            </a:r>
            <a:r>
              <a:rPr sz="2750">
                <a:latin typeface="Calibri"/>
                <a:cs typeface="Calibri"/>
              </a:rPr>
              <a:t>post </a:t>
            </a:r>
            <a:r>
              <a:rPr sz="2750" spc="5">
                <a:latin typeface="Calibri"/>
                <a:cs typeface="Calibri"/>
              </a:rPr>
              <a:t>and </a:t>
            </a:r>
            <a:r>
              <a:rPr sz="2750" spc="-5">
                <a:latin typeface="Calibri"/>
                <a:cs typeface="Calibri"/>
              </a:rPr>
              <a:t>determine </a:t>
            </a:r>
            <a:r>
              <a:rPr sz="2750" spc="-61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that </a:t>
            </a:r>
            <a:r>
              <a:rPr sz="2750" spc="-15">
                <a:latin typeface="Calibri"/>
                <a:cs typeface="Calibri"/>
              </a:rPr>
              <a:t>it </a:t>
            </a:r>
            <a:r>
              <a:rPr sz="2750" spc="5">
                <a:latin typeface="Calibri"/>
                <a:cs typeface="Calibri"/>
              </a:rPr>
              <a:t>carries </a:t>
            </a:r>
            <a:r>
              <a:rPr sz="2750" spc="10">
                <a:latin typeface="Calibri"/>
                <a:cs typeface="Calibri"/>
              </a:rPr>
              <a:t>a </a:t>
            </a:r>
            <a:r>
              <a:rPr sz="2750" spc="-10">
                <a:latin typeface="Calibri"/>
                <a:cs typeface="Calibri"/>
              </a:rPr>
              <a:t>positive,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negative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or </a:t>
            </a:r>
            <a:r>
              <a:rPr sz="2750" spc="-15">
                <a:latin typeface="Calibri"/>
                <a:cs typeface="Calibri"/>
              </a:rPr>
              <a:t>neutral 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opinion</a:t>
            </a:r>
            <a:endParaRPr sz="2750">
              <a:latin typeface="Calibri"/>
              <a:cs typeface="Calibri"/>
            </a:endParaRPr>
          </a:p>
          <a:p>
            <a:pPr marL="737235">
              <a:lnSpc>
                <a:spcPts val="3000"/>
              </a:lnSpc>
              <a:spcBef>
                <a:spcPts val="380"/>
              </a:spcBef>
            </a:pPr>
            <a:r>
              <a:rPr sz="2750" spc="15">
                <a:latin typeface="Calibri"/>
                <a:cs typeface="Calibri"/>
              </a:rPr>
              <a:t>“This</a:t>
            </a:r>
            <a:r>
              <a:rPr sz="2750" spc="15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was</a:t>
            </a:r>
            <a:r>
              <a:rPr sz="2750" spc="8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great!”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“I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had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a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horrible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81900"/>
              </a:lnSpc>
              <a:spcBef>
                <a:spcPts val="300"/>
              </a:spcBef>
              <a:tabLst>
                <a:tab pos="1653539"/>
              </a:tabLst>
            </a:pPr>
            <a:r>
              <a:rPr sz="2750" spc="-30">
                <a:latin typeface="Calibri"/>
                <a:cs typeface="Calibri"/>
              </a:rPr>
              <a:t>experience.”</a:t>
            </a:r>
            <a:r>
              <a:rPr sz="2750" spc="30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The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sentiments</a:t>
            </a:r>
            <a:r>
              <a:rPr sz="2750" spc="31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in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these</a:t>
            </a:r>
            <a:r>
              <a:rPr sz="2750" spc="17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sentences</a:t>
            </a:r>
            <a:r>
              <a:rPr sz="2750" spc="235">
                <a:latin typeface="Calibri"/>
                <a:cs typeface="Calibri"/>
              </a:rPr>
              <a:t> </a:t>
            </a:r>
            <a:r>
              <a:rPr sz="2750" spc="20">
                <a:latin typeface="Calibri"/>
                <a:cs typeface="Calibri"/>
              </a:rPr>
              <a:t>can </a:t>
            </a:r>
            <a:r>
              <a:rPr sz="2750" spc="-60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be </a:t>
            </a:r>
            <a:r>
              <a:rPr sz="2750" spc="-20">
                <a:latin typeface="Calibri"/>
                <a:cs typeface="Calibri"/>
              </a:rPr>
              <a:t>inferred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from </a:t>
            </a:r>
            <a:r>
              <a:rPr sz="2750">
                <a:latin typeface="Calibri"/>
                <a:cs typeface="Calibri"/>
              </a:rPr>
              <a:t>certain </a:t>
            </a:r>
            <a:r>
              <a:rPr sz="2750" spc="-15">
                <a:latin typeface="Calibri"/>
                <a:cs typeface="Calibri"/>
              </a:rPr>
              <a:t>words,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such </a:t>
            </a:r>
            <a:r>
              <a:rPr sz="2750" spc="20">
                <a:latin typeface="Calibri"/>
                <a:cs typeface="Calibri"/>
              </a:rPr>
              <a:t>as </a:t>
            </a:r>
            <a:r>
              <a:rPr sz="2750" spc="-5">
                <a:latin typeface="Calibri"/>
                <a:cs typeface="Calibri"/>
              </a:rPr>
              <a:t>“great” </a:t>
            </a:r>
            <a:r>
              <a:rPr sz="2750" spc="5">
                <a:latin typeface="Calibri"/>
                <a:cs typeface="Calibri"/>
              </a:rPr>
              <a:t>and </a:t>
            </a:r>
            <a:r>
              <a:rPr sz="2750" spc="-610">
                <a:latin typeface="Calibri"/>
                <a:cs typeface="Calibri"/>
              </a:rPr>
              <a:t> </a:t>
            </a:r>
            <a:r>
              <a:rPr sz="2750" spc="-40">
                <a:latin typeface="Calibri"/>
                <a:cs typeface="Calibri"/>
              </a:rPr>
              <a:t>“horrible”.</a:t>
            </a:r>
            <a:r>
              <a:rPr sz="2750" spc="-3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By </a:t>
            </a:r>
            <a:r>
              <a:rPr sz="2750">
                <a:latin typeface="Calibri"/>
                <a:cs typeface="Calibri"/>
              </a:rPr>
              <a:t>analyzing </a:t>
            </a:r>
            <a:r>
              <a:rPr sz="2750" spc="-10">
                <a:latin typeface="Calibri"/>
                <a:cs typeface="Calibri"/>
              </a:rPr>
              <a:t>the </a:t>
            </a:r>
            <a:r>
              <a:rPr sz="2750" spc="-15">
                <a:latin typeface="Calibri"/>
                <a:cs typeface="Calibri"/>
              </a:rPr>
              <a:t>sentiments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of </a:t>
            </a:r>
            <a:r>
              <a:rPr sz="2750" spc="-10">
                <a:latin typeface="Calibri"/>
                <a:cs typeface="Calibri"/>
              </a:rPr>
              <a:t>reviews, 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feedback,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and </a:t>
            </a:r>
            <a:r>
              <a:rPr sz="2750">
                <a:latin typeface="Calibri"/>
                <a:cs typeface="Calibri"/>
              </a:rPr>
              <a:t>other </a:t>
            </a:r>
            <a:r>
              <a:rPr sz="2750" spc="5">
                <a:latin typeface="Calibri"/>
                <a:cs typeface="Calibri"/>
              </a:rPr>
              <a:t>customer </a:t>
            </a:r>
            <a:r>
              <a:rPr sz="2750" spc="-10">
                <a:latin typeface="Calibri"/>
                <a:cs typeface="Calibri"/>
              </a:rPr>
              <a:t>interactions, 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businesses	</a:t>
            </a:r>
            <a:r>
              <a:rPr sz="2750" spc="25">
                <a:latin typeface="Calibri"/>
                <a:cs typeface="Calibri"/>
              </a:rPr>
              <a:t>can</a:t>
            </a:r>
            <a:r>
              <a:rPr sz="2750" spc="-5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improve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their</a:t>
            </a:r>
            <a:r>
              <a:rPr sz="2750" spc="13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marketing</a:t>
            </a:r>
            <a:r>
              <a:rPr sz="2750" spc="17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campaigns.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7877175" y="1876425"/>
            <a:ext cx="4029075" cy="431482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701" y="243205"/>
            <a:ext cx="8094345" cy="14160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929255" marR="5080" indent="-2917190">
              <a:lnSpc>
                <a:spcPts val="5180"/>
              </a:lnSpc>
              <a:spcBef>
                <a:spcPts val="760"/>
              </a:spcBef>
            </a:pPr>
            <a:r>
              <a:rPr spc="-5"/>
              <a:t>RO</a:t>
            </a:r>
            <a:r>
              <a:rPr spc="10"/>
              <a:t>L</a:t>
            </a:r>
            <a:r>
              <a:rPr/>
              <a:t>E</a:t>
            </a:r>
            <a:r>
              <a:rPr spc="-285"/>
              <a:t> </a:t>
            </a:r>
            <a:r>
              <a:rPr spc="-5"/>
              <a:t>O</a:t>
            </a:r>
            <a:r>
              <a:rPr/>
              <a:t>F</a:t>
            </a:r>
            <a:r>
              <a:rPr spc="-140"/>
              <a:t> </a:t>
            </a:r>
            <a:r>
              <a:rPr spc="70"/>
              <a:t>S</a:t>
            </a:r>
            <a:r>
              <a:rPr spc="45"/>
              <a:t>E</a:t>
            </a:r>
            <a:r>
              <a:rPr spc="-5"/>
              <a:t>N</a:t>
            </a:r>
            <a:r>
              <a:rPr spc="-60"/>
              <a:t>T</a:t>
            </a:r>
            <a:r>
              <a:rPr spc="-50"/>
              <a:t>I</a:t>
            </a:r>
            <a:r>
              <a:rPr spc="-85"/>
              <a:t>M</a:t>
            </a:r>
            <a:r>
              <a:rPr spc="-25"/>
              <a:t>E</a:t>
            </a:r>
            <a:r>
              <a:rPr spc="-65"/>
              <a:t>N</a:t>
            </a:r>
            <a:r>
              <a:rPr/>
              <a:t>T</a:t>
            </a:r>
            <a:r>
              <a:rPr spc="-330"/>
              <a:t> </a:t>
            </a:r>
            <a:r>
              <a:rPr spc="65"/>
              <a:t>A</a:t>
            </a:r>
            <a:r>
              <a:rPr spc="-5"/>
              <a:t>NA</a:t>
            </a:r>
            <a:r>
              <a:rPr spc="-430"/>
              <a:t>L</a:t>
            </a:r>
            <a:r>
              <a:rPr spc="-5"/>
              <a:t>Y</a:t>
            </a:r>
            <a:r>
              <a:rPr spc="-80"/>
              <a:t>S</a:t>
            </a:r>
            <a:r>
              <a:rPr spc="-50"/>
              <a:t>I</a:t>
            </a:r>
            <a:r>
              <a:rPr/>
              <a:t>S</a:t>
            </a:r>
            <a:r>
              <a:rPr spc="-260"/>
              <a:t> </a:t>
            </a:r>
            <a:r>
              <a:rPr spc="20"/>
              <a:t>I</a:t>
            </a:r>
            <a:r>
              <a:rPr/>
              <a:t>N  </a:t>
            </a:r>
            <a:r>
              <a:rPr spc="-10"/>
              <a:t>TRADING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3475" y="1679511"/>
            <a:ext cx="9899015" cy="41687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648335">
              <a:lnSpc>
                <a:spcPct val="91800"/>
              </a:lnSpc>
              <a:spcBef>
                <a:spcPts val="395"/>
              </a:spcBef>
            </a:pPr>
            <a:r>
              <a:rPr sz="2750" spc="-10">
                <a:latin typeface="Calibri"/>
                <a:cs typeface="Calibri"/>
              </a:rPr>
              <a:t>Sentiment</a:t>
            </a:r>
            <a:r>
              <a:rPr sz="2750" spc="24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analysis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plays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a</a:t>
            </a:r>
            <a:r>
              <a:rPr sz="2750" spc="7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significant</a:t>
            </a:r>
            <a:r>
              <a:rPr sz="2750" spc="24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role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in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trading</a:t>
            </a:r>
            <a:r>
              <a:rPr sz="2750" spc="24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by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providing </a:t>
            </a:r>
            <a:r>
              <a:rPr sz="2750" spc="-60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valuable </a:t>
            </a:r>
            <a:r>
              <a:rPr sz="2750" spc="-25">
                <a:latin typeface="Calibri"/>
                <a:cs typeface="Calibri"/>
              </a:rPr>
              <a:t>insights</a:t>
            </a:r>
            <a:r>
              <a:rPr sz="2750" spc="-20">
                <a:latin typeface="Calibri"/>
                <a:cs typeface="Calibri"/>
              </a:rPr>
              <a:t> into </a:t>
            </a:r>
            <a:r>
              <a:rPr sz="2750">
                <a:latin typeface="Calibri"/>
                <a:cs typeface="Calibri"/>
              </a:rPr>
              <a:t>market </a:t>
            </a:r>
            <a:r>
              <a:rPr sz="2750" spc="-15">
                <a:latin typeface="Calibri"/>
                <a:cs typeface="Calibri"/>
              </a:rPr>
              <a:t>sentiment </a:t>
            </a:r>
            <a:r>
              <a:rPr sz="2750" spc="5">
                <a:latin typeface="Calibri"/>
                <a:cs typeface="Calibri"/>
              </a:rPr>
              <a:t>and </a:t>
            </a:r>
            <a:r>
              <a:rPr sz="2750" spc="-20">
                <a:latin typeface="Calibri"/>
                <a:cs typeface="Calibri"/>
              </a:rPr>
              <a:t>helping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traders</a:t>
            </a:r>
            <a:r>
              <a:rPr sz="2750" spc="-2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make 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informed </a:t>
            </a:r>
            <a:r>
              <a:rPr sz="2750" spc="-10">
                <a:latin typeface="Calibri"/>
                <a:cs typeface="Calibri"/>
              </a:rPr>
              <a:t>decisions.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Here </a:t>
            </a:r>
            <a:r>
              <a:rPr sz="2750" spc="15">
                <a:latin typeface="Calibri"/>
                <a:cs typeface="Calibri"/>
              </a:rPr>
              <a:t>are </a:t>
            </a:r>
            <a:r>
              <a:rPr sz="2750" spc="20">
                <a:latin typeface="Calibri"/>
                <a:cs typeface="Calibri"/>
              </a:rPr>
              <a:t>some </a:t>
            </a:r>
            <a:r>
              <a:rPr sz="2750" spc="-20">
                <a:latin typeface="Calibri"/>
                <a:cs typeface="Calibri"/>
              </a:rPr>
              <a:t>key </a:t>
            </a:r>
            <a:r>
              <a:rPr sz="2750" spc="-15">
                <a:latin typeface="Calibri"/>
                <a:cs typeface="Calibri"/>
              </a:rPr>
              <a:t>roles </a:t>
            </a:r>
            <a:r>
              <a:rPr sz="2750" spc="25">
                <a:latin typeface="Calibri"/>
                <a:cs typeface="Calibri"/>
              </a:rPr>
              <a:t>of </a:t>
            </a:r>
            <a:r>
              <a:rPr sz="2750" spc="-15">
                <a:latin typeface="Calibri"/>
                <a:cs typeface="Calibri"/>
              </a:rPr>
              <a:t>sentiment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analysis </a:t>
            </a:r>
            <a:r>
              <a:rPr sz="2750" spc="-10">
                <a:latin typeface="Calibri"/>
                <a:cs typeface="Calibri"/>
              </a:rPr>
              <a:t>in </a:t>
            </a:r>
            <a:r>
              <a:rPr sz="2750" spc="-61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trading: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/>
              </a:tabLst>
            </a:pPr>
            <a:r>
              <a:rPr sz="2750">
                <a:latin typeface="Calibri"/>
                <a:cs typeface="Calibri"/>
              </a:rPr>
              <a:t>Market</a:t>
            </a:r>
            <a:r>
              <a:rPr sz="2750" spc="1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sentiment</a:t>
            </a:r>
            <a:r>
              <a:rPr sz="2750" spc="229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gauging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/>
              </a:tabLst>
            </a:pPr>
            <a:r>
              <a:rPr sz="2750">
                <a:latin typeface="Calibri"/>
                <a:cs typeface="Calibri"/>
              </a:rPr>
              <a:t>Captures</a:t>
            </a:r>
            <a:r>
              <a:rPr sz="2750" spc="14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sentiment</a:t>
            </a:r>
            <a:r>
              <a:rPr sz="2750" spc="22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shifts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/>
              </a:tabLst>
            </a:pPr>
            <a:r>
              <a:rPr sz="2750" spc="-5">
                <a:latin typeface="Calibri"/>
                <a:cs typeface="Calibri"/>
              </a:rPr>
              <a:t>News</a:t>
            </a:r>
            <a:r>
              <a:rPr sz="2750" spc="7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and</a:t>
            </a:r>
            <a:r>
              <a:rPr sz="2750" spc="8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event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impact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assessment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935"/>
              </a:tabLst>
            </a:pPr>
            <a:r>
              <a:rPr sz="2750" spc="-15">
                <a:latin typeface="Calibri"/>
                <a:cs typeface="Calibri"/>
              </a:rPr>
              <a:t>Risk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management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/>
              </a:tabLst>
            </a:pPr>
            <a:r>
              <a:rPr sz="2750" spc="-10">
                <a:latin typeface="Calibri"/>
                <a:cs typeface="Calibri"/>
              </a:rPr>
              <a:t>Algorithmic</a:t>
            </a:r>
            <a:r>
              <a:rPr sz="2750" spc="24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trading</a:t>
            </a:r>
            <a:r>
              <a:rPr sz="2750" spc="260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strategies</a:t>
            </a:r>
            <a:r>
              <a:rPr sz="2750" spc="254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and</a:t>
            </a:r>
            <a:r>
              <a:rPr sz="2750" spc="3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Quantitative</a:t>
            </a:r>
            <a:r>
              <a:rPr sz="2750" spc="18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trading</a:t>
            </a:r>
            <a:r>
              <a:rPr sz="2750" spc="260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strategies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39051"/>
            <a:ext cx="10933747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Adjusting</a:t>
            </a:r>
            <a:r>
              <a:rPr sz="4250" spc="-270"/>
              <a:t> </a:t>
            </a:r>
            <a:r>
              <a:rPr sz="4250" spc="15"/>
              <a:t>messaging</a:t>
            </a:r>
            <a:r>
              <a:rPr sz="4250" spc="-270"/>
              <a:t> </a:t>
            </a:r>
            <a:r>
              <a:rPr sz="4250" spc="20"/>
              <a:t>and</a:t>
            </a:r>
            <a:r>
              <a:rPr sz="4250" spc="-190"/>
              <a:t> </a:t>
            </a:r>
            <a:r>
              <a:rPr sz="4250"/>
              <a:t>product</a:t>
            </a:r>
            <a:r>
              <a:rPr sz="4250" spc="-190"/>
              <a:t> </a:t>
            </a:r>
            <a:r>
              <a:rPr sz="4250" spc="-15"/>
              <a:t>development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385445" y="1348422"/>
            <a:ext cx="6939915" cy="46837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647700" algn="just">
              <a:lnSpc>
                <a:spcPct val="91900"/>
              </a:lnSpc>
              <a:spcBef>
                <a:spcPts val="395"/>
              </a:spcBef>
            </a:pPr>
            <a:r>
              <a:rPr sz="2750" spc="15">
                <a:latin typeface="Calibri"/>
                <a:cs typeface="Calibri"/>
              </a:rPr>
              <a:t>Sentiment </a:t>
            </a:r>
            <a:r>
              <a:rPr sz="2750" spc="20">
                <a:latin typeface="Calibri"/>
                <a:cs typeface="Calibri"/>
              </a:rPr>
              <a:t>analysis </a:t>
            </a:r>
            <a:r>
              <a:rPr sz="2750" spc="-15">
                <a:latin typeface="Calibri"/>
                <a:cs typeface="Calibri"/>
              </a:rPr>
              <a:t>is </a:t>
            </a:r>
            <a:r>
              <a:rPr sz="2750" spc="20">
                <a:latin typeface="Calibri"/>
                <a:cs typeface="Calibri"/>
              </a:rPr>
              <a:t>an </a:t>
            </a:r>
            <a:r>
              <a:rPr sz="2750" spc="5">
                <a:latin typeface="Calibri"/>
                <a:cs typeface="Calibri"/>
              </a:rPr>
              <a:t>inexpensive </a:t>
            </a:r>
            <a:r>
              <a:rPr sz="2750" spc="-20">
                <a:latin typeface="Calibri"/>
                <a:cs typeface="Calibri"/>
              </a:rPr>
              <a:t>way to </a:t>
            </a:r>
            <a:r>
              <a:rPr sz="2750" spc="-6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improve </a:t>
            </a:r>
            <a:r>
              <a:rPr sz="2750" spc="15">
                <a:latin typeface="Calibri"/>
                <a:cs typeface="Calibri"/>
              </a:rPr>
              <a:t>messaging </a:t>
            </a:r>
            <a:r>
              <a:rPr sz="2750" spc="30">
                <a:latin typeface="Calibri"/>
                <a:cs typeface="Calibri"/>
              </a:rPr>
              <a:t>and </a:t>
            </a:r>
            <a:r>
              <a:rPr sz="2750" spc="5">
                <a:latin typeface="Calibri"/>
                <a:cs typeface="Calibri"/>
              </a:rPr>
              <a:t>product </a:t>
            </a:r>
            <a:r>
              <a:rPr sz="2750" spc="10">
                <a:latin typeface="Calibri"/>
                <a:cs typeface="Calibri"/>
              </a:rPr>
              <a:t>development. 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Knowing </a:t>
            </a:r>
            <a:r>
              <a:rPr sz="2750" spc="15">
                <a:latin typeface="Calibri"/>
                <a:cs typeface="Calibri"/>
              </a:rPr>
              <a:t>what </a:t>
            </a:r>
            <a:r>
              <a:rPr sz="2750" spc="10">
                <a:latin typeface="Calibri"/>
                <a:cs typeface="Calibri"/>
              </a:rPr>
              <a:t>customers </a:t>
            </a:r>
            <a:r>
              <a:rPr sz="2750" spc="15">
                <a:latin typeface="Calibri"/>
                <a:cs typeface="Calibri"/>
              </a:rPr>
              <a:t>value </a:t>
            </a:r>
            <a:r>
              <a:rPr sz="2750" spc="20">
                <a:latin typeface="Calibri"/>
                <a:cs typeface="Calibri"/>
              </a:rPr>
              <a:t>about </a:t>
            </a:r>
            <a:r>
              <a:rPr sz="2750" spc="10">
                <a:latin typeface="Calibri"/>
                <a:cs typeface="Calibri"/>
              </a:rPr>
              <a:t>a </a:t>
            </a:r>
            <a:r>
              <a:rPr sz="2750" spc="5">
                <a:latin typeface="Calibri"/>
                <a:cs typeface="Calibri"/>
              </a:rPr>
              <a:t>product </a:t>
            </a:r>
            <a:r>
              <a:rPr sz="2750" spc="-610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or </a:t>
            </a:r>
            <a:r>
              <a:rPr sz="2750" spc="10">
                <a:latin typeface="Calibri"/>
                <a:cs typeface="Calibri"/>
              </a:rPr>
              <a:t>service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can </a:t>
            </a:r>
            <a:r>
              <a:rPr sz="2750">
                <a:latin typeface="Calibri"/>
                <a:cs typeface="Calibri"/>
              </a:rPr>
              <a:t>tell</a:t>
            </a:r>
            <a:r>
              <a:rPr sz="2750" spc="5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you </a:t>
            </a:r>
            <a:r>
              <a:rPr sz="2750" spc="15">
                <a:latin typeface="Calibri"/>
                <a:cs typeface="Calibri"/>
              </a:rPr>
              <a:t>what </a:t>
            </a:r>
            <a:r>
              <a:rPr sz="2750" spc="-5">
                <a:latin typeface="Calibri"/>
                <a:cs typeface="Calibri"/>
              </a:rPr>
              <a:t>to</a:t>
            </a:r>
            <a:r>
              <a:rPr sz="2750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emphasize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-30">
                <a:latin typeface="Calibri"/>
                <a:cs typeface="Calibri"/>
              </a:rPr>
              <a:t>in </a:t>
            </a:r>
            <a:r>
              <a:rPr sz="2750" spc="-25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your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promotional</a:t>
            </a:r>
            <a:r>
              <a:rPr sz="2750" spc="64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material.</a:t>
            </a:r>
            <a:r>
              <a:rPr sz="2750" spc="64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For</a:t>
            </a:r>
            <a:r>
              <a:rPr sz="275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example,</a:t>
            </a:r>
            <a:r>
              <a:rPr sz="2750">
                <a:latin typeface="Calibri"/>
                <a:cs typeface="Calibri"/>
              </a:rPr>
              <a:t> </a:t>
            </a:r>
            <a:r>
              <a:rPr sz="2750" spc="-35">
                <a:latin typeface="Calibri"/>
                <a:cs typeface="Calibri"/>
              </a:rPr>
              <a:t>if </a:t>
            </a:r>
            <a:r>
              <a:rPr sz="2750" spc="-61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there's </a:t>
            </a:r>
            <a:r>
              <a:rPr sz="2750" spc="5">
                <a:latin typeface="Calibri"/>
                <a:cs typeface="Calibri"/>
              </a:rPr>
              <a:t>been </a:t>
            </a:r>
            <a:r>
              <a:rPr sz="2750" spc="10">
                <a:latin typeface="Calibri"/>
                <a:cs typeface="Calibri"/>
              </a:rPr>
              <a:t>a </a:t>
            </a:r>
            <a:r>
              <a:rPr sz="2750" spc="20">
                <a:latin typeface="Calibri"/>
                <a:cs typeface="Calibri"/>
              </a:rPr>
              <a:t>sudden </a:t>
            </a:r>
            <a:r>
              <a:rPr sz="2750" spc="30">
                <a:latin typeface="Calibri"/>
                <a:cs typeface="Calibri"/>
              </a:rPr>
              <a:t>and </a:t>
            </a:r>
            <a:r>
              <a:rPr sz="2750" spc="10">
                <a:latin typeface="Calibri"/>
                <a:cs typeface="Calibri"/>
              </a:rPr>
              <a:t>unexplained </a:t>
            </a:r>
            <a:r>
              <a:rPr sz="2750" spc="5">
                <a:latin typeface="Calibri"/>
                <a:cs typeface="Calibri"/>
              </a:rPr>
              <a:t>spike </a:t>
            </a:r>
            <a:r>
              <a:rPr sz="2750" spc="-30">
                <a:latin typeface="Calibri"/>
                <a:cs typeface="Calibri"/>
              </a:rPr>
              <a:t>in </a:t>
            </a:r>
            <a:r>
              <a:rPr sz="2750" spc="-2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sales </a:t>
            </a:r>
            <a:r>
              <a:rPr sz="2750" spc="25">
                <a:latin typeface="Calibri"/>
                <a:cs typeface="Calibri"/>
              </a:rPr>
              <a:t>of </a:t>
            </a:r>
            <a:r>
              <a:rPr sz="2750" spc="10">
                <a:latin typeface="Calibri"/>
                <a:cs typeface="Calibri"/>
              </a:rPr>
              <a:t>a certain product, </a:t>
            </a:r>
            <a:r>
              <a:rPr sz="2750" spc="30">
                <a:latin typeface="Calibri"/>
                <a:cs typeface="Calibri"/>
              </a:rPr>
              <a:t>you </a:t>
            </a:r>
            <a:r>
              <a:rPr sz="2750" spc="20">
                <a:latin typeface="Calibri"/>
                <a:cs typeface="Calibri"/>
              </a:rPr>
              <a:t>can check </a:t>
            </a:r>
            <a:r>
              <a:rPr sz="2750" spc="10">
                <a:latin typeface="Calibri"/>
                <a:cs typeface="Calibri"/>
              </a:rPr>
              <a:t>your 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positive</a:t>
            </a:r>
            <a:r>
              <a:rPr sz="2750" spc="5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mentions </a:t>
            </a:r>
            <a:r>
              <a:rPr sz="2750" spc="-5">
                <a:latin typeface="Calibri"/>
                <a:cs typeface="Calibri"/>
              </a:rPr>
              <a:t>to</a:t>
            </a:r>
            <a:r>
              <a:rPr sz="2750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see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what customers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are 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saying. </a:t>
            </a:r>
            <a:r>
              <a:rPr sz="2750" spc="-55">
                <a:latin typeface="Calibri"/>
                <a:cs typeface="Calibri"/>
              </a:rPr>
              <a:t>You </a:t>
            </a:r>
            <a:r>
              <a:rPr sz="2750" spc="5">
                <a:latin typeface="Calibri"/>
                <a:cs typeface="Calibri"/>
              </a:rPr>
              <a:t>may </a:t>
            </a:r>
            <a:r>
              <a:rPr sz="2750" spc="20">
                <a:latin typeface="Calibri"/>
                <a:cs typeface="Calibri"/>
              </a:rPr>
              <a:t>find </a:t>
            </a:r>
            <a:r>
              <a:rPr sz="2750" spc="10">
                <a:latin typeface="Calibri"/>
                <a:cs typeface="Calibri"/>
              </a:rPr>
              <a:t>one </a:t>
            </a:r>
            <a:r>
              <a:rPr sz="2750" spc="25">
                <a:latin typeface="Calibri"/>
                <a:cs typeface="Calibri"/>
              </a:rPr>
              <a:t>of </a:t>
            </a:r>
            <a:r>
              <a:rPr sz="2750" spc="15">
                <a:latin typeface="Calibri"/>
                <a:cs typeface="Calibri"/>
              </a:rPr>
              <a:t>your </a:t>
            </a:r>
            <a:r>
              <a:rPr sz="2750" spc="20">
                <a:latin typeface="Calibri"/>
                <a:cs typeface="Calibri"/>
              </a:rPr>
              <a:t>products </a:t>
            </a:r>
            <a:r>
              <a:rPr sz="2750" spc="5">
                <a:latin typeface="Calibri"/>
                <a:cs typeface="Calibri"/>
              </a:rPr>
              <a:t>has </a:t>
            </a:r>
            <a:r>
              <a:rPr sz="2750" spc="1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suddenly</a:t>
            </a:r>
            <a:r>
              <a:rPr sz="2750" spc="10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become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popular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when</a:t>
            </a:r>
            <a:r>
              <a:rPr sz="2750" spc="3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someone 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posted </a:t>
            </a:r>
            <a:r>
              <a:rPr sz="2750" spc="35">
                <a:latin typeface="Calibri"/>
                <a:cs typeface="Calibri"/>
              </a:rPr>
              <a:t>about </a:t>
            </a:r>
            <a:r>
              <a:rPr sz="2750" spc="10">
                <a:latin typeface="Calibri"/>
                <a:cs typeface="Calibri"/>
              </a:rPr>
              <a:t>a </a:t>
            </a:r>
            <a:r>
              <a:rPr sz="2750" spc="-5">
                <a:latin typeface="Calibri"/>
                <a:cs typeface="Calibri"/>
              </a:rPr>
              <a:t>feature that </a:t>
            </a:r>
            <a:r>
              <a:rPr sz="2750" spc="10">
                <a:latin typeface="Calibri"/>
                <a:cs typeface="Calibri"/>
              </a:rPr>
              <a:t>isn't </a:t>
            </a:r>
            <a:r>
              <a:rPr sz="2750" spc="25">
                <a:latin typeface="Calibri"/>
                <a:cs typeface="Calibri"/>
              </a:rPr>
              <a:t>in </a:t>
            </a:r>
            <a:r>
              <a:rPr sz="2750" spc="15">
                <a:latin typeface="Calibri"/>
                <a:cs typeface="Calibri"/>
              </a:rPr>
              <a:t>your </a:t>
            </a:r>
            <a:r>
              <a:rPr sz="2750" spc="10">
                <a:latin typeface="Calibri"/>
                <a:cs typeface="Calibri"/>
              </a:rPr>
              <a:t>other 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products.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7496175" y="1504950"/>
            <a:ext cx="4600575" cy="474345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828675" y="592538"/>
            <a:ext cx="10953750" cy="5722536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70776"/>
            <a:ext cx="108204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/>
              <a:t>U</a:t>
            </a:r>
            <a:r>
              <a:rPr spc="70"/>
              <a:t>S</a:t>
            </a:r>
            <a:r>
              <a:rPr spc="-95"/>
              <a:t>E</a:t>
            </a:r>
            <a:r>
              <a:rPr/>
              <a:t>S</a:t>
            </a:r>
            <a:r>
              <a:rPr spc="-254"/>
              <a:t> </a:t>
            </a:r>
            <a:r>
              <a:rPr spc="-5"/>
              <a:t>O</a:t>
            </a:r>
            <a:r>
              <a:rPr/>
              <a:t>F</a:t>
            </a:r>
            <a:r>
              <a:rPr spc="-145"/>
              <a:t> </a:t>
            </a:r>
            <a:r>
              <a:rPr spc="70"/>
              <a:t>S</a:t>
            </a:r>
            <a:r>
              <a:rPr spc="45"/>
              <a:t>E</a:t>
            </a:r>
            <a:r>
              <a:rPr spc="-5"/>
              <a:t>N</a:t>
            </a:r>
            <a:r>
              <a:rPr spc="-60"/>
              <a:t>T</a:t>
            </a:r>
            <a:r>
              <a:rPr spc="-50"/>
              <a:t>I</a:t>
            </a:r>
            <a:r>
              <a:rPr spc="-85"/>
              <a:t>M</a:t>
            </a:r>
            <a:r>
              <a:rPr spc="-25"/>
              <a:t>E</a:t>
            </a:r>
            <a:r>
              <a:rPr spc="-65"/>
              <a:t>N</a:t>
            </a:r>
            <a:r>
              <a:rPr/>
              <a:t>T</a:t>
            </a:r>
            <a:r>
              <a:rPr spc="-330"/>
              <a:t> </a:t>
            </a:r>
            <a:r>
              <a:rPr spc="65"/>
              <a:t>A</a:t>
            </a:r>
            <a:r>
              <a:rPr spc="-5"/>
              <a:t>NA</a:t>
            </a:r>
            <a:r>
              <a:rPr spc="-434"/>
              <a:t>L</a:t>
            </a:r>
            <a:r>
              <a:rPr spc="-5"/>
              <a:t>Y</a:t>
            </a:r>
            <a:r>
              <a:rPr spc="-85"/>
              <a:t>S</a:t>
            </a:r>
            <a:r>
              <a:rPr spc="-50"/>
              <a:t>I</a:t>
            </a:r>
            <a:r>
              <a:rPr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319149"/>
            <a:ext cx="10212705" cy="44265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marR="281305" indent="-229235">
              <a:lnSpc>
                <a:spcPct val="92200"/>
              </a:lnSpc>
              <a:spcBef>
                <a:spcPts val="385"/>
              </a:spcBef>
              <a:buFont typeface="Arial MT"/>
              <a:buChar char="•"/>
              <a:tabLst>
                <a:tab pos="241935"/>
              </a:tabLst>
            </a:pPr>
            <a:r>
              <a:rPr sz="2750" spc="-10">
                <a:latin typeface="Calibri"/>
                <a:cs typeface="Calibri"/>
              </a:rPr>
              <a:t>Sentiment</a:t>
            </a:r>
            <a:r>
              <a:rPr sz="2750" spc="24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analysis</a:t>
            </a:r>
            <a:r>
              <a:rPr sz="2750" spc="110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can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do</a:t>
            </a:r>
            <a:r>
              <a:rPr sz="2750" spc="8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wonders</a:t>
            </a:r>
            <a:r>
              <a:rPr sz="2750" spc="16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for</a:t>
            </a:r>
            <a:r>
              <a:rPr sz="2750" spc="5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any</a:t>
            </a:r>
            <a:r>
              <a:rPr sz="2750" spc="65">
                <a:latin typeface="Calibri"/>
                <a:cs typeface="Calibri"/>
              </a:rPr>
              <a:t> </a:t>
            </a:r>
            <a:r>
              <a:rPr sz="2750" spc="-35">
                <a:latin typeface="Calibri"/>
                <a:cs typeface="Calibri"/>
              </a:rPr>
              <a:t>marketer.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By </a:t>
            </a:r>
            <a:r>
              <a:rPr sz="2750" spc="1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understanding</a:t>
            </a:r>
            <a:r>
              <a:rPr sz="2750" spc="32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what</a:t>
            </a:r>
            <a:r>
              <a:rPr sz="2750" spc="10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your</a:t>
            </a:r>
            <a:r>
              <a:rPr sz="2750" spc="6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target</a:t>
            </a:r>
            <a:r>
              <a:rPr sz="2750" spc="3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audience</a:t>
            </a:r>
            <a:r>
              <a:rPr sz="2750" spc="25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is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thinking</a:t>
            </a:r>
            <a:r>
              <a:rPr sz="2750" spc="250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on </a:t>
            </a:r>
            <a:r>
              <a:rPr sz="2750" spc="10">
                <a:latin typeface="Calibri"/>
                <a:cs typeface="Calibri"/>
              </a:rPr>
              <a:t>a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scale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that </a:t>
            </a:r>
            <a:r>
              <a:rPr sz="2750" spc="-6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only </a:t>
            </a:r>
            <a:r>
              <a:rPr sz="2750" spc="-15">
                <a:latin typeface="Calibri"/>
                <a:cs typeface="Calibri"/>
              </a:rPr>
              <a:t>sentiment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analysis </a:t>
            </a:r>
            <a:r>
              <a:rPr sz="2750" spc="25">
                <a:latin typeface="Calibri"/>
                <a:cs typeface="Calibri"/>
              </a:rPr>
              <a:t>can </a:t>
            </a:r>
            <a:r>
              <a:rPr sz="2750">
                <a:latin typeface="Calibri"/>
                <a:cs typeface="Calibri"/>
              </a:rPr>
              <a:t>achieve, </a:t>
            </a:r>
            <a:r>
              <a:rPr sz="2750" spc="25">
                <a:latin typeface="Calibri"/>
                <a:cs typeface="Calibri"/>
              </a:rPr>
              <a:t>you can </a:t>
            </a:r>
            <a:r>
              <a:rPr sz="2750" spc="-5">
                <a:latin typeface="Calibri"/>
                <a:cs typeface="Calibri"/>
              </a:rPr>
              <a:t>tweak </a:t>
            </a:r>
            <a:r>
              <a:rPr sz="2750" spc="10">
                <a:latin typeface="Calibri"/>
                <a:cs typeface="Calibri"/>
              </a:rPr>
              <a:t>a </a:t>
            </a:r>
            <a:r>
              <a:rPr sz="2750" spc="-10">
                <a:latin typeface="Calibri"/>
                <a:cs typeface="Calibri"/>
              </a:rPr>
              <a:t>product, 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campaign,</a:t>
            </a:r>
            <a:r>
              <a:rPr sz="2750" spc="10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and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more,</a:t>
            </a:r>
            <a:r>
              <a:rPr sz="2750" spc="-3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to</a:t>
            </a:r>
            <a:r>
              <a:rPr sz="2750" spc="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meet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their</a:t>
            </a:r>
            <a:r>
              <a:rPr sz="2750" spc="204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needs</a:t>
            </a:r>
            <a:r>
              <a:rPr sz="2750" spc="16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and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let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your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customers </a:t>
            </a:r>
            <a:r>
              <a:rPr sz="2750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know</a:t>
            </a:r>
            <a:r>
              <a:rPr sz="2750" spc="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you’re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listening</a:t>
            </a:r>
            <a:endParaRPr sz="2750">
              <a:latin typeface="Calibri"/>
              <a:cs typeface="Calibri"/>
            </a:endParaRPr>
          </a:p>
          <a:p>
            <a:pPr marL="241300" marR="768350" indent="-229235">
              <a:lnSpc>
                <a:spcPts val="3080"/>
              </a:lnSpc>
              <a:spcBef>
                <a:spcPts val="965"/>
              </a:spcBef>
              <a:buFont typeface="Arial MT"/>
              <a:buChar char="•"/>
              <a:tabLst>
                <a:tab pos="241935"/>
              </a:tabLst>
            </a:pPr>
            <a:r>
              <a:rPr sz="2750" spc="-10">
                <a:latin typeface="Calibri"/>
                <a:cs typeface="Calibri"/>
              </a:rPr>
              <a:t>Sentiment</a:t>
            </a:r>
            <a:r>
              <a:rPr sz="2750" spc="60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analysis </a:t>
            </a:r>
            <a:r>
              <a:rPr sz="2750" spc="-15">
                <a:latin typeface="Calibri"/>
                <a:cs typeface="Calibri"/>
              </a:rPr>
              <a:t>is </a:t>
            </a:r>
            <a:r>
              <a:rPr sz="2750" spc="20">
                <a:latin typeface="Calibri"/>
                <a:cs typeface="Calibri"/>
              </a:rPr>
              <a:t>an </a:t>
            </a:r>
            <a:r>
              <a:rPr sz="2750" spc="-5">
                <a:latin typeface="Calibri"/>
                <a:cs typeface="Calibri"/>
              </a:rPr>
              <a:t>artificial </a:t>
            </a:r>
            <a:r>
              <a:rPr sz="2750" spc="-20">
                <a:latin typeface="Calibri"/>
                <a:cs typeface="Calibri"/>
              </a:rPr>
              <a:t>intelligence</a:t>
            </a:r>
            <a:r>
              <a:rPr sz="2750" spc="58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technique</a:t>
            </a:r>
            <a:r>
              <a:rPr sz="2750" spc="59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that </a:t>
            </a:r>
            <a:r>
              <a:rPr sz="275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uses</a:t>
            </a:r>
            <a:r>
              <a:rPr sz="2750" spc="16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machine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learning</a:t>
            </a:r>
            <a:r>
              <a:rPr sz="2750" spc="26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and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natural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language</a:t>
            </a:r>
            <a:r>
              <a:rPr sz="2750" spc="16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processing</a:t>
            </a:r>
            <a:r>
              <a:rPr sz="2750" spc="290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(NLP)</a:t>
            </a:r>
            <a:r>
              <a:rPr sz="2750" spc="3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to</a:t>
            </a:r>
            <a:endParaRPr sz="2750">
              <a:latin typeface="Calibri"/>
              <a:cs typeface="Calibri"/>
            </a:endParaRPr>
          </a:p>
          <a:p>
            <a:pPr marL="241300">
              <a:lnSpc>
                <a:spcPts val="2790"/>
              </a:lnSpc>
            </a:pPr>
            <a:r>
              <a:rPr sz="2750">
                <a:latin typeface="Calibri"/>
                <a:cs typeface="Calibri"/>
              </a:rPr>
              <a:t>analyze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-30">
                <a:latin typeface="Calibri"/>
                <a:cs typeface="Calibri"/>
              </a:rPr>
              <a:t>text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for</a:t>
            </a:r>
            <a:r>
              <a:rPr sz="2750" spc="6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polarity</a:t>
            </a:r>
            <a:r>
              <a:rPr sz="2750" spc="145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of</a:t>
            </a:r>
            <a:r>
              <a:rPr sz="2750" spc="3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opinion</a:t>
            </a:r>
            <a:r>
              <a:rPr sz="2750" spc="17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(positive</a:t>
            </a:r>
            <a:r>
              <a:rPr sz="2750" spc="17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to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negative).</a:t>
            </a:r>
            <a:r>
              <a:rPr sz="2750" spc="254">
                <a:latin typeface="Calibri"/>
                <a:cs typeface="Calibri"/>
              </a:rPr>
              <a:t> </a:t>
            </a:r>
            <a:r>
              <a:rPr sz="2750" spc="-30">
                <a:latin typeface="Calibri"/>
                <a:cs typeface="Calibri"/>
              </a:rPr>
              <a:t>It’s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one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of</a:t>
            </a:r>
            <a:endParaRPr sz="2750">
              <a:latin typeface="Calibri"/>
              <a:cs typeface="Calibri"/>
            </a:endParaRPr>
          </a:p>
          <a:p>
            <a:pPr marL="241300" marR="5080">
              <a:lnSpc>
                <a:spcPct val="92200"/>
              </a:lnSpc>
              <a:spcBef>
                <a:spcPts val="110"/>
              </a:spcBef>
            </a:pPr>
            <a:r>
              <a:rPr sz="2750" spc="-10">
                <a:latin typeface="Calibri"/>
                <a:cs typeface="Calibri"/>
              </a:rPr>
              <a:t>the </a:t>
            </a:r>
            <a:r>
              <a:rPr sz="2750" spc="-20">
                <a:latin typeface="Calibri"/>
                <a:cs typeface="Calibri"/>
              </a:rPr>
              <a:t>hardest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tasks </a:t>
            </a:r>
            <a:r>
              <a:rPr sz="2750" spc="25">
                <a:latin typeface="Calibri"/>
                <a:cs typeface="Calibri"/>
              </a:rPr>
              <a:t>of </a:t>
            </a:r>
            <a:r>
              <a:rPr sz="2750" spc="-10">
                <a:latin typeface="Calibri"/>
                <a:cs typeface="Calibri"/>
              </a:rPr>
              <a:t>natural </a:t>
            </a:r>
            <a:r>
              <a:rPr sz="2750" spc="-5">
                <a:latin typeface="Calibri"/>
                <a:cs typeface="Calibri"/>
              </a:rPr>
              <a:t>language </a:t>
            </a:r>
            <a:r>
              <a:rPr sz="2750" spc="-15">
                <a:latin typeface="Calibri"/>
                <a:cs typeface="Calibri"/>
              </a:rPr>
              <a:t>processing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but, </a:t>
            </a:r>
            <a:r>
              <a:rPr sz="2750" spc="-20">
                <a:latin typeface="Calibri"/>
                <a:cs typeface="Calibri"/>
              </a:rPr>
              <a:t>with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the right 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tools,</a:t>
            </a:r>
            <a:r>
              <a:rPr sz="2750" spc="35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you </a:t>
            </a:r>
            <a:r>
              <a:rPr sz="2750" spc="20">
                <a:latin typeface="Calibri"/>
                <a:cs typeface="Calibri"/>
              </a:rPr>
              <a:t>can</a:t>
            </a:r>
            <a:r>
              <a:rPr sz="2750" spc="-55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gain</a:t>
            </a:r>
            <a:r>
              <a:rPr sz="2750" spc="175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in-depth</a:t>
            </a:r>
            <a:r>
              <a:rPr sz="2750" spc="32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insights</a:t>
            </a:r>
            <a:r>
              <a:rPr sz="2750" spc="25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from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social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media</a:t>
            </a:r>
            <a:r>
              <a:rPr sz="2750" spc="7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conversations, </a:t>
            </a:r>
            <a:r>
              <a:rPr sz="2750" spc="-60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online</a:t>
            </a:r>
            <a:r>
              <a:rPr sz="2750" spc="16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reviews,</a:t>
            </a:r>
            <a:r>
              <a:rPr sz="2750" spc="10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emails,</a:t>
            </a:r>
            <a:r>
              <a:rPr sz="2750" spc="18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customer</a:t>
            </a:r>
            <a:r>
              <a:rPr sz="2750" spc="5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service</a:t>
            </a:r>
            <a:r>
              <a:rPr sz="2750" spc="16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tickets,</a:t>
            </a:r>
            <a:r>
              <a:rPr sz="2750" spc="17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and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30">
                <a:latin typeface="Calibri"/>
                <a:cs typeface="Calibri"/>
              </a:rPr>
              <a:t>more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4920">
              <a:lnSpc>
                <a:spcPct val="100000"/>
              </a:lnSpc>
              <a:spcBef>
                <a:spcPts val="105"/>
              </a:spcBef>
            </a:pPr>
            <a:r>
              <a:rPr spc="-430"/>
              <a:t>BLOCK</a:t>
            </a:r>
            <a:r>
              <a:rPr spc="20"/>
              <a:t> </a:t>
            </a:r>
            <a:r>
              <a:rPr spc="-330"/>
              <a:t>DIAGRAM</a:t>
            </a:r>
          </a:p>
        </p:txBody>
      </p:sp>
      <p:pic>
        <p:nvPicPr>
          <p:cNvPr id="4" name="object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85925" y="1971675"/>
            <a:ext cx="8639175" cy="41148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977" y="626110"/>
            <a:ext cx="100012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10"/>
              <a:t>T</a:t>
            </a:r>
            <a:r>
              <a:rPr sz="4250" spc="60"/>
              <a:t>OO</a:t>
            </a:r>
            <a:r>
              <a:rPr sz="4250" spc="10"/>
              <a:t>LS</a:t>
            </a:r>
            <a:r>
              <a:rPr sz="4250" spc="-270"/>
              <a:t> </a:t>
            </a:r>
            <a:r>
              <a:rPr sz="4250" spc="-10"/>
              <a:t>F</a:t>
            </a:r>
            <a:r>
              <a:rPr sz="4250" spc="60"/>
              <a:t>O</a:t>
            </a:r>
            <a:r>
              <a:rPr sz="4250" spc="15"/>
              <a:t>R</a:t>
            </a:r>
            <a:r>
              <a:rPr sz="4250" spc="-170"/>
              <a:t> </a:t>
            </a:r>
            <a:r>
              <a:rPr sz="4250" spc="10"/>
              <a:t>S</a:t>
            </a:r>
            <a:r>
              <a:rPr sz="4250" spc="20"/>
              <a:t>E</a:t>
            </a:r>
            <a:r>
              <a:rPr sz="4250" spc="55"/>
              <a:t>N</a:t>
            </a:r>
            <a:r>
              <a:rPr sz="4250" spc="-35"/>
              <a:t>T</a:t>
            </a:r>
            <a:r>
              <a:rPr sz="4250" spc="10"/>
              <a:t>IM</a:t>
            </a:r>
            <a:r>
              <a:rPr sz="4250" spc="-70"/>
              <a:t>E</a:t>
            </a:r>
            <a:r>
              <a:rPr sz="4250" spc="-20"/>
              <a:t>N</a:t>
            </a:r>
            <a:r>
              <a:rPr sz="4250" spc="10"/>
              <a:t>T</a:t>
            </a:r>
            <a:r>
              <a:rPr sz="4250" spc="-260"/>
              <a:t> </a:t>
            </a:r>
            <a:r>
              <a:rPr sz="4250" spc="75"/>
              <a:t>A</a:t>
            </a:r>
            <a:r>
              <a:rPr sz="4250" spc="55"/>
              <a:t>N</a:t>
            </a:r>
            <a:r>
              <a:rPr sz="4250" spc="10"/>
              <a:t>A</a:t>
            </a:r>
            <a:r>
              <a:rPr sz="4250" spc="-370"/>
              <a:t>L</a:t>
            </a:r>
            <a:r>
              <a:rPr sz="4250" spc="-50"/>
              <a:t>Y</a:t>
            </a:r>
            <a:r>
              <a:rPr sz="4250" spc="-55"/>
              <a:t>S</a:t>
            </a:r>
            <a:r>
              <a:rPr sz="4250"/>
              <a:t>I</a:t>
            </a:r>
            <a:r>
              <a:rPr sz="4250" spc="10"/>
              <a:t>S</a:t>
            </a:r>
            <a:r>
              <a:rPr sz="4250" spc="-275"/>
              <a:t> </a:t>
            </a:r>
            <a:r>
              <a:rPr sz="4250" spc="10"/>
              <a:t>M</a:t>
            </a:r>
            <a:r>
              <a:rPr sz="4250" spc="75"/>
              <a:t>A</a:t>
            </a:r>
            <a:r>
              <a:rPr sz="4250" spc="55"/>
              <a:t>R</a:t>
            </a:r>
            <a:r>
              <a:rPr sz="4250" spc="25"/>
              <a:t>K</a:t>
            </a:r>
            <a:r>
              <a:rPr sz="4250" spc="-60"/>
              <a:t>E</a:t>
            </a:r>
            <a:r>
              <a:rPr sz="4250" spc="-35"/>
              <a:t>T</a:t>
            </a:r>
            <a:r>
              <a:rPr sz="4250"/>
              <a:t>I</a:t>
            </a:r>
            <a:r>
              <a:rPr sz="4250" spc="-10"/>
              <a:t>N</a:t>
            </a:r>
            <a:r>
              <a:rPr sz="4250" spc="15"/>
              <a:t>G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10020935" cy="39116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886460">
              <a:lnSpc>
                <a:spcPts val="3080"/>
              </a:lnSpc>
              <a:spcBef>
                <a:spcPts val="415"/>
              </a:spcBef>
            </a:pPr>
            <a:r>
              <a:rPr sz="2750">
                <a:latin typeface="Calibri"/>
                <a:cs typeface="Calibri"/>
              </a:rPr>
              <a:t>There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are</a:t>
            </a:r>
            <a:r>
              <a:rPr sz="2750" spc="2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several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useful</a:t>
            </a:r>
            <a:r>
              <a:rPr sz="2750" spc="16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and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dynamic</a:t>
            </a:r>
            <a:r>
              <a:rPr sz="2750" spc="14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sentiment</a:t>
            </a:r>
            <a:r>
              <a:rPr sz="2750" spc="25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analysis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tools 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out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there</a:t>
            </a:r>
            <a:r>
              <a:rPr sz="2750" spc="18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that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can</a:t>
            </a:r>
            <a:r>
              <a:rPr sz="2750" spc="1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make</a:t>
            </a:r>
            <a:r>
              <a:rPr sz="2750" spc="-5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sentiment</a:t>
            </a:r>
            <a:r>
              <a:rPr sz="2750" spc="25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marketing</a:t>
            </a:r>
            <a:r>
              <a:rPr sz="2750" spc="17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easy</a:t>
            </a:r>
            <a:r>
              <a:rPr sz="2750" spc="6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and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cost-effective.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935"/>
              </a:tabLst>
            </a:pPr>
            <a:r>
              <a:rPr sz="2750">
                <a:latin typeface="Calibri"/>
                <a:cs typeface="Calibri"/>
              </a:rPr>
              <a:t>Monkey</a:t>
            </a:r>
            <a:r>
              <a:rPr sz="2750" spc="35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Learn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/>
              </a:tabLst>
            </a:pPr>
            <a:r>
              <a:rPr sz="2750" spc="-10">
                <a:latin typeface="Calibri"/>
                <a:cs typeface="Calibri"/>
              </a:rPr>
              <a:t>Brand</a:t>
            </a:r>
            <a:r>
              <a:rPr sz="2750" spc="6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watch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/>
              </a:tabLst>
            </a:pPr>
            <a:r>
              <a:rPr sz="2750" spc="-10">
                <a:latin typeface="Calibri"/>
                <a:cs typeface="Calibri"/>
              </a:rPr>
              <a:t>Meltwater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/>
              </a:tabLst>
            </a:pPr>
            <a:r>
              <a:rPr sz="2750" spc="10">
                <a:latin typeface="Calibri"/>
                <a:cs typeface="Calibri"/>
              </a:rPr>
              <a:t>Social</a:t>
            </a:r>
            <a:r>
              <a:rPr sz="2750" spc="-10">
                <a:latin typeface="Calibri"/>
                <a:cs typeface="Calibri"/>
              </a:rPr>
              <a:t> Searcher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/>
              </a:tabLst>
            </a:pPr>
            <a:r>
              <a:rPr sz="2750" spc="-25">
                <a:latin typeface="Calibri"/>
                <a:cs typeface="Calibri"/>
              </a:rPr>
              <a:t>Repu</a:t>
            </a:r>
            <a:r>
              <a:rPr sz="2750" spc="12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state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/>
              </a:tabLst>
            </a:pPr>
            <a:r>
              <a:rPr sz="2750" spc="-5">
                <a:latin typeface="Calibri"/>
                <a:cs typeface="Calibri"/>
              </a:rPr>
              <a:t>Hootsuite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9496" y="572452"/>
            <a:ext cx="44897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5"/>
              </a:spcBef>
            </a:pPr>
            <a:r>
              <a:rPr spc="60"/>
              <a:t>A</a:t>
            </a:r>
            <a:r>
              <a:rPr spc="25"/>
              <a:t>P</a:t>
            </a:r>
            <a:r>
              <a:rPr spc="-45"/>
              <a:t>P</a:t>
            </a:r>
            <a:r>
              <a:rPr spc="-65"/>
              <a:t>L</a:t>
            </a:r>
            <a:r>
              <a:rPr spc="-50"/>
              <a:t>I</a:t>
            </a:r>
            <a:r>
              <a:rPr spc="-25"/>
              <a:t>C</a:t>
            </a:r>
            <a:r>
              <a:rPr spc="-385"/>
              <a:t>A</a:t>
            </a:r>
            <a:r>
              <a:rPr spc="-75"/>
              <a:t>T</a:t>
            </a:r>
            <a:r>
              <a:rPr spc="-50"/>
              <a:t>I</a:t>
            </a:r>
            <a:r>
              <a:rPr spc="-70"/>
              <a:t>O</a:t>
            </a:r>
            <a:r>
              <a:rPr spc="-65"/>
              <a:t>N</a:t>
            </a:r>
            <a:r>
              <a:rPr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482089"/>
            <a:ext cx="10249535" cy="44265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772160">
              <a:lnSpc>
                <a:spcPts val="3150"/>
              </a:lnSpc>
              <a:spcBef>
                <a:spcPts val="360"/>
              </a:spcBef>
            </a:pPr>
            <a:r>
              <a:rPr sz="2750">
                <a:latin typeface="Calibri"/>
                <a:cs typeface="Calibri"/>
              </a:rPr>
              <a:t>Below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are</a:t>
            </a:r>
            <a:r>
              <a:rPr sz="2750" spc="25">
                <a:latin typeface="Calibri"/>
                <a:cs typeface="Calibri"/>
              </a:rPr>
              <a:t> </a:t>
            </a:r>
            <a:r>
              <a:rPr sz="2750" spc="20">
                <a:latin typeface="Calibri"/>
                <a:cs typeface="Calibri"/>
              </a:rPr>
              <a:t>some</a:t>
            </a:r>
            <a:r>
              <a:rPr sz="2750" spc="25">
                <a:latin typeface="Calibri"/>
                <a:cs typeface="Calibri"/>
              </a:rPr>
              <a:t> of</a:t>
            </a:r>
            <a:r>
              <a:rPr sz="2750" spc="-4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the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top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applications</a:t>
            </a:r>
            <a:r>
              <a:rPr sz="2750" spc="24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to</a:t>
            </a:r>
            <a:r>
              <a:rPr sz="2750" spc="1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help</a:t>
            </a:r>
            <a:r>
              <a:rPr sz="2750" spc="17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increase</a:t>
            </a:r>
            <a:r>
              <a:rPr sz="2750" spc="17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customer </a:t>
            </a:r>
            <a:r>
              <a:rPr sz="2750" spc="-61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acquisition,</a:t>
            </a:r>
            <a:r>
              <a:rPr sz="2750" spc="33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improve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customer</a:t>
            </a:r>
            <a:r>
              <a:rPr sz="2750" spc="14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service,</a:t>
            </a:r>
            <a:r>
              <a:rPr sz="2750" spc="18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and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keep</a:t>
            </a:r>
            <a:r>
              <a:rPr sz="2750" spc="100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your</a:t>
            </a:r>
            <a:r>
              <a:rPr sz="2750" spc="-15">
                <a:latin typeface="Calibri"/>
                <a:cs typeface="Calibri"/>
              </a:rPr>
              <a:t> clientele</a:t>
            </a:r>
            <a:r>
              <a:rPr sz="2750" spc="25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happy: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935"/>
              </a:tabLst>
            </a:pPr>
            <a:r>
              <a:rPr sz="2750" spc="10">
                <a:latin typeface="Calibri"/>
                <a:cs typeface="Calibri"/>
              </a:rPr>
              <a:t>Social</a:t>
            </a:r>
            <a:r>
              <a:rPr sz="275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media</a:t>
            </a:r>
            <a:r>
              <a:rPr sz="2750" spc="13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monitoring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/>
              </a:tabLst>
            </a:pPr>
            <a:r>
              <a:rPr sz="2750" spc="-10">
                <a:latin typeface="Calibri"/>
                <a:cs typeface="Calibri"/>
              </a:rPr>
              <a:t>Analyze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marketing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campaign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success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/>
              </a:tabLst>
            </a:pPr>
            <a:r>
              <a:rPr sz="2750" spc="-5">
                <a:latin typeface="Calibri"/>
                <a:cs typeface="Calibri"/>
              </a:rPr>
              <a:t>Gauge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consumer</a:t>
            </a:r>
            <a:r>
              <a:rPr sz="2750" spc="13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sentiment</a:t>
            </a:r>
            <a:r>
              <a:rPr sz="2750" spc="24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around</a:t>
            </a:r>
            <a:r>
              <a:rPr sz="2750" spc="17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a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new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product</a:t>
            </a:r>
            <a:r>
              <a:rPr sz="2750" spc="17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launch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/>
              </a:tabLst>
            </a:pPr>
            <a:r>
              <a:rPr sz="2750" spc="-30">
                <a:latin typeface="Calibri"/>
                <a:cs typeface="Calibri"/>
              </a:rPr>
              <a:t>Keep</a:t>
            </a:r>
            <a:r>
              <a:rPr sz="2750" spc="160">
                <a:latin typeface="Calibri"/>
                <a:cs typeface="Calibri"/>
              </a:rPr>
              <a:t> </a:t>
            </a:r>
            <a:r>
              <a:rPr sz="2750" spc="20">
                <a:latin typeface="Calibri"/>
                <a:cs typeface="Calibri"/>
              </a:rPr>
              <a:t>an</a:t>
            </a:r>
            <a:r>
              <a:rPr sz="2750" spc="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eye</a:t>
            </a:r>
            <a:r>
              <a:rPr sz="2750" spc="-55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on</a:t>
            </a:r>
            <a:r>
              <a:rPr sz="2750" spc="10">
                <a:latin typeface="Calibri"/>
                <a:cs typeface="Calibri"/>
              </a:rPr>
              <a:t> your</a:t>
            </a:r>
            <a:r>
              <a:rPr sz="2750" spc="5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competition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/>
              </a:tabLst>
            </a:pPr>
            <a:r>
              <a:rPr sz="2750" spc="-5">
                <a:latin typeface="Calibri"/>
                <a:cs typeface="Calibri"/>
              </a:rPr>
              <a:t>Prevent</a:t>
            </a:r>
            <a:r>
              <a:rPr sz="275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PR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crises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/>
              </a:tabLst>
            </a:pPr>
            <a:r>
              <a:rPr sz="2750">
                <a:latin typeface="Calibri"/>
                <a:cs typeface="Calibri"/>
              </a:rPr>
              <a:t>Market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research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/>
              </a:tabLst>
            </a:pPr>
            <a:r>
              <a:rPr sz="2750" spc="-20">
                <a:latin typeface="Calibri"/>
                <a:cs typeface="Calibri"/>
              </a:rPr>
              <a:t>Identify</a:t>
            </a:r>
            <a:r>
              <a:rPr sz="2750" spc="26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influencers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909" y="521652"/>
            <a:ext cx="3488691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30"/>
              <a:t>BENEFITS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7575" y="1702288"/>
            <a:ext cx="4953635" cy="41275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indent="-30543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317500"/>
                <a:tab pos="318135"/>
              </a:tabLst>
            </a:pPr>
            <a:r>
              <a:rPr sz="2750" spc="10">
                <a:latin typeface="Calibri"/>
                <a:cs typeface="Calibri"/>
              </a:rPr>
              <a:t>Social</a:t>
            </a:r>
            <a:r>
              <a:rPr sz="275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Media</a:t>
            </a:r>
            <a:r>
              <a:rPr sz="2750" spc="13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Sentiment</a:t>
            </a:r>
            <a:r>
              <a:rPr sz="2750" spc="229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Analysis</a:t>
            </a:r>
            <a:endParaRPr sz="275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17500"/>
                <a:tab pos="318135"/>
              </a:tabLst>
            </a:pPr>
            <a:r>
              <a:rPr sz="2750" spc="-10">
                <a:latin typeface="Calibri"/>
                <a:cs typeface="Calibri"/>
              </a:rPr>
              <a:t>Brand</a:t>
            </a:r>
            <a:r>
              <a:rPr sz="2750" spc="15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Experience</a:t>
            </a:r>
            <a:r>
              <a:rPr sz="2750" spc="22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Insights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/>
              </a:tabLst>
            </a:pPr>
            <a:r>
              <a:rPr sz="2750" spc="-20">
                <a:latin typeface="Calibri"/>
                <a:cs typeface="Calibri"/>
              </a:rPr>
              <a:t>Patient</a:t>
            </a:r>
            <a:r>
              <a:rPr sz="2750" spc="12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Insights</a:t>
            </a:r>
            <a:endParaRPr sz="275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17500"/>
                <a:tab pos="318135"/>
              </a:tabLst>
            </a:pPr>
            <a:r>
              <a:rPr sz="2750" spc="5">
                <a:latin typeface="Calibri"/>
                <a:cs typeface="Calibri"/>
              </a:rPr>
              <a:t>Improve</a:t>
            </a:r>
            <a:r>
              <a:rPr sz="2750" spc="6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Customer</a:t>
            </a:r>
            <a:r>
              <a:rPr sz="2750" spc="3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Service</a:t>
            </a:r>
            <a:endParaRPr sz="275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17500"/>
                <a:tab pos="318135"/>
              </a:tabLst>
            </a:pPr>
            <a:r>
              <a:rPr sz="2750" spc="-10">
                <a:latin typeface="Calibri"/>
                <a:cs typeface="Calibri"/>
              </a:rPr>
              <a:t>Multilingual</a:t>
            </a:r>
            <a:r>
              <a:rPr sz="2750" spc="26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Insight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/>
              </a:tabLst>
            </a:pPr>
            <a:r>
              <a:rPr sz="2750" spc="-5">
                <a:latin typeface="Calibri"/>
                <a:cs typeface="Calibri"/>
              </a:rPr>
              <a:t>News</a:t>
            </a:r>
            <a:r>
              <a:rPr sz="2750" spc="50">
                <a:latin typeface="Calibri"/>
                <a:cs typeface="Calibri"/>
              </a:rPr>
              <a:t> </a:t>
            </a:r>
            <a:r>
              <a:rPr sz="2750" spc="-35">
                <a:latin typeface="Calibri"/>
                <a:cs typeface="Calibri"/>
              </a:rPr>
              <a:t>Trend</a:t>
            </a:r>
            <a:r>
              <a:rPr sz="2750" spc="6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Analysis</a:t>
            </a:r>
            <a:endParaRPr sz="275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17500"/>
                <a:tab pos="318135"/>
              </a:tabLst>
            </a:pPr>
            <a:r>
              <a:rPr sz="2750" spc="-10">
                <a:latin typeface="Calibri"/>
                <a:cs typeface="Calibri"/>
              </a:rPr>
              <a:t>Real-Time</a:t>
            </a:r>
            <a:r>
              <a:rPr sz="2750" spc="21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Sentiment</a:t>
            </a:r>
            <a:r>
              <a:rPr sz="2750" spc="21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Insights</a:t>
            </a:r>
            <a:endParaRPr sz="275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17500"/>
                <a:tab pos="318135"/>
              </a:tabLst>
            </a:pPr>
            <a:r>
              <a:rPr sz="2750" spc="5">
                <a:latin typeface="Calibri"/>
                <a:cs typeface="Calibri"/>
              </a:rPr>
              <a:t>Customer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Feedback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245" rIns="0" bIns="0" rtlCol="0">
            <a:spAutoFit/>
          </a:bodyPr>
          <a:lstStyle/>
          <a:p>
            <a:pPr marL="2487295">
              <a:lnSpc>
                <a:spcPct val="100000"/>
              </a:lnSpc>
              <a:spcBef>
                <a:spcPts val="105"/>
              </a:spcBef>
            </a:pPr>
            <a:r>
              <a:rPr spc="-540"/>
              <a:t>SOURCE</a:t>
            </a:r>
            <a:r>
              <a:rPr spc="-25"/>
              <a:t> </a:t>
            </a:r>
            <a:r>
              <a:rPr spc="-465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625" y="2137092"/>
            <a:ext cx="9470390" cy="4117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0">
                <a:latin typeface="Arial MT"/>
                <a:cs typeface="Arial MT"/>
              </a:rPr>
              <a:t>FROM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160">
                <a:latin typeface="Arial MT"/>
                <a:cs typeface="Arial MT"/>
              </a:rPr>
              <a:t>TEXTBLOB</a:t>
            </a:r>
            <a:r>
              <a:rPr sz="1100" spc="-15">
                <a:latin typeface="Arial MT"/>
                <a:cs typeface="Arial MT"/>
              </a:rPr>
              <a:t> </a:t>
            </a:r>
            <a:r>
              <a:rPr sz="1100" spc="-125">
                <a:latin typeface="Arial MT"/>
                <a:cs typeface="Arial MT"/>
              </a:rPr>
              <a:t>IMPORT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35">
                <a:latin typeface="Arial MT"/>
                <a:cs typeface="Arial MT"/>
              </a:rPr>
              <a:t>TEXTBLOB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80"/>
              </a:lnSpc>
              <a:spcBef>
                <a:spcPts val="1085"/>
              </a:spcBef>
              <a:tabLst>
                <a:tab pos="2193290"/>
                <a:tab pos="3424554"/>
                <a:tab pos="4968875"/>
                <a:tab pos="5872480"/>
                <a:tab pos="8237855"/>
              </a:tabLst>
            </a:pPr>
            <a:r>
              <a:rPr sz="1100" spc="130">
                <a:latin typeface="Arial MT"/>
                <a:cs typeface="Arial MT"/>
              </a:rPr>
              <a:t>#</a:t>
            </a:r>
            <a:r>
              <a:rPr sz="1100" spc="30">
                <a:latin typeface="Arial MT"/>
                <a:cs typeface="Arial MT"/>
              </a:rPr>
              <a:t> </a:t>
            </a:r>
            <a:r>
              <a:rPr sz="1100" spc="-135">
                <a:latin typeface="Arial MT"/>
                <a:cs typeface="Arial MT"/>
              </a:rPr>
              <a:t>SAMPLE</a:t>
            </a:r>
            <a:r>
              <a:rPr sz="1100" spc="-10">
                <a:latin typeface="Arial MT"/>
                <a:cs typeface="Arial MT"/>
              </a:rPr>
              <a:t> </a:t>
            </a:r>
            <a:r>
              <a:rPr sz="1100" spc="-125">
                <a:latin typeface="Arial MT"/>
                <a:cs typeface="Arial MT"/>
              </a:rPr>
              <a:t>MARKETING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 spc="-180">
                <a:latin typeface="Arial MT"/>
                <a:cs typeface="Arial MT"/>
              </a:rPr>
              <a:t>TEXT</a:t>
            </a:r>
            <a:r>
              <a:rPr sz="1100" spc="-80">
                <a:latin typeface="Arial MT"/>
                <a:cs typeface="Arial MT"/>
              </a:rPr>
              <a:t> </a:t>
            </a:r>
            <a:r>
              <a:rPr sz="1100" spc="-120">
                <a:latin typeface="Arial MT"/>
                <a:cs typeface="Arial MT"/>
              </a:rPr>
              <a:t>DATAMARKETING_DATA</a:t>
            </a:r>
            <a:r>
              <a:rPr sz="1100" spc="-45">
                <a:latin typeface="Arial MT"/>
                <a:cs typeface="Arial MT"/>
              </a:rPr>
              <a:t> </a:t>
            </a:r>
            <a:r>
              <a:rPr sz="1100" spc="105">
                <a:latin typeface="Arial MT"/>
                <a:cs typeface="Arial MT"/>
              </a:rPr>
              <a:t>=</a:t>
            </a:r>
            <a:r>
              <a:rPr sz="1100" spc="-50">
                <a:latin typeface="Arial MT"/>
                <a:cs typeface="Arial MT"/>
              </a:rPr>
              <a:t> [</a:t>
            </a:r>
            <a:r>
              <a:rPr sz="1100">
                <a:latin typeface="Arial MT"/>
                <a:cs typeface="Arial MT"/>
              </a:rPr>
              <a:t>	</a:t>
            </a:r>
            <a:r>
              <a:rPr sz="1100" spc="-30">
                <a:latin typeface="Arial MT"/>
                <a:cs typeface="Arial MT"/>
              </a:rPr>
              <a:t>"I</a:t>
            </a:r>
            <a:r>
              <a:rPr sz="1100" spc="-10">
                <a:latin typeface="Arial MT"/>
                <a:cs typeface="Arial MT"/>
              </a:rPr>
              <a:t> </a:t>
            </a:r>
            <a:r>
              <a:rPr sz="1100" spc="-114">
                <a:latin typeface="Arial MT"/>
                <a:cs typeface="Arial MT"/>
              </a:rPr>
              <a:t>LOVE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135">
                <a:latin typeface="Arial MT"/>
                <a:cs typeface="Arial MT"/>
              </a:rPr>
              <a:t>THIS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 spc="-130">
                <a:latin typeface="Arial MT"/>
                <a:cs typeface="Arial MT"/>
              </a:rPr>
              <a:t>PRODUCT,</a:t>
            </a:r>
            <a:r>
              <a:rPr sz="1100" spc="-90">
                <a:latin typeface="Arial MT"/>
                <a:cs typeface="Arial MT"/>
              </a:rPr>
              <a:t> </a:t>
            </a:r>
            <a:r>
              <a:rPr sz="1100" spc="-110">
                <a:latin typeface="Arial MT"/>
                <a:cs typeface="Arial MT"/>
              </a:rPr>
              <a:t>IT'S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AMAZING!",</a:t>
            </a:r>
            <a:r>
              <a:rPr sz="1100">
                <a:latin typeface="Arial MT"/>
                <a:cs typeface="Arial MT"/>
              </a:rPr>
              <a:t>	</a:t>
            </a:r>
            <a:r>
              <a:rPr sz="1100" spc="-140">
                <a:latin typeface="Arial MT"/>
                <a:cs typeface="Arial MT"/>
              </a:rPr>
              <a:t>"THE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140">
                <a:latin typeface="Arial MT"/>
                <a:cs typeface="Arial MT"/>
              </a:rPr>
              <a:t>CUSTOMER</a:t>
            </a:r>
            <a:r>
              <a:rPr sz="1100" spc="-100">
                <a:latin typeface="Arial MT"/>
                <a:cs typeface="Arial MT"/>
              </a:rPr>
              <a:t> </a:t>
            </a:r>
            <a:r>
              <a:rPr sz="1100" spc="-165">
                <a:latin typeface="Arial MT"/>
                <a:cs typeface="Arial MT"/>
              </a:rPr>
              <a:t>SERVICE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135">
                <a:latin typeface="Arial MT"/>
                <a:cs typeface="Arial MT"/>
              </a:rPr>
              <a:t>IS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55">
                <a:latin typeface="Arial MT"/>
                <a:cs typeface="Arial MT"/>
              </a:rPr>
              <a:t>TERRIBLE.",</a:t>
            </a:r>
            <a:r>
              <a:rPr sz="1100">
                <a:latin typeface="Arial MT"/>
                <a:cs typeface="Arial MT"/>
              </a:rPr>
              <a:t>	</a:t>
            </a:r>
            <a:r>
              <a:rPr sz="1100" spc="-114">
                <a:latin typeface="Arial MT"/>
                <a:cs typeface="Arial MT"/>
              </a:rPr>
              <a:t>"THIS</a:t>
            </a:r>
            <a:r>
              <a:rPr sz="1100" spc="-35">
                <a:latin typeface="Arial MT"/>
                <a:cs typeface="Arial MT"/>
              </a:rPr>
              <a:t> </a:t>
            </a:r>
            <a:r>
              <a:rPr sz="1100" spc="-100">
                <a:latin typeface="Arial MT"/>
                <a:cs typeface="Arial MT"/>
              </a:rPr>
              <a:t>AD</a:t>
            </a:r>
            <a:r>
              <a:rPr sz="1100" spc="-75">
                <a:latin typeface="Arial MT"/>
                <a:cs typeface="Arial MT"/>
              </a:rPr>
              <a:t> </a:t>
            </a:r>
            <a:r>
              <a:rPr sz="1100" spc="-65">
                <a:latin typeface="Arial MT"/>
                <a:cs typeface="Arial MT"/>
              </a:rPr>
              <a:t>CAMPAIGN </a:t>
            </a:r>
            <a:r>
              <a:rPr sz="1100" spc="-135">
                <a:latin typeface="Arial MT"/>
                <a:cs typeface="Arial MT"/>
              </a:rPr>
              <a:t>IS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 spc="-70">
                <a:latin typeface="Arial MT"/>
                <a:cs typeface="Arial MT"/>
              </a:rPr>
              <a:t>SO</a:t>
            </a:r>
            <a:r>
              <a:rPr sz="1100" spc="-35">
                <a:latin typeface="Arial MT"/>
                <a:cs typeface="Arial MT"/>
              </a:rPr>
              <a:t> </a:t>
            </a:r>
            <a:r>
              <a:rPr sz="1100" spc="-150">
                <a:latin typeface="Arial MT"/>
                <a:cs typeface="Arial MT"/>
              </a:rPr>
              <a:t>CREATIVE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 spc="-90">
                <a:latin typeface="Arial MT"/>
                <a:cs typeface="Arial MT"/>
              </a:rPr>
              <a:t>AND</a:t>
            </a:r>
            <a:r>
              <a:rPr sz="1100" spc="-75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ENGAGING.",</a:t>
            </a:r>
            <a:r>
              <a:rPr sz="1100">
                <a:latin typeface="Arial MT"/>
                <a:cs typeface="Arial MT"/>
              </a:rPr>
              <a:t>	</a:t>
            </a:r>
            <a:r>
              <a:rPr sz="1100" spc="-140">
                <a:latin typeface="Arial MT"/>
                <a:cs typeface="Arial MT"/>
              </a:rPr>
              <a:t>"THE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 spc="-130">
                <a:latin typeface="Arial MT"/>
                <a:cs typeface="Arial MT"/>
              </a:rPr>
              <a:t>PRODUCT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 spc="-114">
                <a:latin typeface="Arial MT"/>
                <a:cs typeface="Arial MT"/>
              </a:rPr>
              <a:t>QUALITY</a:t>
            </a:r>
            <a:r>
              <a:rPr sz="1100" spc="-85">
                <a:latin typeface="Arial MT"/>
                <a:cs typeface="Arial MT"/>
              </a:rPr>
              <a:t> </a:t>
            </a:r>
            <a:r>
              <a:rPr sz="1100" spc="-135">
                <a:latin typeface="Arial MT"/>
                <a:cs typeface="Arial MT"/>
              </a:rPr>
              <a:t>IS</a:t>
            </a:r>
            <a:r>
              <a:rPr sz="1100" spc="-15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DISAPPOINTING.",</a:t>
            </a:r>
            <a:r>
              <a:rPr sz="1100">
                <a:latin typeface="Arial MT"/>
                <a:cs typeface="Arial MT"/>
              </a:rPr>
              <a:t>	</a:t>
            </a:r>
            <a:r>
              <a:rPr sz="1100" spc="-30">
                <a:latin typeface="Arial MT"/>
                <a:cs typeface="Arial MT"/>
              </a:rPr>
              <a:t>"I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114">
                <a:latin typeface="Arial MT"/>
                <a:cs typeface="Arial MT"/>
              </a:rPr>
              <a:t>HAD</a:t>
            </a:r>
            <a:r>
              <a:rPr sz="1100" spc="-8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A</a:t>
            </a:r>
            <a:r>
              <a:rPr sz="1100" spc="-5">
                <a:latin typeface="Arial MT"/>
                <a:cs typeface="Arial MT"/>
              </a:rPr>
              <a:t> </a:t>
            </a:r>
            <a:r>
              <a:rPr sz="1100" spc="-130">
                <a:latin typeface="Arial MT"/>
                <a:cs typeface="Arial MT"/>
              </a:rPr>
              <a:t>GREAT</a:t>
            </a:r>
            <a:r>
              <a:rPr sz="1100" spc="-40">
                <a:latin typeface="Arial MT"/>
                <a:cs typeface="Arial MT"/>
              </a:rPr>
              <a:t> </a:t>
            </a:r>
            <a:r>
              <a:rPr sz="1100" spc="-180">
                <a:latin typeface="Arial MT"/>
                <a:cs typeface="Arial MT"/>
              </a:rPr>
              <a:t>EXPERIENCE</a:t>
            </a:r>
            <a:r>
              <a:rPr sz="1100" spc="-120">
                <a:latin typeface="Arial MT"/>
                <a:cs typeface="Arial MT"/>
              </a:rPr>
              <a:t> </a:t>
            </a:r>
            <a:r>
              <a:rPr sz="1100" spc="-75">
                <a:latin typeface="Arial MT"/>
                <a:cs typeface="Arial MT"/>
              </a:rPr>
              <a:t>WITH</a:t>
            </a:r>
            <a:r>
              <a:rPr sz="1100" spc="-85">
                <a:latin typeface="Arial MT"/>
                <a:cs typeface="Arial MT"/>
              </a:rPr>
              <a:t> </a:t>
            </a:r>
            <a:r>
              <a:rPr sz="1100" spc="-135">
                <a:latin typeface="Arial MT"/>
                <a:cs typeface="Arial MT"/>
              </a:rPr>
              <a:t>THIS</a:t>
            </a:r>
            <a:r>
              <a:rPr sz="1100" spc="-4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BRAND.",]</a:t>
            </a:r>
            <a:endParaRPr sz="1100">
              <a:latin typeface="Arial MT"/>
              <a:cs typeface="Arial MT"/>
            </a:endParaRPr>
          </a:p>
          <a:p>
            <a:pPr marL="12700" marR="1624965">
              <a:lnSpc>
                <a:spcPct val="102499"/>
              </a:lnSpc>
              <a:spcBef>
                <a:spcPts val="935"/>
              </a:spcBef>
              <a:tabLst>
                <a:tab pos="4826000"/>
                <a:tab pos="5255260"/>
                <a:tab pos="7046595"/>
              </a:tabLst>
            </a:pPr>
            <a:r>
              <a:rPr sz="1100" spc="130">
                <a:latin typeface="Arial MT"/>
                <a:cs typeface="Arial MT"/>
              </a:rPr>
              <a:t>#</a:t>
            </a:r>
            <a:r>
              <a:rPr sz="1100" spc="25">
                <a:latin typeface="Arial MT"/>
                <a:cs typeface="Arial MT"/>
              </a:rPr>
              <a:t> </a:t>
            </a:r>
            <a:r>
              <a:rPr sz="1100" spc="-125">
                <a:latin typeface="Arial MT"/>
                <a:cs typeface="Arial MT"/>
              </a:rPr>
              <a:t>ANALYZE</a:t>
            </a:r>
            <a:r>
              <a:rPr sz="1100" spc="-15">
                <a:latin typeface="Arial MT"/>
                <a:cs typeface="Arial MT"/>
              </a:rPr>
              <a:t> </a:t>
            </a:r>
            <a:r>
              <a:rPr sz="1100" spc="-140">
                <a:latin typeface="Arial MT"/>
                <a:cs typeface="Arial MT"/>
              </a:rPr>
              <a:t>SENTIMENT</a:t>
            </a:r>
            <a:r>
              <a:rPr sz="1100" spc="-110">
                <a:latin typeface="Arial MT"/>
                <a:cs typeface="Arial MT"/>
              </a:rPr>
              <a:t> </a:t>
            </a:r>
            <a:r>
              <a:rPr sz="1100" spc="-125">
                <a:latin typeface="Arial MT"/>
                <a:cs typeface="Arial MT"/>
              </a:rPr>
              <a:t>FOR</a:t>
            </a:r>
            <a:r>
              <a:rPr sz="1100" spc="-15">
                <a:latin typeface="Arial MT"/>
                <a:cs typeface="Arial MT"/>
              </a:rPr>
              <a:t> </a:t>
            </a:r>
            <a:r>
              <a:rPr sz="1100" spc="-140">
                <a:latin typeface="Arial MT"/>
                <a:cs typeface="Arial MT"/>
              </a:rPr>
              <a:t>EACH</a:t>
            </a:r>
            <a:r>
              <a:rPr sz="1100" spc="-35">
                <a:latin typeface="Arial MT"/>
                <a:cs typeface="Arial MT"/>
              </a:rPr>
              <a:t> </a:t>
            </a:r>
            <a:r>
              <a:rPr sz="1100" spc="-170">
                <a:latin typeface="Arial MT"/>
                <a:cs typeface="Arial MT"/>
              </a:rPr>
              <a:t>TEXTSENTIMENTS</a:t>
            </a:r>
            <a:r>
              <a:rPr sz="1100" spc="-85">
                <a:latin typeface="Arial MT"/>
                <a:cs typeface="Arial MT"/>
              </a:rPr>
              <a:t> </a:t>
            </a:r>
            <a:r>
              <a:rPr sz="1100" spc="105">
                <a:latin typeface="Arial MT"/>
                <a:cs typeface="Arial MT"/>
              </a:rPr>
              <a:t>=</a:t>
            </a:r>
            <a:r>
              <a:rPr sz="1100" spc="-50">
                <a:latin typeface="Arial MT"/>
                <a:cs typeface="Arial MT"/>
              </a:rPr>
              <a:t> </a:t>
            </a:r>
            <a:r>
              <a:rPr sz="1100" spc="-70">
                <a:latin typeface="Arial MT"/>
                <a:cs typeface="Arial MT"/>
              </a:rPr>
              <a:t>[]FOR</a:t>
            </a:r>
            <a:r>
              <a:rPr sz="1100" spc="-10">
                <a:latin typeface="Arial MT"/>
                <a:cs typeface="Arial MT"/>
              </a:rPr>
              <a:t> </a:t>
            </a:r>
            <a:r>
              <a:rPr sz="1100" spc="-175">
                <a:latin typeface="Arial MT"/>
                <a:cs typeface="Arial MT"/>
              </a:rPr>
              <a:t>TEXT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 spc="-70">
                <a:latin typeface="Arial MT"/>
                <a:cs typeface="Arial MT"/>
              </a:rPr>
              <a:t>IN</a:t>
            </a:r>
            <a:r>
              <a:rPr sz="1100" spc="-80">
                <a:latin typeface="Arial MT"/>
                <a:cs typeface="Arial MT"/>
              </a:rPr>
              <a:t> </a:t>
            </a:r>
            <a:r>
              <a:rPr sz="1100" spc="-25">
                <a:latin typeface="Arial MT"/>
                <a:cs typeface="Arial MT"/>
              </a:rPr>
              <a:t>MARKETING_DATA:</a:t>
            </a:r>
            <a:r>
              <a:rPr sz="1100">
                <a:latin typeface="Arial MT"/>
                <a:cs typeface="Arial MT"/>
              </a:rPr>
              <a:t>	</a:t>
            </a:r>
            <a:r>
              <a:rPr sz="1100" spc="-114">
                <a:latin typeface="Arial MT"/>
                <a:cs typeface="Arial MT"/>
              </a:rPr>
              <a:t>ANALYSIS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 spc="105">
                <a:latin typeface="Arial MT"/>
                <a:cs typeface="Arial MT"/>
              </a:rPr>
              <a:t>=</a:t>
            </a:r>
            <a:r>
              <a:rPr sz="1100" spc="-80">
                <a:latin typeface="Arial MT"/>
                <a:cs typeface="Arial MT"/>
              </a:rPr>
              <a:t> </a:t>
            </a:r>
            <a:r>
              <a:rPr sz="1100" spc="-75">
                <a:latin typeface="Arial MT"/>
                <a:cs typeface="Arial MT"/>
              </a:rPr>
              <a:t>TEXTBLOB(TEXT)</a:t>
            </a:r>
            <a:r>
              <a:rPr sz="1100">
                <a:latin typeface="Arial MT"/>
                <a:cs typeface="Arial MT"/>
              </a:rPr>
              <a:t>	</a:t>
            </a:r>
            <a:r>
              <a:rPr sz="1100" spc="-140">
                <a:latin typeface="Arial MT"/>
                <a:cs typeface="Arial MT"/>
              </a:rPr>
              <a:t>SENTIMENT</a:t>
            </a:r>
            <a:r>
              <a:rPr sz="1100" spc="-5">
                <a:latin typeface="Arial MT"/>
                <a:cs typeface="Arial MT"/>
              </a:rPr>
              <a:t> </a:t>
            </a:r>
            <a:r>
              <a:rPr sz="1100" spc="55">
                <a:latin typeface="Arial MT"/>
                <a:cs typeface="Arial MT"/>
              </a:rPr>
              <a:t>= </a:t>
            </a:r>
            <a:r>
              <a:rPr sz="1100" spc="-125">
                <a:latin typeface="Arial MT"/>
                <a:cs typeface="Arial MT"/>
              </a:rPr>
              <a:t>ANALYSIS.SENTIMENT.POLARITY</a:t>
            </a:r>
            <a:r>
              <a:rPr sz="1100" spc="240">
                <a:latin typeface="Arial MT"/>
                <a:cs typeface="Arial MT"/>
              </a:rPr>
              <a:t> </a:t>
            </a:r>
            <a:r>
              <a:rPr sz="1100" spc="130">
                <a:latin typeface="Arial MT"/>
                <a:cs typeface="Arial MT"/>
              </a:rPr>
              <a:t>#</a:t>
            </a:r>
            <a:r>
              <a:rPr sz="1100" spc="-70">
                <a:latin typeface="Arial MT"/>
                <a:cs typeface="Arial MT"/>
              </a:rPr>
              <a:t> </a:t>
            </a:r>
            <a:r>
              <a:rPr sz="1100" spc="-110">
                <a:latin typeface="Arial MT"/>
                <a:cs typeface="Arial MT"/>
              </a:rPr>
              <a:t>RANGE</a:t>
            </a:r>
            <a:r>
              <a:rPr sz="1100" spc="-35">
                <a:latin typeface="Arial MT"/>
                <a:cs typeface="Arial MT"/>
              </a:rPr>
              <a:t> </a:t>
            </a:r>
            <a:r>
              <a:rPr sz="1100" spc="-114">
                <a:latin typeface="Arial MT"/>
                <a:cs typeface="Arial MT"/>
              </a:rPr>
              <a:t>FROM</a:t>
            </a:r>
            <a:r>
              <a:rPr sz="1100" spc="-11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-1</a:t>
            </a:r>
            <a:r>
              <a:rPr sz="1100" spc="-90">
                <a:latin typeface="Arial MT"/>
                <a:cs typeface="Arial MT"/>
              </a:rPr>
              <a:t> </a:t>
            </a:r>
            <a:r>
              <a:rPr sz="1100" spc="-100">
                <a:latin typeface="Arial MT"/>
                <a:cs typeface="Arial MT"/>
              </a:rPr>
              <a:t>(NEGATIVE)</a:t>
            </a:r>
            <a:r>
              <a:rPr sz="1100" spc="-80">
                <a:latin typeface="Arial MT"/>
                <a:cs typeface="Arial MT"/>
              </a:rPr>
              <a:t> </a:t>
            </a:r>
            <a:r>
              <a:rPr sz="1100" spc="-75">
                <a:latin typeface="Arial MT"/>
                <a:cs typeface="Arial MT"/>
              </a:rPr>
              <a:t>TO</a:t>
            </a:r>
            <a:r>
              <a:rPr sz="1100" spc="-4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1</a:t>
            </a:r>
            <a:r>
              <a:rPr sz="1100" spc="-9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(POSITIVE)</a:t>
            </a:r>
            <a:r>
              <a:rPr sz="1100">
                <a:latin typeface="Arial MT"/>
                <a:cs typeface="Arial MT"/>
              </a:rPr>
              <a:t>	</a:t>
            </a:r>
            <a:r>
              <a:rPr sz="1100" spc="-110">
                <a:latin typeface="Arial MT"/>
                <a:cs typeface="Arial MT"/>
              </a:rPr>
              <a:t>SENTIMENTS.APPEND(SENTIMENT)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100" spc="130">
                <a:latin typeface="Arial MT"/>
                <a:cs typeface="Arial MT"/>
              </a:rPr>
              <a:t>#</a:t>
            </a:r>
            <a:r>
              <a:rPr sz="1100" spc="50">
                <a:latin typeface="Arial MT"/>
                <a:cs typeface="Arial MT"/>
              </a:rPr>
              <a:t> </a:t>
            </a:r>
            <a:r>
              <a:rPr sz="1100" spc="-135">
                <a:latin typeface="Arial MT"/>
                <a:cs typeface="Arial MT"/>
              </a:rPr>
              <a:t>CLASSIFY</a:t>
            </a:r>
            <a:r>
              <a:rPr sz="1100" spc="-65">
                <a:latin typeface="Arial MT"/>
                <a:cs typeface="Arial MT"/>
              </a:rPr>
              <a:t> </a:t>
            </a:r>
            <a:r>
              <a:rPr sz="1100" spc="-140">
                <a:latin typeface="Arial MT"/>
                <a:cs typeface="Arial MT"/>
              </a:rPr>
              <a:t>SENTIMENT</a:t>
            </a:r>
            <a:r>
              <a:rPr sz="1100" spc="-95">
                <a:latin typeface="Arial MT"/>
                <a:cs typeface="Arial MT"/>
              </a:rPr>
              <a:t> </a:t>
            </a:r>
            <a:r>
              <a:rPr sz="1100" spc="-160">
                <a:latin typeface="Arial MT"/>
                <a:cs typeface="Arial MT"/>
              </a:rPr>
              <a:t>BASED</a:t>
            </a:r>
            <a:r>
              <a:rPr sz="1100" spc="-4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ON</a:t>
            </a:r>
            <a:r>
              <a:rPr sz="1100" spc="-15">
                <a:latin typeface="Arial MT"/>
                <a:cs typeface="Arial MT"/>
              </a:rPr>
              <a:t> </a:t>
            </a:r>
            <a:r>
              <a:rPr sz="1100" spc="-155">
                <a:latin typeface="Arial MT"/>
                <a:cs typeface="Arial MT"/>
              </a:rPr>
              <a:t>POLARITYDEF</a:t>
            </a:r>
            <a:r>
              <a:rPr sz="1100" spc="-85">
                <a:latin typeface="Arial MT"/>
                <a:cs typeface="Arial MT"/>
              </a:rPr>
              <a:t> </a:t>
            </a:r>
            <a:r>
              <a:rPr sz="1100" spc="-105">
                <a:latin typeface="Arial MT"/>
                <a:cs typeface="Arial MT"/>
              </a:rPr>
              <a:t>CLASSIFY_SENTIMENT(SENTIMENT):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015"/>
              </a:spcBef>
              <a:tabLst>
                <a:tab pos="1402715"/>
              </a:tabLst>
            </a:pPr>
            <a:r>
              <a:rPr sz="1100" spc="-140">
                <a:latin typeface="Arial MT"/>
                <a:cs typeface="Arial MT"/>
              </a:rPr>
              <a:t>IF</a:t>
            </a:r>
            <a:r>
              <a:rPr sz="1100" spc="50">
                <a:latin typeface="Arial MT"/>
                <a:cs typeface="Arial MT"/>
              </a:rPr>
              <a:t> </a:t>
            </a:r>
            <a:r>
              <a:rPr sz="1100" spc="-130">
                <a:latin typeface="Arial MT"/>
                <a:cs typeface="Arial MT"/>
              </a:rPr>
              <a:t>SENTIMENT</a:t>
            </a:r>
            <a:r>
              <a:rPr sz="1100" spc="-105">
                <a:latin typeface="Arial MT"/>
                <a:cs typeface="Arial MT"/>
              </a:rPr>
              <a:t> </a:t>
            </a:r>
            <a:r>
              <a:rPr sz="1100" spc="105">
                <a:latin typeface="Arial MT"/>
                <a:cs typeface="Arial MT"/>
              </a:rPr>
              <a:t>&gt;</a:t>
            </a:r>
            <a:r>
              <a:rPr sz="1100" spc="-65">
                <a:latin typeface="Arial MT"/>
                <a:cs typeface="Arial MT"/>
              </a:rPr>
              <a:t> </a:t>
            </a:r>
            <a:r>
              <a:rPr sz="1100" spc="-25">
                <a:latin typeface="Arial MT"/>
                <a:cs typeface="Arial MT"/>
              </a:rPr>
              <a:t>0:</a:t>
            </a:r>
            <a:r>
              <a:rPr sz="1100">
                <a:latin typeface="Arial MT"/>
                <a:cs typeface="Arial MT"/>
              </a:rPr>
              <a:t>	</a:t>
            </a:r>
            <a:r>
              <a:rPr sz="1100" spc="-170">
                <a:latin typeface="Arial MT"/>
                <a:cs typeface="Arial MT"/>
              </a:rPr>
              <a:t>RETURN</a:t>
            </a:r>
            <a:r>
              <a:rPr sz="1100" spc="-45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"POSITIVE"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1564640"/>
              </a:tabLst>
            </a:pPr>
            <a:r>
              <a:rPr sz="1100" spc="-155">
                <a:latin typeface="Arial MT"/>
                <a:cs typeface="Arial MT"/>
              </a:rPr>
              <a:t>ELSE</a:t>
            </a:r>
            <a:r>
              <a:rPr sz="1100" spc="140">
                <a:latin typeface="Arial MT"/>
                <a:cs typeface="Arial MT"/>
              </a:rPr>
              <a:t> </a:t>
            </a:r>
            <a:r>
              <a:rPr sz="1100" spc="-140">
                <a:latin typeface="Arial MT"/>
                <a:cs typeface="Arial MT"/>
              </a:rPr>
              <a:t>SENTIMENT</a:t>
            </a:r>
            <a:r>
              <a:rPr sz="1100" spc="-130">
                <a:latin typeface="Arial MT"/>
                <a:cs typeface="Arial MT"/>
              </a:rPr>
              <a:t> </a:t>
            </a:r>
            <a:r>
              <a:rPr sz="1100" spc="105">
                <a:latin typeface="Arial MT"/>
                <a:cs typeface="Arial MT"/>
              </a:rPr>
              <a:t>&lt;</a:t>
            </a:r>
            <a:r>
              <a:rPr sz="1100" spc="-85">
                <a:latin typeface="Arial MT"/>
                <a:cs typeface="Arial MT"/>
              </a:rPr>
              <a:t> </a:t>
            </a:r>
            <a:r>
              <a:rPr sz="1100" spc="-25">
                <a:latin typeface="Arial MT"/>
                <a:cs typeface="Arial MT"/>
              </a:rPr>
              <a:t>0:</a:t>
            </a:r>
            <a:r>
              <a:rPr sz="1100">
                <a:latin typeface="Arial MT"/>
                <a:cs typeface="Arial MT"/>
              </a:rPr>
              <a:t>	</a:t>
            </a:r>
            <a:r>
              <a:rPr sz="1100" spc="-170">
                <a:latin typeface="Arial MT"/>
                <a:cs typeface="Arial MT"/>
              </a:rPr>
              <a:t>RETURN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"NEGATIVE“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005"/>
              </a:spcBef>
              <a:tabLst>
                <a:tab pos="749300"/>
              </a:tabLst>
            </a:pPr>
            <a:r>
              <a:rPr sz="1100" spc="-10">
                <a:latin typeface="Arial MT"/>
                <a:cs typeface="Arial MT"/>
              </a:rPr>
              <a:t>ELSE:</a:t>
            </a:r>
            <a:r>
              <a:rPr sz="1100">
                <a:latin typeface="Arial MT"/>
                <a:cs typeface="Arial MT"/>
              </a:rPr>
              <a:t>	</a:t>
            </a:r>
            <a:r>
              <a:rPr sz="1100" spc="-165">
                <a:latin typeface="Arial MT"/>
                <a:cs typeface="Arial MT"/>
              </a:rPr>
              <a:t>RETURN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150">
                <a:latin typeface="Arial MT"/>
                <a:cs typeface="Arial MT"/>
              </a:rPr>
              <a:t>"NEUTRAL"CLASSIFIED_SENTIMENTS</a:t>
            </a:r>
            <a:r>
              <a:rPr sz="1100" spc="45">
                <a:latin typeface="Arial MT"/>
                <a:cs typeface="Arial MT"/>
              </a:rPr>
              <a:t> </a:t>
            </a:r>
            <a:r>
              <a:rPr sz="1100" spc="105">
                <a:latin typeface="Arial MT"/>
                <a:cs typeface="Arial MT"/>
              </a:rPr>
              <a:t>=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 spc="-135">
                <a:latin typeface="Arial MT"/>
                <a:cs typeface="Arial MT"/>
              </a:rPr>
              <a:t>[CLASSIFY_SENTIMENT(S)</a:t>
            </a:r>
            <a:r>
              <a:rPr sz="1100" spc="-35">
                <a:latin typeface="Arial MT"/>
                <a:cs typeface="Arial MT"/>
              </a:rPr>
              <a:t> </a:t>
            </a:r>
            <a:r>
              <a:rPr sz="1100" spc="-125">
                <a:latin typeface="Arial MT"/>
                <a:cs typeface="Arial MT"/>
              </a:rPr>
              <a:t>FOR</a:t>
            </a:r>
            <a:r>
              <a:rPr sz="1100" spc="20">
                <a:latin typeface="Arial MT"/>
                <a:cs typeface="Arial MT"/>
              </a:rPr>
              <a:t> </a:t>
            </a:r>
            <a:r>
              <a:rPr sz="1100" spc="-185">
                <a:latin typeface="Arial MT"/>
                <a:cs typeface="Arial MT"/>
              </a:rPr>
              <a:t>S</a:t>
            </a:r>
            <a:r>
              <a:rPr sz="1100" spc="15">
                <a:latin typeface="Arial MT"/>
                <a:cs typeface="Arial MT"/>
              </a:rPr>
              <a:t> </a:t>
            </a:r>
            <a:r>
              <a:rPr sz="1100" spc="-70">
                <a:latin typeface="Arial MT"/>
                <a:cs typeface="Arial MT"/>
              </a:rPr>
              <a:t>IN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30">
                <a:latin typeface="Arial MT"/>
                <a:cs typeface="Arial MT"/>
              </a:rPr>
              <a:t>SENTIMENTS]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95"/>
              </a:lnSpc>
              <a:spcBef>
                <a:spcPts val="1015"/>
              </a:spcBef>
              <a:tabLst>
                <a:tab pos="3996690"/>
                <a:tab pos="5397500"/>
              </a:tabLst>
            </a:pPr>
            <a:r>
              <a:rPr sz="1100" spc="130">
                <a:latin typeface="Arial MT"/>
                <a:cs typeface="Arial MT"/>
              </a:rPr>
              <a:t>#</a:t>
            </a:r>
            <a:r>
              <a:rPr sz="1100" spc="20">
                <a:latin typeface="Arial MT"/>
                <a:cs typeface="Arial MT"/>
              </a:rPr>
              <a:t> </a:t>
            </a:r>
            <a:r>
              <a:rPr sz="1100" spc="-130">
                <a:latin typeface="Arial MT"/>
                <a:cs typeface="Arial MT"/>
              </a:rPr>
              <a:t>DISPLAY</a:t>
            </a:r>
            <a:r>
              <a:rPr sz="1100" spc="-70">
                <a:latin typeface="Arial MT"/>
                <a:cs typeface="Arial MT"/>
              </a:rPr>
              <a:t> </a:t>
            </a:r>
            <a:r>
              <a:rPr sz="1100" spc="-180">
                <a:latin typeface="Arial MT"/>
                <a:cs typeface="Arial MT"/>
              </a:rPr>
              <a:t>RESULTSFOR</a:t>
            </a:r>
            <a:r>
              <a:rPr sz="1100" spc="-5">
                <a:latin typeface="Arial MT"/>
                <a:cs typeface="Arial MT"/>
              </a:rPr>
              <a:t> </a:t>
            </a:r>
            <a:r>
              <a:rPr sz="1100" spc="-75">
                <a:latin typeface="Arial MT"/>
                <a:cs typeface="Arial MT"/>
              </a:rPr>
              <a:t>I,</a:t>
            </a:r>
            <a:r>
              <a:rPr sz="1100" spc="-85">
                <a:latin typeface="Arial MT"/>
                <a:cs typeface="Arial MT"/>
              </a:rPr>
              <a:t> </a:t>
            </a:r>
            <a:r>
              <a:rPr sz="1100" spc="-180">
                <a:latin typeface="Arial MT"/>
                <a:cs typeface="Arial MT"/>
              </a:rPr>
              <a:t>TEXT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 spc="-75">
                <a:latin typeface="Arial MT"/>
                <a:cs typeface="Arial MT"/>
              </a:rPr>
              <a:t>IN</a:t>
            </a:r>
            <a:r>
              <a:rPr sz="1100" spc="-60">
                <a:latin typeface="Arial MT"/>
                <a:cs typeface="Arial MT"/>
              </a:rPr>
              <a:t> </a:t>
            </a:r>
            <a:r>
              <a:rPr sz="1100" spc="-85">
                <a:latin typeface="Arial MT"/>
                <a:cs typeface="Arial MT"/>
              </a:rPr>
              <a:t>ENUMERATE(MARKETING_DATA):</a:t>
            </a:r>
            <a:r>
              <a:rPr sz="1100">
                <a:latin typeface="Arial MT"/>
                <a:cs typeface="Arial MT"/>
              </a:rPr>
              <a:t>	</a:t>
            </a:r>
            <a:r>
              <a:rPr sz="1100" spc="-135">
                <a:latin typeface="Arial MT"/>
                <a:cs typeface="Arial MT"/>
              </a:rPr>
              <a:t>PRINT(F"TEXT: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{TEXT}")</a:t>
            </a:r>
            <a:r>
              <a:rPr sz="1100">
                <a:latin typeface="Arial MT"/>
                <a:cs typeface="Arial MT"/>
              </a:rPr>
              <a:t>	</a:t>
            </a:r>
            <a:r>
              <a:rPr sz="1100" spc="-130">
                <a:latin typeface="Arial MT"/>
                <a:cs typeface="Arial MT"/>
              </a:rPr>
              <a:t>PRINT(F"SENTIMENT:</a:t>
            </a:r>
            <a:r>
              <a:rPr sz="1100" spc="50">
                <a:latin typeface="Arial MT"/>
                <a:cs typeface="Arial MT"/>
              </a:rPr>
              <a:t> </a:t>
            </a:r>
            <a:r>
              <a:rPr sz="1100" spc="-130">
                <a:latin typeface="Arial MT"/>
                <a:cs typeface="Arial MT"/>
              </a:rPr>
              <a:t>{CLASSIFIED_SENTIMENTS[I]}</a:t>
            </a:r>
            <a:r>
              <a:rPr sz="1100" spc="9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(POLARITY: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95"/>
              </a:lnSpc>
              <a:tabLst>
                <a:tab pos="1413510"/>
              </a:tabLst>
            </a:pPr>
            <a:r>
              <a:rPr sz="1100" spc="-40">
                <a:latin typeface="Arial MT"/>
                <a:cs typeface="Arial MT"/>
              </a:rPr>
              <a:t>{SENTIMENTS[I]:.2F})")</a:t>
            </a:r>
            <a:r>
              <a:rPr sz="1100">
                <a:latin typeface="Arial MT"/>
                <a:cs typeface="Arial MT"/>
              </a:rPr>
              <a:t>	</a:t>
            </a:r>
            <a:r>
              <a:rPr sz="1100" spc="-10">
                <a:latin typeface="Arial MT"/>
                <a:cs typeface="Arial MT"/>
              </a:rPr>
              <a:t>PRINT()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100" spc="130">
                <a:latin typeface="Arial MT"/>
                <a:cs typeface="Arial MT"/>
              </a:rPr>
              <a:t>#</a:t>
            </a:r>
            <a:r>
              <a:rPr sz="1100" spc="140">
                <a:latin typeface="Arial MT"/>
                <a:cs typeface="Arial MT"/>
              </a:rPr>
              <a:t> </a:t>
            </a:r>
            <a:r>
              <a:rPr sz="1100" spc="-145">
                <a:latin typeface="Arial MT"/>
                <a:cs typeface="Arial MT"/>
              </a:rPr>
              <a:t>CALCULATE</a:t>
            </a:r>
            <a:r>
              <a:rPr sz="1100" spc="80">
                <a:latin typeface="Arial MT"/>
                <a:cs typeface="Arial MT"/>
              </a:rPr>
              <a:t> </a:t>
            </a:r>
            <a:r>
              <a:rPr sz="1100" spc="-140">
                <a:latin typeface="Arial MT"/>
                <a:cs typeface="Arial MT"/>
              </a:rPr>
              <a:t>OVERALL</a:t>
            </a:r>
            <a:r>
              <a:rPr sz="1100" spc="-55">
                <a:latin typeface="Arial MT"/>
                <a:cs typeface="Arial MT"/>
              </a:rPr>
              <a:t> </a:t>
            </a:r>
            <a:r>
              <a:rPr sz="1100" spc="-145">
                <a:latin typeface="Arial MT"/>
                <a:cs typeface="Arial MT"/>
              </a:rPr>
              <a:t>SENTIMENT</a:t>
            </a:r>
            <a:r>
              <a:rPr sz="1100" spc="114">
                <a:latin typeface="Arial MT"/>
                <a:cs typeface="Arial MT"/>
              </a:rPr>
              <a:t> </a:t>
            </a:r>
            <a:r>
              <a:rPr sz="1100" spc="-130">
                <a:latin typeface="Arial MT"/>
                <a:cs typeface="Arial MT"/>
              </a:rPr>
              <a:t>DISTRIBUTIONPOSITIVE_COUNT</a:t>
            </a:r>
            <a:r>
              <a:rPr sz="1100">
                <a:latin typeface="Arial MT"/>
                <a:cs typeface="Arial MT"/>
              </a:rPr>
              <a:t> </a:t>
            </a:r>
            <a:r>
              <a:rPr sz="1100" spc="105">
                <a:latin typeface="Arial MT"/>
                <a:cs typeface="Arial MT"/>
              </a:rPr>
              <a:t>=</a:t>
            </a:r>
            <a:r>
              <a:rPr sz="1100" spc="25">
                <a:latin typeface="Arial MT"/>
                <a:cs typeface="Arial MT"/>
              </a:rPr>
              <a:t> </a:t>
            </a:r>
            <a:r>
              <a:rPr sz="1100" spc="-130">
                <a:latin typeface="Arial MT"/>
                <a:cs typeface="Arial MT"/>
              </a:rPr>
              <a:t>CLASSIFIED_SENTIMENTS.COUNT("POSITIVE")NEGATIVE_COUNT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 spc="55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30">
                <a:latin typeface="Arial MT"/>
                <a:cs typeface="Arial MT"/>
              </a:rPr>
              <a:t>CLASSIFIED_SENTIMENTS.COUNT("NEGATIVE")NEUTRAL_COUNT</a:t>
            </a:r>
            <a:r>
              <a:rPr sz="1100" spc="190">
                <a:latin typeface="Arial MT"/>
                <a:cs typeface="Arial MT"/>
              </a:rPr>
              <a:t> </a:t>
            </a:r>
            <a:r>
              <a:rPr sz="1100" spc="105">
                <a:latin typeface="Arial MT"/>
                <a:cs typeface="Arial MT"/>
              </a:rPr>
              <a:t>=</a:t>
            </a:r>
            <a:r>
              <a:rPr sz="1100" spc="110">
                <a:latin typeface="Arial MT"/>
                <a:cs typeface="Arial MT"/>
              </a:rPr>
              <a:t> </a:t>
            </a:r>
            <a:r>
              <a:rPr sz="1100" spc="-140">
                <a:latin typeface="Arial MT"/>
                <a:cs typeface="Arial MT"/>
              </a:rPr>
              <a:t>CLASSIFIED_SENTIMENTS.COUNT("NEUTRAL")PRINT(F"OVERALL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 spc="-150">
                <a:latin typeface="Arial MT"/>
                <a:cs typeface="Arial MT"/>
              </a:rPr>
              <a:t>SENTIMENT</a:t>
            </a:r>
            <a:r>
              <a:rPr sz="1100" spc="170">
                <a:latin typeface="Arial MT"/>
                <a:cs typeface="Arial MT"/>
              </a:rPr>
              <a:t> </a:t>
            </a:r>
            <a:r>
              <a:rPr sz="1100" spc="-35">
                <a:latin typeface="Arial MT"/>
                <a:cs typeface="Arial MT"/>
              </a:rPr>
              <a:t>DISTRIBUTION:")</a:t>
            </a:r>
            <a:endParaRPr sz="1100">
              <a:latin typeface="Arial MT"/>
              <a:cs typeface="Arial MT"/>
            </a:endParaRPr>
          </a:p>
          <a:p>
            <a:pPr marL="12700" marR="7027545">
              <a:lnSpc>
                <a:spcPct val="176300"/>
              </a:lnSpc>
            </a:pPr>
            <a:r>
              <a:rPr sz="1100" spc="-120">
                <a:latin typeface="Arial MT"/>
                <a:cs typeface="Arial MT"/>
              </a:rPr>
              <a:t>PRINT(F"POSITIVE:</a:t>
            </a:r>
            <a:r>
              <a:rPr sz="1100" spc="35">
                <a:latin typeface="Arial MT"/>
                <a:cs typeface="Arial MT"/>
              </a:rPr>
              <a:t> </a:t>
            </a:r>
            <a:r>
              <a:rPr sz="1100" spc="-40">
                <a:latin typeface="Arial MT"/>
                <a:cs typeface="Arial MT"/>
              </a:rPr>
              <a:t>{POSITIVE_COUNT}") </a:t>
            </a:r>
            <a:r>
              <a:rPr sz="1100" spc="-120">
                <a:latin typeface="Arial MT"/>
                <a:cs typeface="Arial MT"/>
              </a:rPr>
              <a:t>PRINT(F"NEGATIVE:</a:t>
            </a:r>
            <a:r>
              <a:rPr sz="1100" spc="60">
                <a:latin typeface="Arial MT"/>
                <a:cs typeface="Arial MT"/>
              </a:rPr>
              <a:t> </a:t>
            </a:r>
            <a:r>
              <a:rPr sz="1100" spc="-90">
                <a:latin typeface="Arial MT"/>
                <a:cs typeface="Arial MT"/>
              </a:rPr>
              <a:t>{NEGATIVE_COUNT}") </a:t>
            </a:r>
            <a:r>
              <a:rPr sz="1100" spc="-135">
                <a:latin typeface="Arial MT"/>
                <a:cs typeface="Arial MT"/>
              </a:rPr>
              <a:t>PRINT(F"NEUTRAL:</a:t>
            </a:r>
            <a:r>
              <a:rPr sz="1100" spc="-5">
                <a:latin typeface="Arial MT"/>
                <a:cs typeface="Arial MT"/>
              </a:rPr>
              <a:t> </a:t>
            </a:r>
            <a:r>
              <a:rPr sz="1100" spc="-55">
                <a:latin typeface="Arial MT"/>
                <a:cs typeface="Arial MT"/>
              </a:rPr>
              <a:t>{NEUTRAL_COUNT}")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60680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40">
                <a:latin typeface="Calibri Light"/>
                <a:cs typeface="Calibri Light"/>
              </a:rPr>
              <a:t>C</a:t>
            </a:r>
            <a:r>
              <a:rPr sz="4400" spc="25">
                <a:latin typeface="Calibri Light"/>
                <a:cs typeface="Calibri Light"/>
              </a:rPr>
              <a:t>o</a:t>
            </a:r>
            <a:r>
              <a:rPr sz="4400" spc="-40">
                <a:latin typeface="Calibri Light"/>
                <a:cs typeface="Calibri Light"/>
              </a:rPr>
              <a:t>n</a:t>
            </a:r>
            <a:r>
              <a:rPr sz="4400" spc="-95">
                <a:latin typeface="Calibri Light"/>
                <a:cs typeface="Calibri Light"/>
              </a:rPr>
              <a:t>t</a:t>
            </a:r>
            <a:r>
              <a:rPr sz="4400" spc="10">
                <a:latin typeface="Calibri Light"/>
                <a:cs typeface="Calibri Light"/>
              </a:rPr>
              <a:t>e</a:t>
            </a:r>
            <a:r>
              <a:rPr sz="4400" spc="-125">
                <a:latin typeface="Calibri Light"/>
                <a:cs typeface="Calibri Light"/>
              </a:rPr>
              <a:t>n</a:t>
            </a:r>
            <a:r>
              <a:rPr sz="4400" spc="10">
                <a:latin typeface="Calibri Light"/>
                <a:cs typeface="Calibri Light"/>
              </a:rPr>
              <a:t>t</a:t>
            </a:r>
            <a:r>
              <a:rPr sz="4400" spc="-275">
                <a:latin typeface="Calibri Light"/>
                <a:cs typeface="Calibri Light"/>
              </a:rPr>
              <a:t> </a:t>
            </a:r>
            <a:r>
              <a:rPr sz="4400" spc="-45">
                <a:latin typeface="Calibri Light"/>
                <a:cs typeface="Calibri Light"/>
              </a:rPr>
              <a:t>f</a:t>
            </a:r>
            <a:r>
              <a:rPr sz="4400" spc="25">
                <a:latin typeface="Calibri Light"/>
                <a:cs typeface="Calibri Light"/>
              </a:rPr>
              <a:t>o</a:t>
            </a:r>
            <a:r>
              <a:rPr sz="4400" spc="10">
                <a:latin typeface="Calibri Light"/>
                <a:cs typeface="Calibri Light"/>
              </a:rPr>
              <a:t>r</a:t>
            </a:r>
            <a:r>
              <a:rPr sz="4400" spc="-200">
                <a:latin typeface="Calibri Light"/>
                <a:cs typeface="Calibri Light"/>
              </a:rPr>
              <a:t> </a:t>
            </a:r>
            <a:r>
              <a:rPr sz="4400" spc="30">
                <a:latin typeface="Calibri Light"/>
                <a:cs typeface="Calibri Light"/>
              </a:rPr>
              <a:t>p</a:t>
            </a:r>
            <a:r>
              <a:rPr sz="4400" spc="-20">
                <a:latin typeface="Calibri Light"/>
                <a:cs typeface="Calibri Light"/>
              </a:rPr>
              <a:t>r</a:t>
            </a:r>
            <a:r>
              <a:rPr sz="4400" spc="-45">
                <a:latin typeface="Calibri Light"/>
                <a:cs typeface="Calibri Light"/>
              </a:rPr>
              <a:t>o</a:t>
            </a:r>
            <a:r>
              <a:rPr sz="4400" spc="-35">
                <a:latin typeface="Calibri Light"/>
                <a:cs typeface="Calibri Light"/>
              </a:rPr>
              <a:t>j</a:t>
            </a:r>
            <a:r>
              <a:rPr sz="4400" spc="10">
                <a:latin typeface="Calibri Light"/>
                <a:cs typeface="Calibri Light"/>
              </a:rPr>
              <a:t>e</a:t>
            </a:r>
            <a:r>
              <a:rPr sz="4400" spc="-10">
                <a:latin typeface="Calibri Light"/>
                <a:cs typeface="Calibri Light"/>
              </a:rPr>
              <a:t>c</a:t>
            </a:r>
            <a:r>
              <a:rPr sz="4400" spc="10">
                <a:latin typeface="Calibri Light"/>
                <a:cs typeface="Calibri Light"/>
              </a:rPr>
              <a:t>t</a:t>
            </a:r>
            <a:r>
              <a:rPr sz="4400" spc="-275">
                <a:latin typeface="Calibri Light"/>
                <a:cs typeface="Calibri Light"/>
              </a:rPr>
              <a:t> </a:t>
            </a:r>
            <a:r>
              <a:rPr sz="4400" spc="30">
                <a:latin typeface="Calibri Light"/>
                <a:cs typeface="Calibri Light"/>
              </a:rPr>
              <a:t>ph</a:t>
            </a:r>
            <a:r>
              <a:rPr sz="4400" spc="25">
                <a:latin typeface="Calibri Light"/>
                <a:cs typeface="Calibri Light"/>
              </a:rPr>
              <a:t>a</a:t>
            </a:r>
            <a:r>
              <a:rPr sz="4400" spc="-55">
                <a:latin typeface="Calibri Light"/>
                <a:cs typeface="Calibri Light"/>
              </a:rPr>
              <a:t>s</a:t>
            </a:r>
            <a:r>
              <a:rPr sz="4400" spc="15">
                <a:latin typeface="Calibri Light"/>
                <a:cs typeface="Calibri Light"/>
              </a:rPr>
              <a:t>e</a:t>
            </a:r>
            <a:r>
              <a:rPr sz="4400" spc="-335">
                <a:latin typeface="Calibri Light"/>
                <a:cs typeface="Calibri Light"/>
              </a:rPr>
              <a:t> </a:t>
            </a:r>
            <a:r>
              <a:rPr sz="4400" spc="15">
                <a:latin typeface="Calibri Light"/>
                <a:cs typeface="Calibri Light"/>
              </a:rPr>
              <a:t>2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803780"/>
            <a:ext cx="9871710" cy="1221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371475">
              <a:lnSpc>
                <a:spcPct val="92200"/>
              </a:lnSpc>
              <a:spcBef>
                <a:spcPts val="385"/>
              </a:spcBef>
            </a:pPr>
            <a:r>
              <a:rPr sz="2750" spc="25">
                <a:solidFill>
                  <a:srgbClr val="303030"/>
                </a:solidFill>
                <a:latin typeface="Verdana"/>
                <a:cs typeface="Verdana"/>
              </a:rPr>
              <a:t>Explore </a:t>
            </a:r>
            <a:r>
              <a:rPr sz="2750" spc="60">
                <a:solidFill>
                  <a:srgbClr val="303030"/>
                </a:solidFill>
                <a:latin typeface="Verdana"/>
                <a:cs typeface="Verdana"/>
              </a:rPr>
              <a:t>advanced </a:t>
            </a:r>
            <a:r>
              <a:rPr sz="2750" spc="70">
                <a:solidFill>
                  <a:srgbClr val="303030"/>
                </a:solidFill>
                <a:latin typeface="Verdana"/>
                <a:cs typeface="Verdana"/>
              </a:rPr>
              <a:t>techniques </a:t>
            </a:r>
            <a:r>
              <a:rPr sz="2750" spc="10">
                <a:solidFill>
                  <a:srgbClr val="303030"/>
                </a:solidFill>
                <a:latin typeface="Verdana"/>
                <a:cs typeface="Verdana"/>
              </a:rPr>
              <a:t>like </a:t>
            </a:r>
            <a:r>
              <a:rPr sz="2750" spc="50">
                <a:solidFill>
                  <a:srgbClr val="303030"/>
                </a:solidFill>
                <a:latin typeface="Verdana"/>
                <a:cs typeface="Verdana"/>
              </a:rPr>
              <a:t>fine-tuning </a:t>
            </a:r>
            <a:r>
              <a:rPr sz="2750" spc="-15">
                <a:solidFill>
                  <a:srgbClr val="303030"/>
                </a:solidFill>
                <a:latin typeface="Verdana"/>
                <a:cs typeface="Verdana"/>
              </a:rPr>
              <a:t>pre- </a:t>
            </a:r>
            <a:r>
              <a:rPr sz="2750" spc="-1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2750" spc="40">
                <a:solidFill>
                  <a:srgbClr val="303030"/>
                </a:solidFill>
                <a:latin typeface="Verdana"/>
                <a:cs typeface="Verdana"/>
              </a:rPr>
              <a:t>trained</a:t>
            </a:r>
            <a:r>
              <a:rPr sz="2750" spc="-15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2750" spc="60">
                <a:solidFill>
                  <a:srgbClr val="303030"/>
                </a:solidFill>
                <a:latin typeface="Verdana"/>
                <a:cs typeface="Verdana"/>
              </a:rPr>
              <a:t>sentiment</a:t>
            </a:r>
            <a:r>
              <a:rPr sz="275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2750" spc="-25">
                <a:solidFill>
                  <a:srgbClr val="303030"/>
                </a:solidFill>
                <a:latin typeface="Verdana"/>
                <a:cs typeface="Verdana"/>
              </a:rPr>
              <a:t>analysis</a:t>
            </a:r>
            <a:r>
              <a:rPr sz="2750" spc="-145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2750" spc="65">
                <a:solidFill>
                  <a:srgbClr val="303030"/>
                </a:solidFill>
                <a:latin typeface="Verdana"/>
                <a:cs typeface="Verdana"/>
              </a:rPr>
              <a:t>models</a:t>
            </a:r>
            <a:r>
              <a:rPr sz="2750" spc="-70">
                <a:solidFill>
                  <a:srgbClr val="303030"/>
                </a:solidFill>
                <a:latin typeface="Verdana"/>
                <a:cs typeface="Verdana"/>
              </a:rPr>
              <a:t> (BERT,</a:t>
            </a:r>
            <a:r>
              <a:rPr sz="2750" spc="-155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2750" spc="20">
                <a:solidFill>
                  <a:srgbClr val="303030"/>
                </a:solidFill>
                <a:latin typeface="Verdana"/>
                <a:cs typeface="Verdana"/>
              </a:rPr>
              <a:t>RoBERTa)</a:t>
            </a:r>
            <a:r>
              <a:rPr sz="2750" spc="-155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2750">
                <a:solidFill>
                  <a:srgbClr val="303030"/>
                </a:solidFill>
                <a:latin typeface="Verdana"/>
                <a:cs typeface="Verdana"/>
              </a:rPr>
              <a:t>for </a:t>
            </a:r>
            <a:r>
              <a:rPr sz="2750" spc="-955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2750" spc="70">
                <a:solidFill>
                  <a:srgbClr val="303030"/>
                </a:solidFill>
                <a:latin typeface="Verdana"/>
                <a:cs typeface="Verdana"/>
              </a:rPr>
              <a:t>more</a:t>
            </a:r>
            <a:r>
              <a:rPr sz="2750" spc="-175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2750" spc="55">
                <a:solidFill>
                  <a:srgbClr val="303030"/>
                </a:solidFill>
                <a:latin typeface="Verdana"/>
                <a:cs typeface="Verdana"/>
              </a:rPr>
              <a:t>accurate</a:t>
            </a:r>
            <a:r>
              <a:rPr sz="2750" spc="-17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2750" spc="60">
                <a:solidFill>
                  <a:srgbClr val="303030"/>
                </a:solidFill>
                <a:latin typeface="Verdana"/>
                <a:cs typeface="Verdana"/>
              </a:rPr>
              <a:t>sentiment</a:t>
            </a:r>
            <a:r>
              <a:rPr sz="2750" spc="5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2750" spc="10">
                <a:solidFill>
                  <a:srgbClr val="303030"/>
                </a:solidFill>
                <a:latin typeface="Verdana"/>
                <a:cs typeface="Verdana"/>
              </a:rPr>
              <a:t>predictions.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0510" y="3912552"/>
            <a:ext cx="6777355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5">
                <a:solidFill>
                  <a:srgbClr val="303030"/>
                </a:solidFill>
                <a:latin typeface="Verdana"/>
                <a:cs typeface="Verdana"/>
              </a:rPr>
              <a:t>Dataset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75">
                <a:solidFill>
                  <a:srgbClr val="303030"/>
                </a:solidFill>
                <a:latin typeface="Verdana"/>
                <a:cs typeface="Verdana"/>
              </a:rPr>
              <a:t>L</a:t>
            </a:r>
            <a:r>
              <a:rPr sz="2000" b="1" spc="-85">
                <a:solidFill>
                  <a:srgbClr val="303030"/>
                </a:solidFill>
                <a:latin typeface="Verdana"/>
                <a:cs typeface="Verdana"/>
              </a:rPr>
              <a:t>i</a:t>
            </a:r>
            <a:r>
              <a:rPr sz="2000" b="1" spc="-5">
                <a:solidFill>
                  <a:srgbClr val="303030"/>
                </a:solidFill>
                <a:latin typeface="Verdana"/>
                <a:cs typeface="Verdana"/>
              </a:rPr>
              <a:t>n</a:t>
            </a:r>
            <a:r>
              <a:rPr sz="2000" b="1" spc="5">
                <a:solidFill>
                  <a:srgbClr val="303030"/>
                </a:solidFill>
                <a:latin typeface="Verdana"/>
                <a:cs typeface="Verdana"/>
              </a:rPr>
              <a:t>k</a:t>
            </a:r>
            <a:r>
              <a:rPr sz="2000" b="1" spc="-275">
                <a:solidFill>
                  <a:srgbClr val="303030"/>
                </a:solidFill>
                <a:latin typeface="Verdana"/>
                <a:cs typeface="Verdana"/>
              </a:rPr>
              <a:t>:</a:t>
            </a:r>
            <a:r>
              <a:rPr sz="2000" b="1" spc="-17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2000" b="1" u="heavy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</a:t>
            </a:r>
            <a:r>
              <a:rPr sz="2000" b="1" u="heavy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tt</a:t>
            </a:r>
            <a:r>
              <a:rPr sz="2000" b="1" u="heavy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</a:t>
            </a:r>
            <a:r>
              <a:rPr sz="2000" b="1" u="heavy" spc="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</a:t>
            </a:r>
            <a:r>
              <a:rPr sz="2000" b="1" u="heavy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:</a:t>
            </a:r>
            <a:r>
              <a:rPr sz="2000" b="1" u="heavy" spc="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//</a:t>
            </a:r>
            <a:r>
              <a:rPr sz="2000" b="1" u="heavy" spc="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ww</a:t>
            </a:r>
            <a:r>
              <a:rPr sz="2000" b="1" u="heavy" spc="-1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w</a:t>
            </a:r>
            <a:r>
              <a:rPr sz="2000" b="1" u="heavy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.</a:t>
            </a:r>
            <a:r>
              <a:rPr sz="2000" b="1" u="heavy" spc="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k</a:t>
            </a:r>
            <a:r>
              <a:rPr sz="2000" b="1" u="heavy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2000" b="1" u="heavy" spc="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gg</a:t>
            </a:r>
            <a:r>
              <a:rPr sz="2000" b="1" u="heavy" spc="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le</a:t>
            </a:r>
            <a:r>
              <a:rPr sz="2000" b="1" u="heavy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.c</a:t>
            </a:r>
            <a:r>
              <a:rPr sz="2000" b="1" u="heavy" spc="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</a:t>
            </a:r>
            <a:r>
              <a:rPr sz="2000" b="1" u="heavy" spc="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m</a:t>
            </a:r>
            <a:r>
              <a:rPr sz="2000" b="1" u="heavy" spc="-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sz="2000" b="1" u="heavy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</a:t>
            </a:r>
            <a:r>
              <a:rPr sz="2000" b="1" u="heavy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ata</a:t>
            </a:r>
            <a:r>
              <a:rPr sz="2000" b="1" u="heavy" spc="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</a:t>
            </a:r>
            <a:r>
              <a:rPr sz="2000" b="1" u="heavy" spc="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e</a:t>
            </a:r>
            <a:r>
              <a:rPr sz="2000" b="1" u="heavy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2000" b="1" u="heavy" spc="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</a:t>
            </a:r>
            <a:r>
              <a:rPr sz="2000" b="1" u="heavy" spc="-114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sz="2000" b="1" u="heavy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2000" b="1" u="heavy" spc="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r</a:t>
            </a:r>
            <a:r>
              <a:rPr sz="2000" b="1" u="heavy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</a:t>
            </a:r>
            <a:r>
              <a:rPr sz="2000" b="1" u="heavy" spc="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w</a:t>
            </a:r>
            <a:r>
              <a:rPr sz="2000" b="1" u="heavy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</a:t>
            </a:r>
            <a:r>
              <a:rPr sz="2000" b="1" u="heavy" spc="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</a:t>
            </a:r>
            <a:r>
              <a:rPr sz="2000" b="1" u="heavy" spc="-4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l</a:t>
            </a:r>
            <a:r>
              <a:rPr sz="2000" b="1" u="heavy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</a:t>
            </a:r>
            <a:r>
              <a:rPr sz="2000" b="1" u="heavy" spc="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w</a:t>
            </a:r>
            <a:r>
              <a:rPr sz="2000" b="1" u="heavy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e</a:t>
            </a:r>
            <a:r>
              <a:rPr sz="2000" b="1" u="heavy" spc="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r</a:t>
            </a:r>
            <a:r>
              <a:rPr sz="2000" b="1" u="heavy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sz="2000" b="1" u="heavy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2000" b="1" u="heavy" spc="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w</a:t>
            </a:r>
            <a:r>
              <a:rPr sz="2000" b="1" u="heavy" spc="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</a:t>
            </a:r>
            <a:r>
              <a:rPr sz="2000" b="1" u="heavy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tt</a:t>
            </a:r>
            <a:r>
              <a:rPr sz="2000" b="1" u="heavy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e</a:t>
            </a:r>
            <a:r>
              <a:rPr sz="2000" b="1" u="heavy" spc="8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r</a:t>
            </a:r>
            <a:r>
              <a:rPr sz="2000" b="1" u="heavy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- </a:t>
            </a:r>
            <a:r>
              <a:rPr sz="2000" b="1" spc="5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000" b="1" u="heavy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airline-sentiment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688" y="893063"/>
            <a:ext cx="35096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0">
                <a:latin typeface="Verdana"/>
                <a:cs typeface="Verdana"/>
              </a:rPr>
              <a:t>B</a:t>
            </a:r>
            <a:r>
              <a:rPr sz="3200" spc="-229">
                <a:latin typeface="Verdana"/>
                <a:cs typeface="Verdana"/>
              </a:rPr>
              <a:t>E</a:t>
            </a:r>
            <a:r>
              <a:rPr sz="3200" spc="-80">
                <a:latin typeface="Verdana"/>
                <a:cs typeface="Verdana"/>
              </a:rPr>
              <a:t>R</a:t>
            </a:r>
            <a:r>
              <a:rPr sz="3200" spc="-65">
                <a:latin typeface="Verdana"/>
                <a:cs typeface="Verdana"/>
              </a:rPr>
              <a:t>T</a:t>
            </a:r>
            <a:r>
              <a:rPr sz="3200" spc="-375">
                <a:latin typeface="Verdana"/>
                <a:cs typeface="Verdana"/>
              </a:rPr>
              <a:t> </a:t>
            </a:r>
            <a:r>
              <a:rPr sz="3200" spc="-229">
                <a:latin typeface="Verdana"/>
                <a:cs typeface="Verdana"/>
              </a:rPr>
              <a:t>E</a:t>
            </a:r>
            <a:r>
              <a:rPr sz="3200" spc="-120">
                <a:latin typeface="Verdana"/>
                <a:cs typeface="Verdana"/>
              </a:rPr>
              <a:t>m</a:t>
            </a:r>
            <a:r>
              <a:rPr sz="3200" spc="-50">
                <a:latin typeface="Verdana"/>
                <a:cs typeface="Verdana"/>
              </a:rPr>
              <a:t>b</a:t>
            </a:r>
            <a:r>
              <a:rPr sz="3200" spc="-55">
                <a:latin typeface="Verdana"/>
                <a:cs typeface="Verdana"/>
              </a:rPr>
              <a:t>e</a:t>
            </a:r>
            <a:r>
              <a:rPr sz="3200" spc="-100">
                <a:latin typeface="Verdana"/>
                <a:cs typeface="Verdana"/>
              </a:rPr>
              <a:t>d</a:t>
            </a:r>
            <a:r>
              <a:rPr sz="3200" spc="-50">
                <a:latin typeface="Verdana"/>
                <a:cs typeface="Verdana"/>
              </a:rPr>
              <a:t>d</a:t>
            </a:r>
            <a:r>
              <a:rPr sz="3200" spc="15">
                <a:latin typeface="Verdana"/>
                <a:cs typeface="Verdana"/>
              </a:rPr>
              <a:t>i</a:t>
            </a:r>
            <a:r>
              <a:rPr sz="3200" spc="-80">
                <a:latin typeface="Verdana"/>
                <a:cs typeface="Verdana"/>
              </a:rPr>
              <a:t>n</a:t>
            </a:r>
            <a:r>
              <a:rPr sz="3200" spc="-50">
                <a:latin typeface="Verdana"/>
                <a:cs typeface="Verdana"/>
              </a:rPr>
              <a:t>g</a:t>
            </a:r>
            <a:r>
              <a:rPr sz="3200" spc="-200">
                <a:latin typeface="Verdana"/>
                <a:cs typeface="Verdana"/>
              </a:rPr>
              <a:t>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460" y="2028507"/>
            <a:ext cx="10191115" cy="391160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92200"/>
              </a:lnSpc>
              <a:spcBef>
                <a:spcPts val="384"/>
              </a:spcBef>
              <a:tabLst>
                <a:tab pos="6064885"/>
              </a:tabLst>
            </a:pPr>
            <a:r>
              <a:rPr sz="2750" u="heavy" spc="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BERT</a:t>
            </a:r>
            <a:r>
              <a:rPr sz="2750" spc="5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750" spc="-15">
                <a:latin typeface="Calibri"/>
                <a:cs typeface="Calibri"/>
              </a:rPr>
              <a:t>is </a:t>
            </a:r>
            <a:r>
              <a:rPr sz="2750" spc="10">
                <a:latin typeface="Calibri"/>
                <a:cs typeface="Calibri"/>
              </a:rPr>
              <a:t>a </a:t>
            </a:r>
            <a:r>
              <a:rPr sz="2750" spc="-15">
                <a:latin typeface="Calibri"/>
                <a:cs typeface="Calibri"/>
              </a:rPr>
              <a:t>traditional</a:t>
            </a:r>
            <a:r>
              <a:rPr sz="2750" spc="590">
                <a:latin typeface="Calibri"/>
                <a:cs typeface="Calibri"/>
              </a:rPr>
              <a:t> </a:t>
            </a:r>
            <a:r>
              <a:rPr sz="2750" spc="-55">
                <a:latin typeface="Calibri"/>
                <a:cs typeface="Calibri"/>
              </a:rPr>
              <a:t>SOTA </a:t>
            </a:r>
            <a:r>
              <a:rPr sz="2750" spc="-10">
                <a:latin typeface="Calibri"/>
                <a:cs typeface="Calibri"/>
              </a:rPr>
              <a:t>transformer architecture </a:t>
            </a:r>
            <a:r>
              <a:rPr sz="2750" spc="-15">
                <a:latin typeface="Calibri"/>
                <a:cs typeface="Calibri"/>
              </a:rPr>
              <a:t>published</a:t>
            </a:r>
            <a:r>
              <a:rPr sz="2750" spc="590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by </a:t>
            </a:r>
            <a:r>
              <a:rPr sz="275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Google</a:t>
            </a:r>
            <a:r>
              <a:rPr sz="2750" spc="11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Research</a:t>
            </a:r>
            <a:r>
              <a:rPr sz="2750" spc="18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which</a:t>
            </a:r>
            <a:r>
              <a:rPr sz="2750" spc="19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uses</a:t>
            </a:r>
            <a:r>
              <a:rPr sz="2750" spc="18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bidirectional	</a:t>
            </a:r>
            <a:r>
              <a:rPr sz="2750" spc="-20">
                <a:latin typeface="Calibri"/>
                <a:cs typeface="Calibri"/>
              </a:rPr>
              <a:t>pretraining</a:t>
            </a:r>
            <a:r>
              <a:rPr sz="2750" spc="21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.</a:t>
            </a:r>
            <a:r>
              <a:rPr sz="2750" spc="1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The</a:t>
            </a:r>
            <a:r>
              <a:rPr sz="2750" spc="8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importance </a:t>
            </a:r>
            <a:r>
              <a:rPr sz="2750" spc="-605">
                <a:latin typeface="Calibri"/>
                <a:cs typeface="Calibri"/>
              </a:rPr>
              <a:t> </a:t>
            </a:r>
            <a:r>
              <a:rPr sz="2750" spc="25">
                <a:latin typeface="Calibri"/>
                <a:cs typeface="Calibri"/>
              </a:rPr>
              <a:t>of</a:t>
            </a:r>
            <a:r>
              <a:rPr sz="2750" spc="-50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using</a:t>
            </a:r>
            <a:r>
              <a:rPr sz="2750" spc="24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BERT</a:t>
            </a:r>
            <a:r>
              <a:rPr sz="2750" spc="4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is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that</a:t>
            </a:r>
            <a:r>
              <a:rPr sz="2750" spc="2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it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has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2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important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aspects:</a:t>
            </a:r>
            <a:endParaRPr sz="2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300"/>
              </a:tabLst>
            </a:pPr>
            <a:r>
              <a:rPr sz="2750" spc="-5">
                <a:latin typeface="Calibri"/>
                <a:cs typeface="Calibri"/>
              </a:rPr>
              <a:t>Msked</a:t>
            </a:r>
            <a:r>
              <a:rPr sz="2750" spc="7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Language</a:t>
            </a:r>
            <a:r>
              <a:rPr sz="2750" spc="8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Model</a:t>
            </a:r>
            <a:r>
              <a:rPr sz="2750" spc="75">
                <a:latin typeface="Calibri"/>
                <a:cs typeface="Calibri"/>
              </a:rPr>
              <a:t> </a:t>
            </a:r>
            <a:r>
              <a:rPr sz="2750" spc="20">
                <a:latin typeface="Calibri"/>
                <a:cs typeface="Calibri"/>
              </a:rPr>
              <a:t>(MLM)</a:t>
            </a:r>
            <a:endParaRPr sz="2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/>
              </a:tabLst>
            </a:pPr>
            <a:r>
              <a:rPr sz="2750" spc="-15">
                <a:latin typeface="Calibri"/>
                <a:cs typeface="Calibri"/>
              </a:rPr>
              <a:t>Next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Sentence</a:t>
            </a:r>
            <a:r>
              <a:rPr sz="2750" spc="175">
                <a:latin typeface="Calibri"/>
                <a:cs typeface="Calibri"/>
              </a:rPr>
              <a:t> </a:t>
            </a:r>
            <a:r>
              <a:rPr sz="2750" spc="-5">
                <a:latin typeface="Calibri"/>
                <a:cs typeface="Calibri"/>
              </a:rPr>
              <a:t>Prediction(NSP)</a:t>
            </a:r>
            <a:endParaRPr sz="2750">
              <a:latin typeface="Calibri"/>
              <a:cs typeface="Calibri"/>
            </a:endParaRPr>
          </a:p>
          <a:p>
            <a:pPr marL="12700" marR="125095">
              <a:lnSpc>
                <a:spcPct val="91800"/>
              </a:lnSpc>
              <a:spcBef>
                <a:spcPts val="1025"/>
              </a:spcBef>
              <a:tabLst>
                <a:tab pos="9333230"/>
              </a:tabLst>
            </a:pPr>
            <a:r>
              <a:rPr sz="2750" spc="-5">
                <a:latin typeface="Calibri"/>
                <a:cs typeface="Calibri"/>
              </a:rPr>
              <a:t>The </a:t>
            </a:r>
            <a:r>
              <a:rPr sz="2750" spc="-10">
                <a:latin typeface="Calibri"/>
                <a:cs typeface="Calibri"/>
              </a:rPr>
              <a:t>bidirectional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pre-training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is </a:t>
            </a:r>
            <a:r>
              <a:rPr sz="2750" spc="-20">
                <a:latin typeface="Calibri"/>
                <a:cs typeface="Calibri"/>
              </a:rPr>
              <a:t>essentially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helpful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to </a:t>
            </a:r>
            <a:r>
              <a:rPr sz="2750" spc="-5">
                <a:latin typeface="Calibri"/>
                <a:cs typeface="Calibri"/>
              </a:rPr>
              <a:t>be </a:t>
            </a:r>
            <a:r>
              <a:rPr sz="2750" spc="-15">
                <a:latin typeface="Calibri"/>
                <a:cs typeface="Calibri"/>
              </a:rPr>
              <a:t>used for </a:t>
            </a:r>
            <a:r>
              <a:rPr sz="2750" spc="-20">
                <a:latin typeface="Calibri"/>
                <a:cs typeface="Calibri"/>
              </a:rPr>
              <a:t>any 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 spc="-30">
                <a:latin typeface="Calibri"/>
                <a:cs typeface="Calibri"/>
              </a:rPr>
              <a:t>t</a:t>
            </a:r>
            <a:r>
              <a:rPr sz="2750" spc="25">
                <a:latin typeface="Calibri"/>
                <a:cs typeface="Calibri"/>
              </a:rPr>
              <a:t>a</a:t>
            </a:r>
            <a:r>
              <a:rPr sz="2750" spc="-30">
                <a:latin typeface="Calibri"/>
                <a:cs typeface="Calibri"/>
              </a:rPr>
              <a:t>s</a:t>
            </a:r>
            <a:r>
              <a:rPr sz="2750" spc="15">
                <a:latin typeface="Calibri"/>
                <a:cs typeface="Calibri"/>
              </a:rPr>
              <a:t>k</a:t>
            </a:r>
            <a:r>
              <a:rPr sz="2750" spc="-30">
                <a:latin typeface="Calibri"/>
                <a:cs typeface="Calibri"/>
              </a:rPr>
              <a:t>s</a:t>
            </a:r>
            <a:r>
              <a:rPr sz="2750" spc="5">
                <a:latin typeface="Calibri"/>
                <a:cs typeface="Calibri"/>
              </a:rPr>
              <a:t>.</a:t>
            </a:r>
            <a:r>
              <a:rPr sz="2750" spc="95">
                <a:latin typeface="Calibri"/>
                <a:cs typeface="Calibri"/>
              </a:rPr>
              <a:t> </a:t>
            </a:r>
            <a:r>
              <a:rPr sz="2750" spc="5">
                <a:latin typeface="Calibri"/>
                <a:cs typeface="Calibri"/>
              </a:rPr>
              <a:t>T</a:t>
            </a:r>
            <a:r>
              <a:rPr sz="2750" spc="-30">
                <a:latin typeface="Calibri"/>
                <a:cs typeface="Calibri"/>
              </a:rPr>
              <a:t>h</a:t>
            </a:r>
            <a:r>
              <a:rPr sz="2750" spc="10">
                <a:latin typeface="Calibri"/>
                <a:cs typeface="Calibri"/>
              </a:rPr>
              <a:t>e</a:t>
            </a:r>
            <a:r>
              <a:rPr sz="2750" spc="110">
                <a:latin typeface="Calibri"/>
                <a:cs typeface="Calibri"/>
              </a:rPr>
              <a:t> </a:t>
            </a:r>
            <a:r>
              <a:rPr sz="2750" u="heavy" spc="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</a:t>
            </a:r>
            <a:r>
              <a:rPr sz="2750" u="heavy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u</a:t>
            </a:r>
            <a:r>
              <a:rPr sz="2750" u="heavy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gg</a:t>
            </a:r>
            <a:r>
              <a:rPr sz="2750" u="heavy" spc="-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</a:t>
            </a:r>
            <a:r>
              <a:rPr sz="2750" u="heavy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n</a:t>
            </a:r>
            <a:r>
              <a:rPr sz="2750" u="heavy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g</a:t>
            </a:r>
            <a:r>
              <a:rPr sz="2750" u="heavy" spc="-9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f</a:t>
            </a:r>
            <a:r>
              <a:rPr sz="2750" u="heavy" spc="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a</a:t>
            </a:r>
            <a:r>
              <a:rPr sz="2750" u="heavy" spc="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</a:t>
            </a:r>
            <a:r>
              <a:rPr sz="2750" u="heavy" spc="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e</a:t>
            </a:r>
            <a:r>
              <a:rPr sz="275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750" spc="-31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750" spc="-35">
                <a:latin typeface="Calibri"/>
                <a:cs typeface="Calibri"/>
              </a:rPr>
              <a:t>i</a:t>
            </a:r>
            <a:r>
              <a:rPr sz="2750" spc="45">
                <a:latin typeface="Calibri"/>
                <a:cs typeface="Calibri"/>
              </a:rPr>
              <a:t>m</a:t>
            </a:r>
            <a:r>
              <a:rPr sz="2750" spc="-25">
                <a:latin typeface="Calibri"/>
                <a:cs typeface="Calibri"/>
              </a:rPr>
              <a:t>p</a:t>
            </a:r>
            <a:r>
              <a:rPr sz="2750" spc="-35">
                <a:latin typeface="Calibri"/>
                <a:cs typeface="Calibri"/>
              </a:rPr>
              <a:t>l</a:t>
            </a:r>
            <a:r>
              <a:rPr sz="2750" spc="-25">
                <a:latin typeface="Calibri"/>
                <a:cs typeface="Calibri"/>
              </a:rPr>
              <a:t>e</a:t>
            </a:r>
            <a:r>
              <a:rPr sz="2750" spc="45">
                <a:latin typeface="Calibri"/>
                <a:cs typeface="Calibri"/>
              </a:rPr>
              <a:t>m</a:t>
            </a:r>
            <a:r>
              <a:rPr sz="2750" spc="-25">
                <a:latin typeface="Calibri"/>
                <a:cs typeface="Calibri"/>
              </a:rPr>
              <a:t>ent</a:t>
            </a:r>
            <a:r>
              <a:rPr sz="2750" spc="25">
                <a:latin typeface="Calibri"/>
                <a:cs typeface="Calibri"/>
              </a:rPr>
              <a:t>a</a:t>
            </a:r>
            <a:r>
              <a:rPr sz="2750" spc="-30">
                <a:latin typeface="Calibri"/>
                <a:cs typeface="Calibri"/>
              </a:rPr>
              <a:t>t</a:t>
            </a:r>
            <a:r>
              <a:rPr sz="2750" spc="-35">
                <a:latin typeface="Calibri"/>
                <a:cs typeface="Calibri"/>
              </a:rPr>
              <a:t>i</a:t>
            </a:r>
            <a:r>
              <a:rPr sz="2750" spc="40">
                <a:latin typeface="Calibri"/>
                <a:cs typeface="Calibri"/>
              </a:rPr>
              <a:t>o</a:t>
            </a:r>
            <a:r>
              <a:rPr sz="2750" spc="10">
                <a:latin typeface="Calibri"/>
                <a:cs typeface="Calibri"/>
              </a:rPr>
              <a:t>n</a:t>
            </a:r>
            <a:r>
              <a:rPr sz="2750" spc="240">
                <a:latin typeface="Calibri"/>
                <a:cs typeface="Calibri"/>
              </a:rPr>
              <a:t> </a:t>
            </a:r>
            <a:r>
              <a:rPr sz="2750" spc="-35">
                <a:latin typeface="Calibri"/>
                <a:cs typeface="Calibri"/>
              </a:rPr>
              <a:t>i</a:t>
            </a:r>
            <a:r>
              <a:rPr sz="2750" spc="10">
                <a:latin typeface="Calibri"/>
                <a:cs typeface="Calibri"/>
              </a:rPr>
              <a:t>s</a:t>
            </a:r>
            <a:r>
              <a:rPr sz="2750" spc="85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he</a:t>
            </a:r>
            <a:r>
              <a:rPr sz="2750" spc="-35">
                <a:latin typeface="Calibri"/>
                <a:cs typeface="Calibri"/>
              </a:rPr>
              <a:t>l</a:t>
            </a:r>
            <a:r>
              <a:rPr sz="2750" spc="-25">
                <a:latin typeface="Calibri"/>
                <a:cs typeface="Calibri"/>
              </a:rPr>
              <a:t>p</a:t>
            </a:r>
            <a:r>
              <a:rPr sz="2750" spc="-20">
                <a:latin typeface="Calibri"/>
                <a:cs typeface="Calibri"/>
              </a:rPr>
              <a:t>f</a:t>
            </a:r>
            <a:r>
              <a:rPr sz="2750" spc="-25">
                <a:latin typeface="Calibri"/>
                <a:cs typeface="Calibri"/>
              </a:rPr>
              <a:t>u</a:t>
            </a:r>
            <a:r>
              <a:rPr sz="2750" spc="5">
                <a:latin typeface="Calibri"/>
                <a:cs typeface="Calibri"/>
              </a:rPr>
              <a:t>l</a:t>
            </a:r>
            <a:r>
              <a:rPr sz="2750" spc="235">
                <a:latin typeface="Calibri"/>
                <a:cs typeface="Calibri"/>
              </a:rPr>
              <a:t> </a:t>
            </a:r>
            <a:r>
              <a:rPr sz="2750" spc="-95">
                <a:latin typeface="Calibri"/>
                <a:cs typeface="Calibri"/>
              </a:rPr>
              <a:t>f</a:t>
            </a:r>
            <a:r>
              <a:rPr sz="2750" spc="40">
                <a:latin typeface="Calibri"/>
                <a:cs typeface="Calibri"/>
              </a:rPr>
              <a:t>o</a:t>
            </a:r>
            <a:r>
              <a:rPr sz="2750" spc="5">
                <a:latin typeface="Calibri"/>
                <a:cs typeface="Calibri"/>
              </a:rPr>
              <a:t>r</a:t>
            </a:r>
            <a:r>
              <a:rPr sz="2750" spc="-15">
                <a:latin typeface="Calibri"/>
                <a:cs typeface="Calibri"/>
              </a:rPr>
              <a:t> </a:t>
            </a:r>
            <a:r>
              <a:rPr sz="2750" spc="-20">
                <a:latin typeface="Calibri"/>
                <a:cs typeface="Calibri"/>
              </a:rPr>
              <a:t>f</a:t>
            </a:r>
            <a:r>
              <a:rPr sz="2750" spc="-35">
                <a:latin typeface="Calibri"/>
                <a:cs typeface="Calibri"/>
              </a:rPr>
              <a:t>i</a:t>
            </a:r>
            <a:r>
              <a:rPr sz="2750" spc="-25">
                <a:latin typeface="Calibri"/>
                <a:cs typeface="Calibri"/>
              </a:rPr>
              <a:t>n</a:t>
            </a:r>
            <a:r>
              <a:rPr sz="2750" spc="25">
                <a:latin typeface="Calibri"/>
                <a:cs typeface="Calibri"/>
              </a:rPr>
              <a:t>e</a:t>
            </a:r>
            <a:r>
              <a:rPr sz="2750" spc="-20">
                <a:latin typeface="Calibri"/>
                <a:cs typeface="Calibri"/>
              </a:rPr>
              <a:t>-</a:t>
            </a:r>
            <a:r>
              <a:rPr sz="2750" spc="-25">
                <a:latin typeface="Calibri"/>
                <a:cs typeface="Calibri"/>
              </a:rPr>
              <a:t>tun</a:t>
            </a:r>
            <a:r>
              <a:rPr sz="2750" spc="35">
                <a:latin typeface="Calibri"/>
                <a:cs typeface="Calibri"/>
              </a:rPr>
              <a:t>i</a:t>
            </a:r>
            <a:r>
              <a:rPr sz="2750" spc="-25">
                <a:latin typeface="Calibri"/>
                <a:cs typeface="Calibri"/>
              </a:rPr>
              <a:t>n</a:t>
            </a:r>
            <a:r>
              <a:rPr sz="2750" spc="10">
                <a:latin typeface="Calibri"/>
                <a:cs typeface="Calibri"/>
              </a:rPr>
              <a:t>g</a:t>
            </a:r>
            <a:r>
              <a:rPr sz="2750">
                <a:latin typeface="Calibri"/>
                <a:cs typeface="Calibri"/>
              </a:rPr>
              <a:t>	B</a:t>
            </a:r>
            <a:r>
              <a:rPr sz="2750" spc="5">
                <a:latin typeface="Calibri"/>
                <a:cs typeface="Calibri"/>
              </a:rPr>
              <a:t>E</a:t>
            </a:r>
            <a:r>
              <a:rPr sz="2750" spc="-5">
                <a:latin typeface="Calibri"/>
                <a:cs typeface="Calibri"/>
              </a:rPr>
              <a:t>R</a:t>
            </a:r>
            <a:r>
              <a:rPr sz="2750" spc="5">
                <a:latin typeface="Calibri"/>
                <a:cs typeface="Calibri"/>
              </a:rPr>
              <a:t>T  </a:t>
            </a:r>
            <a:r>
              <a:rPr sz="2750" spc="-15">
                <a:latin typeface="Calibri"/>
                <a:cs typeface="Calibri"/>
              </a:rPr>
              <a:t>for </a:t>
            </a:r>
            <a:r>
              <a:rPr sz="2750" spc="-20">
                <a:latin typeface="Calibri"/>
                <a:cs typeface="Calibri"/>
              </a:rPr>
              <a:t>any </a:t>
            </a:r>
            <a:r>
              <a:rPr sz="2750" spc="-5">
                <a:latin typeface="Calibri"/>
                <a:cs typeface="Calibri"/>
              </a:rPr>
              <a:t>language </a:t>
            </a:r>
            <a:r>
              <a:rPr sz="2750" spc="-10">
                <a:latin typeface="Calibri"/>
                <a:cs typeface="Calibri"/>
              </a:rPr>
              <a:t>modelling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task. The </a:t>
            </a:r>
            <a:r>
              <a:rPr sz="2750" spc="5">
                <a:latin typeface="Calibri"/>
                <a:cs typeface="Calibri"/>
              </a:rPr>
              <a:t>BERT </a:t>
            </a:r>
            <a:r>
              <a:rPr sz="2750" spc="-10">
                <a:latin typeface="Calibri"/>
                <a:cs typeface="Calibri"/>
              </a:rPr>
              <a:t>architecture</a:t>
            </a:r>
            <a:r>
              <a:rPr sz="2750" spc="-5">
                <a:latin typeface="Calibri"/>
                <a:cs typeface="Calibri"/>
              </a:rPr>
              <a:t> </a:t>
            </a:r>
            <a:r>
              <a:rPr sz="2750" spc="-25">
                <a:latin typeface="Calibri"/>
                <a:cs typeface="Calibri"/>
              </a:rPr>
              <a:t>falls </a:t>
            </a:r>
            <a:r>
              <a:rPr sz="2750" spc="-15">
                <a:latin typeface="Calibri"/>
                <a:cs typeface="Calibri"/>
              </a:rPr>
              <a:t>under</a:t>
            </a:r>
            <a:r>
              <a:rPr sz="2750" spc="-10">
                <a:latin typeface="Calibri"/>
                <a:cs typeface="Calibri"/>
              </a:rPr>
              <a:t> </a:t>
            </a:r>
            <a:r>
              <a:rPr sz="2750" spc="20">
                <a:latin typeface="Calibri"/>
                <a:cs typeface="Calibri"/>
              </a:rPr>
              <a:t>an </a:t>
            </a:r>
            <a:r>
              <a:rPr sz="2750" spc="-610">
                <a:latin typeface="Calibri"/>
                <a:cs typeface="Calibri"/>
              </a:rPr>
              <a:t> </a:t>
            </a:r>
            <a:r>
              <a:rPr sz="2750" spc="-10">
                <a:latin typeface="Calibri"/>
                <a:cs typeface="Calibri"/>
              </a:rPr>
              <a:t>encoder-decoder(Transformer)</a:t>
            </a:r>
            <a:r>
              <a:rPr sz="2750" spc="330">
                <a:latin typeface="Calibri"/>
                <a:cs typeface="Calibri"/>
              </a:rPr>
              <a:t> </a:t>
            </a:r>
            <a:r>
              <a:rPr sz="2750" spc="10">
                <a:latin typeface="Calibri"/>
                <a:cs typeface="Calibri"/>
              </a:rPr>
              <a:t>model</a:t>
            </a:r>
            <a:r>
              <a:rPr sz="2750" spc="90">
                <a:latin typeface="Calibri"/>
                <a:cs typeface="Calibri"/>
              </a:rPr>
              <a:t> </a:t>
            </a:r>
            <a:r>
              <a:rPr sz="2750" spc="15">
                <a:latin typeface="Calibri"/>
                <a:cs typeface="Calibri"/>
              </a:rPr>
              <a:t>as</a:t>
            </a:r>
            <a:r>
              <a:rPr sz="2750" spc="10">
                <a:latin typeface="Calibri"/>
                <a:cs typeface="Calibri"/>
              </a:rPr>
              <a:t> </a:t>
            </a:r>
            <a:r>
              <a:rPr sz="2750" spc="-15">
                <a:latin typeface="Calibri"/>
                <a:cs typeface="Calibri"/>
              </a:rPr>
              <a:t>follows: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42520" y="1077383"/>
            <a:ext cx="8779081" cy="5025543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577532"/>
            <a:ext cx="10295890" cy="10693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161925">
              <a:lnSpc>
                <a:spcPct val="92600"/>
              </a:lnSpc>
              <a:spcBef>
                <a:spcPts val="315"/>
              </a:spcBef>
            </a:pPr>
            <a:r>
              <a:rPr sz="2400" i="1" spc="-1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400" i="1" spc="-20">
                <a:solidFill>
                  <a:srgbClr val="404040"/>
                </a:solidFill>
                <a:latin typeface="Calibri"/>
                <a:cs typeface="Calibri"/>
              </a:rPr>
              <a:t>fine-tuning</a:t>
            </a:r>
            <a:r>
              <a:rPr sz="2400" i="1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i="1" spc="-20">
                <a:solidFill>
                  <a:srgbClr val="404040"/>
                </a:solidFill>
                <a:latin typeface="Calibri"/>
                <a:cs typeface="Calibri"/>
              </a:rPr>
              <a:t>pre-training</a:t>
            </a:r>
            <a:r>
              <a:rPr sz="2400" i="1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400" i="1" spc="-15">
                <a:solidFill>
                  <a:srgbClr val="404040"/>
                </a:solidFill>
                <a:latin typeface="Calibri"/>
                <a:cs typeface="Calibri"/>
              </a:rPr>
              <a:t>different </a:t>
            </a:r>
            <a:r>
              <a:rPr sz="2400" i="1" spc="-20">
                <a:solidFill>
                  <a:srgbClr val="404040"/>
                </a:solidFill>
                <a:latin typeface="Calibri"/>
                <a:cs typeface="Calibri"/>
              </a:rPr>
              <a:t>downstream </a:t>
            </a:r>
            <a:r>
              <a:rPr sz="2400" i="1" spc="-10">
                <a:solidFill>
                  <a:srgbClr val="404040"/>
                </a:solidFill>
                <a:latin typeface="Calibri"/>
                <a:cs typeface="Calibri"/>
              </a:rPr>
              <a:t>tasks </a:t>
            </a:r>
            <a:r>
              <a:rPr sz="2400" i="1" spc="-30">
                <a:solidFill>
                  <a:srgbClr val="404040"/>
                </a:solidFill>
                <a:latin typeface="Calibri"/>
                <a:cs typeface="Calibri"/>
              </a:rPr>
              <a:t>like </a:t>
            </a:r>
            <a:r>
              <a:rPr sz="2400" i="1" spc="10">
                <a:solidFill>
                  <a:srgbClr val="404040"/>
                </a:solidFill>
                <a:latin typeface="Calibri"/>
                <a:cs typeface="Calibri"/>
              </a:rPr>
              <a:t>Q/A, </a:t>
            </a:r>
            <a:r>
              <a:rPr sz="2400" i="1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0">
                <a:solidFill>
                  <a:srgbClr val="404040"/>
                </a:solidFill>
                <a:latin typeface="Calibri"/>
                <a:cs typeface="Calibri"/>
              </a:rPr>
              <a:t>Classification,</a:t>
            </a:r>
            <a:r>
              <a:rPr sz="2400" i="1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3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400" i="1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30">
                <a:solidFill>
                  <a:srgbClr val="404040"/>
                </a:solidFill>
                <a:latin typeface="Calibri"/>
                <a:cs typeface="Calibri"/>
              </a:rPr>
              <a:t>Modelling,</a:t>
            </a:r>
            <a:r>
              <a:rPr sz="2400" i="1" spc="-25">
                <a:solidFill>
                  <a:srgbClr val="404040"/>
                </a:solidFill>
                <a:latin typeface="Calibri"/>
                <a:cs typeface="Calibri"/>
              </a:rPr>
              <a:t> Multiple </a:t>
            </a:r>
            <a:r>
              <a:rPr sz="2400" i="1" spc="-20">
                <a:solidFill>
                  <a:srgbClr val="404040"/>
                </a:solidFill>
                <a:latin typeface="Calibri"/>
                <a:cs typeface="Calibri"/>
              </a:rPr>
              <a:t>Choice, </a:t>
            </a:r>
            <a:r>
              <a:rPr sz="2400" i="1" spc="15">
                <a:solidFill>
                  <a:srgbClr val="404040"/>
                </a:solidFill>
                <a:latin typeface="Calibri"/>
                <a:cs typeface="Calibri"/>
              </a:rPr>
              <a:t>NER </a:t>
            </a:r>
            <a:r>
              <a:rPr sz="2400" i="1" spc="-10">
                <a:solidFill>
                  <a:srgbClr val="404040"/>
                </a:solidFill>
                <a:latin typeface="Calibri"/>
                <a:cs typeface="Calibri"/>
              </a:rPr>
              <a:t>etc. </a:t>
            </a:r>
            <a:r>
              <a:rPr sz="2400" i="1" spc="-15">
                <a:solidFill>
                  <a:srgbClr val="404040"/>
                </a:solidFill>
                <a:latin typeface="Calibri"/>
                <a:cs typeface="Calibri"/>
              </a:rPr>
              <a:t>different </a:t>
            </a:r>
            <a:r>
              <a:rPr sz="2400" i="1" spc="-20">
                <a:solidFill>
                  <a:srgbClr val="404040"/>
                </a:solidFill>
                <a:latin typeface="Calibri"/>
                <a:cs typeface="Calibri"/>
              </a:rPr>
              <a:t>layers </a:t>
            </a:r>
            <a:r>
              <a:rPr sz="2400" i="1" spc="-1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i="1" spc="-1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i="1" spc="-5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30">
                <a:solidFill>
                  <a:srgbClr val="404040"/>
                </a:solidFill>
                <a:latin typeface="Calibri"/>
                <a:cs typeface="Calibri"/>
              </a:rPr>
              <a:t>BERT</a:t>
            </a:r>
            <a:r>
              <a:rPr sz="2400" i="1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5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i="1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>
                <a:solidFill>
                  <a:srgbClr val="404040"/>
                </a:solidFill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225" y="1762125"/>
            <a:ext cx="9553575" cy="469582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22"/>
  <p:tag name="AS_OS" val="Unix 5.15.0.1040"/>
  <p:tag name="AS_RELEASE_DATE" val="2023.09.14"/>
  <p:tag name="AS_TITLE" val="Aspose.Slides for .NET6"/>
  <p:tag name="AS_VERSION" val="23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7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8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9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228</Paragraphs>
  <Slides>42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baseType="lpstr" size="53">
      <vt:lpstr>Arial</vt:lpstr>
      <vt:lpstr>Calibri</vt:lpstr>
      <vt:lpstr>Arial MT</vt:lpstr>
      <vt:lpstr>Arial Black</vt:lpstr>
      <vt:lpstr>Calibri Light</vt:lpstr>
      <vt:lpstr>Verdana</vt:lpstr>
      <vt:lpstr>Courier New</vt:lpstr>
      <vt:lpstr>Times New Roman</vt:lpstr>
      <vt:lpstr>Lucida Sans Unicode</vt:lpstr>
      <vt:lpstr>Trebuchet MS</vt:lpstr>
      <vt:lpstr>Office Theme</vt:lpstr>
      <vt:lpstr>SENTIMENT ANALYSIS FOR MARKETING</vt:lpstr>
      <vt:lpstr>Sentiment Analysis is a Marketing</vt:lpstr>
      <vt:lpstr>3 TYPES OF SENTIMENT ANALYSIS</vt:lpstr>
      <vt:lpstr>BLOCK DIAGRAM</vt:lpstr>
      <vt:lpstr>SOURCE CODE</vt:lpstr>
      <vt:lpstr>Content for project phase 2</vt:lpstr>
      <vt:lpstr>BERT Embeddings</vt:lpstr>
      <vt:lpstr>PowerPoint Presentation</vt:lpstr>
      <vt:lpstr>For fine-tuning and pre-training for different downstream tasks like Q/A,  Classification, Language Modelling, Multiple Choice, NER etc. different layers of the  BERT are used.</vt:lpstr>
      <vt:lpstr>Finetuning BERT for Embeddings</vt:lpstr>
      <vt:lpstr>PowerPoint Presentation</vt:lpstr>
      <vt:lpstr>Some important resources which may be helpful:</vt:lpstr>
      <vt:lpstr>for i in range(len(data)):</vt:lpstr>
      <vt:lpstr>PowerPoint Presentation</vt:lpstr>
      <vt:lpstr>Roberta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Data Preprocessing :</vt:lpstr>
      <vt:lpstr>PowerPoint Presentation</vt:lpstr>
      <vt:lpstr>=========== After Lowering case ===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Input:</vt:lpstr>
      <vt:lpstr>Output</vt:lpstr>
      <vt:lpstr>Conclusion</vt:lpstr>
      <vt:lpstr>SENTIMENT ANALYSIS</vt:lpstr>
      <vt:lpstr>ROLE OF SENTIMENT ANALYSIS IN  TRADING</vt:lpstr>
      <vt:lpstr>Adjusting messaging and product development</vt:lpstr>
      <vt:lpstr>PowerPoint Presentation</vt:lpstr>
      <vt:lpstr>USES OF SENTIMENT ANALYSIS</vt:lpstr>
      <vt:lpstr>TOOLS FOR SENTIMENT ANALYSIS MARKETING</vt:lpstr>
      <vt:lpstr>APPLICATIONS</vt:lpstr>
      <vt:lpstr>BENEFITS</vt:lpstr>
    </vt:vector>
  </TitlesOfParts>
  <LinksUpToDate>0</LinksUpToDate>
  <SharedDoc>0</SharedDoc>
  <HyperlinksChanged>0</HyperlinksChanged>
  <Application>Aspose.Slides for .NET</Application>
  <AppVersion>23.0900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2023-10-31T07:26:17.364</cp:lastPrinted>
  <dcterms:created xsi:type="dcterms:W3CDTF">2023-10-31T07:26:17Z</dcterms:created>
  <dcterms:modified xsi:type="dcterms:W3CDTF">2023-10-31T07:26:25Z</dcterms:modified>
</cp:coreProperties>
</file>