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14684705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a:srgbClr val="CCFFFF"/>
    <a:srgbClr val="FFCC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S"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65731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4/12/2024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4/12/2024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4/12/2024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4/12/2024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29265" y="4586365"/>
            <a:ext cx="11002296" cy="861774"/>
          </a:xfrm>
          <a:prstGeom prst="rect">
            <a:avLst/>
          </a:prstGeom>
          <a:noFill/>
        </p:spPr>
        <p:txBody>
          <a:bodyPr wrap="square" lIns="91440" tIns="45720" rIns="91440" bIns="45720" rtlCol="0" anchor="t">
            <a:spAutoFit/>
          </a:bodyPr>
          <a:lstStyle/>
          <a:p>
            <a:r>
              <a:rPr lang="en-US" sz="2600" b="1" dirty="0">
                <a:solidFill>
                  <a:schemeClr val="accent1">
                    <a:lumMod val="75000"/>
                  </a:schemeClr>
                </a:solidFill>
                <a:latin typeface="Times New Roman" panose="02020603050405020304" pitchFamily="18" charset="0"/>
                <a:cs typeface="Times New Roman" panose="02020603050405020304" pitchFamily="18" charset="0"/>
              </a:rPr>
              <a:t>Presented By:</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Muthu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kumar</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Jayaraj</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annapackiam</a:t>
            </a:r>
            <a:r>
              <a:rPr lang="en-US" sz="2400" b="1" dirty="0">
                <a:solidFill>
                  <a:schemeClr val="accent1">
                    <a:lumMod val="75000"/>
                  </a:schemeClr>
                </a:solidFill>
                <a:latin typeface="Times New Roman" panose="02020603050405020304" pitchFamily="18" charset="0"/>
                <a:cs typeface="Times New Roman" panose="02020603050405020304" pitchFamily="18" charset="0"/>
              </a:rPr>
              <a:t>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csi</a:t>
            </a:r>
            <a:r>
              <a:rPr lang="en-US" sz="2400" b="1" dirty="0">
                <a:solidFill>
                  <a:schemeClr val="accent1">
                    <a:lumMod val="75000"/>
                  </a:schemeClr>
                </a:solidFill>
                <a:latin typeface="Times New Roman" panose="02020603050405020304" pitchFamily="18" charset="0"/>
                <a:cs typeface="Times New Roman" panose="02020603050405020304" pitchFamily="18" charset="0"/>
              </a:rPr>
              <a:t> college of engineering – </a:t>
            </a:r>
            <a:r>
              <a:rPr lang="en-US" sz="2400" b="1" dirty="0" err="1">
                <a:solidFill>
                  <a:schemeClr val="accent1">
                    <a:lumMod val="75000"/>
                  </a:schemeClr>
                </a:solidFill>
                <a:latin typeface="Times New Roman" panose="02020603050405020304" pitchFamily="18" charset="0"/>
                <a:cs typeface="Times New Roman" panose="02020603050405020304" pitchFamily="18" charset="0"/>
              </a:rPr>
              <a:t>B.Tech</a:t>
            </a:r>
            <a:r>
              <a:rPr lang="en-US" sz="2400" b="1" dirty="0">
                <a:solidFill>
                  <a:schemeClr val="accent1">
                    <a:lumMod val="75000"/>
                  </a:schemeClr>
                </a:solidFill>
                <a:latin typeface="Times New Roman" panose="02020603050405020304" pitchFamily="18" charset="0"/>
                <a:cs typeface="Times New Roman" panose="02020603050405020304" pitchFamily="18" charset="0"/>
              </a:rPr>
              <a:t>(IT)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908591"/>
          </a:xfrm>
        </p:spPr>
        <p:txBody>
          <a:bodyPr>
            <a:normAutofit/>
          </a:bodyPr>
          <a:lstStyle/>
          <a:p>
            <a:r>
              <a:rPr lang="en-US" sz="4000" b="1" dirty="0">
                <a:solidFill>
                  <a:srgbClr val="1CADE4"/>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78877" y="1060470"/>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Problem Statement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System Development Approach</a:t>
            </a:r>
            <a:endParaRPr lang="en-US" sz="2400" dirty="0">
              <a:latin typeface="Times New Roman" panose="02020603050405020304" pitchFamily="18" charset="0"/>
              <a:ea typeface="+mn-lt"/>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Algorithm &amp; Deployment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Result </a:t>
            </a: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Ø"/>
            </a:pPr>
            <a:r>
              <a:rPr lang="en-US" sz="2400" b="1" dirty="0">
                <a:latin typeface="Times New Roman" panose="02020603050405020304" pitchFamily="18" charset="0"/>
                <a:ea typeface="+mn-lt"/>
                <a:cs typeface="Times New Roman" panose="02020603050405020304" pitchFamily="18" charset="0"/>
              </a:rPr>
              <a:t>Future Scope</a:t>
            </a: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solidFill>
                  <a:srgbClr val="0F0F0F"/>
                </a:solidFill>
                <a:latin typeface="Times New Roman" panose="02020603050405020304" pitchFamily="18" charset="0"/>
                <a:ea typeface="+mn-lt"/>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91382"/>
            <a:ext cx="11613485" cy="5559970"/>
          </a:xfrm>
        </p:spPr>
        <p:txBody>
          <a:bodyPr vert="horz" lIns="91440" tIns="45720" rIns="91440" bIns="45720" rtlCol="0" anchor="t">
            <a:noAutofit/>
          </a:bodyPr>
          <a:lstStyle/>
          <a:p>
            <a:pPr algn="l">
              <a:buFont typeface="+mj-lt"/>
              <a:buAutoNum type="arabicPeriod"/>
            </a:pPr>
            <a:r>
              <a:rPr lang="en-US" sz="2600" dirty="0"/>
              <a:t>Implement data loss prevention (DLP) solutions: DLP solutions help prevent the unauthorized exfiltration of sensitive data by monitoring and blocking attempts to transfer sensitive information, such as passwords and credit card numbers, outside of the organization's network. </a:t>
            </a:r>
          </a:p>
          <a:p>
            <a:pPr algn="l">
              <a:buFont typeface="+mj-lt"/>
              <a:buAutoNum type="arabicPeriod"/>
            </a:pPr>
            <a:r>
              <a:rPr lang="en-US" sz="2600" dirty="0"/>
              <a:t>Utilize host-based intrusion prevention systems (HIPS): HIPS monitors and analyzes activity on individual endpoints to detect and prevent unauthorized access and malicious activity, including keylogger infections, at the host level. </a:t>
            </a:r>
          </a:p>
          <a:p>
            <a:pPr algn="l">
              <a:buFont typeface="+mj-lt"/>
              <a:buAutoNum type="arabicPeriod"/>
            </a:pPr>
            <a:r>
              <a:rPr lang="en-US" sz="2600" dirty="0"/>
              <a:t>Implement device control measures: Device control measures restrict the use of external storage devices, such as USB drives, which can be used to introduce keyloggers or transfer captured data to other systems</a:t>
            </a:r>
            <a:endParaRPr lang="en-US" sz="2600" b="0" i="0" dirty="0">
              <a:solidFill>
                <a:srgbClr val="0D0D0D"/>
              </a:solidFill>
              <a:effectLst/>
              <a:latin typeface="Söhne"/>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325673" cy="4980787"/>
          </a:xfrm>
        </p:spPr>
        <p:txBody>
          <a:bodyPr anchor="t">
            <a:noAutofit/>
          </a:bodyPr>
          <a:lstStyle/>
          <a:p>
            <a:pPr algn="l">
              <a:buFont typeface="+mj-lt"/>
              <a:buAutoNum type="arabicPeriod"/>
            </a:pPr>
            <a:r>
              <a:rPr lang="en-US" sz="2800" dirty="0"/>
              <a:t>User Behavior Analytics (UBA) : Implement UBA solutions to analyze user behavior and identify anomalies that may indicate the presence of keyloggers or other malicious activities. </a:t>
            </a:r>
          </a:p>
          <a:p>
            <a:pPr algn="l">
              <a:buFont typeface="+mj-lt"/>
              <a:buAutoNum type="arabicPeriod"/>
            </a:pPr>
            <a:r>
              <a:rPr lang="en-US" sz="2800" dirty="0"/>
              <a:t>Virtual Keyboards: Encourage the use of virtual keyboards for entering sensitive information, as they can help mitigate the risk of keyloggers capturing keystrokes. </a:t>
            </a:r>
          </a:p>
          <a:p>
            <a:pPr algn="l">
              <a:buFont typeface="+mj-lt"/>
              <a:buAutoNum type="arabicPeriod"/>
            </a:pPr>
            <a:r>
              <a:rPr lang="en-US" sz="2800" dirty="0"/>
              <a:t>Privileged Access Management (PAM) : Utilize PAM solutions to manage and control access to privileged accounts, reducing the likelihood of keyloggers gaining access to critical systems and data</a:t>
            </a:r>
            <a:endParaRPr lang="en-US" sz="2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427B2964-CDA8-216D-3870-F815172CB548}"/>
              </a:ext>
            </a:extLst>
          </p:cNvPr>
          <p:cNvSpPr>
            <a:spLocks noGrp="1"/>
          </p:cNvSpPr>
          <p:nvPr>
            <p:ph sz="half" idx="4294967295"/>
          </p:nvPr>
        </p:nvSpPr>
        <p:spPr>
          <a:xfrm>
            <a:off x="12064180" y="6440128"/>
            <a:ext cx="127819" cy="49571"/>
          </a:xfrm>
        </p:spPr>
        <p:txBody>
          <a:bodyPr anchor="t">
            <a:normAutofit fontScale="25000" lnSpcReduction="20000"/>
          </a:bodyPr>
          <a:lstStyle/>
          <a:p>
            <a:pPr marL="0" indent="0" algn="l">
              <a:buNone/>
            </a:pPr>
            <a:r>
              <a:rPr lang="en-IN" sz="1800" b="0" i="0" dirty="0">
                <a:solidFill>
                  <a:srgbClr val="0D0D0D"/>
                </a:solidFill>
                <a:effectLst/>
                <a:latin typeface="Times New Roman" panose="02020603050405020304" pitchFamily="18" charset="0"/>
                <a:cs typeface="Times New Roman" panose="02020603050405020304" pitchFamily="18" charset="0"/>
              </a:rPr>
              <a:t>.</a:t>
            </a:r>
          </a:p>
          <a:p>
            <a:pPr marL="0" indent="0">
              <a:buNone/>
            </a:pPr>
            <a:endParaRPr lang="en-A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625548"/>
          </a:xfrm>
        </p:spPr>
        <p:txBody>
          <a:bodyPr anchor="t">
            <a:noAutofit/>
          </a:bodyPr>
          <a:lstStyle/>
          <a:p>
            <a:pPr algn="l">
              <a:buFont typeface="+mj-lt"/>
              <a:buAutoNum type="arabicPeriod"/>
            </a:pPr>
            <a:r>
              <a:rPr lang="en-US" sz="2800" dirty="0"/>
              <a:t>Multi-layered Defense: Implement a multi-layered defense approach that combines network security, endpoint security, and user awareness to create a comprehensive defense against keylogger threats. </a:t>
            </a:r>
          </a:p>
          <a:p>
            <a:pPr algn="l">
              <a:buFont typeface="+mj-lt"/>
              <a:buAutoNum type="arabicPeriod"/>
            </a:pPr>
            <a:r>
              <a:rPr lang="en-US" sz="2800" dirty="0"/>
              <a:t>Code Review and Security Audits: Conduct regular code reviews and security audits of software applications and systems to identify and patch vulnerabilities that could be exploited by keyloggers. </a:t>
            </a:r>
          </a:p>
          <a:p>
            <a:pPr algn="l">
              <a:buFont typeface="+mj-lt"/>
              <a:buAutoNum type="arabicPeriod"/>
            </a:pPr>
            <a:r>
              <a:rPr lang="en-US" sz="2800" dirty="0"/>
              <a:t>Access Control Policies: Enforce strict access control policies to limit user privileges and restrict access to sensitive systems and data, reducing the likelihood of unauthorized installation or execution of keyloggers</a:t>
            </a:r>
            <a:endParaRPr lang="en-US" sz="2600" b="0" i="0" dirty="0">
              <a:solidFill>
                <a:srgbClr val="0D0D0D"/>
              </a:solidFill>
              <a:effectLst/>
              <a:latin typeface="Söhne"/>
            </a:endParaRPr>
          </a:p>
        </p:txBody>
      </p:sp>
      <p:sp>
        <p:nvSpPr>
          <p:cNvPr id="3" name="Content Placeholder 2">
            <a:extLst>
              <a:ext uri="{FF2B5EF4-FFF2-40B4-BE49-F238E27FC236}">
                <a16:creationId xmlns:a16="http://schemas.microsoft.com/office/drawing/2014/main" id="{9EFA1903-4114-2A1A-F6E2-7A7A8EE8947E}"/>
              </a:ext>
            </a:extLst>
          </p:cNvPr>
          <p:cNvSpPr>
            <a:spLocks noGrp="1"/>
          </p:cNvSpPr>
          <p:nvPr>
            <p:ph sz="half" idx="4294967295"/>
          </p:nvPr>
        </p:nvSpPr>
        <p:spPr>
          <a:xfrm>
            <a:off x="11906864" y="6331974"/>
            <a:ext cx="285135" cy="87876"/>
          </a:xfrm>
        </p:spPr>
        <p:txBody>
          <a:bodyPr anchor="t">
            <a:noAutofit/>
          </a:bodyPr>
          <a:lstStyle/>
          <a:p>
            <a:pPr marL="0" indent="0">
              <a:buNone/>
            </a:pPr>
            <a:endParaRPr lang="en-AS" sz="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A4CB5-CBD5-740E-8C59-3CC0C293A01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11D8A7-D92F-3B32-14AF-8DE079A285E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528E8B8C-F7A3-9D43-455E-6FE49FF0F861}"/>
              </a:ext>
            </a:extLst>
          </p:cNvPr>
          <p:cNvSpPr>
            <a:spLocks noGrp="1"/>
          </p:cNvSpPr>
          <p:nvPr>
            <p:ph idx="1"/>
          </p:nvPr>
        </p:nvSpPr>
        <p:spPr>
          <a:xfrm>
            <a:off x="581192" y="1232452"/>
            <a:ext cx="11029615" cy="5109354"/>
          </a:xfrm>
        </p:spPr>
        <p:txBody>
          <a:bodyPr anchor="t">
            <a:normAutofit/>
          </a:bodyPr>
          <a:lstStyle/>
          <a:p>
            <a:pPr lvl="1">
              <a:buFont typeface="Wingdings" panose="05000000000000000000" pitchFamily="2" charset="2"/>
              <a:buChar char="ü"/>
            </a:pPr>
            <a:r>
              <a:rPr lang="en-US" sz="2800" b="0" i="0" dirty="0">
                <a:solidFill>
                  <a:srgbClr val="0D0D0D"/>
                </a:solidFill>
                <a:effectLst/>
              </a:rPr>
              <a:t>In </a:t>
            </a:r>
            <a:r>
              <a:rPr lang="en-US" sz="2800" i="0" dirty="0">
                <a:solidFill>
                  <a:srgbClr val="0D0D0D"/>
                </a:solidFill>
                <a:effectLst/>
              </a:rPr>
              <a:t>today's</a:t>
            </a:r>
            <a:r>
              <a:rPr lang="en-US" sz="2800" b="0" i="0" dirty="0">
                <a:solidFill>
                  <a:srgbClr val="0D0D0D"/>
                </a:solidFill>
                <a:effectLst/>
              </a:rPr>
              <a:t>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 show the </a:t>
            </a:r>
            <a:r>
              <a:rPr lang="en-US" sz="2800" b="0" i="0" dirty="0" err="1">
                <a:solidFill>
                  <a:srgbClr val="0D0D0D"/>
                </a:solidFill>
                <a:effectLst/>
              </a:rPr>
              <a:t>algorith</a:t>
            </a:r>
            <a:r>
              <a:rPr lang="en-US" sz="2800" b="0" i="0" dirty="0">
                <a:solidFill>
                  <a:srgbClr val="0D0D0D"/>
                </a:solidFill>
                <a:effectLst/>
              </a:rPr>
              <a:t> and deployment with </a:t>
            </a:r>
            <a:r>
              <a:rPr lang="en-US" sz="2800" b="0" i="0" dirty="0" err="1">
                <a:solidFill>
                  <a:srgbClr val="0D0D0D"/>
                </a:solidFill>
                <a:effectLst/>
              </a:rPr>
              <a:t>bulletting</a:t>
            </a:r>
            <a:r>
              <a:rPr lang="en-US" sz="2800" b="0" i="0" dirty="0">
                <a:solidFill>
                  <a:srgbClr val="0D0D0D"/>
                </a:solidFill>
                <a:effectLst/>
              </a:rPr>
              <a:t> points</a:t>
            </a:r>
            <a:endParaRPr lang="en-IN" sz="2800" dirty="0">
              <a:cs typeface="Times New Roman" panose="02020603050405020304" pitchFamily="18" charset="0"/>
            </a:endParaRPr>
          </a:p>
        </p:txBody>
      </p:sp>
    </p:spTree>
    <p:extLst>
      <p:ext uri="{BB962C8B-B14F-4D97-AF65-F5344CB8AC3E}">
        <p14:creationId xmlns:p14="http://schemas.microsoft.com/office/powerpoint/2010/main" val="2633162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750142"/>
            <a:ext cx="11029615" cy="4225208"/>
          </a:xfrm>
        </p:spPr>
        <p:txBody>
          <a:bodyPr anchor="t">
            <a:noAutofit/>
          </a:bodyPr>
          <a:lstStyle/>
          <a:p>
            <a:pPr lvl="1">
              <a:buFont typeface="Wingdings" panose="05000000000000000000" pitchFamily="2" charset="2"/>
              <a:buChar char="ü"/>
            </a:pPr>
            <a:r>
              <a:rPr lang="en-US" sz="2800" b="0" i="0" dirty="0">
                <a:solidFill>
                  <a:srgbClr val="0D0D0D"/>
                </a:solidFill>
                <a:effectLst/>
              </a:rPr>
              <a:t>In conclusion, the proliferation of keyloggers in today's digital age poses a serious threat to cybersecurity, with the potential to compromise sensitive information and lead to various forms of harm, including identity theft and financial loss. However, by implementing a comprehensive set of cybersecurity measures, including robust antivirus software, cautious online behavior, and user education, individuals and organizations can significantly reduce the risk posed by keyloggers and better protect themselves against cyber threats. Through ongoing vigilance and proactive measures, we can work towards creating a safer digital environment for all users.</a:t>
            </a:r>
            <a:endParaRPr lang="en-IN" sz="2800" dirty="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normAutofit fontScale="92500" lnSpcReduction="20000"/>
          </a:bodyPr>
          <a:lstStyle/>
          <a:p>
            <a:pPr algn="l">
              <a:buFont typeface="Arial" panose="020B0604020202020204" pitchFamily="34" charset="0"/>
              <a:buChar char="•"/>
            </a:pPr>
            <a:r>
              <a:rPr lang="en-US" sz="2800" dirty="0"/>
              <a:t>Multi-factor Authentication (MFA): Widening the adoption of multi-factor authentication mechanisms, including SMS based codes, hardware tokens, and biometric factors, can add an extra layer of defense against keylogger attacks.</a:t>
            </a:r>
          </a:p>
          <a:p>
            <a:pPr algn="l">
              <a:buFont typeface="Arial" panose="020B0604020202020204" pitchFamily="34" charset="0"/>
              <a:buChar char="•"/>
            </a:pPr>
            <a:r>
              <a:rPr lang="en-US" sz="2800" dirty="0"/>
              <a:t>Privacy-Preserving Technologies: Integration of privacy-preserving technologies, such as differential privacy and secure multi-party computation, can enable data sharing and analysis without exposing sensitive information to keyloggers. </a:t>
            </a:r>
          </a:p>
          <a:p>
            <a:pPr algn="l">
              <a:buFont typeface="Arial" panose="020B0604020202020204" pitchFamily="34" charset="0"/>
              <a:buChar char="•"/>
            </a:pPr>
            <a:r>
              <a:rPr lang="en-US" sz="2800" dirty="0"/>
              <a:t>Cyber Insurance: The emergence of specialized cyber insurance policies can provide financial protection to individuals and organizations against losses resulting from keylogger attacks and other cyber threats</a:t>
            </a:r>
            <a:endParaRPr lang="en-US" sz="28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222</TotalTime>
  <Words>711</Words>
  <Application>Microsoft Office PowerPoint</Application>
  <PresentationFormat>Widescreen</PresentationFormat>
  <Paragraphs>38</Paragraphs>
  <Slides>10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Franklin Gothic Book</vt:lpstr>
      <vt:lpstr>Franklin Gothic Demi</vt:lpstr>
      <vt:lpstr>Söhne</vt:lpstr>
      <vt:lpstr>Times New Roman</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jeyaseelan angrybird</cp:lastModifiedBy>
  <cp:revision>34</cp:revision>
  <dcterms:created xsi:type="dcterms:W3CDTF">2021-05-26T16:50:10Z</dcterms:created>
  <dcterms:modified xsi:type="dcterms:W3CDTF">2024-04-11T20:09:58Z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