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01" r:id="rId4"/>
    <p:sldId id="285" r:id="rId5"/>
    <p:sldId id="286" r:id="rId6"/>
    <p:sldId id="273" r:id="rId7"/>
    <p:sldId id="302" r:id="rId8"/>
    <p:sldId id="270" r:id="rId9"/>
    <p:sldId id="291" r:id="rId10"/>
    <p:sldId id="298" r:id="rId11"/>
    <p:sldId id="292" r:id="rId12"/>
    <p:sldId id="293" r:id="rId13"/>
    <p:sldId id="300" r:id="rId14"/>
    <p:sldId id="274" r:id="rId15"/>
    <p:sldId id="303" r:id="rId16"/>
    <p:sldId id="279" r:id="rId17"/>
    <p:sldId id="297" r:id="rId18"/>
    <p:sldId id="305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DA988"/>
    <a:srgbClr val="B4DE86"/>
    <a:srgbClr val="FFF393"/>
    <a:srgbClr val="CA64EA"/>
    <a:srgbClr val="903DEB"/>
    <a:srgbClr val="FEDBC4"/>
    <a:srgbClr val="FEE6D1"/>
    <a:srgbClr val="FB5F77"/>
    <a:srgbClr val="53C0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24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2F6D9-440B-4102-BBA7-FD259A9C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EF76C-6A70-4089-9389-D6371A73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A45-99EC-4709-8FB7-D8033F48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106B0-56F1-463F-ABBD-63560C98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F7466-3946-4B3E-9F11-83A4172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831B-97F0-446A-A50D-881D2C7C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5F620-CBC9-49CB-93F5-E57BC06D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D38AC-6749-4539-8018-8A1012BA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3F460-FF8E-4CD6-93C9-96EC4778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3EA0C-0D2B-4ADD-A7B1-7A3DE420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8CF15-9B61-449D-AA5C-35878C1B8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B8E43-3012-492D-BADC-9208E55F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C0D38-1805-42ED-A0F7-38D0244E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8B230-3A05-4513-9387-64BBA21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9FEB8-6730-496B-BC39-9C794189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19D2-2AFA-4137-9E91-62C0DA30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C1CC-71B0-4D91-AF40-E53185D9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E06A3-6544-4F5F-A7D0-C4CBB5D7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9EAA-E8E5-45F9-9ED8-96CBD1D4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C1C8-C929-4B15-B8BD-8E61E9B9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51AAC-148F-43F3-B899-F0C8C41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F7766-FF05-46B9-B655-25B33DC1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EE8C-14B1-496F-8477-4FA083D3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54E0B-6B52-4455-A221-D3A34D14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F6136-166E-47A0-AB59-4EC1D9C5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84AB9-E9F1-4B04-83CD-512CCDE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CAA8F-7B47-4217-88E0-E572E0B54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5B781-3CC3-481D-B6DB-BEBC586B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AEEF7-2D68-4A89-BC57-A6AC7981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D166C-5AE3-4E80-B3C1-B352D330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BE24A-E0AA-4C2A-ADB2-ADBBE19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00B6-D36E-4CB1-9930-370F99F9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35642-16A5-4EC4-B91C-68D7D2DD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DA506-DD80-4352-8F65-B8F9C2BA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9FC05-A707-464F-8EBC-827042AB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5956B9-E228-47B5-B63F-DAA384F55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EA58-F93A-4F0B-A603-A65148C4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3133B-F2C9-4284-A95B-A7CC8059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6C7AA-DBCC-4D20-BC7B-3C5F000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7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DC3C4-F8FE-4E6B-883A-221FB0E7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8D45D-E0C9-45F7-B27A-81D94BE9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AFAF4E-3D28-48E6-BC24-B8DD4100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1065E-68BA-4CAA-9F57-3ADE4BA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46EDB1-C7F4-484A-98E9-5C6A4820DE46}"/>
              </a:ext>
            </a:extLst>
          </p:cNvPr>
          <p:cNvSpPr txBox="1"/>
          <p:nvPr userDrawn="1"/>
        </p:nvSpPr>
        <p:spPr>
          <a:xfrm>
            <a:off x="10279497" y="6608485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6146D-796F-4187-AF18-D831C18D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53574-4D3F-4CBF-B4AA-F63A1933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0FF91-1097-4760-ACD9-B1551B9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6012-C075-4E9A-A23D-CB73ED33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C2F5B-E708-4BCC-AD47-34449217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84DE5-58EC-4900-9A31-50480F23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F2CD2-D9D7-4E82-BA5E-B515AA1F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21A6F-E352-4747-B934-990ADA34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8AEF4-5A03-42F6-B72C-0816312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FE9E4-D1AB-47A5-83F6-EACA52CE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BEB2D-38DA-4BF0-89FE-72226E85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32E75-C164-404D-A71B-F61CDD5B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FD94-C40C-46F5-97B7-461F219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4ABDD-A1CA-467D-8411-936D0E17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B8E42-93B2-4B69-83A3-1281696E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E587E-285A-4993-8B6F-862DFE07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1C361-537E-4559-85DE-4BE5470B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28F67-0408-4D65-A5A7-1248F01B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486A-1091-4FF2-9674-E383F588806A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8F123-FA42-4716-8A42-C0345DB9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C2172-ACB0-486D-B8D9-649C41106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956B-A564-489E-BAAD-FE96BAAD1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6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63restaurant.co.kr/introduction/introduction.r63?shop_idrest=3105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F0179F-877D-461B-9076-25635D4BB582}"/>
              </a:ext>
            </a:extLst>
          </p:cNvPr>
          <p:cNvCxnSpPr/>
          <p:nvPr/>
        </p:nvCxnSpPr>
        <p:spPr>
          <a:xfrm>
            <a:off x="3601845" y="2687444"/>
            <a:ext cx="3687036" cy="0"/>
          </a:xfrm>
          <a:prstGeom prst="line">
            <a:avLst/>
          </a:prstGeom>
          <a:ln w="203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642F192-D266-5D4D-B97F-F3674675B8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676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462FC-2D52-4810-B11C-140080EB5DC9}"/>
              </a:ext>
            </a:extLst>
          </p:cNvPr>
          <p:cNvSpPr txBox="1"/>
          <p:nvPr/>
        </p:nvSpPr>
        <p:spPr>
          <a:xfrm>
            <a:off x="6013714" y="4252047"/>
            <a:ext cx="5422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6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조 </a:t>
            </a:r>
            <a:r>
              <a:rPr lang="ko-KR" altLang="en-US" sz="3600" dirty="0" err="1">
                <a:solidFill>
                  <a:schemeClr val="bg1"/>
                </a:solidFill>
                <a:latin typeface="+mj-lt"/>
              </a:rPr>
              <a:t>송아셀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 박정은</a:t>
            </a:r>
            <a:endParaRPr lang="en-US" altLang="ko-KR" sz="3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ko-KR" altLang="en-US" sz="3600" dirty="0" err="1">
                <a:solidFill>
                  <a:schemeClr val="bg1"/>
                </a:solidFill>
                <a:latin typeface="+mj-lt"/>
              </a:rPr>
              <a:t>우예희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 정현경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462FC-2D52-4810-B11C-140080EB5DC9}"/>
              </a:ext>
            </a:extLst>
          </p:cNvPr>
          <p:cNvSpPr txBox="1"/>
          <p:nvPr/>
        </p:nvSpPr>
        <p:spPr>
          <a:xfrm>
            <a:off x="5717859" y="1619343"/>
            <a:ext cx="6014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레스토랑 </a:t>
            </a:r>
            <a:endParaRPr lang="en-US" altLang="ko-KR" sz="7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 프로젝트</a:t>
            </a:r>
          </a:p>
        </p:txBody>
      </p:sp>
    </p:spTree>
    <p:extLst>
      <p:ext uri="{BB962C8B-B14F-4D97-AF65-F5344CB8AC3E}">
        <p14:creationId xmlns:p14="http://schemas.microsoft.com/office/powerpoint/2010/main" val="1261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1E301-3478-9636-28D9-BCA70E8FED0F}"/>
              </a:ext>
            </a:extLst>
          </p:cNvPr>
          <p:cNvSpPr/>
          <p:nvPr/>
        </p:nvSpPr>
        <p:spPr>
          <a:xfrm>
            <a:off x="1279893" y="1017998"/>
            <a:ext cx="1758491" cy="6759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예약확인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조회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DC9EE-7E4F-0C49-0EC9-26AED43191C5}"/>
              </a:ext>
            </a:extLst>
          </p:cNvPr>
          <p:cNvSpPr txBox="1"/>
          <p:nvPr/>
        </p:nvSpPr>
        <p:spPr>
          <a:xfrm>
            <a:off x="1350084" y="1757164"/>
            <a:ext cx="8459367" cy="1702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예약조회에서 예약번호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/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전화번호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예약번호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/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이름으로 예약을 확인할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정보와 일치하지 않은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입력값은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에러가 발생한다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예약번호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분실시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예약번호를 찾을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예약확인 페이지에서 예약변경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예약취소를 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93A44-6C5A-E0F7-2165-71B7309976C9}"/>
              </a:ext>
            </a:extLst>
          </p:cNvPr>
          <p:cNvSpPr txBox="1"/>
          <p:nvPr/>
        </p:nvSpPr>
        <p:spPr>
          <a:xfrm>
            <a:off x="8817626" y="61517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BAFA07-8610-90D2-8C6D-C9E98D44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92" y="3429000"/>
            <a:ext cx="6153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273E8-6688-B422-8306-5C5C9E269F05}"/>
              </a:ext>
            </a:extLst>
          </p:cNvPr>
          <p:cNvSpPr/>
          <p:nvPr/>
        </p:nvSpPr>
        <p:spPr>
          <a:xfrm>
            <a:off x="1063087" y="1104026"/>
            <a:ext cx="1615568" cy="5595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1DAE-40C6-9C9F-AE00-172E7540DD43}"/>
              </a:ext>
            </a:extLst>
          </p:cNvPr>
          <p:cNvSpPr txBox="1"/>
          <p:nvPr/>
        </p:nvSpPr>
        <p:spPr>
          <a:xfrm>
            <a:off x="1258645" y="1642241"/>
            <a:ext cx="7709162" cy="1702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예약날짜와 예약 시간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인원수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메뉴를 변경할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 후 차액은 현장에서 결제한다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날짜와 시간을 변경한다면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예약 시간에 충분한 좌석이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확보되야한다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   -&gt;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변경 날짜에 좌석이 부족하다면 예약 변경 불가하다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1E301-3478-9636-28D9-BCA70E8FED0F}"/>
              </a:ext>
            </a:extLst>
          </p:cNvPr>
          <p:cNvSpPr/>
          <p:nvPr/>
        </p:nvSpPr>
        <p:spPr>
          <a:xfrm>
            <a:off x="1063087" y="3955004"/>
            <a:ext cx="1615568" cy="5595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DC9EE-7E4F-0C49-0EC9-26AED43191C5}"/>
              </a:ext>
            </a:extLst>
          </p:cNvPr>
          <p:cNvSpPr txBox="1"/>
          <p:nvPr/>
        </p:nvSpPr>
        <p:spPr>
          <a:xfrm>
            <a:off x="1063086" y="4572217"/>
            <a:ext cx="7741222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취소시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결제금액이 모두 환불된다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관리자 예약 관리 페이지에서 취소된 예약은 회색으로 글씨가 바뀐다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예약일 하루 전에 취소하면 결제금액의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10%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위약금이 부과된다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1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31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관리자 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273E8-6688-B422-8306-5C5C9E269F05}"/>
              </a:ext>
            </a:extLst>
          </p:cNvPr>
          <p:cNvSpPr/>
          <p:nvPr/>
        </p:nvSpPr>
        <p:spPr>
          <a:xfrm>
            <a:off x="1063086" y="1247718"/>
            <a:ext cx="1615568" cy="5595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1E301-3478-9636-28D9-BCA70E8FED0F}"/>
              </a:ext>
            </a:extLst>
          </p:cNvPr>
          <p:cNvSpPr/>
          <p:nvPr/>
        </p:nvSpPr>
        <p:spPr>
          <a:xfrm>
            <a:off x="1063086" y="3981953"/>
            <a:ext cx="1615568" cy="5595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메뉴관리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DC9EE-7E4F-0C49-0EC9-26AED43191C5}"/>
              </a:ext>
            </a:extLst>
          </p:cNvPr>
          <p:cNvSpPr txBox="1"/>
          <p:nvPr/>
        </p:nvSpPr>
        <p:spPr>
          <a:xfrm>
            <a:off x="1258644" y="4557519"/>
            <a:ext cx="7127710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메뉴를 삭제하고 수정할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새로운 메뉴를 추가할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등록할때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사진과 설명을 올릴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B726D-9F07-C3E7-C257-16010B9AA6AE}"/>
              </a:ext>
            </a:extLst>
          </p:cNvPr>
          <p:cNvSpPr txBox="1"/>
          <p:nvPr/>
        </p:nvSpPr>
        <p:spPr>
          <a:xfrm>
            <a:off x="1258644" y="1807286"/>
            <a:ext cx="8494633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당일 예약을 우선으로 예약 목록이 보여진다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목록에서 예약날짜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예약시간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인원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좌석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주문 메뉴를 볼 수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취소된 예약은 회색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변경된 예약은 파란색으로 글씨가 표시된다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6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8429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/>
              <a:t>ERD</a:t>
            </a:r>
            <a:endParaRPr lang="ko-KR" altLang="en-US" sz="3200" spc="-3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943712" y="748638"/>
            <a:ext cx="111289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0C29F-FA14-2C9D-6819-F87CCD75268A}"/>
              </a:ext>
            </a:extLst>
          </p:cNvPr>
          <p:cNvSpPr/>
          <p:nvPr/>
        </p:nvSpPr>
        <p:spPr>
          <a:xfrm>
            <a:off x="1080058" y="927466"/>
            <a:ext cx="1737164" cy="68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22295-B14F-6BDF-BF6E-F64EB60EBC6C}"/>
              </a:ext>
            </a:extLst>
          </p:cNvPr>
          <p:cNvSpPr txBox="1"/>
          <p:nvPr/>
        </p:nvSpPr>
        <p:spPr>
          <a:xfrm>
            <a:off x="1080060" y="1615335"/>
            <a:ext cx="17153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예약날짜</a:t>
            </a:r>
            <a:endParaRPr lang="en-US" altLang="ko-KR" dirty="0"/>
          </a:p>
          <a:p>
            <a:r>
              <a:rPr lang="ko-KR" altLang="en-US" dirty="0"/>
              <a:t>예약시간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  <a:p>
            <a:r>
              <a:rPr lang="ko-KR" altLang="en-US" dirty="0"/>
              <a:t>소인</a:t>
            </a:r>
            <a:endParaRPr lang="en-US" altLang="ko-KR" dirty="0"/>
          </a:p>
          <a:p>
            <a:r>
              <a:rPr lang="ko-KR" altLang="en-US" dirty="0"/>
              <a:t>대인</a:t>
            </a:r>
            <a:endParaRPr lang="en-US" altLang="ko-KR" dirty="0"/>
          </a:p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요청사항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4A15B-204C-CCE4-175F-7E1041C76BE8}"/>
              </a:ext>
            </a:extLst>
          </p:cNvPr>
          <p:cNvSpPr/>
          <p:nvPr/>
        </p:nvSpPr>
        <p:spPr>
          <a:xfrm>
            <a:off x="3690666" y="927466"/>
            <a:ext cx="1737164" cy="68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007D0-9D29-80E0-E78C-6E483A9EA39E}"/>
              </a:ext>
            </a:extLst>
          </p:cNvPr>
          <p:cNvSpPr txBox="1"/>
          <p:nvPr/>
        </p:nvSpPr>
        <p:spPr>
          <a:xfrm>
            <a:off x="3690665" y="1615335"/>
            <a:ext cx="17153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6B80C6-EE07-F99F-6605-CC31E6E41353}"/>
              </a:ext>
            </a:extLst>
          </p:cNvPr>
          <p:cNvSpPr/>
          <p:nvPr/>
        </p:nvSpPr>
        <p:spPr>
          <a:xfrm>
            <a:off x="3690665" y="2775860"/>
            <a:ext cx="1737165" cy="68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361B7-F7E5-20BD-F6A7-43144D1A6C92}"/>
              </a:ext>
            </a:extLst>
          </p:cNvPr>
          <p:cNvSpPr txBox="1"/>
          <p:nvPr/>
        </p:nvSpPr>
        <p:spPr>
          <a:xfrm>
            <a:off x="3690666" y="3448437"/>
            <a:ext cx="17153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예약날짜</a:t>
            </a:r>
            <a:endParaRPr lang="en-US" altLang="ko-KR" dirty="0"/>
          </a:p>
          <a:p>
            <a:r>
              <a:rPr lang="ko-KR" altLang="en-US" dirty="0"/>
              <a:t>예약시간</a:t>
            </a:r>
            <a:endParaRPr lang="en-US" altLang="ko-KR" dirty="0"/>
          </a:p>
          <a:p>
            <a:r>
              <a:rPr lang="ko-KR" altLang="en-US" dirty="0"/>
              <a:t>소인</a:t>
            </a:r>
            <a:endParaRPr lang="en-US" altLang="ko-KR" dirty="0"/>
          </a:p>
          <a:p>
            <a:r>
              <a:rPr lang="ko-KR" altLang="en-US" dirty="0"/>
              <a:t>대인</a:t>
            </a:r>
            <a:endParaRPr lang="en-US" altLang="ko-KR" dirty="0"/>
          </a:p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요청사항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283AAA8-9483-0571-65DF-0C5BEA53C046}"/>
              </a:ext>
            </a:extLst>
          </p:cNvPr>
          <p:cNvCxnSpPr>
            <a:cxnSpLocks/>
          </p:cNvCxnSpPr>
          <p:nvPr/>
        </p:nvCxnSpPr>
        <p:spPr>
          <a:xfrm flipV="1">
            <a:off x="2817222" y="2077000"/>
            <a:ext cx="873443" cy="8399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DD1DB-6198-9CDC-3C99-D0FC41ADA0FD}"/>
              </a:ext>
            </a:extLst>
          </p:cNvPr>
          <p:cNvSpPr/>
          <p:nvPr/>
        </p:nvSpPr>
        <p:spPr>
          <a:xfrm>
            <a:off x="6785943" y="940529"/>
            <a:ext cx="1900857" cy="6569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예약확인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C97DC2-6E79-BA56-110B-0F3A0837729B}"/>
              </a:ext>
            </a:extLst>
          </p:cNvPr>
          <p:cNvSpPr txBox="1"/>
          <p:nvPr/>
        </p:nvSpPr>
        <p:spPr>
          <a:xfrm>
            <a:off x="6785941" y="1597494"/>
            <a:ext cx="190085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순번</a:t>
            </a:r>
            <a:endParaRPr lang="en-US" altLang="ko-KR" dirty="0"/>
          </a:p>
          <a:p>
            <a:r>
              <a:rPr lang="ko-KR" altLang="en-US" dirty="0"/>
              <a:t>예약번호</a:t>
            </a:r>
            <a:r>
              <a:rPr lang="en-US" altLang="ko-KR" dirty="0"/>
              <a:t>(PKI)</a:t>
            </a:r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예약날짜</a:t>
            </a:r>
            <a:endParaRPr lang="en-US" altLang="ko-KR" dirty="0"/>
          </a:p>
          <a:p>
            <a:r>
              <a:rPr lang="ko-KR" altLang="en-US" dirty="0"/>
              <a:t>예약시간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  <a:p>
            <a:r>
              <a:rPr lang="ko-KR" altLang="en-US" dirty="0"/>
              <a:t>소인</a:t>
            </a:r>
            <a:endParaRPr lang="en-US" altLang="ko-KR" dirty="0"/>
          </a:p>
          <a:p>
            <a:r>
              <a:rPr lang="ko-KR" altLang="en-US" dirty="0"/>
              <a:t>대인</a:t>
            </a:r>
            <a:endParaRPr lang="en-US" altLang="ko-KR" dirty="0"/>
          </a:p>
          <a:p>
            <a:r>
              <a:rPr lang="ko-KR" altLang="en-US" dirty="0"/>
              <a:t>인원수</a:t>
            </a:r>
            <a:endParaRPr lang="en-US" altLang="ko-KR" dirty="0"/>
          </a:p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요청사항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758041-0BDC-FF31-A334-6C1934F61D68}"/>
              </a:ext>
            </a:extLst>
          </p:cNvPr>
          <p:cNvSpPr/>
          <p:nvPr/>
        </p:nvSpPr>
        <p:spPr>
          <a:xfrm>
            <a:off x="8954377" y="927466"/>
            <a:ext cx="1900857" cy="6569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CCB899-44CC-6153-69E0-A62D74D3D567}"/>
              </a:ext>
            </a:extLst>
          </p:cNvPr>
          <p:cNvSpPr txBox="1"/>
          <p:nvPr/>
        </p:nvSpPr>
        <p:spPr>
          <a:xfrm>
            <a:off x="8951791" y="1576146"/>
            <a:ext cx="19008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ko-KR" altLang="en-US" dirty="0"/>
              <a:t>메뉴사진</a:t>
            </a:r>
            <a:endParaRPr lang="en-US" altLang="ko-KR" dirty="0"/>
          </a:p>
          <a:p>
            <a:r>
              <a:rPr lang="ko-KR" altLang="en-US" dirty="0"/>
              <a:t>메뉴설명</a:t>
            </a:r>
            <a:endParaRPr lang="en-US" altLang="ko-KR" dirty="0"/>
          </a:p>
          <a:p>
            <a:r>
              <a:rPr lang="ko-KR" altLang="en-US" dirty="0"/>
              <a:t>가격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F4DE1D9-DD55-A865-867E-53AEAA511ACE}"/>
              </a:ext>
            </a:extLst>
          </p:cNvPr>
          <p:cNvCxnSpPr>
            <a:stCxn id="26" idx="2"/>
            <a:endCxn id="26" idx="2"/>
          </p:cNvCxnSpPr>
          <p:nvPr/>
        </p:nvCxnSpPr>
        <p:spPr>
          <a:xfrm>
            <a:off x="9902220" y="27764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A2C4021-1E39-BFA3-8226-E826F8FA7C66}"/>
              </a:ext>
            </a:extLst>
          </p:cNvPr>
          <p:cNvCxnSpPr>
            <a:cxnSpLocks/>
          </p:cNvCxnSpPr>
          <p:nvPr/>
        </p:nvCxnSpPr>
        <p:spPr>
          <a:xfrm>
            <a:off x="9902219" y="2775860"/>
            <a:ext cx="0" cy="3389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3B49B9-ACCB-DC81-EE1D-0457DFFC21F0}"/>
              </a:ext>
            </a:extLst>
          </p:cNvPr>
          <p:cNvCxnSpPr>
            <a:cxnSpLocks/>
          </p:cNvCxnSpPr>
          <p:nvPr/>
        </p:nvCxnSpPr>
        <p:spPr>
          <a:xfrm>
            <a:off x="1937754" y="6165669"/>
            <a:ext cx="7964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398F96-EBAA-97DF-039E-661A79796899}"/>
              </a:ext>
            </a:extLst>
          </p:cNvPr>
          <p:cNvCxnSpPr>
            <a:cxnSpLocks/>
          </p:cNvCxnSpPr>
          <p:nvPr/>
        </p:nvCxnSpPr>
        <p:spPr>
          <a:xfrm>
            <a:off x="1937754" y="4200658"/>
            <a:ext cx="0" cy="1965011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5D1BB47-27FC-4C86-8D16-3AAB61EAEFA5}"/>
              </a:ext>
            </a:extLst>
          </p:cNvPr>
          <p:cNvCxnSpPr>
            <a:cxnSpLocks/>
          </p:cNvCxnSpPr>
          <p:nvPr/>
        </p:nvCxnSpPr>
        <p:spPr>
          <a:xfrm flipH="1">
            <a:off x="3252651" y="2634084"/>
            <a:ext cx="3533290" cy="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6A877E8-E3C5-06C7-F28B-E54AEDF6A035}"/>
              </a:ext>
            </a:extLst>
          </p:cNvPr>
          <p:cNvCxnSpPr>
            <a:cxnSpLocks/>
          </p:cNvCxnSpPr>
          <p:nvPr/>
        </p:nvCxnSpPr>
        <p:spPr>
          <a:xfrm flipV="1">
            <a:off x="5413796" y="3500780"/>
            <a:ext cx="1391331" cy="1011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4143E5-2D39-B084-9BF8-F7793C14CA85}"/>
              </a:ext>
            </a:extLst>
          </p:cNvPr>
          <p:cNvCxnSpPr>
            <a:cxnSpLocks/>
          </p:cNvCxnSpPr>
          <p:nvPr/>
        </p:nvCxnSpPr>
        <p:spPr>
          <a:xfrm>
            <a:off x="2795452" y="3614749"/>
            <a:ext cx="895213" cy="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542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프로젝트 일정</a:t>
            </a:r>
          </a:p>
          <a:p>
            <a:endParaRPr lang="ko-KR" altLang="en-US" sz="3200" spc="-3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3" y="686206"/>
            <a:ext cx="11128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EE0A28-E0A0-2110-4CD0-70D7AADE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99119"/>
              </p:ext>
            </p:extLst>
          </p:nvPr>
        </p:nvGraphicFramePr>
        <p:xfrm>
          <a:off x="1063083" y="957431"/>
          <a:ext cx="10352803" cy="45634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1194">
                  <a:extLst>
                    <a:ext uri="{9D8B030D-6E8A-4147-A177-3AD203B41FA5}">
                      <a16:colId xmlns:a16="http://schemas.microsoft.com/office/drawing/2014/main" val="2594104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49431"/>
                    </a:ext>
                  </a:extLst>
                </a:gridCol>
                <a:gridCol w="226900">
                  <a:extLst>
                    <a:ext uri="{9D8B030D-6E8A-4147-A177-3AD203B41FA5}">
                      <a16:colId xmlns:a16="http://schemas.microsoft.com/office/drawing/2014/main" val="2759757100"/>
                    </a:ext>
                  </a:extLst>
                </a:gridCol>
                <a:gridCol w="217590">
                  <a:extLst>
                    <a:ext uri="{9D8B030D-6E8A-4147-A177-3AD203B41FA5}">
                      <a16:colId xmlns:a16="http://schemas.microsoft.com/office/drawing/2014/main" val="1934440394"/>
                    </a:ext>
                  </a:extLst>
                </a:gridCol>
                <a:gridCol w="217590">
                  <a:extLst>
                    <a:ext uri="{9D8B030D-6E8A-4147-A177-3AD203B41FA5}">
                      <a16:colId xmlns:a16="http://schemas.microsoft.com/office/drawing/2014/main" val="3698490974"/>
                    </a:ext>
                  </a:extLst>
                </a:gridCol>
                <a:gridCol w="217590">
                  <a:extLst>
                    <a:ext uri="{9D8B030D-6E8A-4147-A177-3AD203B41FA5}">
                      <a16:colId xmlns:a16="http://schemas.microsoft.com/office/drawing/2014/main" val="31019611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567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1839235"/>
                    </a:ext>
                  </a:extLst>
                </a:gridCol>
                <a:gridCol w="263813">
                  <a:extLst>
                    <a:ext uri="{9D8B030D-6E8A-4147-A177-3AD203B41FA5}">
                      <a16:colId xmlns:a16="http://schemas.microsoft.com/office/drawing/2014/main" val="4042290083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41876089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2785191942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717585499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479915089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246402802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465973487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20626660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332798840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4070179723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433186846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971022958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607189098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547382173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921059246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1520507144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878479075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3516830297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3824745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1225000"/>
                    </a:ext>
                  </a:extLst>
                </a:gridCol>
                <a:gridCol w="282105">
                  <a:extLst>
                    <a:ext uri="{9D8B030D-6E8A-4147-A177-3AD203B41FA5}">
                      <a16:colId xmlns:a16="http://schemas.microsoft.com/office/drawing/2014/main" val="2268623441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1997815543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46352244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1305974720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966483331"/>
                    </a:ext>
                  </a:extLst>
                </a:gridCol>
                <a:gridCol w="245193">
                  <a:extLst>
                    <a:ext uri="{9D8B030D-6E8A-4147-A177-3AD203B41FA5}">
                      <a16:colId xmlns:a16="http://schemas.microsoft.com/office/drawing/2014/main" val="942117571"/>
                    </a:ext>
                  </a:extLst>
                </a:gridCol>
                <a:gridCol w="245192">
                  <a:extLst>
                    <a:ext uri="{9D8B030D-6E8A-4147-A177-3AD203B41FA5}">
                      <a16:colId xmlns:a16="http://schemas.microsoft.com/office/drawing/2014/main" val="29749896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0997775"/>
                    </a:ext>
                  </a:extLst>
                </a:gridCol>
              </a:tblGrid>
              <a:tr h="1101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ko-KR" altLang="en-US" sz="1600" b="0" dirty="0">
                          <a:latin typeface="휴먼옛체" panose="02030504000101010101" pitchFamily="18" charset="-127"/>
                          <a:ea typeface="휴먼옛체" panose="02030504000101010101" pitchFamily="18" charset="-127"/>
                        </a:rPr>
                        <a:t>일정</a:t>
                      </a:r>
                      <a:endParaRPr lang="en-US" altLang="ko-KR" sz="16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  <a:p>
                      <a:pPr latinLnBrk="1"/>
                      <a:endParaRPr lang="en-US" altLang="ko-KR" sz="16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  <a:p>
                      <a:pPr latinLnBrk="1"/>
                      <a:endParaRPr lang="en-US" altLang="ko-KR" sz="16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latin typeface="휴먼옛체" panose="02030504000101010101" pitchFamily="18" charset="-127"/>
                          <a:ea typeface="휴먼옛체" panose="02030504000101010101" pitchFamily="18" charset="-127"/>
                        </a:rPr>
                        <a:t>단계</a:t>
                      </a:r>
                      <a:endParaRPr lang="ko-KR" altLang="en-US" sz="1800" b="0" dirty="0">
                        <a:latin typeface="휴먼옛체" panose="02030504000101010101" pitchFamily="18" charset="-127"/>
                        <a:ea typeface="휴먼옛체" panose="0203050400010101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b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(2.13~2.19)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b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(2.20~2.26)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(2.27~3.5)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(3.6~3.12)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(3.13~3.17)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82982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홈페이지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715878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HTML/CSS</a:t>
                      </a:r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448344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058621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DB / </a:t>
                      </a:r>
                      <a:r>
                        <a:rPr lang="ko-KR" altLang="en-US" sz="1600" b="0" dirty="0" err="1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백엔드</a:t>
                      </a:r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71854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DB / </a:t>
                      </a:r>
                      <a:r>
                        <a:rPr lang="ko-KR" altLang="en-US" sz="1600" b="0" dirty="0" err="1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백엔드</a:t>
                      </a:r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 수정</a:t>
                      </a:r>
                    </a:p>
                    <a:p>
                      <a:pPr algn="ctr" latinLnBrk="1"/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422699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백엔드</a:t>
                      </a:r>
                      <a:r>
                        <a:rPr lang="ko-KR" altLang="en-US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 취합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150055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Bell MT" panose="02020503060305020303" pitchFamily="18" charset="0"/>
                          <a:ea typeface="맑은 고딕" panose="020B0503020000020004" pitchFamily="50" charset="-127"/>
                        </a:rPr>
                        <a:t>Meeting</a:t>
                      </a:r>
                      <a:endParaRPr lang="ko-KR" altLang="en-US" sz="1600" b="0" dirty="0">
                        <a:latin typeface="Bell MT" panose="02020503060305020303" pitchFamily="18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109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E81954A-4F1E-85E1-766E-17CEF34CB622}"/>
              </a:ext>
            </a:extLst>
          </p:cNvPr>
          <p:cNvSpPr/>
          <p:nvPr/>
        </p:nvSpPr>
        <p:spPr>
          <a:xfrm>
            <a:off x="3072433" y="2220259"/>
            <a:ext cx="774738" cy="215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02B741-32B2-E9FC-7336-11AD5E57F750}"/>
              </a:ext>
            </a:extLst>
          </p:cNvPr>
          <p:cNvSpPr/>
          <p:nvPr/>
        </p:nvSpPr>
        <p:spPr>
          <a:xfrm>
            <a:off x="3072433" y="2668652"/>
            <a:ext cx="1293782" cy="215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72840B-3089-6BA3-9512-443F7DE82BBA}"/>
              </a:ext>
            </a:extLst>
          </p:cNvPr>
          <p:cNvSpPr/>
          <p:nvPr/>
        </p:nvSpPr>
        <p:spPr>
          <a:xfrm>
            <a:off x="3936033" y="3160059"/>
            <a:ext cx="2373282" cy="176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442B44-5B29-AB1D-EE1C-71E823E1758C}"/>
              </a:ext>
            </a:extLst>
          </p:cNvPr>
          <p:cNvSpPr/>
          <p:nvPr/>
        </p:nvSpPr>
        <p:spPr>
          <a:xfrm>
            <a:off x="5574695" y="3621455"/>
            <a:ext cx="1954182" cy="21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CF5B08-0C0A-C909-ABA8-FC5CEDFDE199}"/>
              </a:ext>
            </a:extLst>
          </p:cNvPr>
          <p:cNvSpPr/>
          <p:nvPr/>
        </p:nvSpPr>
        <p:spPr>
          <a:xfrm>
            <a:off x="6551786" y="4152095"/>
            <a:ext cx="3161491" cy="21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15A0BE-D338-7519-3C71-32AF9CBD518E}"/>
              </a:ext>
            </a:extLst>
          </p:cNvPr>
          <p:cNvSpPr/>
          <p:nvPr/>
        </p:nvSpPr>
        <p:spPr>
          <a:xfrm>
            <a:off x="7529769" y="4683038"/>
            <a:ext cx="3161491" cy="21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03A5F8-C921-0BB4-2517-2CB386A5447A}"/>
              </a:ext>
            </a:extLst>
          </p:cNvPr>
          <p:cNvSpPr/>
          <p:nvPr/>
        </p:nvSpPr>
        <p:spPr>
          <a:xfrm>
            <a:off x="4163015" y="5153959"/>
            <a:ext cx="393700" cy="176364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BCF28-925F-43FD-C582-EE28E275CC61}"/>
              </a:ext>
            </a:extLst>
          </p:cNvPr>
          <p:cNvSpPr/>
          <p:nvPr/>
        </p:nvSpPr>
        <p:spPr>
          <a:xfrm>
            <a:off x="6068015" y="5153959"/>
            <a:ext cx="470708" cy="176364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73F17F-7AE7-5485-204E-BFA54C514912}"/>
              </a:ext>
            </a:extLst>
          </p:cNvPr>
          <p:cNvSpPr/>
          <p:nvPr/>
        </p:nvSpPr>
        <p:spPr>
          <a:xfrm>
            <a:off x="7789631" y="5184859"/>
            <a:ext cx="470708" cy="171227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06547-AAA0-E682-A7B9-F3D29F136175}"/>
              </a:ext>
            </a:extLst>
          </p:cNvPr>
          <p:cNvSpPr/>
          <p:nvPr/>
        </p:nvSpPr>
        <p:spPr>
          <a:xfrm>
            <a:off x="9255714" y="5171796"/>
            <a:ext cx="470708" cy="171227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67ADB-757B-2E43-717A-5D93FE0989C7}"/>
              </a:ext>
            </a:extLst>
          </p:cNvPr>
          <p:cNvSpPr txBox="1"/>
          <p:nvPr/>
        </p:nvSpPr>
        <p:spPr>
          <a:xfrm>
            <a:off x="4341412" y="2747032"/>
            <a:ext cx="400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6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마무리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A348F1-172D-71D0-55A1-37A248DBD575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A5E3B0-E87F-0F87-96FB-706F0C59D2B5}"/>
              </a:ext>
            </a:extLst>
          </p:cNvPr>
          <p:cNvCxnSpPr>
            <a:cxnSpLocks/>
          </p:cNvCxnSpPr>
          <p:nvPr/>
        </p:nvCxnSpPr>
        <p:spPr>
          <a:xfrm>
            <a:off x="112294" y="4099445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A089DC-F126-834C-9949-5F2A745C7E5F}"/>
              </a:ext>
            </a:extLst>
          </p:cNvPr>
          <p:cNvCxnSpPr>
            <a:cxnSpLocks/>
          </p:cNvCxnSpPr>
          <p:nvPr/>
        </p:nvCxnSpPr>
        <p:spPr>
          <a:xfrm>
            <a:off x="0" y="2406310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7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5" y="58281"/>
            <a:ext cx="885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참고사이트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 </a:t>
            </a:r>
            <a:r>
              <a:rPr lang="en-US" altLang="ko-KR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63</a:t>
            </a:r>
            <a:r>
              <a:rPr lang="ko-KR" altLang="en-US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뷔페 </a:t>
            </a:r>
            <a:r>
              <a:rPr lang="ko-KR" altLang="en-US" sz="32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파빌리온</a:t>
            </a:r>
            <a:r>
              <a:rPr lang="ko-KR" altLang="en-US" sz="32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32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- MAIN</a:t>
            </a:r>
            <a:r>
              <a:rPr lang="ko-KR" altLang="en-US" sz="32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5179" y="911020"/>
            <a:ext cx="9000000" cy="560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41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5" y="58281"/>
            <a:ext cx="885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참고사이트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 </a:t>
            </a:r>
            <a:r>
              <a:rPr lang="ko-KR" altLang="en-US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내대지</a:t>
            </a:r>
            <a:r>
              <a:rPr lang="en-US" altLang="ko-KR" sz="3200" dirty="0">
                <a:solidFill>
                  <a:srgbClr val="262626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238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06EA7D-38BC-61DB-984F-77F202E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1" y="934265"/>
            <a:ext cx="11248288" cy="5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5" y="58281"/>
            <a:ext cx="885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참고사이트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( </a:t>
            </a:r>
            <a:r>
              <a:rPr lang="ko-KR" altLang="en-US" sz="3200" b="0" i="0" u="none" strike="noStrike" dirty="0" err="1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워커힐</a:t>
            </a:r>
            <a:r>
              <a:rPr lang="ko-KR" altLang="en-US" sz="3200" b="0" i="0" u="none" strike="noStrike" dirty="0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3200" b="0" i="0" u="none" strike="noStrike" dirty="0" err="1">
                <a:solidFill>
                  <a:srgbClr val="262626"/>
                </a:solidFill>
                <a:effectLst/>
                <a:latin typeface="휴먼옛체" panose="02030504000101010101" pitchFamily="18" charset="-127"/>
                <a:ea typeface="휴먼옛체" panose="02030504000101010101" pitchFamily="18" charset="-127"/>
              </a:rPr>
              <a:t>더뷔페</a:t>
            </a:r>
            <a:r>
              <a:rPr lang="en-US" altLang="ko-KR" sz="32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147C124-2A67-AD1D-9852-4A09521AA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5"/>
          <a:stretch/>
        </p:blipFill>
        <p:spPr>
          <a:xfrm>
            <a:off x="2349248" y="880949"/>
            <a:ext cx="7569312" cy="57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5F876-2E19-40CD-8F5D-34FAEDCB73F7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81174-B2F1-43DC-9169-6B6ACB329219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E46F-A161-42A3-B24F-EB8501CE5146}"/>
              </a:ext>
            </a:extLst>
          </p:cNvPr>
          <p:cNvSpPr txBox="1"/>
          <p:nvPr/>
        </p:nvSpPr>
        <p:spPr>
          <a:xfrm>
            <a:off x="4080062" y="2659390"/>
            <a:ext cx="4031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endParaRPr lang="ko-KR" altLang="en-US" sz="6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10AE1C-3D00-5584-E13A-E05C3EB12168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D67ADB-757B-2E43-717A-5D93FE0989C7}"/>
              </a:ext>
            </a:extLst>
          </p:cNvPr>
          <p:cNvSpPr txBox="1"/>
          <p:nvPr/>
        </p:nvSpPr>
        <p:spPr>
          <a:xfrm>
            <a:off x="540121" y="209945"/>
            <a:ext cx="1819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A348F1-172D-71D0-55A1-37A248DBD575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9FF8D7-B8C5-CDFA-D2C7-DCEEB52E23E6}"/>
              </a:ext>
            </a:extLst>
          </p:cNvPr>
          <p:cNvCxnSpPr>
            <a:cxnSpLocks/>
          </p:cNvCxnSpPr>
          <p:nvPr/>
        </p:nvCxnSpPr>
        <p:spPr>
          <a:xfrm>
            <a:off x="33482" y="988414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DD775ECC-4A20-F127-82DD-4FDB7263E731}"/>
              </a:ext>
            </a:extLst>
          </p:cNvPr>
          <p:cNvSpPr/>
          <p:nvPr/>
        </p:nvSpPr>
        <p:spPr>
          <a:xfrm>
            <a:off x="5786223" y="2235856"/>
            <a:ext cx="2663318" cy="11691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F524071D-8A51-3C72-A3B5-F42CA86A4CE3}"/>
              </a:ext>
            </a:extLst>
          </p:cNvPr>
          <p:cNvSpPr/>
          <p:nvPr/>
        </p:nvSpPr>
        <p:spPr>
          <a:xfrm>
            <a:off x="3146036" y="2235856"/>
            <a:ext cx="2663318" cy="11691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오각형 3">
            <a:extLst>
              <a:ext uri="{FF2B5EF4-FFF2-40B4-BE49-F238E27FC236}">
                <a16:creationId xmlns:a16="http://schemas.microsoft.com/office/drawing/2014/main" id="{084C93C4-2063-A964-09AF-53E88F78E920}"/>
              </a:ext>
            </a:extLst>
          </p:cNvPr>
          <p:cNvSpPr/>
          <p:nvPr/>
        </p:nvSpPr>
        <p:spPr>
          <a:xfrm>
            <a:off x="540121" y="2227494"/>
            <a:ext cx="2663318" cy="1169136"/>
          </a:xfrm>
          <a:prstGeom prst="homePlat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7448B-7A74-52D7-D321-AF8094E5B69F}"/>
              </a:ext>
            </a:extLst>
          </p:cNvPr>
          <p:cNvSpPr txBox="1"/>
          <p:nvPr/>
        </p:nvSpPr>
        <p:spPr>
          <a:xfrm>
            <a:off x="871168" y="2658134"/>
            <a:ext cx="21663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제작 동기 및 목표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54774-7B1C-B1C9-D412-C5539FCA6CB4}"/>
              </a:ext>
            </a:extLst>
          </p:cNvPr>
          <p:cNvSpPr txBox="1"/>
          <p:nvPr/>
        </p:nvSpPr>
        <p:spPr>
          <a:xfrm>
            <a:off x="3847168" y="2658133"/>
            <a:ext cx="188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팀원 및 역할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DEFDA-81C6-4EC3-44EB-BC4040082810}"/>
              </a:ext>
            </a:extLst>
          </p:cNvPr>
          <p:cNvSpPr txBox="1"/>
          <p:nvPr/>
        </p:nvSpPr>
        <p:spPr>
          <a:xfrm>
            <a:off x="6622876" y="2658068"/>
            <a:ext cx="17019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D87F68EE-8AB4-C728-8355-92316EDE0C12}"/>
              </a:ext>
            </a:extLst>
          </p:cNvPr>
          <p:cNvSpPr/>
          <p:nvPr/>
        </p:nvSpPr>
        <p:spPr>
          <a:xfrm>
            <a:off x="8502245" y="2208695"/>
            <a:ext cx="2663318" cy="1169136"/>
          </a:xfrm>
          <a:prstGeom prst="chevron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6E25C-FBEF-382D-F68B-8BB00C0D89F9}"/>
              </a:ext>
            </a:extLst>
          </p:cNvPr>
          <p:cNvSpPr txBox="1"/>
          <p:nvPr/>
        </p:nvSpPr>
        <p:spPr>
          <a:xfrm>
            <a:off x="9164131" y="2658067"/>
            <a:ext cx="19783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메뉴 구조도 설계</a:t>
            </a:r>
          </a:p>
        </p:txBody>
      </p:sp>
      <p:sp>
        <p:nvSpPr>
          <p:cNvPr id="27" name="갈매기형 수장 5">
            <a:extLst>
              <a:ext uri="{FF2B5EF4-FFF2-40B4-BE49-F238E27FC236}">
                <a16:creationId xmlns:a16="http://schemas.microsoft.com/office/drawing/2014/main" id="{6A51799E-54B3-68CA-CB3D-FFFD74163D5C}"/>
              </a:ext>
            </a:extLst>
          </p:cNvPr>
          <p:cNvSpPr/>
          <p:nvPr/>
        </p:nvSpPr>
        <p:spPr>
          <a:xfrm>
            <a:off x="4332497" y="4166560"/>
            <a:ext cx="2571036" cy="11948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갈매기형 수장 4">
            <a:extLst>
              <a:ext uri="{FF2B5EF4-FFF2-40B4-BE49-F238E27FC236}">
                <a16:creationId xmlns:a16="http://schemas.microsoft.com/office/drawing/2014/main" id="{BC0DC171-9848-BD69-D263-BEF26454062F}"/>
              </a:ext>
            </a:extLst>
          </p:cNvPr>
          <p:cNvSpPr/>
          <p:nvPr/>
        </p:nvSpPr>
        <p:spPr>
          <a:xfrm>
            <a:off x="1642675" y="4140867"/>
            <a:ext cx="2571036" cy="1194829"/>
          </a:xfrm>
          <a:prstGeom prst="chevr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416C3-5398-9501-D938-9C90CF904E1B}"/>
              </a:ext>
            </a:extLst>
          </p:cNvPr>
          <p:cNvSpPr txBox="1"/>
          <p:nvPr/>
        </p:nvSpPr>
        <p:spPr>
          <a:xfrm>
            <a:off x="2276766" y="4579431"/>
            <a:ext cx="18209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주요 기능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333E22-5D0E-A84D-57BC-62209D9CF063}"/>
              </a:ext>
            </a:extLst>
          </p:cNvPr>
          <p:cNvSpPr txBox="1"/>
          <p:nvPr/>
        </p:nvSpPr>
        <p:spPr>
          <a:xfrm>
            <a:off x="5043023" y="4579430"/>
            <a:ext cx="13809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7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일정</a:t>
            </a:r>
          </a:p>
        </p:txBody>
      </p:sp>
      <p:sp>
        <p:nvSpPr>
          <p:cNvPr id="31" name="오각형 3">
            <a:extLst>
              <a:ext uri="{FF2B5EF4-FFF2-40B4-BE49-F238E27FC236}">
                <a16:creationId xmlns:a16="http://schemas.microsoft.com/office/drawing/2014/main" id="{A2FA80DE-ADEE-8182-54AA-B4BA2B4EF160}"/>
              </a:ext>
            </a:extLst>
          </p:cNvPr>
          <p:cNvSpPr/>
          <p:nvPr/>
        </p:nvSpPr>
        <p:spPr>
          <a:xfrm>
            <a:off x="6995815" y="4192253"/>
            <a:ext cx="2571036" cy="1194829"/>
          </a:xfrm>
          <a:prstGeom prst="chevron">
            <a:avLst/>
          </a:prstGeom>
          <a:solidFill>
            <a:srgbClr val="FDA9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760C94-B889-D358-7252-57D4812060D9}"/>
              </a:ext>
            </a:extLst>
          </p:cNvPr>
          <p:cNvSpPr txBox="1"/>
          <p:nvPr/>
        </p:nvSpPr>
        <p:spPr>
          <a:xfrm>
            <a:off x="7772466" y="4579430"/>
            <a:ext cx="11046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7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참고사이트</a:t>
            </a:r>
          </a:p>
        </p:txBody>
      </p:sp>
    </p:spTree>
    <p:extLst>
      <p:ext uri="{BB962C8B-B14F-4D97-AF65-F5344CB8AC3E}">
        <p14:creationId xmlns:p14="http://schemas.microsoft.com/office/powerpoint/2010/main" val="20745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67ADB-757B-2E43-717A-5D93FE0989C7}"/>
              </a:ext>
            </a:extLst>
          </p:cNvPr>
          <p:cNvSpPr txBox="1"/>
          <p:nvPr/>
        </p:nvSpPr>
        <p:spPr>
          <a:xfrm>
            <a:off x="2609342" y="2471877"/>
            <a:ext cx="710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7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프로젝트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9FF8D7-B8C5-CDFA-D2C7-DCEEB52E23E6}"/>
              </a:ext>
            </a:extLst>
          </p:cNvPr>
          <p:cNvCxnSpPr>
            <a:cxnSpLocks/>
          </p:cNvCxnSpPr>
          <p:nvPr/>
        </p:nvCxnSpPr>
        <p:spPr>
          <a:xfrm>
            <a:off x="0" y="2406310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90B623-01A8-2131-522B-859A2E275181}"/>
              </a:ext>
            </a:extLst>
          </p:cNvPr>
          <p:cNvSpPr txBox="1"/>
          <p:nvPr/>
        </p:nvSpPr>
        <p:spPr>
          <a:xfrm>
            <a:off x="5004692" y="4265075"/>
            <a:ext cx="280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제작 동기 및 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DD374-160E-FA2C-BA67-8FBF15B11A3D}"/>
              </a:ext>
            </a:extLst>
          </p:cNvPr>
          <p:cNvSpPr txBox="1"/>
          <p:nvPr/>
        </p:nvSpPr>
        <p:spPr>
          <a:xfrm>
            <a:off x="5053262" y="4739559"/>
            <a:ext cx="280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팀원 및 역할소개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EBFD6-7AE3-C8E1-C8BD-1A7BEF51F799}"/>
              </a:ext>
            </a:extLst>
          </p:cNvPr>
          <p:cNvSpPr txBox="1"/>
          <p:nvPr/>
        </p:nvSpPr>
        <p:spPr>
          <a:xfrm>
            <a:off x="5596840" y="5214043"/>
            <a:ext cx="171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</a:t>
            </a:r>
            <a:endParaRPr lang="ko-KR" alt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056EB6-7DEA-CC50-2DC3-9A04DA69EFDA}"/>
              </a:ext>
            </a:extLst>
          </p:cNvPr>
          <p:cNvCxnSpPr>
            <a:cxnSpLocks/>
          </p:cNvCxnSpPr>
          <p:nvPr/>
        </p:nvCxnSpPr>
        <p:spPr>
          <a:xfrm>
            <a:off x="0" y="3943373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981333" y="58281"/>
            <a:ext cx="333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제작 동기 및 목표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198C3-6D28-48B5-82D8-09957EC32737}"/>
              </a:ext>
            </a:extLst>
          </p:cNvPr>
          <p:cNvSpPr/>
          <p:nvPr/>
        </p:nvSpPr>
        <p:spPr>
          <a:xfrm>
            <a:off x="2387600" y="1354212"/>
            <a:ext cx="3487853" cy="3267307"/>
          </a:xfrm>
          <a:prstGeom prst="rect">
            <a:avLst/>
          </a:prstGeom>
          <a:solidFill>
            <a:srgbClr val="FD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고객은 식당 </a:t>
            </a:r>
            <a:r>
              <a:rPr lang="ko-KR" altLang="en-US" dirty="0" err="1"/>
              <a:t>방문시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대기를 최소화한다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식당은 당일 최소 인원수를 </a:t>
            </a:r>
            <a:endParaRPr lang="en-US" altLang="ko-KR" dirty="0"/>
          </a:p>
          <a:p>
            <a:pPr algn="ctr"/>
            <a:r>
              <a:rPr lang="ko-KR" altLang="en-US" dirty="0"/>
              <a:t>파악해 식자재 낭비를 줄인다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662DEB-4683-43DC-9FE5-8D905FA1B966}"/>
              </a:ext>
            </a:extLst>
          </p:cNvPr>
          <p:cNvSpPr/>
          <p:nvPr/>
        </p:nvSpPr>
        <p:spPr>
          <a:xfrm>
            <a:off x="6323360" y="1354212"/>
            <a:ext cx="3267307" cy="3267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수업에서 배운 코딩을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최대한 활용하고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구조를 이해한다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9CE6E8-134C-4F4F-A426-8D2DD1F4EEFE}"/>
              </a:ext>
            </a:extLst>
          </p:cNvPr>
          <p:cNvCxnSpPr>
            <a:cxnSpLocks/>
          </p:cNvCxnSpPr>
          <p:nvPr/>
        </p:nvCxnSpPr>
        <p:spPr>
          <a:xfrm>
            <a:off x="3807828" y="5095149"/>
            <a:ext cx="747132" cy="0"/>
          </a:xfrm>
          <a:prstGeom prst="line">
            <a:avLst/>
          </a:prstGeom>
          <a:ln w="76200">
            <a:solidFill>
              <a:srgbClr val="FDA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C69E41-7A95-4938-A549-0D7E663C6320}"/>
              </a:ext>
            </a:extLst>
          </p:cNvPr>
          <p:cNvCxnSpPr>
            <a:cxnSpLocks/>
          </p:cNvCxnSpPr>
          <p:nvPr/>
        </p:nvCxnSpPr>
        <p:spPr>
          <a:xfrm>
            <a:off x="7546890" y="5067191"/>
            <a:ext cx="74713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3AC75C-D9A6-8B5E-941A-9D8C3B6B3A0F}"/>
              </a:ext>
            </a:extLst>
          </p:cNvPr>
          <p:cNvSpPr/>
          <p:nvPr/>
        </p:nvSpPr>
        <p:spPr>
          <a:xfrm>
            <a:off x="2355327" y="1354212"/>
            <a:ext cx="3487853" cy="3267307"/>
          </a:xfrm>
          <a:prstGeom prst="rect">
            <a:avLst/>
          </a:prstGeom>
          <a:solidFill>
            <a:srgbClr val="FD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고객은 식당 </a:t>
            </a: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방문시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대기를 최소화한다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식당은 당일 최소 인원수를 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파악해 식자재 낭비를 줄인다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36833B-F59A-C217-B45F-E29BEFA7F54F}"/>
              </a:ext>
            </a:extLst>
          </p:cNvPr>
          <p:cNvSpPr/>
          <p:nvPr/>
        </p:nvSpPr>
        <p:spPr>
          <a:xfrm>
            <a:off x="6291087" y="1354212"/>
            <a:ext cx="3267307" cy="3267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수업에서 배운 예제를 </a:t>
            </a:r>
            <a:endParaRPr lang="en-US" altLang="ko-KR" sz="2000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최대한 활용하고 </a:t>
            </a:r>
            <a:endParaRPr lang="en-US" altLang="ko-KR" sz="2000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구조를 이해한다</a:t>
            </a:r>
            <a:r>
              <a:rPr lang="en-US" altLang="ko-KR" sz="2000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C1833-45E0-68DB-4BC4-F2BDFD46F3CD}"/>
              </a:ext>
            </a:extLst>
          </p:cNvPr>
          <p:cNvSpPr txBox="1"/>
          <p:nvPr/>
        </p:nvSpPr>
        <p:spPr>
          <a:xfrm>
            <a:off x="3719227" y="529755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제작동기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77D01-B964-1A47-F106-E8B40835D1D3}"/>
              </a:ext>
            </a:extLst>
          </p:cNvPr>
          <p:cNvSpPr txBox="1"/>
          <p:nvPr/>
        </p:nvSpPr>
        <p:spPr>
          <a:xfrm>
            <a:off x="7642881" y="5269484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6977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44652" y="58281"/>
            <a:ext cx="317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팀원 및 역할소개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511AE4-362A-40B5-B538-325F060B20A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송아셀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F0FA6-4BE6-46C6-A5B4-93939B63DA76}"/>
              </a:ext>
            </a:extLst>
          </p:cNvPr>
          <p:cNvSpPr txBox="1"/>
          <p:nvPr/>
        </p:nvSpPr>
        <p:spPr>
          <a:xfrm flipH="1">
            <a:off x="3505797" y="1558487"/>
            <a:ext cx="248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박정은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B72B6E-7D17-402E-9BBC-596D476DDF57}"/>
              </a:ext>
            </a:extLst>
          </p:cNvPr>
          <p:cNvSpPr txBox="1"/>
          <p:nvPr/>
        </p:nvSpPr>
        <p:spPr>
          <a:xfrm flipH="1">
            <a:off x="6121849" y="1558487"/>
            <a:ext cx="251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우예희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F36D57-588D-4215-94F6-87884013764D}"/>
              </a:ext>
            </a:extLst>
          </p:cNvPr>
          <p:cNvSpPr txBox="1"/>
          <p:nvPr/>
        </p:nvSpPr>
        <p:spPr>
          <a:xfrm flipH="1">
            <a:off x="8852366" y="1558487"/>
            <a:ext cx="2465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정현경</a:t>
            </a:r>
            <a:endParaRPr lang="ko-KR" altLang="en-US" sz="20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5C7062-6735-4BFC-B13D-AA513D1DD167}"/>
              </a:ext>
            </a:extLst>
          </p:cNvPr>
          <p:cNvSpPr/>
          <p:nvPr/>
        </p:nvSpPr>
        <p:spPr>
          <a:xfrm>
            <a:off x="889747" y="2166837"/>
            <a:ext cx="2488018" cy="3156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조장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/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발표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예약하기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결제하기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오시는길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4CFB65-0F06-4CCD-AC75-F112D652E8F3}"/>
              </a:ext>
            </a:extLst>
          </p:cNvPr>
          <p:cNvSpPr/>
          <p:nvPr/>
        </p:nvSpPr>
        <p:spPr>
          <a:xfrm>
            <a:off x="3554150" y="2166837"/>
            <a:ext cx="2519028" cy="3156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관리자 로그인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예약관리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메뉴관리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예약조회</a:t>
            </a: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sql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FA22B2-D82E-41CF-B35A-775402B02ACB}"/>
              </a:ext>
            </a:extLst>
          </p:cNvPr>
          <p:cNvSpPr/>
          <p:nvPr/>
        </p:nvSpPr>
        <p:spPr>
          <a:xfrm>
            <a:off x="6218553" y="2166837"/>
            <a:ext cx="2519028" cy="3156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 확인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예약취소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예약취소</a:t>
            </a:r>
            <a:r>
              <a:rPr lang="en-US" altLang="ko-KR" dirty="0" err="1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sql</a:t>
            </a:r>
            <a:endParaRPr lang="ko-KR" altLang="en-US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F0CF72-31F8-4471-B589-16369BB9E721}"/>
              </a:ext>
            </a:extLst>
          </p:cNvPr>
          <p:cNvSpPr/>
          <p:nvPr/>
        </p:nvSpPr>
        <p:spPr>
          <a:xfrm>
            <a:off x="8882956" y="2166837"/>
            <a:ext cx="2519028" cy="31566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메인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</a:t>
            </a:r>
            <a:r>
              <a:rPr lang="en-US" altLang="ko-KR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page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예약 변경 </a:t>
            </a:r>
            <a:r>
              <a:rPr lang="en-US" altLang="ko-KR" dirty="0" err="1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sql</a:t>
            </a:r>
            <a:endParaRPr lang="ko-KR" altLang="en-US" dirty="0">
              <a:solidFill>
                <a:schemeClr val="tx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6D94D1DA-141E-4E1D-BB47-A763B99B605A}"/>
              </a:ext>
            </a:extLst>
          </p:cNvPr>
          <p:cNvSpPr/>
          <p:nvPr/>
        </p:nvSpPr>
        <p:spPr>
          <a:xfrm>
            <a:off x="2418080" y="2726960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html</a:t>
            </a:r>
          </a:p>
          <a:p>
            <a:pPr algn="ctr"/>
            <a:r>
              <a:rPr lang="en-US" altLang="ko-KR" sz="2400" dirty="0"/>
              <a:t>CSS</a:t>
            </a:r>
          </a:p>
          <a:p>
            <a:pPr algn="ctr"/>
            <a:r>
              <a:rPr lang="en-US" altLang="ko-KR" sz="2400" dirty="0"/>
              <a:t>JS</a:t>
            </a:r>
          </a:p>
          <a:p>
            <a:pPr algn="ctr"/>
            <a:r>
              <a:rPr lang="en-US" altLang="ko-KR" sz="2400" dirty="0"/>
              <a:t>AJAX</a:t>
            </a:r>
            <a:endParaRPr lang="ko-KR" altLang="en-US" sz="2400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B5180572-8C08-4D83-970E-39BD69D99DC7}"/>
              </a:ext>
            </a:extLst>
          </p:cNvPr>
          <p:cNvSpPr/>
          <p:nvPr/>
        </p:nvSpPr>
        <p:spPr>
          <a:xfrm>
            <a:off x="6096000" y="2726960"/>
            <a:ext cx="3525520" cy="2294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SPRING BOOT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MYBATIS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APACHE TOMCAT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3086" y="0"/>
            <a:ext cx="2173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개발환경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AFCAE-B873-FF92-E05B-07A985F62C6A}"/>
              </a:ext>
            </a:extLst>
          </p:cNvPr>
          <p:cNvSpPr txBox="1"/>
          <p:nvPr/>
        </p:nvSpPr>
        <p:spPr>
          <a:xfrm>
            <a:off x="3672527" y="533109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695BB-4D8F-523C-4867-EA209775B603}"/>
              </a:ext>
            </a:extLst>
          </p:cNvPr>
          <p:cNvSpPr txBox="1"/>
          <p:nvPr/>
        </p:nvSpPr>
        <p:spPr>
          <a:xfrm>
            <a:off x="7604447" y="53310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7867-674B-5AD3-BEAE-884FD0FE4D2D}"/>
              </a:ext>
            </a:extLst>
          </p:cNvPr>
          <p:cNvSpPr txBox="1"/>
          <p:nvPr/>
        </p:nvSpPr>
        <p:spPr>
          <a:xfrm>
            <a:off x="2590339" y="1126356"/>
            <a:ext cx="2164375" cy="129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OS : WINDOW 10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TOOL : IntelliJ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API : </a:t>
            </a:r>
            <a:r>
              <a:rPr lang="ko-KR" altLang="en-US" dirty="0"/>
              <a:t>카카오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3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883F899-DAE9-82B5-382A-6EDA56201BCC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D260A1-D2CF-B117-CF66-D81C6C9AD3C4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158BB-9D43-D257-5C09-1675306EC032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584BA7-A023-5FB8-035E-B6B49EE1753F}"/>
              </a:ext>
            </a:extLst>
          </p:cNvPr>
          <p:cNvCxnSpPr>
            <a:cxnSpLocks/>
          </p:cNvCxnSpPr>
          <p:nvPr/>
        </p:nvCxnSpPr>
        <p:spPr>
          <a:xfrm>
            <a:off x="112294" y="4099445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F056E1-778C-4DE5-BC24-96115FE72D47}"/>
              </a:ext>
            </a:extLst>
          </p:cNvPr>
          <p:cNvSpPr txBox="1"/>
          <p:nvPr/>
        </p:nvSpPr>
        <p:spPr>
          <a:xfrm>
            <a:off x="2609342" y="2471877"/>
            <a:ext cx="710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7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프로젝트 설계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E4769D-B6C1-1046-3DF1-0B5A2597C566}"/>
              </a:ext>
            </a:extLst>
          </p:cNvPr>
          <p:cNvCxnSpPr>
            <a:cxnSpLocks/>
          </p:cNvCxnSpPr>
          <p:nvPr/>
        </p:nvCxnSpPr>
        <p:spPr>
          <a:xfrm>
            <a:off x="0" y="2406310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8D27B-86FD-9315-2E7C-A90ED1765F81}"/>
              </a:ext>
            </a:extLst>
          </p:cNvPr>
          <p:cNvSpPr txBox="1"/>
          <p:nvPr/>
        </p:nvSpPr>
        <p:spPr>
          <a:xfrm>
            <a:off x="5308514" y="4130406"/>
            <a:ext cx="291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메뉴구조도 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01517-08FB-92B6-246C-615E4FBA802C}"/>
              </a:ext>
            </a:extLst>
          </p:cNvPr>
          <p:cNvSpPr txBox="1"/>
          <p:nvPr/>
        </p:nvSpPr>
        <p:spPr>
          <a:xfrm>
            <a:off x="5432475" y="4722621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기능 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6DEF7-D4D9-BF24-7B45-DA7E428893F5}"/>
              </a:ext>
            </a:extLst>
          </p:cNvPr>
          <p:cNvSpPr txBox="1"/>
          <p:nvPr/>
        </p:nvSpPr>
        <p:spPr>
          <a:xfrm>
            <a:off x="5183207" y="5269360"/>
            <a:ext cx="31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 기능 설계</a:t>
            </a:r>
          </a:p>
        </p:txBody>
      </p:sp>
    </p:spTree>
    <p:extLst>
      <p:ext uri="{BB962C8B-B14F-4D97-AF65-F5344CB8AC3E}">
        <p14:creationId xmlns:p14="http://schemas.microsoft.com/office/powerpoint/2010/main" val="40798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140423" y="33016"/>
            <a:ext cx="235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메뉴구조도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CD4A2-4D8F-377D-A091-F4A8C72F38A9}"/>
              </a:ext>
            </a:extLst>
          </p:cNvPr>
          <p:cNvSpPr/>
          <p:nvPr/>
        </p:nvSpPr>
        <p:spPr>
          <a:xfrm>
            <a:off x="439109" y="3036374"/>
            <a:ext cx="1915299" cy="683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HOME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87227B-566F-E94B-227F-04EE41E98427}"/>
              </a:ext>
            </a:extLst>
          </p:cNvPr>
          <p:cNvSpPr/>
          <p:nvPr/>
        </p:nvSpPr>
        <p:spPr>
          <a:xfrm>
            <a:off x="2820949" y="1348367"/>
            <a:ext cx="1928774" cy="7326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43A552-A8C8-DB0E-5CF4-560662253F9E}"/>
              </a:ext>
            </a:extLst>
          </p:cNvPr>
          <p:cNvSpPr/>
          <p:nvPr/>
        </p:nvSpPr>
        <p:spPr>
          <a:xfrm>
            <a:off x="2820949" y="3011971"/>
            <a:ext cx="1928774" cy="7326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C00F20-0A2E-216C-75F9-4F4BC1589329}"/>
              </a:ext>
            </a:extLst>
          </p:cNvPr>
          <p:cNvSpPr/>
          <p:nvPr/>
        </p:nvSpPr>
        <p:spPr>
          <a:xfrm>
            <a:off x="2807474" y="4069987"/>
            <a:ext cx="1928774" cy="7326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오시는길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F0AD75-88EC-F31B-413E-5B563345D96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354408" y="3378276"/>
            <a:ext cx="46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F535A3-24DC-AB95-BFAC-B5F638023CF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354408" y="1714672"/>
            <a:ext cx="466541" cy="166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EDD433-9C34-FE84-644B-A064D36DB08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354408" y="3378276"/>
            <a:ext cx="453066" cy="105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74E25-7992-F2B1-118F-019C3B834B91}"/>
              </a:ext>
            </a:extLst>
          </p:cNvPr>
          <p:cNvSpPr/>
          <p:nvPr/>
        </p:nvSpPr>
        <p:spPr>
          <a:xfrm>
            <a:off x="5028649" y="1391944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 조회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3857D8-9EBD-C332-5A23-BE34D41E94F8}"/>
              </a:ext>
            </a:extLst>
          </p:cNvPr>
          <p:cNvSpPr/>
          <p:nvPr/>
        </p:nvSpPr>
        <p:spPr>
          <a:xfrm>
            <a:off x="7271565" y="685574"/>
            <a:ext cx="1928774" cy="634847"/>
          </a:xfrm>
          <a:prstGeom prst="rect">
            <a:avLst/>
          </a:prstGeom>
          <a:solidFill>
            <a:srgbClr val="FFF39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D7673E-50FF-7DCD-0B8B-1786F497407D}"/>
              </a:ext>
            </a:extLst>
          </p:cNvPr>
          <p:cNvSpPr/>
          <p:nvPr/>
        </p:nvSpPr>
        <p:spPr>
          <a:xfrm>
            <a:off x="7271565" y="1391944"/>
            <a:ext cx="1928774" cy="634847"/>
          </a:xfrm>
          <a:prstGeom prst="rect">
            <a:avLst/>
          </a:prstGeom>
          <a:solidFill>
            <a:srgbClr val="FFF39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6C358C-AF61-AFF7-F56E-15E8F21A1E68}"/>
              </a:ext>
            </a:extLst>
          </p:cNvPr>
          <p:cNvSpPr/>
          <p:nvPr/>
        </p:nvSpPr>
        <p:spPr>
          <a:xfrm>
            <a:off x="5028649" y="3060851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이용날짜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이용시간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C5CDC8-003F-B5AD-9CA2-FF76B2EB00B4}"/>
              </a:ext>
            </a:extLst>
          </p:cNvPr>
          <p:cNvSpPr/>
          <p:nvPr/>
        </p:nvSpPr>
        <p:spPr>
          <a:xfrm>
            <a:off x="7271565" y="3060853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인원수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선택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03311D-903D-6D39-F009-06F1CB86714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4749723" y="1709368"/>
            <a:ext cx="278926" cy="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598E23-8611-EED4-8F0D-3CD47F776E4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957423" y="1709368"/>
            <a:ext cx="314141" cy="731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C125B8-66CD-D5D0-155F-D36A41B3AB8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957423" y="1703809"/>
            <a:ext cx="299123" cy="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C90A05-453E-B958-6986-D1AF16BFA7BA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4749723" y="3378275"/>
            <a:ext cx="2789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758E8C8-BC89-7791-D3A3-D3A4F41CAF93}"/>
              </a:ext>
            </a:extLst>
          </p:cNvPr>
          <p:cNvCxnSpPr>
            <a:cxnSpLocks/>
          </p:cNvCxnSpPr>
          <p:nvPr/>
        </p:nvCxnSpPr>
        <p:spPr>
          <a:xfrm flipV="1">
            <a:off x="6975031" y="3372921"/>
            <a:ext cx="296534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6ECCD8-8922-104C-922C-5935063B7E6F}"/>
              </a:ext>
            </a:extLst>
          </p:cNvPr>
          <p:cNvSpPr/>
          <p:nvPr/>
        </p:nvSpPr>
        <p:spPr>
          <a:xfrm>
            <a:off x="9496873" y="3055497"/>
            <a:ext cx="1928774" cy="6348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결제하기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D06679-D080-CAEC-EB00-FA625813584C}"/>
              </a:ext>
            </a:extLst>
          </p:cNvPr>
          <p:cNvCxnSpPr>
            <a:cxnSpLocks/>
          </p:cNvCxnSpPr>
          <p:nvPr/>
        </p:nvCxnSpPr>
        <p:spPr>
          <a:xfrm flipV="1">
            <a:off x="9200339" y="3367565"/>
            <a:ext cx="296534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AF0036-D740-DB95-955D-AC17DFF97959}"/>
              </a:ext>
            </a:extLst>
          </p:cNvPr>
          <p:cNvSpPr/>
          <p:nvPr/>
        </p:nvSpPr>
        <p:spPr>
          <a:xfrm>
            <a:off x="7271565" y="2132280"/>
            <a:ext cx="1928774" cy="634847"/>
          </a:xfrm>
          <a:prstGeom prst="rect">
            <a:avLst/>
          </a:prstGeom>
          <a:solidFill>
            <a:srgbClr val="FFF39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6D83651-239B-D919-602D-A8CBE5CABD8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957423" y="1002998"/>
            <a:ext cx="314142" cy="70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86F268-AE22-0BE8-8F57-7A520B0AA1E4}"/>
              </a:ext>
            </a:extLst>
          </p:cNvPr>
          <p:cNvCxnSpPr>
            <a:cxnSpLocks/>
          </p:cNvCxnSpPr>
          <p:nvPr/>
        </p:nvCxnSpPr>
        <p:spPr>
          <a:xfrm>
            <a:off x="439109" y="2873302"/>
            <a:ext cx="1915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A6C18C-D96F-E8B7-4392-DDD24AC17686}"/>
              </a:ext>
            </a:extLst>
          </p:cNvPr>
          <p:cNvSpPr txBox="1"/>
          <p:nvPr/>
        </p:nvSpPr>
        <p:spPr>
          <a:xfrm>
            <a:off x="958176" y="24609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예약자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4112F7-0722-4792-5720-06057FB27FEC}"/>
              </a:ext>
            </a:extLst>
          </p:cNvPr>
          <p:cNvSpPr/>
          <p:nvPr/>
        </p:nvSpPr>
        <p:spPr>
          <a:xfrm>
            <a:off x="442284" y="5537393"/>
            <a:ext cx="1915299" cy="6838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로그인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6E50665-2505-24DC-DF61-A3F5FCB34E0F}"/>
              </a:ext>
            </a:extLst>
          </p:cNvPr>
          <p:cNvCxnSpPr>
            <a:cxnSpLocks/>
          </p:cNvCxnSpPr>
          <p:nvPr/>
        </p:nvCxnSpPr>
        <p:spPr>
          <a:xfrm>
            <a:off x="442284" y="5374321"/>
            <a:ext cx="191529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2DDFD6-48F7-E4C3-B819-7B67CC452F9D}"/>
              </a:ext>
            </a:extLst>
          </p:cNvPr>
          <p:cNvSpPr txBox="1"/>
          <p:nvPr/>
        </p:nvSpPr>
        <p:spPr>
          <a:xfrm>
            <a:off x="961351" y="4961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41FA17-7DC6-582A-BE1F-AE08D71F6D98}"/>
              </a:ext>
            </a:extLst>
          </p:cNvPr>
          <p:cNvSpPr/>
          <p:nvPr/>
        </p:nvSpPr>
        <p:spPr>
          <a:xfrm>
            <a:off x="2820949" y="4961936"/>
            <a:ext cx="1928774" cy="7326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예약조회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8168AE-3973-CC0B-31BF-B4E7B1BEF744}"/>
              </a:ext>
            </a:extLst>
          </p:cNvPr>
          <p:cNvSpPr/>
          <p:nvPr/>
        </p:nvSpPr>
        <p:spPr>
          <a:xfrm>
            <a:off x="2820949" y="5853885"/>
            <a:ext cx="1928774" cy="7326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메뉴관리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A55EB1-8359-57DD-9563-52411FE82B7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357583" y="5328241"/>
            <a:ext cx="463366" cy="55105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2B4E59-3B77-87BD-46CD-E46DC3E3EFAF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357583" y="5879295"/>
            <a:ext cx="449891" cy="3535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58281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 기능 설계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273E8-6688-B422-8306-5C5C9E269F05}"/>
              </a:ext>
            </a:extLst>
          </p:cNvPr>
          <p:cNvSpPr/>
          <p:nvPr/>
        </p:nvSpPr>
        <p:spPr>
          <a:xfrm>
            <a:off x="1063087" y="881958"/>
            <a:ext cx="1615568" cy="5595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6EAF71-A653-8335-9B49-B44076B6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957" y="3537739"/>
            <a:ext cx="6539019" cy="2940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17E9B-7518-ECA3-AB0C-3034F003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6957976" y="3537739"/>
            <a:ext cx="5027965" cy="29409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721DAE-40C6-9C9F-AE00-172E7540DD43}"/>
              </a:ext>
            </a:extLst>
          </p:cNvPr>
          <p:cNvSpPr txBox="1"/>
          <p:nvPr/>
        </p:nvSpPr>
        <p:spPr>
          <a:xfrm>
            <a:off x="1323959" y="1463483"/>
            <a:ext cx="7790915" cy="211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하루에 예약 가능한 좌석이 한정되어 있다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11 ~ 21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시까지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시간 단위로 이용시간을 설정한다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예약은 당일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현재시간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시간 후 부터 가능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과 미래부터 예약 가능하다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예약과 결제가 동시에 진행된다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예약완료가 되면 예약번호가 발급된다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93A44-6C5A-E0F7-2165-71B7309976C9}"/>
              </a:ext>
            </a:extLst>
          </p:cNvPr>
          <p:cNvSpPr txBox="1"/>
          <p:nvPr/>
        </p:nvSpPr>
        <p:spPr>
          <a:xfrm>
            <a:off x="6096000" y="6060748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[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예시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]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0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걸프론트하이하이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C0E5"/>
      </a:accent1>
      <a:accent2>
        <a:srgbClr val="9DCCE8"/>
      </a:accent2>
      <a:accent3>
        <a:srgbClr val="FFF393"/>
      </a:accent3>
      <a:accent4>
        <a:srgbClr val="DFCEC6"/>
      </a:accent4>
      <a:accent5>
        <a:srgbClr val="FEE6D1"/>
      </a:accent5>
      <a:accent6>
        <a:srgbClr val="FDA988"/>
      </a:accent6>
      <a:hlink>
        <a:srgbClr val="262626"/>
      </a:hlink>
      <a:folHlink>
        <a:srgbClr val="262626"/>
      </a:folHlink>
    </a:clrScheme>
    <a:fontScheme name="사용자 지정 12">
      <a:majorFont>
        <a:latin typeface="Montserrat Black"/>
        <a:ea typeface="Pretendard ExtraBold"/>
        <a:cs typeface=""/>
      </a:majorFont>
      <a:minorFont>
        <a:latin typeface="Montserrat Medium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544</Words>
  <Application>Microsoft Office PowerPoint</Application>
  <PresentationFormat>와이드스크린</PresentationFormat>
  <Paragraphs>195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HY헤드라인M</vt:lpstr>
      <vt:lpstr>맑은 고딕</vt:lpstr>
      <vt:lpstr>함초롬바탕</vt:lpstr>
      <vt:lpstr>휴먼모음T</vt:lpstr>
      <vt:lpstr>휴먼옛체</vt:lpstr>
      <vt:lpstr>Arial</vt:lpstr>
      <vt:lpstr>Bell MT</vt:lpstr>
      <vt:lpstr>Montserrat Black</vt:lpstr>
      <vt:lpstr>Montserrat Medium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송 아셀</cp:lastModifiedBy>
  <cp:revision>54</cp:revision>
  <dcterms:created xsi:type="dcterms:W3CDTF">2022-02-15T05:04:38Z</dcterms:created>
  <dcterms:modified xsi:type="dcterms:W3CDTF">2023-02-14T07:21:24Z</dcterms:modified>
</cp:coreProperties>
</file>