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77" r:id="rId3"/>
    <p:sldId id="257" r:id="rId4"/>
    <p:sldId id="259" r:id="rId5"/>
    <p:sldId id="260" r:id="rId6"/>
    <p:sldId id="261" r:id="rId7"/>
    <p:sldId id="262" r:id="rId8"/>
    <p:sldId id="266" r:id="rId9"/>
    <p:sldId id="267"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84" r:id="rId23"/>
    <p:sldId id="285" r:id="rId24"/>
    <p:sldId id="286" r:id="rId25"/>
    <p:sldId id="287" r:id="rId26"/>
    <p:sldId id="288"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394" autoAdjust="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94608-50B9-4F62-9056-4D97ED2E63A6}" type="datetimeFigureOut">
              <a:rPr lang="pt-PT" smtClean="0"/>
              <a:t>13/04/2023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9413A-891A-40C3-81F2-088F9AC386D0}" type="slidenum">
              <a:rPr lang="pt-PT" smtClean="0"/>
              <a:t>‹nº›</a:t>
            </a:fld>
            <a:endParaRPr lang="pt-PT"/>
          </a:p>
        </p:txBody>
      </p:sp>
    </p:spTree>
    <p:extLst>
      <p:ext uri="{BB962C8B-B14F-4D97-AF65-F5344CB8AC3E}">
        <p14:creationId xmlns:p14="http://schemas.microsoft.com/office/powerpoint/2010/main" val="295499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EBFAD-D87B-1BDB-DC2B-61DFAD21C2D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A44E8FC5-C2BA-A7B5-7A56-A09766830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64384BA8-9E85-9A79-0224-2CB4E7A0F40C}"/>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980B15E0-2B60-E2C7-2965-438ED99EB18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C653909E-5F02-3EB1-1999-9BFD27B7142E}"/>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496212786"/>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A8FB5-44C4-874D-974F-912167BFEAE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7F771549-7C1E-F1FD-DE3D-987EF4E9462A}"/>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8E14411-A57A-0B2E-A9C0-533C8C08E7AF}"/>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1CB2728F-FB84-FE1A-7E7A-A47094538DFB}"/>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2B4B850-BB4B-4B7D-3D99-C9F0CB38B2C7}"/>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01089641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196FBAF-AEB5-AC1C-0F8C-11206D9FD25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E0AAFAB-4540-E02B-D748-58F22837317C}"/>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AD27CD-D813-A49B-0368-02AA05512CD0}"/>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309383C0-3E7B-79F4-926A-E6864E943143}"/>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AB6088E4-9E8A-6E81-21E5-7F878AC52D11}"/>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41328612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12F6B-E64C-A1E1-A9F8-FCCE43C4CF52}"/>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5A90CEF-E1AE-E440-AE68-A1C45647EE49}"/>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131B642-F823-D6F2-FA33-B0DD4DD886BD}"/>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D3638F4F-0D95-AC3A-B40B-496EAECE719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15789595-2CC5-D795-BCA2-90E2EAC0CA85}"/>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159593398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886B2-36CB-F8BA-96DE-ED0464F0D367}"/>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09C75FB-1C84-FD56-BEF4-6344F6D0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2734753A-FA5D-7898-4A8D-DF12C1F65B18}"/>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EC9CF309-1CF9-AD54-E2C3-7FF7BB90514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4CC28C0-13F1-0789-71D6-32EC97B7311C}"/>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191775047"/>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2B112-8204-8338-F63D-B6BE90FCE51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761B3AC-DB4B-ADC6-C709-F74D7975474F}"/>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6B847464-F6F3-8705-15AE-18575E0E185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17B7B25C-8DA5-C619-B91D-781713DBFC38}"/>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6" name="Marcador de Posição do Rodapé 5">
            <a:extLst>
              <a:ext uri="{FF2B5EF4-FFF2-40B4-BE49-F238E27FC236}">
                <a16:creationId xmlns:a16="http://schemas.microsoft.com/office/drawing/2014/main" id="{BB818DB9-B269-1F57-7EDB-67F9B8E17F5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E53FE61-E9A5-B36C-2297-303B08E5DB4A}"/>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55675546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1F801-C892-EB5B-95F6-073C61929A27}"/>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A24EE6E-1796-792B-6FB2-23D57F688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9A18909-E40C-2EBC-3484-9783F66B6699}"/>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04431BC1-17B8-22AA-B36E-1C6CFFCB2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D39403A1-A8E3-8D0B-249F-9BAFFB63E2C2}"/>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04F72E0-A861-C513-637A-9002145C3650}"/>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8" name="Marcador de Posição do Rodapé 7">
            <a:extLst>
              <a:ext uri="{FF2B5EF4-FFF2-40B4-BE49-F238E27FC236}">
                <a16:creationId xmlns:a16="http://schemas.microsoft.com/office/drawing/2014/main" id="{26E2D04C-2B6D-ED7D-0796-FC3D41EDE666}"/>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94724443-1BAE-45C6-EEDD-F59663DD9F3C}"/>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979895633"/>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93837-B4E0-929A-2CF1-16C47B381BFA}"/>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3117918D-91C5-0E85-F144-858629913429}"/>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4" name="Marcador de Posição do Rodapé 3">
            <a:extLst>
              <a:ext uri="{FF2B5EF4-FFF2-40B4-BE49-F238E27FC236}">
                <a16:creationId xmlns:a16="http://schemas.microsoft.com/office/drawing/2014/main" id="{A89DAA28-A26F-E03E-8F25-9262A431BFFE}"/>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2AD948D1-AF45-2CC5-5FDB-2C231159AE72}"/>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9618483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25FD9C54-3A24-54C5-1A5A-12866848EB4A}"/>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3" name="Marcador de Posição do Rodapé 2">
            <a:extLst>
              <a:ext uri="{FF2B5EF4-FFF2-40B4-BE49-F238E27FC236}">
                <a16:creationId xmlns:a16="http://schemas.microsoft.com/office/drawing/2014/main" id="{5C5C3078-2A4F-573B-278C-3AF9663F9FA1}"/>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755288FD-7B2C-35D4-6414-9A2FA336C36C}"/>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02121489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C8561-8113-A82D-EABB-7F6A296D8C3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D0A76C4-0C40-B5F3-7BDD-F57D0B472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96C4BFB6-9C21-360C-594B-AD85DA067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B1DA6FBF-4C05-BD8A-36B6-F61A857E7BF9}"/>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6" name="Marcador de Posição do Rodapé 5">
            <a:extLst>
              <a:ext uri="{FF2B5EF4-FFF2-40B4-BE49-F238E27FC236}">
                <a16:creationId xmlns:a16="http://schemas.microsoft.com/office/drawing/2014/main" id="{491F43F1-0DF7-4FB4-5BC0-61DEC8844341}"/>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06BACD6E-FD62-FEE6-953A-8DD207690EF7}"/>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854836023"/>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8A1730-DA2A-C2E6-AEEE-38CE943D5BF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B465E0FA-377B-C2D4-D3E5-833BAA5C9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997D944C-3827-B0F8-F951-99F23B012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8FA757D-314F-4D43-B08E-28DF37D93B1E}"/>
              </a:ext>
            </a:extLst>
          </p:cNvPr>
          <p:cNvSpPr>
            <a:spLocks noGrp="1"/>
          </p:cNvSpPr>
          <p:nvPr>
            <p:ph type="dt" sz="half" idx="10"/>
          </p:nvPr>
        </p:nvSpPr>
        <p:spPr/>
        <p:txBody>
          <a:bodyPr/>
          <a:lstStyle/>
          <a:p>
            <a:fld id="{DC5F0A5C-127C-418A-938A-8659F008EE01}" type="datetime1">
              <a:rPr lang="en-US" smtClean="0"/>
              <a:t>4/13/2023</a:t>
            </a:fld>
            <a:endParaRPr lang="en-US"/>
          </a:p>
        </p:txBody>
      </p:sp>
      <p:sp>
        <p:nvSpPr>
          <p:cNvPr id="6" name="Marcador de Posição do Rodapé 5">
            <a:extLst>
              <a:ext uri="{FF2B5EF4-FFF2-40B4-BE49-F238E27FC236}">
                <a16:creationId xmlns:a16="http://schemas.microsoft.com/office/drawing/2014/main" id="{026A09CB-2F39-35C6-5501-254AF389E7A2}"/>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11D79B6E-52D0-4595-37FF-76B45CD7FE2B}"/>
              </a:ext>
            </a:extLst>
          </p:cNvPr>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155226027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39DFF1AB-3A3C-BF4E-E113-C20CF9C40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A6CB9D6-048B-AB79-7140-81ED830A2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E0CF8B2-EC9B-31C8-126A-578F86D2E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F0A5C-127C-418A-938A-8659F008EE01}" type="datetime1">
              <a:rPr lang="en-US" smtClean="0"/>
              <a:t>4/13/2023</a:t>
            </a:fld>
            <a:endParaRPr lang="en-US"/>
          </a:p>
        </p:txBody>
      </p:sp>
      <p:sp>
        <p:nvSpPr>
          <p:cNvPr id="5" name="Marcador de Posição do Rodapé 4">
            <a:extLst>
              <a:ext uri="{FF2B5EF4-FFF2-40B4-BE49-F238E27FC236}">
                <a16:creationId xmlns:a16="http://schemas.microsoft.com/office/drawing/2014/main" id="{C9290231-21AF-B0B2-A8CE-A15AE8A30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4E54815C-6B72-40EC-205C-3A19548AC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D6323-4F48-41E3-9EDB-B7DB435BC8C6}" type="slidenum">
              <a:rPr lang="en-US" smtClean="0"/>
              <a:t>‹nº›</a:t>
            </a:fld>
            <a:endParaRPr lang="en-US"/>
          </a:p>
        </p:txBody>
      </p:sp>
    </p:spTree>
    <p:extLst>
      <p:ext uri="{BB962C8B-B14F-4D97-AF65-F5344CB8AC3E}">
        <p14:creationId xmlns:p14="http://schemas.microsoft.com/office/powerpoint/2010/main" val="4818863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589BF-4495-2F98-49BC-709C0BA4F799}"/>
              </a:ext>
            </a:extLst>
          </p:cNvPr>
          <p:cNvSpPr>
            <a:spLocks noGrp="1"/>
          </p:cNvSpPr>
          <p:nvPr>
            <p:ph type="subTitle" idx="1"/>
          </p:nvPr>
        </p:nvSpPr>
        <p:spPr>
          <a:xfrm>
            <a:off x="494270" y="568411"/>
            <a:ext cx="11331146" cy="6178378"/>
          </a:xfrm>
        </p:spPr>
        <p:txBody>
          <a:bodyPr>
            <a:normAutofit lnSpcReduction="10000"/>
          </a:bodyPr>
          <a:lstStyle/>
          <a:p>
            <a:endParaRPr lang="pt-PT" b="1" dirty="0">
              <a:latin typeface="Times New Roman" panose="02020603050405020304" pitchFamily="18" charset="0"/>
              <a:cs typeface="Times New Roman" panose="02020603050405020304" pitchFamily="18" charset="0"/>
            </a:endParaRPr>
          </a:p>
          <a:p>
            <a:endParaRPr lang="pt-PT" sz="2400" b="1" dirty="0">
              <a:latin typeface="Times New Roman" panose="02020603050405020304" pitchFamily="18" charset="0"/>
              <a:cs typeface="Times New Roman" panose="02020603050405020304" pitchFamily="18" charset="0"/>
            </a:endParaRPr>
          </a:p>
          <a:p>
            <a:endParaRPr lang="pt-PT" sz="2400" b="1" dirty="0">
              <a:latin typeface="Times New Roman" panose="02020603050405020304" pitchFamily="18" charset="0"/>
              <a:cs typeface="Times New Roman" panose="02020603050405020304" pitchFamily="18" charset="0"/>
            </a:endParaRPr>
          </a:p>
          <a:p>
            <a:r>
              <a:rPr lang="pt-PT" sz="2400" b="1" dirty="0">
                <a:latin typeface="Times New Roman" panose="02020603050405020304" pitchFamily="18" charset="0"/>
                <a:cs typeface="Times New Roman" panose="02020603050405020304" pitchFamily="18" charset="0"/>
              </a:rPr>
              <a:t>UNIVERSIDADE WUTIVI – UNITIVA</a:t>
            </a:r>
            <a:br>
              <a:rPr lang="pt-PT" sz="2400" dirty="0">
                <a:latin typeface="Times New Roman" panose="02020603050405020304" pitchFamily="18" charset="0"/>
                <a:cs typeface="Times New Roman" panose="02020603050405020304" pitchFamily="18" charset="0"/>
              </a:rPr>
            </a:br>
            <a:r>
              <a:rPr lang="pt-PT" sz="2400" b="1" dirty="0">
                <a:latin typeface="Times New Roman" panose="02020603050405020304" pitchFamily="18" charset="0"/>
                <a:cs typeface="Times New Roman" panose="02020603050405020304" pitchFamily="18" charset="0"/>
              </a:rPr>
              <a:t>Faculdade de Engenharias, </a:t>
            </a:r>
            <a:r>
              <a:rPr lang="pt-PT" sz="2400" b="1" dirty="0" err="1">
                <a:latin typeface="Times New Roman" panose="02020603050405020304" pitchFamily="18" charset="0"/>
                <a:cs typeface="Times New Roman" panose="02020603050405020304" pitchFamily="18" charset="0"/>
              </a:rPr>
              <a:t>Arquitectura</a:t>
            </a:r>
            <a:r>
              <a:rPr lang="pt-PT" sz="2400" b="1" dirty="0">
                <a:latin typeface="Times New Roman" panose="02020603050405020304" pitchFamily="18" charset="0"/>
                <a:cs typeface="Times New Roman" panose="02020603050405020304" pitchFamily="18" charset="0"/>
              </a:rPr>
              <a:t> E Planeamento Físico</a:t>
            </a:r>
            <a:br>
              <a:rPr lang="pt-PT" sz="2400" dirty="0">
                <a:latin typeface="Times New Roman" panose="02020603050405020304" pitchFamily="18" charset="0"/>
                <a:cs typeface="Times New Roman" panose="02020603050405020304" pitchFamily="18" charset="0"/>
              </a:rPr>
            </a:br>
            <a:r>
              <a:rPr lang="pt-PT" sz="2400" dirty="0">
                <a:latin typeface="Times New Roman" panose="02020603050405020304" pitchFamily="18" charset="0"/>
                <a:cs typeface="Times New Roman" panose="02020603050405020304" pitchFamily="18" charset="0"/>
              </a:rPr>
              <a:t>Licenciatura em Sistemas e Redes Computacionais</a:t>
            </a:r>
            <a:endParaRPr lang="pt-PT" b="1" dirty="0">
              <a:latin typeface="Times New Roman" panose="02020603050405020304" pitchFamily="18" charset="0"/>
              <a:cs typeface="Times New Roman" panose="02020603050405020304" pitchFamily="18" charset="0"/>
            </a:endParaRPr>
          </a:p>
          <a:p>
            <a:endParaRPr lang="pt-PT" b="1" dirty="0">
              <a:latin typeface="Times New Roman" panose="02020603050405020304" pitchFamily="18" charset="0"/>
              <a:cs typeface="Times New Roman" panose="02020603050405020304" pitchFamily="18" charset="0"/>
            </a:endParaRPr>
          </a:p>
          <a:p>
            <a:r>
              <a:rPr lang="pt-PT" sz="1800" b="1" dirty="0">
                <a:effectLst/>
                <a:latin typeface="Times New Roman" panose="02020603050405020304" pitchFamily="18" charset="0"/>
                <a:ea typeface="Times New Roman" panose="02020603050405020304" pitchFamily="18" charset="0"/>
              </a:rPr>
              <a:t>Proposta de Criação de um Sistema de Gestão de Base de Dados - (SGBD) - na Escola Secundária de Magoanine</a:t>
            </a:r>
            <a:r>
              <a:rPr lang="pt-PT" sz="1600" dirty="0">
                <a:latin typeface="Times New Roman" panose="02020603050405020304" pitchFamily="18" charset="0"/>
                <a:cs typeface="Times New Roman" panose="02020603050405020304" pitchFamily="18" charset="0"/>
              </a:rPr>
              <a:t>	</a:t>
            </a:r>
          </a:p>
          <a:p>
            <a:r>
              <a:rPr lang="pt-PT" sz="1600" dirty="0">
                <a:latin typeface="Times New Roman" panose="02020603050405020304" pitchFamily="18" charset="0"/>
                <a:cs typeface="Times New Roman" panose="02020603050405020304" pitchFamily="18" charset="0"/>
              </a:rPr>
              <a:t> </a:t>
            </a:r>
          </a:p>
          <a:p>
            <a:pPr algn="l"/>
            <a:r>
              <a:rPr lang="pt-PT" sz="1600" b="1" dirty="0">
                <a:latin typeface="Times New Roman" panose="02020603050405020304" pitchFamily="18" charset="0"/>
                <a:cs typeface="Times New Roman" panose="02020603050405020304" pitchFamily="18" charset="0"/>
              </a:rPr>
              <a:t>O Candidato</a:t>
            </a:r>
            <a:r>
              <a:rPr lang="pt-PT" sz="1600" dirty="0">
                <a:latin typeface="Times New Roman" panose="02020603050405020304" pitchFamily="18" charset="0"/>
                <a:cs typeface="Times New Roman" panose="02020603050405020304" pitchFamily="18" charset="0"/>
              </a:rPr>
              <a:t>: </a:t>
            </a:r>
          </a:p>
          <a:p>
            <a:pPr algn="l"/>
            <a:r>
              <a:rPr lang="pt-PT" sz="1600" dirty="0">
                <a:latin typeface="Times New Roman" panose="02020603050405020304" pitchFamily="18" charset="0"/>
                <a:cs typeface="Times New Roman" panose="02020603050405020304" pitchFamily="18" charset="0"/>
              </a:rPr>
              <a:t>Bernardo Wilson</a:t>
            </a:r>
          </a:p>
          <a:p>
            <a:pPr algn="l"/>
            <a:r>
              <a:rPr lang="pt-PT" sz="1600" dirty="0">
                <a:latin typeface="Times New Roman" panose="02020603050405020304" pitchFamily="18" charset="0"/>
                <a:cs typeface="Times New Roman" panose="02020603050405020304" pitchFamily="18" charset="0"/>
              </a:rPr>
              <a:t> </a:t>
            </a:r>
          </a:p>
          <a:p>
            <a:pPr algn="l"/>
            <a:r>
              <a:rPr lang="pt-PT" sz="1600" b="1" dirty="0">
                <a:latin typeface="Times New Roman" panose="02020603050405020304" pitchFamily="18" charset="0"/>
                <a:cs typeface="Times New Roman" panose="02020603050405020304" pitchFamily="18" charset="0"/>
              </a:rPr>
              <a:t>O Supervisor</a:t>
            </a:r>
            <a:r>
              <a:rPr lang="pt-PT" sz="1600" dirty="0">
                <a:latin typeface="Times New Roman" panose="02020603050405020304" pitchFamily="18" charset="0"/>
                <a:cs typeface="Times New Roman" panose="02020603050405020304" pitchFamily="18" charset="0"/>
              </a:rPr>
              <a:t>:                                                                      </a:t>
            </a:r>
          </a:p>
          <a:p>
            <a:pPr algn="l"/>
            <a:r>
              <a:rPr lang="pt-PT" sz="1600" dirty="0">
                <a:latin typeface="Times New Roman" panose="02020603050405020304" pitchFamily="18" charset="0"/>
                <a:cs typeface="Times New Roman" panose="02020603050405020304" pitchFamily="18" charset="0"/>
              </a:rPr>
              <a:t>Zacarias Gonçalo Ferrão</a:t>
            </a:r>
            <a:endParaRPr lang="en-US" sz="1600" dirty="0">
              <a:latin typeface="Times New Roman" panose="02020603050405020304" pitchFamily="18" charset="0"/>
              <a:cs typeface="Times New Roman" panose="02020603050405020304" pitchFamily="18" charset="0"/>
            </a:endParaRPr>
          </a:p>
          <a:p>
            <a:endParaRPr lang="pt-PT" sz="1600" dirty="0">
              <a:latin typeface="Times New Roman" panose="02020603050405020304" pitchFamily="18" charset="0"/>
              <a:cs typeface="Times New Roman" panose="02020603050405020304" pitchFamily="18" charset="0"/>
            </a:endParaRPr>
          </a:p>
          <a:p>
            <a:endParaRPr lang="pt-PT" sz="1600" dirty="0">
              <a:latin typeface="Times New Roman" panose="02020603050405020304" pitchFamily="18" charset="0"/>
              <a:cs typeface="Times New Roman" panose="02020603050405020304" pitchFamily="18" charset="0"/>
            </a:endParaRPr>
          </a:p>
          <a:p>
            <a:r>
              <a:rPr lang="pt-PT" sz="1600" dirty="0" err="1">
                <a:latin typeface="Times New Roman" panose="02020603050405020304" pitchFamily="18" charset="0"/>
                <a:cs typeface="Times New Roman" panose="02020603050405020304" pitchFamily="18" charset="0"/>
              </a:rPr>
              <a:t>Boane</a:t>
            </a:r>
            <a:r>
              <a:rPr lang="pt-PT" sz="1600" dirty="0">
                <a:latin typeface="Times New Roman" panose="02020603050405020304" pitchFamily="18" charset="0"/>
                <a:cs typeface="Times New Roman" panose="02020603050405020304" pitchFamily="18" charset="0"/>
              </a:rPr>
              <a:t>, Abril de 2023 </a:t>
            </a:r>
          </a:p>
          <a:p>
            <a:endParaRPr lang="en-US" sz="1600" dirty="0">
              <a:latin typeface="Times New Roman" panose="02020603050405020304" pitchFamily="18" charset="0"/>
              <a:cs typeface="Times New Roman" panose="02020603050405020304" pitchFamily="18" charset="0"/>
            </a:endParaRPr>
          </a:p>
        </p:txBody>
      </p:sp>
      <p:sp>
        <p:nvSpPr>
          <p:cNvPr id="2" name="Marcador de Posição da Data 1">
            <a:extLst>
              <a:ext uri="{FF2B5EF4-FFF2-40B4-BE49-F238E27FC236}">
                <a16:creationId xmlns:a16="http://schemas.microsoft.com/office/drawing/2014/main" id="{619DDED9-4E91-1A44-9251-27CCAB924693}"/>
              </a:ext>
            </a:extLst>
          </p:cNvPr>
          <p:cNvSpPr>
            <a:spLocks noGrp="1"/>
          </p:cNvSpPr>
          <p:nvPr>
            <p:ph type="dt" sz="half" idx="10"/>
          </p:nvPr>
        </p:nvSpPr>
        <p:spPr/>
        <p:txBody>
          <a:bodyPr/>
          <a:lstStyle/>
          <a:p>
            <a:fld id="{1F6B8E41-7C30-45F1-AEEE-35C0E1DA4524}" type="datetime1">
              <a:rPr lang="en-US" smtClean="0"/>
              <a:t>4/13/2023</a:t>
            </a:fld>
            <a:endParaRPr lang="en-US" dirty="0"/>
          </a:p>
        </p:txBody>
      </p:sp>
      <p:sp>
        <p:nvSpPr>
          <p:cNvPr id="5" name="Marcador de Posição do Número do Diapositivo 4">
            <a:extLst>
              <a:ext uri="{FF2B5EF4-FFF2-40B4-BE49-F238E27FC236}">
                <a16:creationId xmlns:a16="http://schemas.microsoft.com/office/drawing/2014/main" id="{FE25FCBB-6623-7C24-DAF4-5CACC2E88EC1}"/>
              </a:ext>
            </a:extLst>
          </p:cNvPr>
          <p:cNvSpPr>
            <a:spLocks noGrp="1"/>
          </p:cNvSpPr>
          <p:nvPr>
            <p:ph type="sldNum" sz="quarter" idx="12"/>
          </p:nvPr>
        </p:nvSpPr>
        <p:spPr/>
        <p:txBody>
          <a:bodyPr/>
          <a:lstStyle/>
          <a:p>
            <a:fld id="{F43D6323-4F48-41E3-9EDB-B7DB435BC8C6}" type="slidenum">
              <a:rPr lang="en-US" smtClean="0"/>
              <a:t>1</a:t>
            </a:fld>
            <a:endParaRPr lang="en-US"/>
          </a:p>
        </p:txBody>
      </p:sp>
      <p:pic>
        <p:nvPicPr>
          <p:cNvPr id="4" name="Picture 3">
            <a:extLst>
              <a:ext uri="{FF2B5EF4-FFF2-40B4-BE49-F238E27FC236}">
                <a16:creationId xmlns:a16="http://schemas.microsoft.com/office/drawing/2014/main" id="{F4A355CB-D7D2-2787-09D7-0B0E9CCAD661}"/>
              </a:ext>
            </a:extLst>
          </p:cNvPr>
          <p:cNvPicPr>
            <a:picLocks noChangeAspect="1"/>
          </p:cNvPicPr>
          <p:nvPr/>
        </p:nvPicPr>
        <p:blipFill>
          <a:blip r:embed="rId2"/>
          <a:stretch>
            <a:fillRect/>
          </a:stretch>
        </p:blipFill>
        <p:spPr>
          <a:xfrm>
            <a:off x="5069774" y="333633"/>
            <a:ext cx="1701729" cy="1384438"/>
          </a:xfrm>
          <a:prstGeom prst="rect">
            <a:avLst/>
          </a:prstGeom>
        </p:spPr>
      </p:pic>
    </p:spTree>
    <p:extLst>
      <p:ext uri="{BB962C8B-B14F-4D97-AF65-F5344CB8AC3E}">
        <p14:creationId xmlns:p14="http://schemas.microsoft.com/office/powerpoint/2010/main" val="62878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 (cont.2)</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marL="0" indent="0" algn="just">
              <a:lnSpc>
                <a:spcPct val="150000"/>
              </a:lnSpc>
              <a:buNone/>
            </a:pPr>
            <a:r>
              <a:rPr lang="pt-PT" sz="2000" b="1" dirty="0">
                <a:latin typeface="Times New Roman" panose="02020603050405020304" pitchFamily="18" charset="0"/>
                <a:ea typeface="Calibri" panose="020F0502020204030204" pitchFamily="34" charset="0"/>
                <a:cs typeface="Times New Roman" panose="02020603050405020304" pitchFamily="18" charset="0"/>
              </a:rPr>
              <a:t>Gestão Informação</a:t>
            </a:r>
            <a:endParaRPr lang="pt-PT"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De acordo Braga (1996), métodos de tomada de decisão utilizam as informações como elementos básicos,  informação é uma parte fundamental para se dirigir uma organização. Organização deve aprender a usar e aprender novos modos de aquisição de recursos da informação para que o desempenho incremente.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DBB525FF-D2F2-5EAE-2BBE-B2BDF1DAE762}"/>
              </a:ext>
            </a:extLst>
          </p:cNvPr>
          <p:cNvSpPr>
            <a:spLocks noGrp="1"/>
          </p:cNvSpPr>
          <p:nvPr>
            <p:ph type="dt" sz="half" idx="10"/>
          </p:nvPr>
        </p:nvSpPr>
        <p:spPr/>
        <p:txBody>
          <a:bodyPr/>
          <a:lstStyle/>
          <a:p>
            <a:fld id="{576C3A2A-0220-45F5-A95E-B8E5E4A1E112}"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B7649BF4-57A3-397D-2CA4-038A5509049E}"/>
              </a:ext>
            </a:extLst>
          </p:cNvPr>
          <p:cNvSpPr>
            <a:spLocks noGrp="1"/>
          </p:cNvSpPr>
          <p:nvPr>
            <p:ph type="sldNum" sz="quarter" idx="12"/>
          </p:nvPr>
        </p:nvSpPr>
        <p:spPr/>
        <p:txBody>
          <a:bodyPr/>
          <a:lstStyle/>
          <a:p>
            <a:fld id="{F43D6323-4F48-41E3-9EDB-B7DB435BC8C6}" type="slidenum">
              <a:rPr lang="en-US" smtClean="0"/>
              <a:t>10</a:t>
            </a:fld>
            <a:endParaRPr lang="en-US"/>
          </a:p>
        </p:txBody>
      </p:sp>
    </p:spTree>
    <p:extLst>
      <p:ext uri="{BB962C8B-B14F-4D97-AF65-F5344CB8AC3E}">
        <p14:creationId xmlns:p14="http://schemas.microsoft.com/office/powerpoint/2010/main" val="184824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Revisão</a:t>
            </a:r>
            <a:r>
              <a:rPr lang="en-US" sz="3600" b="1" dirty="0">
                <a:latin typeface="Times New Roman" panose="02020603050405020304" pitchFamily="18" charset="0"/>
                <a:cs typeface="Times New Roman" panose="02020603050405020304" pitchFamily="18" charset="0"/>
              </a:rPr>
              <a:t> Da </a:t>
            </a:r>
            <a:r>
              <a:rPr lang="en-US" sz="3600" b="1" dirty="0" err="1">
                <a:latin typeface="Times New Roman" panose="02020603050405020304" pitchFamily="18" charset="0"/>
                <a:cs typeface="Times New Roman" panose="02020603050405020304" pitchFamily="18" charset="0"/>
              </a:rPr>
              <a:t>Literatura</a:t>
            </a:r>
            <a:r>
              <a:rPr lang="en-US" sz="3600" b="1" dirty="0">
                <a:latin typeface="Times New Roman" panose="02020603050405020304" pitchFamily="18" charset="0"/>
                <a:cs typeface="Times New Roman" panose="02020603050405020304" pitchFamily="18" charset="0"/>
              </a:rPr>
              <a:t> (cont.3)</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738647"/>
            <a:ext cx="10515600" cy="4438315"/>
          </a:xfrm>
        </p:spPr>
        <p:txBody>
          <a:bodyPr>
            <a:normAutofit/>
          </a:bodyPr>
          <a:lstStyle/>
          <a:p>
            <a:pPr algn="just"/>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Base de Dados</a:t>
            </a: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Um banco de dados é um conjunto de dados armazenados, cujo conteúdo informativo representa, a cada instante, o estado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actual</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de uma determinada aplicação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Laender</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1990).</a:t>
            </a:r>
          </a:p>
          <a:p>
            <a:pPr marL="0" indent="0" algn="just">
              <a:buNone/>
            </a:pP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644F48CC-4D2D-AD72-815A-FD5A0BAEB2B6}"/>
              </a:ext>
            </a:extLst>
          </p:cNvPr>
          <p:cNvSpPr>
            <a:spLocks noGrp="1"/>
          </p:cNvSpPr>
          <p:nvPr>
            <p:ph type="dt" sz="half" idx="10"/>
          </p:nvPr>
        </p:nvSpPr>
        <p:spPr/>
        <p:txBody>
          <a:bodyPr/>
          <a:lstStyle/>
          <a:p>
            <a:fld id="{1D7C5DBE-D1D7-4201-8DE8-99D1BA912DF1}"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12123E60-C586-FB81-5206-B48CAC1E5911}"/>
              </a:ext>
            </a:extLst>
          </p:cNvPr>
          <p:cNvSpPr>
            <a:spLocks noGrp="1"/>
          </p:cNvSpPr>
          <p:nvPr>
            <p:ph type="sldNum" sz="quarter" idx="12"/>
          </p:nvPr>
        </p:nvSpPr>
        <p:spPr/>
        <p:txBody>
          <a:bodyPr/>
          <a:lstStyle/>
          <a:p>
            <a:fld id="{F43D6323-4F48-41E3-9EDB-B7DB435BC8C6}" type="slidenum">
              <a:rPr lang="en-US" smtClean="0"/>
              <a:t>11</a:t>
            </a:fld>
            <a:endParaRPr lang="en-US"/>
          </a:p>
        </p:txBody>
      </p:sp>
    </p:spTree>
    <p:extLst>
      <p:ext uri="{BB962C8B-B14F-4D97-AF65-F5344CB8AC3E}">
        <p14:creationId xmlns:p14="http://schemas.microsoft.com/office/powerpoint/2010/main" val="22640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F3848-7A8C-49C5-E1BB-D55381B2D3AD}"/>
              </a:ext>
            </a:extLst>
          </p:cNvPr>
          <p:cNvSpPr>
            <a:spLocks noGrp="1"/>
          </p:cNvSpPr>
          <p:nvPr>
            <p:ph type="title"/>
          </p:nvPr>
        </p:nvSpPr>
        <p:spPr>
          <a:xfrm>
            <a:off x="838200" y="365125"/>
            <a:ext cx="10515600" cy="1077309"/>
          </a:xfrm>
        </p:spPr>
        <p:txBody>
          <a:bodyPr>
            <a:normAutofit/>
          </a:bodyPr>
          <a:lstStyle/>
          <a:p>
            <a:r>
              <a:rPr lang="pt-PT" sz="3600" b="1" dirty="0">
                <a:latin typeface="Times New Roman" panose="02020603050405020304" pitchFamily="18" charset="0"/>
                <a:cs typeface="Times New Roman" panose="02020603050405020304" pitchFamily="18" charset="0"/>
              </a:rPr>
              <a:t>Metodologias</a:t>
            </a:r>
          </a:p>
        </p:txBody>
      </p:sp>
      <p:sp>
        <p:nvSpPr>
          <p:cNvPr id="3" name="Marcador de Posição de Conteúdo 2">
            <a:extLst>
              <a:ext uri="{FF2B5EF4-FFF2-40B4-BE49-F238E27FC236}">
                <a16:creationId xmlns:a16="http://schemas.microsoft.com/office/drawing/2014/main" id="{8FE0C9D2-7F27-1DE7-94A7-034E63CD7711}"/>
              </a:ext>
            </a:extLst>
          </p:cNvPr>
          <p:cNvSpPr>
            <a:spLocks noGrp="1"/>
          </p:cNvSpPr>
          <p:nvPr>
            <p:ph idx="1"/>
          </p:nvPr>
        </p:nvSpPr>
        <p:spPr/>
        <p:txBody>
          <a:bodyPr>
            <a:normAutofit/>
          </a:bodyPr>
          <a:lstStyle/>
          <a:p>
            <a:pPr>
              <a:lnSpc>
                <a:spcPct val="170000"/>
              </a:lnSpc>
            </a:pPr>
            <a:r>
              <a:rPr lang="pt-PT" sz="2000" b="1" dirty="0">
                <a:latin typeface="Times New Roman" panose="02020603050405020304" pitchFamily="18" charset="0"/>
                <a:cs typeface="Times New Roman" panose="02020603050405020304" pitchFamily="18" charset="0"/>
              </a:rPr>
              <a:t>Quanto a Natureza: </a:t>
            </a:r>
            <a:r>
              <a:rPr lang="pt-PT" sz="2000" dirty="0">
                <a:latin typeface="Times New Roman" panose="02020603050405020304" pitchFamily="18" charset="0"/>
                <a:cs typeface="Times New Roman" panose="02020603050405020304" pitchFamily="18" charset="0"/>
              </a:rPr>
              <a:t>Aplicada.</a:t>
            </a: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70000"/>
              </a:lnSpc>
            </a:pPr>
            <a:r>
              <a:rPr lang="pt-PT" sz="2000" b="1" dirty="0">
                <a:latin typeface="Times New Roman" panose="02020603050405020304" pitchFamily="18" charset="0"/>
                <a:cs typeface="Times New Roman" panose="02020603050405020304" pitchFamily="18" charset="0"/>
              </a:rPr>
              <a:t>Abordagem: </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Qualitativa. </a:t>
            </a:r>
            <a:endParaRPr lang="pt-PT" sz="2000"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r>
              <a:rPr lang="pt-PT" sz="2000" b="1" dirty="0">
                <a:latin typeface="Times New Roman" panose="02020603050405020304" pitchFamily="18" charset="0"/>
                <a:ea typeface="Calibri" panose="020F0502020204030204" pitchFamily="34" charset="0"/>
                <a:cs typeface="Times New Roman" panose="02020603050405020304" pitchFamily="18" charset="0"/>
              </a:rPr>
              <a:t>Objectivos: </a:t>
            </a:r>
            <a:r>
              <a:rPr lang="pt-PT" sz="2000" dirty="0">
                <a:latin typeface="Times New Roman" panose="02020603050405020304" pitchFamily="18" charset="0"/>
                <a:ea typeface="Calibri" panose="020F0502020204030204" pitchFamily="34" charset="0"/>
                <a:cs typeface="Times New Roman" panose="02020603050405020304" pitchFamily="18" charset="0"/>
              </a:rPr>
              <a:t>Exploratória</a:t>
            </a:r>
          </a:p>
          <a:p>
            <a:pPr>
              <a:lnSpc>
                <a:spcPct val="170000"/>
              </a:lnSpc>
            </a:pP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métodos de procedimento</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2000" dirty="0">
                <a:latin typeface="Times New Roman" panose="02020603050405020304" pitchFamily="18" charset="0"/>
                <a:ea typeface="Calibri" panose="020F0502020204030204" pitchFamily="34" charset="0"/>
                <a:cs typeface="Times New Roman" panose="02020603050405020304" pitchFamily="18" charset="0"/>
              </a:rPr>
              <a:t>P</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esquisa bibliográfica.</a:t>
            </a:r>
          </a:p>
          <a:p>
            <a:pPr>
              <a:lnSpc>
                <a:spcPct val="150000"/>
              </a:lnSpc>
            </a:pPr>
            <a:r>
              <a:rPr lang="pt-PT"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Técnicas de coleta de dados:</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2000" dirty="0">
                <a:latin typeface="Times New Roman" panose="02020603050405020304" pitchFamily="18" charset="0"/>
                <a:ea typeface="Calibri" panose="020F0502020204030204" pitchFamily="34" charset="0"/>
                <a:cs typeface="Times New Roman" panose="02020603050405020304" pitchFamily="18" charset="0"/>
              </a:rPr>
              <a:t>O</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bservação sistemática, Entrevista.</a:t>
            </a:r>
          </a:p>
          <a:p>
            <a:pPr>
              <a:lnSpc>
                <a:spcPct val="150000"/>
              </a:lnSpc>
            </a:pPr>
            <a:r>
              <a:rPr lang="pt-PT" sz="2000" b="1" dirty="0">
                <a:latin typeface="Times New Roman" panose="02020603050405020304" pitchFamily="18" charset="0"/>
                <a:cs typeface="Times New Roman" panose="02020603050405020304" pitchFamily="18" charset="0"/>
              </a:rPr>
              <a:t>População: </a:t>
            </a:r>
            <a:r>
              <a:rPr lang="pt-PT" sz="2000" dirty="0">
                <a:latin typeface="Times New Roman" panose="02020603050405020304" pitchFamily="18" charset="0"/>
                <a:cs typeface="Times New Roman" panose="02020603050405020304" pitchFamily="18" charset="0"/>
              </a:rPr>
              <a:t>2401</a:t>
            </a:r>
          </a:p>
          <a:p>
            <a:pPr>
              <a:lnSpc>
                <a:spcPct val="150000"/>
              </a:lnSpc>
            </a:pPr>
            <a:r>
              <a:rPr lang="pt-PT" sz="2000" b="1" dirty="0">
                <a:latin typeface="Times New Roman" panose="02020603050405020304" pitchFamily="18" charset="0"/>
                <a:cs typeface="Times New Roman" panose="02020603050405020304" pitchFamily="18" charset="0"/>
              </a:rPr>
              <a:t>Amostra:</a:t>
            </a:r>
            <a:r>
              <a:rPr lang="pt-PT" sz="2000" dirty="0">
                <a:latin typeface="Times New Roman" panose="02020603050405020304" pitchFamily="18" charset="0"/>
                <a:cs typeface="Times New Roman" panose="02020603050405020304" pitchFamily="18" charset="0"/>
              </a:rPr>
              <a:t>12</a:t>
            </a:r>
          </a:p>
        </p:txBody>
      </p:sp>
      <p:sp>
        <p:nvSpPr>
          <p:cNvPr id="4" name="Marcador de Posição da Data 3">
            <a:extLst>
              <a:ext uri="{FF2B5EF4-FFF2-40B4-BE49-F238E27FC236}">
                <a16:creationId xmlns:a16="http://schemas.microsoft.com/office/drawing/2014/main" id="{F08BC602-9310-158E-64DD-BD36881F212E}"/>
              </a:ext>
            </a:extLst>
          </p:cNvPr>
          <p:cNvSpPr>
            <a:spLocks noGrp="1"/>
          </p:cNvSpPr>
          <p:nvPr>
            <p:ph type="dt" sz="half" idx="10"/>
          </p:nvPr>
        </p:nvSpPr>
        <p:spPr/>
        <p:txBody>
          <a:bodyPr/>
          <a:lstStyle/>
          <a:p>
            <a:fld id="{1586E20B-80E8-4752-8B06-07A7450DDDD5}"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7E189FC5-DE06-8D70-F067-BDAEFB87ADA5}"/>
              </a:ext>
            </a:extLst>
          </p:cNvPr>
          <p:cNvSpPr>
            <a:spLocks noGrp="1"/>
          </p:cNvSpPr>
          <p:nvPr>
            <p:ph type="sldNum" sz="quarter" idx="12"/>
          </p:nvPr>
        </p:nvSpPr>
        <p:spPr/>
        <p:txBody>
          <a:bodyPr/>
          <a:lstStyle/>
          <a:p>
            <a:fld id="{F43D6323-4F48-41E3-9EDB-B7DB435BC8C6}" type="slidenum">
              <a:rPr lang="en-US" smtClean="0"/>
              <a:t>12</a:t>
            </a:fld>
            <a:endParaRPr lang="en-US"/>
          </a:p>
        </p:txBody>
      </p:sp>
    </p:spTree>
    <p:extLst>
      <p:ext uri="{BB962C8B-B14F-4D97-AF65-F5344CB8AC3E}">
        <p14:creationId xmlns:p14="http://schemas.microsoft.com/office/powerpoint/2010/main" val="327274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3DED5-FABC-5A6A-B041-5094F083D451}"/>
              </a:ext>
            </a:extLst>
          </p:cNvPr>
          <p:cNvSpPr>
            <a:spLocks noGrp="1"/>
          </p:cNvSpPr>
          <p:nvPr>
            <p:ph type="title"/>
          </p:nvPr>
        </p:nvSpPr>
        <p:spPr>
          <a:xfrm>
            <a:off x="838200" y="296533"/>
            <a:ext cx="10515600" cy="1025793"/>
          </a:xfrm>
        </p:spPr>
        <p:txBody>
          <a:bodyPr>
            <a:normAutofit/>
          </a:bodyPr>
          <a:lstStyle/>
          <a:p>
            <a:r>
              <a:rPr lang="pt-PT" sz="3600" b="1" dirty="0">
                <a:latin typeface="Times New Roman" panose="02020603050405020304" pitchFamily="18" charset="0"/>
                <a:cs typeface="Times New Roman" panose="02020603050405020304" pitchFamily="18" charset="0"/>
              </a:rPr>
              <a:t>Modelagem </a:t>
            </a:r>
          </a:p>
        </p:txBody>
      </p:sp>
      <p:pic>
        <p:nvPicPr>
          <p:cNvPr id="4" name="Picture 38">
            <a:extLst>
              <a:ext uri="{FF2B5EF4-FFF2-40B4-BE49-F238E27FC236}">
                <a16:creationId xmlns:a16="http://schemas.microsoft.com/office/drawing/2014/main" id="{8DFBB232-DF0B-C36E-8CA7-90EE2298B0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7244" y="1923628"/>
            <a:ext cx="9042400" cy="4255910"/>
          </a:xfrm>
          <a:prstGeom prst="rect">
            <a:avLst/>
          </a:prstGeom>
        </p:spPr>
      </p:pic>
      <p:sp>
        <p:nvSpPr>
          <p:cNvPr id="3" name="Marcador de Posição da Data 2">
            <a:extLst>
              <a:ext uri="{FF2B5EF4-FFF2-40B4-BE49-F238E27FC236}">
                <a16:creationId xmlns:a16="http://schemas.microsoft.com/office/drawing/2014/main" id="{0ACB4ADB-F5B2-E398-BFF5-9497068F5647}"/>
              </a:ext>
            </a:extLst>
          </p:cNvPr>
          <p:cNvSpPr>
            <a:spLocks noGrp="1"/>
          </p:cNvSpPr>
          <p:nvPr>
            <p:ph type="dt" sz="half" idx="10"/>
          </p:nvPr>
        </p:nvSpPr>
        <p:spPr/>
        <p:txBody>
          <a:bodyPr/>
          <a:lstStyle/>
          <a:p>
            <a:fld id="{011C6026-9721-41EA-B02D-AA98221B879C}"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FCEDFA7A-D66E-78CD-71C3-21943A251F1E}"/>
              </a:ext>
            </a:extLst>
          </p:cNvPr>
          <p:cNvSpPr>
            <a:spLocks noGrp="1"/>
          </p:cNvSpPr>
          <p:nvPr>
            <p:ph type="sldNum" sz="quarter" idx="12"/>
          </p:nvPr>
        </p:nvSpPr>
        <p:spPr/>
        <p:txBody>
          <a:bodyPr/>
          <a:lstStyle/>
          <a:p>
            <a:fld id="{F43D6323-4F48-41E3-9EDB-B7DB435BC8C6}" type="slidenum">
              <a:rPr lang="en-US" smtClean="0"/>
              <a:t>13</a:t>
            </a:fld>
            <a:endParaRPr lang="en-US"/>
          </a:p>
        </p:txBody>
      </p:sp>
      <p:sp>
        <p:nvSpPr>
          <p:cNvPr id="6" name="CaixaDeTexto 5">
            <a:extLst>
              <a:ext uri="{FF2B5EF4-FFF2-40B4-BE49-F238E27FC236}">
                <a16:creationId xmlns:a16="http://schemas.microsoft.com/office/drawing/2014/main" id="{739DC119-16D5-E739-C3A9-597F4086DA67}"/>
              </a:ext>
            </a:extLst>
          </p:cNvPr>
          <p:cNvSpPr txBox="1"/>
          <p:nvPr/>
        </p:nvSpPr>
        <p:spPr>
          <a:xfrm>
            <a:off x="1254034" y="1685744"/>
            <a:ext cx="2638697" cy="369332"/>
          </a:xfrm>
          <a:prstGeom prst="rect">
            <a:avLst/>
          </a:prstGeom>
          <a:noFill/>
        </p:spPr>
        <p:txBody>
          <a:bodyPr wrap="square" rtlCol="0">
            <a:spAutoFit/>
          </a:bodyPr>
          <a:lstStyle/>
          <a:p>
            <a:r>
              <a:rPr lang="pt-PT" dirty="0"/>
              <a:t>Diagrama de Atividades</a:t>
            </a:r>
          </a:p>
        </p:txBody>
      </p:sp>
    </p:spTree>
    <p:extLst>
      <p:ext uri="{BB962C8B-B14F-4D97-AF65-F5344CB8AC3E}">
        <p14:creationId xmlns:p14="http://schemas.microsoft.com/office/powerpoint/2010/main" val="36721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BE6B1-72C5-4B3F-4723-22B18A89DE0E}"/>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(cont.1)</a:t>
            </a:r>
          </a:p>
        </p:txBody>
      </p:sp>
      <p:pic>
        <p:nvPicPr>
          <p:cNvPr id="6" name="Picture 35">
            <a:extLst>
              <a:ext uri="{FF2B5EF4-FFF2-40B4-BE49-F238E27FC236}">
                <a16:creationId xmlns:a16="http://schemas.microsoft.com/office/drawing/2014/main" id="{3553EFDD-2556-39BC-0043-2D13ADFCCF7C}"/>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684"/>
          <a:stretch/>
        </p:blipFill>
        <p:spPr bwMode="auto">
          <a:xfrm>
            <a:off x="913795" y="1580051"/>
            <a:ext cx="9908880" cy="4303224"/>
          </a:xfrm>
          <a:prstGeom prst="rect">
            <a:avLst/>
          </a:prstGeom>
          <a:ln>
            <a:noFill/>
          </a:ln>
          <a:extLst>
            <a:ext uri="{53640926-AAD7-44D8-BBD7-CCE9431645EC}">
              <a14:shadowObscured xmlns:a14="http://schemas.microsoft.com/office/drawing/2010/main"/>
            </a:ext>
          </a:extLst>
        </p:spPr>
      </p:pic>
      <p:sp>
        <p:nvSpPr>
          <p:cNvPr id="3" name="Marcador de Posição da Data 2">
            <a:extLst>
              <a:ext uri="{FF2B5EF4-FFF2-40B4-BE49-F238E27FC236}">
                <a16:creationId xmlns:a16="http://schemas.microsoft.com/office/drawing/2014/main" id="{23AAAFF2-BA78-A4D0-60D7-84ED4E24C7B0}"/>
              </a:ext>
            </a:extLst>
          </p:cNvPr>
          <p:cNvSpPr>
            <a:spLocks noGrp="1"/>
          </p:cNvSpPr>
          <p:nvPr>
            <p:ph type="dt" sz="half" idx="10"/>
          </p:nvPr>
        </p:nvSpPr>
        <p:spPr/>
        <p:txBody>
          <a:bodyPr/>
          <a:lstStyle/>
          <a:p>
            <a:fld id="{1F7F3369-96CC-4A26-ADD6-94C3954FB0DE}" type="datetime1">
              <a:rPr lang="en-US" smtClean="0"/>
              <a:t>4/13/2023</a:t>
            </a:fld>
            <a:endParaRPr lang="en-US"/>
          </a:p>
        </p:txBody>
      </p:sp>
      <p:sp>
        <p:nvSpPr>
          <p:cNvPr id="4" name="Marcador de Posição do Número do Diapositivo 3">
            <a:extLst>
              <a:ext uri="{FF2B5EF4-FFF2-40B4-BE49-F238E27FC236}">
                <a16:creationId xmlns:a16="http://schemas.microsoft.com/office/drawing/2014/main" id="{E82F5105-3642-8A63-1B48-25626D80738E}"/>
              </a:ext>
            </a:extLst>
          </p:cNvPr>
          <p:cNvSpPr>
            <a:spLocks noGrp="1"/>
          </p:cNvSpPr>
          <p:nvPr>
            <p:ph type="sldNum" sz="quarter" idx="12"/>
          </p:nvPr>
        </p:nvSpPr>
        <p:spPr/>
        <p:txBody>
          <a:bodyPr/>
          <a:lstStyle/>
          <a:p>
            <a:fld id="{F43D6323-4F48-41E3-9EDB-B7DB435BC8C6}" type="slidenum">
              <a:rPr lang="en-US" smtClean="0"/>
              <a:t>14</a:t>
            </a:fld>
            <a:endParaRPr lang="en-US"/>
          </a:p>
        </p:txBody>
      </p:sp>
      <p:sp>
        <p:nvSpPr>
          <p:cNvPr id="8" name="CaixaDeTexto 7">
            <a:extLst>
              <a:ext uri="{FF2B5EF4-FFF2-40B4-BE49-F238E27FC236}">
                <a16:creationId xmlns:a16="http://schemas.microsoft.com/office/drawing/2014/main" id="{6347E98E-E4A0-2D48-7260-E0E1C3AAD945}"/>
              </a:ext>
            </a:extLst>
          </p:cNvPr>
          <p:cNvSpPr txBox="1"/>
          <p:nvPr/>
        </p:nvSpPr>
        <p:spPr>
          <a:xfrm>
            <a:off x="1345474" y="1690688"/>
            <a:ext cx="3004457" cy="369332"/>
          </a:xfrm>
          <a:prstGeom prst="rect">
            <a:avLst/>
          </a:prstGeom>
          <a:noFill/>
        </p:spPr>
        <p:txBody>
          <a:bodyPr wrap="square" rtlCol="0">
            <a:spAutoFit/>
          </a:bodyPr>
          <a:lstStyle/>
          <a:p>
            <a:r>
              <a:rPr lang="pt-PT" dirty="0"/>
              <a:t>Diagrama de Classe</a:t>
            </a:r>
          </a:p>
        </p:txBody>
      </p:sp>
    </p:spTree>
    <p:extLst>
      <p:ext uri="{BB962C8B-B14F-4D97-AF65-F5344CB8AC3E}">
        <p14:creationId xmlns:p14="http://schemas.microsoft.com/office/powerpoint/2010/main" val="5849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9007C-E782-8C70-CA1B-514025D0A9D1}"/>
              </a:ext>
            </a:extLst>
          </p:cNvPr>
          <p:cNvSpPr>
            <a:spLocks noGrp="1"/>
          </p:cNvSpPr>
          <p:nvPr>
            <p:ph type="title"/>
          </p:nvPr>
        </p:nvSpPr>
        <p:spPr>
          <a:xfrm>
            <a:off x="913794" y="489500"/>
            <a:ext cx="10353762" cy="738799"/>
          </a:xfrm>
        </p:spPr>
        <p:txBody>
          <a:bodyPr>
            <a:normAutofit/>
          </a:bodyPr>
          <a:lstStyle/>
          <a:p>
            <a:r>
              <a:rPr lang="pt-PT" sz="3600" b="1" dirty="0">
                <a:latin typeface="Times New Roman" panose="02020603050405020304" pitchFamily="18" charset="0"/>
                <a:cs typeface="Times New Roman" panose="02020603050405020304" pitchFamily="18" charset="0"/>
              </a:rPr>
              <a:t>Modelagem (cont.2)</a:t>
            </a:r>
          </a:p>
        </p:txBody>
      </p:sp>
      <p:pic>
        <p:nvPicPr>
          <p:cNvPr id="4" name="Picture 39">
            <a:extLst>
              <a:ext uri="{FF2B5EF4-FFF2-40B4-BE49-F238E27FC236}">
                <a16:creationId xmlns:a16="http://schemas.microsoft.com/office/drawing/2014/main" id="{F5BFA5D1-BDFF-0062-F9C0-21D3BB2A36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6463"/>
          <a:stretch/>
        </p:blipFill>
        <p:spPr bwMode="auto">
          <a:xfrm>
            <a:off x="2006222" y="1378424"/>
            <a:ext cx="7356142" cy="4504851"/>
          </a:xfrm>
          <a:prstGeom prst="rect">
            <a:avLst/>
          </a:prstGeom>
          <a:ln>
            <a:noFill/>
          </a:ln>
          <a:extLst>
            <a:ext uri="{53640926-AAD7-44D8-BBD7-CCE9431645EC}">
              <a14:shadowObscured xmlns:a14="http://schemas.microsoft.com/office/drawing/2010/main"/>
            </a:ext>
          </a:extLst>
        </p:spPr>
      </p:pic>
      <p:sp>
        <p:nvSpPr>
          <p:cNvPr id="3" name="Marcador de Posição da Data 2">
            <a:extLst>
              <a:ext uri="{FF2B5EF4-FFF2-40B4-BE49-F238E27FC236}">
                <a16:creationId xmlns:a16="http://schemas.microsoft.com/office/drawing/2014/main" id="{94FFF8E8-1704-3916-A63D-8142400CB5DA}"/>
              </a:ext>
            </a:extLst>
          </p:cNvPr>
          <p:cNvSpPr>
            <a:spLocks noGrp="1"/>
          </p:cNvSpPr>
          <p:nvPr>
            <p:ph type="dt" sz="half" idx="10"/>
          </p:nvPr>
        </p:nvSpPr>
        <p:spPr/>
        <p:txBody>
          <a:bodyPr/>
          <a:lstStyle/>
          <a:p>
            <a:fld id="{030BB128-0F52-41B7-977A-3160F3F44285}"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62E0E885-9E9C-46BC-0A1A-6D0A74F4E07B}"/>
              </a:ext>
            </a:extLst>
          </p:cNvPr>
          <p:cNvSpPr>
            <a:spLocks noGrp="1"/>
          </p:cNvSpPr>
          <p:nvPr>
            <p:ph type="sldNum" sz="quarter" idx="12"/>
          </p:nvPr>
        </p:nvSpPr>
        <p:spPr/>
        <p:txBody>
          <a:bodyPr/>
          <a:lstStyle/>
          <a:p>
            <a:fld id="{F43D6323-4F48-41E3-9EDB-B7DB435BC8C6}" type="slidenum">
              <a:rPr lang="en-US" smtClean="0"/>
              <a:t>15</a:t>
            </a:fld>
            <a:endParaRPr lang="en-US"/>
          </a:p>
        </p:txBody>
      </p:sp>
      <p:sp>
        <p:nvSpPr>
          <p:cNvPr id="6" name="CaixaDeTexto 5">
            <a:extLst>
              <a:ext uri="{FF2B5EF4-FFF2-40B4-BE49-F238E27FC236}">
                <a16:creationId xmlns:a16="http://schemas.microsoft.com/office/drawing/2014/main" id="{2B61573F-F0E7-CEE2-01ED-4C8573D7C822}"/>
              </a:ext>
            </a:extLst>
          </p:cNvPr>
          <p:cNvSpPr txBox="1"/>
          <p:nvPr/>
        </p:nvSpPr>
        <p:spPr>
          <a:xfrm>
            <a:off x="1149531" y="1554480"/>
            <a:ext cx="3122023" cy="369332"/>
          </a:xfrm>
          <a:prstGeom prst="rect">
            <a:avLst/>
          </a:prstGeom>
          <a:noFill/>
        </p:spPr>
        <p:txBody>
          <a:bodyPr wrap="square" rtlCol="0">
            <a:spAutoFit/>
          </a:bodyPr>
          <a:lstStyle/>
          <a:p>
            <a:r>
              <a:rPr lang="pt-PT" dirty="0"/>
              <a:t>Diagrama de caso de uso</a:t>
            </a:r>
          </a:p>
        </p:txBody>
      </p:sp>
    </p:spTree>
    <p:extLst>
      <p:ext uri="{BB962C8B-B14F-4D97-AF65-F5344CB8AC3E}">
        <p14:creationId xmlns:p14="http://schemas.microsoft.com/office/powerpoint/2010/main" val="121274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9DEE0-10D1-2F1A-9BBF-5E5006AA90E9}"/>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(cont.3)</a:t>
            </a:r>
          </a:p>
        </p:txBody>
      </p:sp>
      <p:pic>
        <p:nvPicPr>
          <p:cNvPr id="4" name="Picture 41">
            <a:extLst>
              <a:ext uri="{FF2B5EF4-FFF2-40B4-BE49-F238E27FC236}">
                <a16:creationId xmlns:a16="http://schemas.microsoft.com/office/drawing/2014/main" id="{A21E7666-27BE-9AE0-3F1E-6DB4C7D7E7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31109" y="1825625"/>
            <a:ext cx="8929781" cy="4351338"/>
          </a:xfrm>
          <a:prstGeom prst="rect">
            <a:avLst/>
          </a:prstGeom>
        </p:spPr>
      </p:pic>
      <p:sp>
        <p:nvSpPr>
          <p:cNvPr id="3" name="Marcador de Posição da Data 2">
            <a:extLst>
              <a:ext uri="{FF2B5EF4-FFF2-40B4-BE49-F238E27FC236}">
                <a16:creationId xmlns:a16="http://schemas.microsoft.com/office/drawing/2014/main" id="{83DCC05D-DA1B-864E-C18F-2C9077132F92}"/>
              </a:ext>
            </a:extLst>
          </p:cNvPr>
          <p:cNvSpPr>
            <a:spLocks noGrp="1"/>
          </p:cNvSpPr>
          <p:nvPr>
            <p:ph type="dt" sz="half" idx="10"/>
          </p:nvPr>
        </p:nvSpPr>
        <p:spPr/>
        <p:txBody>
          <a:bodyPr/>
          <a:lstStyle/>
          <a:p>
            <a:fld id="{799383E7-B1C8-4608-91BF-D7C00BC5A414}"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05C8FF3A-B59C-F0D2-3BF6-2BE70B87CB01}"/>
              </a:ext>
            </a:extLst>
          </p:cNvPr>
          <p:cNvSpPr>
            <a:spLocks noGrp="1"/>
          </p:cNvSpPr>
          <p:nvPr>
            <p:ph type="sldNum" sz="quarter" idx="12"/>
          </p:nvPr>
        </p:nvSpPr>
        <p:spPr/>
        <p:txBody>
          <a:bodyPr/>
          <a:lstStyle/>
          <a:p>
            <a:fld id="{F43D6323-4F48-41E3-9EDB-B7DB435BC8C6}" type="slidenum">
              <a:rPr lang="en-US" smtClean="0"/>
              <a:t>16</a:t>
            </a:fld>
            <a:endParaRPr lang="en-US"/>
          </a:p>
        </p:txBody>
      </p:sp>
      <p:sp>
        <p:nvSpPr>
          <p:cNvPr id="6" name="CaixaDeTexto 5">
            <a:extLst>
              <a:ext uri="{FF2B5EF4-FFF2-40B4-BE49-F238E27FC236}">
                <a16:creationId xmlns:a16="http://schemas.microsoft.com/office/drawing/2014/main" id="{4B12B5C7-9518-B27B-9F4F-463A9198A8CF}"/>
              </a:ext>
            </a:extLst>
          </p:cNvPr>
          <p:cNvSpPr txBox="1"/>
          <p:nvPr/>
        </p:nvSpPr>
        <p:spPr>
          <a:xfrm>
            <a:off x="838200" y="1690688"/>
            <a:ext cx="3198223" cy="369332"/>
          </a:xfrm>
          <a:prstGeom prst="rect">
            <a:avLst/>
          </a:prstGeom>
          <a:noFill/>
        </p:spPr>
        <p:txBody>
          <a:bodyPr wrap="square" rtlCol="0">
            <a:spAutoFit/>
          </a:bodyPr>
          <a:lstStyle/>
          <a:p>
            <a:r>
              <a:rPr lang="pt-PT" dirty="0"/>
              <a:t>DFD</a:t>
            </a:r>
          </a:p>
        </p:txBody>
      </p:sp>
    </p:spTree>
    <p:extLst>
      <p:ext uri="{BB962C8B-B14F-4D97-AF65-F5344CB8AC3E}">
        <p14:creationId xmlns:p14="http://schemas.microsoft.com/office/powerpoint/2010/main" val="270725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3FA98-65E5-830B-DB4B-BFDECF97ADD8}"/>
              </a:ext>
            </a:extLst>
          </p:cNvPr>
          <p:cNvSpPr>
            <a:spLocks noGrp="1"/>
          </p:cNvSpPr>
          <p:nvPr>
            <p:ph type="title"/>
          </p:nvPr>
        </p:nvSpPr>
        <p:spPr>
          <a:xfrm>
            <a:off x="838200" y="365125"/>
            <a:ext cx="10515600" cy="909883"/>
          </a:xfrm>
        </p:spPr>
        <p:txBody>
          <a:bodyPr>
            <a:normAutofit/>
          </a:bodyPr>
          <a:lstStyle/>
          <a:p>
            <a:r>
              <a:rPr lang="pt-PT" sz="3600" b="1" dirty="0">
                <a:latin typeface="Times New Roman" panose="02020603050405020304" pitchFamily="18" charset="0"/>
                <a:cs typeface="Times New Roman" panose="02020603050405020304" pitchFamily="18" charset="0"/>
              </a:rPr>
              <a:t>Modelagem( cont.4)</a:t>
            </a:r>
          </a:p>
        </p:txBody>
      </p:sp>
      <p:pic>
        <p:nvPicPr>
          <p:cNvPr id="4" name="Picture 34">
            <a:extLst>
              <a:ext uri="{FF2B5EF4-FFF2-40B4-BE49-F238E27FC236}">
                <a16:creationId xmlns:a16="http://schemas.microsoft.com/office/drawing/2014/main" id="{A539ABD2-9921-47CE-A0AE-AA7784DCC2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6096" y="1405719"/>
            <a:ext cx="8565839" cy="4339987"/>
          </a:xfrm>
          <a:prstGeom prst="rect">
            <a:avLst/>
          </a:prstGeom>
        </p:spPr>
      </p:pic>
      <p:sp>
        <p:nvSpPr>
          <p:cNvPr id="3" name="Marcador de Posição da Data 2">
            <a:extLst>
              <a:ext uri="{FF2B5EF4-FFF2-40B4-BE49-F238E27FC236}">
                <a16:creationId xmlns:a16="http://schemas.microsoft.com/office/drawing/2014/main" id="{BCC87602-91AA-2E19-8650-FE9B0022FE6A}"/>
              </a:ext>
            </a:extLst>
          </p:cNvPr>
          <p:cNvSpPr>
            <a:spLocks noGrp="1"/>
          </p:cNvSpPr>
          <p:nvPr>
            <p:ph type="dt" sz="half" idx="10"/>
          </p:nvPr>
        </p:nvSpPr>
        <p:spPr/>
        <p:txBody>
          <a:bodyPr/>
          <a:lstStyle/>
          <a:p>
            <a:fld id="{37CDBA3A-7875-45F3-8F40-632E8519B0F0}"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FCE1BAAA-17DB-6FF2-9290-E050B7C65649}"/>
              </a:ext>
            </a:extLst>
          </p:cNvPr>
          <p:cNvSpPr>
            <a:spLocks noGrp="1"/>
          </p:cNvSpPr>
          <p:nvPr>
            <p:ph type="sldNum" sz="quarter" idx="12"/>
          </p:nvPr>
        </p:nvSpPr>
        <p:spPr/>
        <p:txBody>
          <a:bodyPr/>
          <a:lstStyle/>
          <a:p>
            <a:fld id="{F43D6323-4F48-41E3-9EDB-B7DB435BC8C6}" type="slidenum">
              <a:rPr lang="en-US" smtClean="0"/>
              <a:t>17</a:t>
            </a:fld>
            <a:endParaRPr lang="en-US"/>
          </a:p>
        </p:txBody>
      </p:sp>
      <p:sp>
        <p:nvSpPr>
          <p:cNvPr id="6" name="CaixaDeTexto 5">
            <a:extLst>
              <a:ext uri="{FF2B5EF4-FFF2-40B4-BE49-F238E27FC236}">
                <a16:creationId xmlns:a16="http://schemas.microsoft.com/office/drawing/2014/main" id="{D9A1FCFF-8F8E-F587-62D6-D0819F039B26}"/>
              </a:ext>
            </a:extLst>
          </p:cNvPr>
          <p:cNvSpPr txBox="1"/>
          <p:nvPr/>
        </p:nvSpPr>
        <p:spPr>
          <a:xfrm>
            <a:off x="1476102" y="1516320"/>
            <a:ext cx="1541417" cy="369332"/>
          </a:xfrm>
          <a:prstGeom prst="rect">
            <a:avLst/>
          </a:prstGeom>
          <a:noFill/>
        </p:spPr>
        <p:txBody>
          <a:bodyPr wrap="square" rtlCol="0">
            <a:spAutoFit/>
          </a:bodyPr>
          <a:lstStyle/>
          <a:p>
            <a:r>
              <a:rPr lang="pt-PT" dirty="0"/>
              <a:t>DER</a:t>
            </a:r>
          </a:p>
        </p:txBody>
      </p:sp>
    </p:spTree>
    <p:extLst>
      <p:ext uri="{BB962C8B-B14F-4D97-AF65-F5344CB8AC3E}">
        <p14:creationId xmlns:p14="http://schemas.microsoft.com/office/powerpoint/2010/main" val="378324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D0D35-2C6D-2E97-68BB-339FF70B04BF}"/>
              </a:ext>
            </a:extLst>
          </p:cNvPr>
          <p:cNvSpPr>
            <a:spLocks noGrp="1"/>
          </p:cNvSpPr>
          <p:nvPr>
            <p:ph type="title"/>
          </p:nvPr>
        </p:nvSpPr>
        <p:spPr>
          <a:xfrm>
            <a:off x="838200" y="365126"/>
            <a:ext cx="10515600" cy="948520"/>
          </a:xfrm>
        </p:spPr>
        <p:txBody>
          <a:bodyPr>
            <a:normAutofit/>
          </a:bodyPr>
          <a:lstStyle/>
          <a:p>
            <a:r>
              <a:rPr lang="pt-PT" sz="3600" b="1" dirty="0">
                <a:latin typeface="Times New Roman" panose="02020603050405020304" pitchFamily="18" charset="0"/>
                <a:cs typeface="Times New Roman" panose="02020603050405020304" pitchFamily="18" charset="0"/>
              </a:rPr>
              <a:t>Modelagem (cont.5)</a:t>
            </a:r>
          </a:p>
        </p:txBody>
      </p:sp>
      <p:pic>
        <p:nvPicPr>
          <p:cNvPr id="4" name="Picture 17">
            <a:extLst>
              <a:ext uri="{FF2B5EF4-FFF2-40B4-BE49-F238E27FC236}">
                <a16:creationId xmlns:a16="http://schemas.microsoft.com/office/drawing/2014/main" id="{9535EBFC-9035-90FA-4FD9-BD21BF495C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7" t="5363" b="644"/>
          <a:stretch/>
        </p:blipFill>
        <p:spPr bwMode="auto">
          <a:xfrm>
            <a:off x="979714" y="1313645"/>
            <a:ext cx="9774722" cy="4538515"/>
          </a:xfrm>
          <a:prstGeom prst="rect">
            <a:avLst/>
          </a:prstGeom>
          <a:noFill/>
          <a:ln>
            <a:noFill/>
          </a:ln>
        </p:spPr>
      </p:pic>
      <p:sp>
        <p:nvSpPr>
          <p:cNvPr id="3" name="Marcador de Posição da Data 2">
            <a:extLst>
              <a:ext uri="{FF2B5EF4-FFF2-40B4-BE49-F238E27FC236}">
                <a16:creationId xmlns:a16="http://schemas.microsoft.com/office/drawing/2014/main" id="{A2F9045D-DA9C-615A-BE81-6FB06E7926BB}"/>
              </a:ext>
            </a:extLst>
          </p:cNvPr>
          <p:cNvSpPr>
            <a:spLocks noGrp="1"/>
          </p:cNvSpPr>
          <p:nvPr>
            <p:ph type="dt" sz="half" idx="10"/>
          </p:nvPr>
        </p:nvSpPr>
        <p:spPr/>
        <p:txBody>
          <a:bodyPr/>
          <a:lstStyle/>
          <a:p>
            <a:fld id="{B56DE86D-916D-4EF2-BBD9-064831F9A773}"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5E1EB005-F969-E859-2BBF-D639900D1FC6}"/>
              </a:ext>
            </a:extLst>
          </p:cNvPr>
          <p:cNvSpPr>
            <a:spLocks noGrp="1"/>
          </p:cNvSpPr>
          <p:nvPr>
            <p:ph type="sldNum" sz="quarter" idx="12"/>
          </p:nvPr>
        </p:nvSpPr>
        <p:spPr/>
        <p:txBody>
          <a:bodyPr/>
          <a:lstStyle/>
          <a:p>
            <a:fld id="{F43D6323-4F48-41E3-9EDB-B7DB435BC8C6}" type="slidenum">
              <a:rPr lang="en-US" smtClean="0"/>
              <a:t>18</a:t>
            </a:fld>
            <a:endParaRPr lang="en-US"/>
          </a:p>
        </p:txBody>
      </p:sp>
      <p:sp>
        <p:nvSpPr>
          <p:cNvPr id="6" name="CaixaDeTexto 5">
            <a:extLst>
              <a:ext uri="{FF2B5EF4-FFF2-40B4-BE49-F238E27FC236}">
                <a16:creationId xmlns:a16="http://schemas.microsoft.com/office/drawing/2014/main" id="{FF1C903D-8C07-374A-90E7-07D07B1E2486}"/>
              </a:ext>
            </a:extLst>
          </p:cNvPr>
          <p:cNvSpPr txBox="1"/>
          <p:nvPr/>
        </p:nvSpPr>
        <p:spPr>
          <a:xfrm>
            <a:off x="838200" y="1672046"/>
            <a:ext cx="3211286" cy="369332"/>
          </a:xfrm>
          <a:prstGeom prst="rect">
            <a:avLst/>
          </a:prstGeom>
          <a:noFill/>
        </p:spPr>
        <p:txBody>
          <a:bodyPr wrap="square" rtlCol="0">
            <a:spAutoFit/>
          </a:bodyPr>
          <a:lstStyle/>
          <a:p>
            <a:r>
              <a:rPr lang="pt-PT" dirty="0"/>
              <a:t>Diagrama de Estado</a:t>
            </a:r>
          </a:p>
        </p:txBody>
      </p:sp>
    </p:spTree>
    <p:extLst>
      <p:ext uri="{BB962C8B-B14F-4D97-AF65-F5344CB8AC3E}">
        <p14:creationId xmlns:p14="http://schemas.microsoft.com/office/powerpoint/2010/main" val="367167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6B3CB-0831-A915-1281-A052E2DD039A}"/>
              </a:ext>
            </a:extLst>
          </p:cNvPr>
          <p:cNvSpPr>
            <a:spLocks noGrp="1"/>
          </p:cNvSpPr>
          <p:nvPr>
            <p:ph type="title"/>
          </p:nvPr>
        </p:nvSpPr>
        <p:spPr>
          <a:xfrm>
            <a:off x="838200" y="365126"/>
            <a:ext cx="10515600" cy="1000036"/>
          </a:xfrm>
        </p:spPr>
        <p:txBody>
          <a:bodyPr>
            <a:normAutofit/>
          </a:bodyPr>
          <a:lstStyle/>
          <a:p>
            <a:r>
              <a:rPr lang="pt-PT" sz="3600" b="1" dirty="0">
                <a:latin typeface="Times New Roman" panose="02020603050405020304" pitchFamily="18" charset="0"/>
                <a:cs typeface="Times New Roman" panose="02020603050405020304" pitchFamily="18" charset="0"/>
              </a:rPr>
              <a:t>Modelagem (cont.6)</a:t>
            </a:r>
          </a:p>
        </p:txBody>
      </p:sp>
      <p:pic>
        <p:nvPicPr>
          <p:cNvPr id="8" name="Picture 40">
            <a:extLst>
              <a:ext uri="{FF2B5EF4-FFF2-40B4-BE49-F238E27FC236}">
                <a16:creationId xmlns:a16="http://schemas.microsoft.com/office/drawing/2014/main" id="{ED7246EF-990E-1BD5-09D9-42477112C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79" y="1365162"/>
            <a:ext cx="9389660" cy="4518113"/>
          </a:xfrm>
          <a:prstGeom prst="rect">
            <a:avLst/>
          </a:prstGeom>
        </p:spPr>
      </p:pic>
      <p:sp>
        <p:nvSpPr>
          <p:cNvPr id="3" name="Marcador de Posição da Data 2">
            <a:extLst>
              <a:ext uri="{FF2B5EF4-FFF2-40B4-BE49-F238E27FC236}">
                <a16:creationId xmlns:a16="http://schemas.microsoft.com/office/drawing/2014/main" id="{BA6A268B-2E61-20B1-2E43-F5E5FF3BC688}"/>
              </a:ext>
            </a:extLst>
          </p:cNvPr>
          <p:cNvSpPr>
            <a:spLocks noGrp="1"/>
          </p:cNvSpPr>
          <p:nvPr>
            <p:ph type="dt" sz="half" idx="10"/>
          </p:nvPr>
        </p:nvSpPr>
        <p:spPr/>
        <p:txBody>
          <a:bodyPr/>
          <a:lstStyle/>
          <a:p>
            <a:fld id="{2FDE52FF-0BF4-4C53-9D28-0868D931613B}"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FE74BF66-8CDA-0342-3C5C-6DBFC22A0B4D}"/>
              </a:ext>
            </a:extLst>
          </p:cNvPr>
          <p:cNvSpPr>
            <a:spLocks noGrp="1"/>
          </p:cNvSpPr>
          <p:nvPr>
            <p:ph type="sldNum" sz="quarter" idx="12"/>
          </p:nvPr>
        </p:nvSpPr>
        <p:spPr/>
        <p:txBody>
          <a:bodyPr/>
          <a:lstStyle/>
          <a:p>
            <a:fld id="{F43D6323-4F48-41E3-9EDB-B7DB435BC8C6}" type="slidenum">
              <a:rPr lang="en-US" smtClean="0"/>
              <a:t>19</a:t>
            </a:fld>
            <a:endParaRPr lang="en-US"/>
          </a:p>
        </p:txBody>
      </p:sp>
      <p:sp>
        <p:nvSpPr>
          <p:cNvPr id="4" name="CaixaDeTexto 3">
            <a:extLst>
              <a:ext uri="{FF2B5EF4-FFF2-40B4-BE49-F238E27FC236}">
                <a16:creationId xmlns:a16="http://schemas.microsoft.com/office/drawing/2014/main" id="{A569F8AC-B640-8D5A-CDCB-0B29246457EC}"/>
              </a:ext>
            </a:extLst>
          </p:cNvPr>
          <p:cNvSpPr txBox="1"/>
          <p:nvPr/>
        </p:nvSpPr>
        <p:spPr>
          <a:xfrm>
            <a:off x="736979" y="1476103"/>
            <a:ext cx="3835021" cy="369332"/>
          </a:xfrm>
          <a:prstGeom prst="rect">
            <a:avLst/>
          </a:prstGeom>
          <a:noFill/>
        </p:spPr>
        <p:txBody>
          <a:bodyPr wrap="square" rtlCol="0">
            <a:spAutoFit/>
          </a:bodyPr>
          <a:lstStyle/>
          <a:p>
            <a:r>
              <a:rPr lang="pt-PT" dirty="0"/>
              <a:t>Diagrama de </a:t>
            </a:r>
            <a:r>
              <a:rPr lang="pt-PT" dirty="0" err="1"/>
              <a:t>objecto</a:t>
            </a:r>
            <a:endParaRPr lang="pt-PT" dirty="0"/>
          </a:p>
        </p:txBody>
      </p:sp>
    </p:spTree>
    <p:extLst>
      <p:ext uri="{BB962C8B-B14F-4D97-AF65-F5344CB8AC3E}">
        <p14:creationId xmlns:p14="http://schemas.microsoft.com/office/powerpoint/2010/main" val="353696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0A5-BAB5-0A8C-2B06-EF1C535E89C2}"/>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Estrutura do Trabalho</a:t>
            </a:r>
          </a:p>
        </p:txBody>
      </p:sp>
      <p:sp>
        <p:nvSpPr>
          <p:cNvPr id="3" name="Marcador de Posição de Conteúdo 2">
            <a:extLst>
              <a:ext uri="{FF2B5EF4-FFF2-40B4-BE49-F238E27FC236}">
                <a16:creationId xmlns:a16="http://schemas.microsoft.com/office/drawing/2014/main" id="{80B6E485-69DC-F25D-BCC7-ED9F13EFC0B8}"/>
              </a:ext>
            </a:extLst>
          </p:cNvPr>
          <p:cNvSpPr>
            <a:spLocks noGrp="1"/>
          </p:cNvSpPr>
          <p:nvPr>
            <p:ph sz="half" idx="2"/>
          </p:nvPr>
        </p:nvSpPr>
        <p:spPr>
          <a:xfrm>
            <a:off x="836612" y="1835373"/>
            <a:ext cx="5157787" cy="3684588"/>
          </a:xfrm>
        </p:spPr>
        <p:txBody>
          <a:bodyPr>
            <a:noAutofit/>
          </a:bodyPr>
          <a:lstStyle/>
          <a:p>
            <a:pPr algn="just">
              <a:lnSpc>
                <a:spcPct val="150000"/>
              </a:lnSpc>
            </a:pPr>
            <a:r>
              <a:rPr lang="pt-PT" sz="2000" dirty="0">
                <a:latin typeface="Times New Roman" panose="02020603050405020304" pitchFamily="18" charset="0"/>
                <a:cs typeface="Times New Roman" panose="02020603050405020304" pitchFamily="18" charset="0"/>
              </a:rPr>
              <a:t>Introdução;</a:t>
            </a:r>
          </a:p>
          <a:p>
            <a:pPr algn="just">
              <a:lnSpc>
                <a:spcPct val="150000"/>
              </a:lnSpc>
            </a:pPr>
            <a:r>
              <a:rPr lang="pt-PT" sz="2000" dirty="0">
                <a:latin typeface="Times New Roman" panose="02020603050405020304" pitchFamily="18" charset="0"/>
                <a:cs typeface="Times New Roman" panose="02020603050405020304" pitchFamily="18" charset="0"/>
              </a:rPr>
              <a:t>Problematização ;</a:t>
            </a:r>
          </a:p>
          <a:p>
            <a:pPr algn="just">
              <a:lnSpc>
                <a:spcPct val="150000"/>
              </a:lnSpc>
            </a:pPr>
            <a:r>
              <a:rPr lang="pt-PT" sz="2000" dirty="0" err="1">
                <a:latin typeface="Times New Roman" panose="02020603050405020304" pitchFamily="18" charset="0"/>
                <a:cs typeface="Times New Roman" panose="02020603050405020304" pitchFamily="18" charset="0"/>
              </a:rPr>
              <a:t>Objesctivos</a:t>
            </a:r>
            <a:r>
              <a:rPr lang="pt-PT" sz="2000" dirty="0">
                <a:latin typeface="Times New Roman" panose="02020603050405020304" pitchFamily="18" charset="0"/>
                <a:cs typeface="Times New Roman" panose="02020603050405020304" pitchFamily="18" charset="0"/>
              </a:rPr>
              <a:t>: geral e específicos;</a:t>
            </a:r>
          </a:p>
          <a:p>
            <a:pPr algn="just">
              <a:lnSpc>
                <a:spcPct val="150000"/>
              </a:lnSpc>
            </a:pPr>
            <a:r>
              <a:rPr lang="pt-PT" sz="2000" dirty="0">
                <a:latin typeface="Times New Roman" panose="02020603050405020304" pitchFamily="18" charset="0"/>
                <a:cs typeface="Times New Roman" panose="02020603050405020304" pitchFamily="18" charset="0"/>
              </a:rPr>
              <a:t>Justificativa;</a:t>
            </a:r>
          </a:p>
          <a:p>
            <a:pPr algn="just">
              <a:lnSpc>
                <a:spcPct val="150000"/>
              </a:lnSpc>
            </a:pPr>
            <a:r>
              <a:rPr lang="pt-PT" sz="2000" dirty="0">
                <a:latin typeface="Times New Roman" panose="02020603050405020304" pitchFamily="18" charset="0"/>
                <a:cs typeface="Times New Roman" panose="02020603050405020304" pitchFamily="18" charset="0"/>
              </a:rPr>
              <a:t>Revisão da Literal;</a:t>
            </a:r>
          </a:p>
          <a:p>
            <a:pPr algn="just">
              <a:lnSpc>
                <a:spcPct val="150000"/>
              </a:lnSpc>
            </a:pPr>
            <a:r>
              <a:rPr lang="pt-PT" sz="2000" dirty="0">
                <a:latin typeface="Times New Roman" panose="02020603050405020304" pitchFamily="18" charset="0"/>
                <a:cs typeface="Times New Roman" panose="02020603050405020304" pitchFamily="18" charset="0"/>
              </a:rPr>
              <a:t>Metodologia;</a:t>
            </a:r>
          </a:p>
          <a:p>
            <a:pPr algn="just"/>
            <a:endParaRPr lang="pt-PT" sz="2000" dirty="0"/>
          </a:p>
        </p:txBody>
      </p:sp>
      <p:sp>
        <p:nvSpPr>
          <p:cNvPr id="8" name="Marcador de Posição de Conteúdo 7">
            <a:extLst>
              <a:ext uri="{FF2B5EF4-FFF2-40B4-BE49-F238E27FC236}">
                <a16:creationId xmlns:a16="http://schemas.microsoft.com/office/drawing/2014/main" id="{10AF9C3A-6446-5B09-921A-74B8B03A0FD6}"/>
              </a:ext>
            </a:extLst>
          </p:cNvPr>
          <p:cNvSpPr>
            <a:spLocks noGrp="1"/>
          </p:cNvSpPr>
          <p:nvPr>
            <p:ph sz="quarter" idx="4"/>
          </p:nvPr>
        </p:nvSpPr>
        <p:spPr>
          <a:xfrm>
            <a:off x="6197603" y="1835373"/>
            <a:ext cx="5183188" cy="3684588"/>
          </a:xfrm>
        </p:spPr>
        <p:txBody>
          <a:bodyPr>
            <a:normAutofit/>
          </a:bodyPr>
          <a:lstStyle/>
          <a:p>
            <a:pPr algn="just">
              <a:lnSpc>
                <a:spcPct val="150000"/>
              </a:lnSpc>
            </a:pPr>
            <a:r>
              <a:rPr lang="pt-PT" sz="2000" dirty="0">
                <a:latin typeface="Times New Roman" panose="02020603050405020304" pitchFamily="18" charset="0"/>
                <a:cs typeface="Times New Roman" panose="02020603050405020304" pitchFamily="18" charset="0"/>
              </a:rPr>
              <a:t>Modelagem do Sistema;</a:t>
            </a:r>
          </a:p>
          <a:p>
            <a:pPr algn="just">
              <a:lnSpc>
                <a:spcPct val="150000"/>
              </a:lnSpc>
            </a:pPr>
            <a:r>
              <a:rPr lang="pt-PT" sz="2000" dirty="0">
                <a:latin typeface="Times New Roman" panose="02020603050405020304" pitchFamily="18" charset="0"/>
                <a:cs typeface="Times New Roman" panose="02020603050405020304" pitchFamily="18" charset="0"/>
              </a:rPr>
              <a:t>Análise, Apresentação e Discussão dos Resultados;</a:t>
            </a:r>
          </a:p>
          <a:p>
            <a:pPr algn="just">
              <a:lnSpc>
                <a:spcPct val="150000"/>
              </a:lnSpc>
            </a:pPr>
            <a:r>
              <a:rPr lang="pt-PT" sz="2000" dirty="0">
                <a:latin typeface="Times New Roman" panose="02020603050405020304" pitchFamily="18" charset="0"/>
                <a:cs typeface="Times New Roman" panose="02020603050405020304" pitchFamily="18" charset="0"/>
              </a:rPr>
              <a:t>Conclusão;</a:t>
            </a:r>
          </a:p>
          <a:p>
            <a:pPr algn="just">
              <a:lnSpc>
                <a:spcPct val="150000"/>
              </a:lnSpc>
            </a:pPr>
            <a:r>
              <a:rPr lang="pt-PT" sz="2000" dirty="0">
                <a:latin typeface="Times New Roman" panose="02020603050405020304" pitchFamily="18" charset="0"/>
                <a:cs typeface="Times New Roman" panose="02020603050405020304" pitchFamily="18" charset="0"/>
              </a:rPr>
              <a:t>Referencias Bibliográficas;</a:t>
            </a:r>
          </a:p>
          <a:p>
            <a:pPr algn="just">
              <a:lnSpc>
                <a:spcPct val="150000"/>
              </a:lnSpc>
            </a:pPr>
            <a:r>
              <a:rPr lang="pt-PT" sz="2000" dirty="0">
                <a:latin typeface="Times New Roman" panose="02020603050405020304" pitchFamily="18" charset="0"/>
                <a:cs typeface="Times New Roman" panose="02020603050405020304" pitchFamily="18" charset="0"/>
              </a:rPr>
              <a:t>Recomendações; </a:t>
            </a:r>
          </a:p>
          <a:p>
            <a:pPr marL="0" indent="0">
              <a:buNone/>
            </a:pPr>
            <a:endParaRPr lang="pt-PT" dirty="0"/>
          </a:p>
        </p:txBody>
      </p:sp>
      <p:sp>
        <p:nvSpPr>
          <p:cNvPr id="4" name="Marcador de Posição da Data 3">
            <a:extLst>
              <a:ext uri="{FF2B5EF4-FFF2-40B4-BE49-F238E27FC236}">
                <a16:creationId xmlns:a16="http://schemas.microsoft.com/office/drawing/2014/main" id="{63361605-380D-2482-8A81-D008F4E6F992}"/>
              </a:ext>
            </a:extLst>
          </p:cNvPr>
          <p:cNvSpPr>
            <a:spLocks noGrp="1"/>
          </p:cNvSpPr>
          <p:nvPr>
            <p:ph type="dt" sz="half" idx="10"/>
          </p:nvPr>
        </p:nvSpPr>
        <p:spPr/>
        <p:txBody>
          <a:bodyPr/>
          <a:lstStyle/>
          <a:p>
            <a:fld id="{42A67FD1-D571-4DDD-8C73-F6C1EBD1CE97}"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17A86E88-538D-DBF0-6282-6E7B76B4E426}"/>
              </a:ext>
            </a:extLst>
          </p:cNvPr>
          <p:cNvSpPr>
            <a:spLocks noGrp="1"/>
          </p:cNvSpPr>
          <p:nvPr>
            <p:ph type="sldNum" sz="quarter" idx="12"/>
          </p:nvPr>
        </p:nvSpPr>
        <p:spPr/>
        <p:txBody>
          <a:bodyPr/>
          <a:lstStyle/>
          <a:p>
            <a:fld id="{F43D6323-4F48-41E3-9EDB-B7DB435BC8C6}" type="slidenum">
              <a:rPr lang="en-US" smtClean="0"/>
              <a:t>2</a:t>
            </a:fld>
            <a:endParaRPr lang="en-US"/>
          </a:p>
        </p:txBody>
      </p:sp>
    </p:spTree>
    <p:extLst>
      <p:ext uri="{BB962C8B-B14F-4D97-AF65-F5344CB8AC3E}">
        <p14:creationId xmlns:p14="http://schemas.microsoft.com/office/powerpoint/2010/main" val="386887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0B64E-BC07-F092-2D61-6DE885EBAEAC}"/>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(Ferramentas)</a:t>
            </a:r>
          </a:p>
        </p:txBody>
      </p:sp>
      <p:sp>
        <p:nvSpPr>
          <p:cNvPr id="3" name="Marcador de Posição de Conteúdo 2">
            <a:extLst>
              <a:ext uri="{FF2B5EF4-FFF2-40B4-BE49-F238E27FC236}">
                <a16:creationId xmlns:a16="http://schemas.microsoft.com/office/drawing/2014/main" id="{45206D41-232D-8098-21E9-80BA2A51405E}"/>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pt-PT" sz="2000" b="1" i="0" dirty="0">
                <a:effectLst/>
                <a:latin typeface="Times New Roman" panose="02020603050405020304" pitchFamily="18" charset="0"/>
                <a:cs typeface="Times New Roman" panose="02020603050405020304" pitchFamily="18" charset="0"/>
              </a:rPr>
              <a:t>Front-end</a:t>
            </a:r>
          </a:p>
          <a:p>
            <a:pPr>
              <a:lnSpc>
                <a:spcPct val="150000"/>
              </a:lnSpc>
            </a:pPr>
            <a:r>
              <a:rPr lang="pt-PT" sz="2000" b="1" i="0" dirty="0">
                <a:effectLst/>
                <a:latin typeface="Times New Roman" panose="02020603050405020304" pitchFamily="18" charset="0"/>
                <a:cs typeface="Times New Roman" panose="02020603050405020304" pitchFamily="18" charset="0"/>
              </a:rPr>
              <a:t>Next.js </a:t>
            </a:r>
          </a:p>
          <a:p>
            <a:pPr>
              <a:lnSpc>
                <a:spcPct val="150000"/>
              </a:lnSpc>
            </a:pPr>
            <a:r>
              <a:rPr lang="pt-PT" sz="2000" b="1" i="0" dirty="0">
                <a:effectLst/>
                <a:latin typeface="Times New Roman" panose="02020603050405020304" pitchFamily="18" charset="0"/>
                <a:cs typeface="Times New Roman" panose="02020603050405020304" pitchFamily="18" charset="0"/>
              </a:rPr>
              <a:t>Material UI</a:t>
            </a:r>
          </a:p>
          <a:p>
            <a:pPr>
              <a:lnSpc>
                <a:spcPct val="150000"/>
              </a:lnSpc>
              <a:buFont typeface="Wingdings" panose="05000000000000000000" pitchFamily="2" charset="2"/>
              <a:buChar char="Ø"/>
            </a:pPr>
            <a:r>
              <a:rPr lang="pt-PT" sz="2000" b="1" dirty="0" err="1">
                <a:latin typeface="Times New Roman" panose="02020603050405020304" pitchFamily="18" charset="0"/>
                <a:cs typeface="Times New Roman" panose="02020603050405020304" pitchFamily="18" charset="0"/>
              </a:rPr>
              <a:t>Back-end</a:t>
            </a:r>
            <a:endParaRPr lang="pt-PT" sz="2000" b="1" dirty="0">
              <a:latin typeface="Times New Roman" panose="02020603050405020304" pitchFamily="18" charset="0"/>
              <a:cs typeface="Times New Roman" panose="02020603050405020304" pitchFamily="18" charset="0"/>
            </a:endParaRPr>
          </a:p>
          <a:p>
            <a:pPr>
              <a:lnSpc>
                <a:spcPct val="150000"/>
              </a:lnSpc>
            </a:pPr>
            <a:r>
              <a:rPr lang="pt-PT" sz="2000" b="1" i="0" dirty="0">
                <a:effectLst/>
                <a:latin typeface="Times New Roman" panose="02020603050405020304" pitchFamily="18" charset="0"/>
                <a:cs typeface="Times New Roman" panose="02020603050405020304" pitchFamily="18" charset="0"/>
              </a:rPr>
              <a:t>Next.js API</a:t>
            </a:r>
          </a:p>
          <a:p>
            <a:pPr>
              <a:lnSpc>
                <a:spcPct val="150000"/>
              </a:lnSpc>
            </a:pPr>
            <a:r>
              <a:rPr lang="pt-PT" sz="2000" b="1" i="0" dirty="0" err="1">
                <a:effectLst/>
                <a:latin typeface="Times New Roman" panose="02020603050405020304" pitchFamily="18" charset="0"/>
                <a:cs typeface="Times New Roman" panose="02020603050405020304" pitchFamily="18" charset="0"/>
              </a:rPr>
              <a:t>SQLite</a:t>
            </a:r>
            <a:endParaRPr lang="pt-PT" sz="2000" b="1" i="0" dirty="0">
              <a:effectLst/>
              <a:latin typeface="Times New Roman" panose="02020603050405020304" pitchFamily="18" charset="0"/>
              <a:cs typeface="Times New Roman" panose="02020603050405020304" pitchFamily="18" charset="0"/>
            </a:endParaRPr>
          </a:p>
          <a:p>
            <a:pPr>
              <a:lnSpc>
                <a:spcPct val="150000"/>
              </a:lnSpc>
            </a:pPr>
            <a:r>
              <a:rPr lang="pt-PT" sz="2000" b="1" i="0" dirty="0">
                <a:effectLst/>
                <a:latin typeface="Times New Roman" panose="02020603050405020304" pitchFamily="18" charset="0"/>
                <a:cs typeface="Times New Roman" panose="02020603050405020304" pitchFamily="18" charset="0"/>
              </a:rPr>
              <a:t>Prisma ORM</a:t>
            </a:r>
            <a:endParaRPr lang="pt-PT" sz="20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99753913-3789-2EAC-0D4C-95DA96FD3AB5}"/>
              </a:ext>
            </a:extLst>
          </p:cNvPr>
          <p:cNvSpPr>
            <a:spLocks noGrp="1"/>
          </p:cNvSpPr>
          <p:nvPr>
            <p:ph type="dt" sz="half" idx="10"/>
          </p:nvPr>
        </p:nvSpPr>
        <p:spPr/>
        <p:txBody>
          <a:bodyPr/>
          <a:lstStyle/>
          <a:p>
            <a:fld id="{CF6B42BC-904C-4FB0-98E7-50119AC61459}"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14039B9C-A9BA-68FA-1C70-2D78532E71C6}"/>
              </a:ext>
            </a:extLst>
          </p:cNvPr>
          <p:cNvSpPr>
            <a:spLocks noGrp="1"/>
          </p:cNvSpPr>
          <p:nvPr>
            <p:ph type="sldNum" sz="quarter" idx="12"/>
          </p:nvPr>
        </p:nvSpPr>
        <p:spPr/>
        <p:txBody>
          <a:bodyPr/>
          <a:lstStyle/>
          <a:p>
            <a:fld id="{F43D6323-4F48-41E3-9EDB-B7DB435BC8C6}" type="slidenum">
              <a:rPr lang="en-US" smtClean="0"/>
              <a:t>20</a:t>
            </a:fld>
            <a:endParaRPr lang="en-US"/>
          </a:p>
        </p:txBody>
      </p:sp>
    </p:spTree>
    <p:extLst>
      <p:ext uri="{BB962C8B-B14F-4D97-AF65-F5344CB8AC3E}">
        <p14:creationId xmlns:p14="http://schemas.microsoft.com/office/powerpoint/2010/main" val="3539726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2801E-7C77-F986-C543-8C9475C24954}"/>
              </a:ext>
            </a:extLst>
          </p:cNvPr>
          <p:cNvSpPr>
            <a:spLocks noGrp="1"/>
          </p:cNvSpPr>
          <p:nvPr>
            <p:ph type="title"/>
          </p:nvPr>
        </p:nvSpPr>
        <p:spPr>
          <a:xfrm>
            <a:off x="838200" y="365125"/>
            <a:ext cx="10515600" cy="1281113"/>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p>
        </p:txBody>
      </p:sp>
      <p:sp>
        <p:nvSpPr>
          <p:cNvPr id="3" name="Marcador de Posição de Conteúdo 2">
            <a:extLst>
              <a:ext uri="{FF2B5EF4-FFF2-40B4-BE49-F238E27FC236}">
                <a16:creationId xmlns:a16="http://schemas.microsoft.com/office/drawing/2014/main" id="{E4F9E0FA-8317-B274-8C0E-732F88B5BB9F}"/>
              </a:ext>
            </a:extLst>
          </p:cNvPr>
          <p:cNvSpPr>
            <a:spLocks noGrp="1"/>
          </p:cNvSpPr>
          <p:nvPr>
            <p:ph idx="1"/>
          </p:nvPr>
        </p:nvSpPr>
        <p:spPr/>
        <p:txBody>
          <a:bodyPr>
            <a:normAutofit fontScale="85000" lnSpcReduction="10000"/>
          </a:bodyPr>
          <a:lstStyle/>
          <a:p>
            <a:pPr marL="0" marR="0" algn="just">
              <a:lnSpc>
                <a:spcPct val="150000"/>
              </a:lnSpc>
              <a:spcBef>
                <a:spcPts val="0"/>
              </a:spcBef>
              <a:spcAft>
                <a:spcPts val="800"/>
              </a:spcAft>
            </a:pPr>
            <a:r>
              <a:rPr lang="pt-PT" sz="2400" b="1" dirty="0" err="1">
                <a:effectLst/>
                <a:latin typeface="Times New Roman" panose="02020603050405020304" pitchFamily="18" charset="0"/>
                <a:ea typeface="Times New Roman" panose="02020603050405020304" pitchFamily="18" charset="0"/>
                <a:cs typeface="Times New Roman" panose="02020603050405020304" pitchFamily="18" charset="0"/>
              </a:rPr>
              <a:t>Objecto</a:t>
            </a:r>
            <a:r>
              <a:rPr lang="pt-PT" sz="2400" b="1" dirty="0">
                <a:effectLst/>
                <a:latin typeface="Times New Roman" panose="02020603050405020304" pitchFamily="18" charset="0"/>
                <a:ea typeface="Times New Roman" panose="02020603050405020304" pitchFamily="18" charset="0"/>
                <a:cs typeface="Times New Roman" panose="02020603050405020304" pitchFamily="18" charset="0"/>
              </a:rPr>
              <a:t> de Estudo</a:t>
            </a:r>
          </a:p>
          <a:p>
            <a:pPr marL="0" marR="0" indent="0" algn="just">
              <a:lnSpc>
                <a:spcPct val="160000"/>
              </a:lnSpc>
              <a:spcBef>
                <a:spcPts val="0"/>
              </a:spcBef>
              <a:spcAft>
                <a:spcPts val="800"/>
              </a:spcAft>
              <a:buNone/>
            </a:pP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Escola secundária de Magoanine, localiza-se no Bairro de Magoanine A, no prolongam-to da Av. Marcos Sebastião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Mabote</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ela leciona das 7ª a 10ª Classes, estando divido em dois turnos (Diurno e Noturno)</a:t>
            </a: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60000"/>
              </a:lnSpc>
              <a:spcBef>
                <a:spcPts val="0"/>
              </a:spcBef>
              <a:spcAft>
                <a:spcPts val="800"/>
              </a:spcAft>
              <a:buNone/>
            </a:pP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A escola contem 8 turmas da 7 classe, cada com 65 alunos totalizando em 620 alunos, 10 turmas da 8 classe cada com 65 alunos totalizando 650 alunos, idem para as 9 classes,8 turmas da 10 classe cada com 65 alunos totalizando em 520 alunos. 1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director</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da escola, 2 pedagógicos. 4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director</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d classe, 48 prof. E 6 funcionário técnicos da secretaria e outras áreas.</a:t>
            </a: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dirty="0"/>
          </a:p>
        </p:txBody>
      </p:sp>
      <p:sp>
        <p:nvSpPr>
          <p:cNvPr id="4" name="Marcador de Posição da Data 3">
            <a:extLst>
              <a:ext uri="{FF2B5EF4-FFF2-40B4-BE49-F238E27FC236}">
                <a16:creationId xmlns:a16="http://schemas.microsoft.com/office/drawing/2014/main" id="{B0769CAB-5435-2FB8-386A-6C40DBEE3A02}"/>
              </a:ext>
            </a:extLst>
          </p:cNvPr>
          <p:cNvSpPr>
            <a:spLocks noGrp="1"/>
          </p:cNvSpPr>
          <p:nvPr>
            <p:ph type="dt" sz="half" idx="10"/>
          </p:nvPr>
        </p:nvSpPr>
        <p:spPr/>
        <p:txBody>
          <a:bodyPr/>
          <a:lstStyle/>
          <a:p>
            <a:fld id="{8D45BB6C-0E67-46F0-84CF-63795AACEE8F}"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C531ABA3-79E7-684D-B43F-3D0D71AFBC81}"/>
              </a:ext>
            </a:extLst>
          </p:cNvPr>
          <p:cNvSpPr>
            <a:spLocks noGrp="1"/>
          </p:cNvSpPr>
          <p:nvPr>
            <p:ph type="sldNum" sz="quarter" idx="12"/>
          </p:nvPr>
        </p:nvSpPr>
        <p:spPr/>
        <p:txBody>
          <a:bodyPr/>
          <a:lstStyle/>
          <a:p>
            <a:fld id="{F43D6323-4F48-41E3-9EDB-B7DB435BC8C6}" type="slidenum">
              <a:rPr lang="en-US" smtClean="0"/>
              <a:t>21</a:t>
            </a:fld>
            <a:endParaRPr lang="en-US"/>
          </a:p>
        </p:txBody>
      </p:sp>
    </p:spTree>
    <p:extLst>
      <p:ext uri="{BB962C8B-B14F-4D97-AF65-F5344CB8AC3E}">
        <p14:creationId xmlns:p14="http://schemas.microsoft.com/office/powerpoint/2010/main" val="3166516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8200" y="72991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838200" y="1261391"/>
            <a:ext cx="10515600" cy="729579"/>
          </a:xfrm>
        </p:spPr>
        <p:txBody>
          <a:bodyPr>
            <a:normAutofit/>
          </a:bodyPr>
          <a:lstStyle/>
          <a:p>
            <a:r>
              <a:rPr lang="pt-PT" sz="1800" b="1" u="sng" dirty="0">
                <a:effectLst/>
                <a:latin typeface="Times New Roman" panose="02020603050405020304" pitchFamily="18" charset="0"/>
                <a:ea typeface="Times New Roman" panose="02020603050405020304" pitchFamily="18" charset="0"/>
                <a:cs typeface="Times New Roman" panose="02020603050405020304" pitchFamily="18" charset="0"/>
              </a:rPr>
              <a:t>Dificuldades que os alunos encontram na aquisição de informação no seu processo individual</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4430332" y="2157656"/>
            <a:ext cx="6923468" cy="4198693"/>
          </a:xfrm>
        </p:spPr>
        <p:txBody>
          <a:bodyPr>
            <a:noAutofit/>
          </a:bodyPr>
          <a:lstStyle/>
          <a:p>
            <a:pPr marL="685800" marR="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rPr>
              <a:t>Tanta demora pela causa da informação estar armazenada em papéis e até mesmo detioração ou perda do processo individual, tanto tempo a espera da confirmação dos técnicos que vão a busca da informação, filas de espera para obter a própria informação, resultados as vezes não satisfatórios derivado do ordenamento dos processos, excesso de papelada e situação burocrática da própria instituição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4/13/2023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22</a:t>
            </a:fld>
            <a:endParaRPr lang="en-US"/>
          </a:p>
        </p:txBody>
      </p:sp>
    </p:spTree>
    <p:extLst>
      <p:ext uri="{BB962C8B-B14F-4D97-AF65-F5344CB8AC3E}">
        <p14:creationId xmlns:p14="http://schemas.microsoft.com/office/powerpoint/2010/main" val="108574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838200" y="1261391"/>
            <a:ext cx="10515600" cy="729579"/>
          </a:xfrm>
        </p:spPr>
        <p:txBody>
          <a:bodyPr>
            <a:normAutofit/>
          </a:bodyPr>
          <a:lstStyle/>
          <a:p>
            <a:r>
              <a:rPr lang="pt-PT" sz="2000" b="1" u="sng" dirty="0">
                <a:effectLst/>
                <a:latin typeface="Times New Roman" panose="02020603050405020304" pitchFamily="18" charset="0"/>
                <a:ea typeface="Times New Roman" panose="02020603050405020304" pitchFamily="18" charset="0"/>
                <a:cs typeface="Times New Roman" panose="02020603050405020304" pitchFamily="18" charset="0"/>
              </a:rPr>
              <a:t>Ganhos/vantagens que a escola haveria de ter, na implementação de um sistema de informação.</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2000" dirty="0"/>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4681182" y="1684582"/>
            <a:ext cx="6672618" cy="4198693"/>
          </a:xfrm>
        </p:spPr>
        <p:txBody>
          <a:bodyPr>
            <a:noAutofit/>
          </a:bodyPr>
          <a:lstStyle/>
          <a:p>
            <a:pPr marL="685800" marR="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Com aplicação de sistema de informação, pouparia tempo, evitaria filas de espera, não precisaria que os alunos estivessem sempre presentes no </a:t>
            </a:r>
            <a:r>
              <a:rPr lang="pt-PT" sz="1800" i="1" dirty="0" err="1">
                <a:effectLst/>
                <a:latin typeface="Times New Roman" panose="02020603050405020304" pitchFamily="18" charset="0"/>
                <a:ea typeface="Times New Roman" panose="02020603050405020304" pitchFamily="18" charset="0"/>
                <a:cs typeface="Times New Roman" panose="02020603050405020304" pitchFamily="18" charset="0"/>
              </a:rPr>
              <a:t>acto</a:t>
            </a: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 das matrículas, verificação dos resultados, semestrais e anuais, demora no pedido dos certificados e até mesmo das declarações de notas. E mesmo se os encarregados de educação precisassem de acompanhar o aproveitamento escolar do seu educando, assim como integrar-se de alguma informação da instituição teria de forma fácil e atempadamente sem precisar de se deslocar para a devida escola.</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4/13/2023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23</a:t>
            </a:fld>
            <a:endParaRPr lang="en-US"/>
          </a:p>
        </p:txBody>
      </p:sp>
    </p:spTree>
    <p:extLst>
      <p:ext uri="{BB962C8B-B14F-4D97-AF65-F5344CB8AC3E}">
        <p14:creationId xmlns:p14="http://schemas.microsoft.com/office/powerpoint/2010/main" val="1811049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155812" y="850445"/>
            <a:ext cx="10515600" cy="729579"/>
          </a:xfrm>
        </p:spPr>
        <p:txBody>
          <a:bodyPr>
            <a:normAutofit/>
          </a:bodyPr>
          <a:lstStyle/>
          <a:p>
            <a:r>
              <a:rPr lang="pt-PT" sz="20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Mecanismos utilizados para divulgar as informações</a:t>
            </a:r>
            <a:endParaRPr lang="pt-PT"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5992374" y="1867144"/>
            <a:ext cx="4898409" cy="4198693"/>
          </a:xfrm>
        </p:spPr>
        <p:txBody>
          <a:bodyPr>
            <a:noAutofit/>
          </a:bodyPr>
          <a:lstStyle/>
          <a:p>
            <a:pPr marL="68580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Os métodos utilizados são todos conhecidos pela instituição que partem, das salas de aulas, colocação de aviso nas vitrinas, divulgação da informação durante as reuniões da turma, divulgação da informação no grupo de </a:t>
            </a:r>
            <a:r>
              <a:rPr lang="pt-PT" sz="1800" i="1" dirty="0" err="1">
                <a:effectLst/>
                <a:latin typeface="Times New Roman" panose="02020603050405020304" pitchFamily="18" charset="0"/>
                <a:ea typeface="Times New Roman" panose="02020603050405020304" pitchFamily="18" charset="0"/>
                <a:cs typeface="Times New Roman" panose="02020603050405020304" pitchFamily="18" charset="0"/>
              </a:rPr>
              <a:t>whatsapp</a:t>
            </a: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0" algn="just">
              <a:lnSpc>
                <a:spcPct val="150000"/>
              </a:lnSpc>
              <a:spcBef>
                <a:spcPts val="0"/>
              </a:spcBef>
              <a:spcAft>
                <a:spcPts val="800"/>
              </a:spcAft>
              <a:buNone/>
            </a:pP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4/13/2023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24</a:t>
            </a:fld>
            <a:endParaRPr lang="en-US"/>
          </a:p>
        </p:txBody>
      </p:sp>
    </p:spTree>
    <p:extLst>
      <p:ext uri="{BB962C8B-B14F-4D97-AF65-F5344CB8AC3E}">
        <p14:creationId xmlns:p14="http://schemas.microsoft.com/office/powerpoint/2010/main" val="3974781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375183" y="1166026"/>
            <a:ext cx="10515600" cy="729579"/>
          </a:xfrm>
        </p:spPr>
        <p:txBody>
          <a:bodyPr>
            <a:normAutofit/>
          </a:bodyPr>
          <a:lstStyle/>
          <a:p>
            <a:r>
              <a:rPr lang="pt-PT" sz="2000" b="1" u="sng" dirty="0">
                <a:effectLst/>
                <a:latin typeface="Times New Roman" panose="02020603050405020304" pitchFamily="18" charset="0"/>
                <a:ea typeface="Times New Roman" panose="02020603050405020304" pitchFamily="18" charset="0"/>
                <a:cs typeface="Times New Roman" panose="02020603050405020304" pitchFamily="18" charset="0"/>
              </a:rPr>
              <a:t>Gestão da informação partilhada com os alunos, professores e a direção</a:t>
            </a:r>
            <a:endParaRPr lang="pt-PT"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5546143" y="2049707"/>
            <a:ext cx="5881048" cy="4198693"/>
          </a:xfrm>
        </p:spPr>
        <p:txBody>
          <a:bodyPr>
            <a:noAutofit/>
          </a:bodyPr>
          <a:lstStyle/>
          <a:p>
            <a:pPr marL="914400" marR="0" algn="just">
              <a:lnSpc>
                <a:spcPct val="150000"/>
              </a:lnSpc>
              <a:spcBef>
                <a:spcPts val="0"/>
              </a:spcBef>
              <a:spcAft>
                <a:spcPts val="800"/>
              </a:spcAft>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Toda informação apos de ser produzida é colocada em papéis para a sua utilização e depois ser guardada na pasta do professor ou no grupo de disciplina e partilhada com a direção.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4/13/2023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25</a:t>
            </a:fld>
            <a:endParaRPr lang="en-US"/>
          </a:p>
        </p:txBody>
      </p:sp>
    </p:spTree>
    <p:extLst>
      <p:ext uri="{BB962C8B-B14F-4D97-AF65-F5344CB8AC3E}">
        <p14:creationId xmlns:p14="http://schemas.microsoft.com/office/powerpoint/2010/main" val="2863119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4623D-A365-2472-DA23-7032F13432E2}"/>
              </a:ext>
            </a:extLst>
          </p:cNvPr>
          <p:cNvSpPr>
            <a:spLocks noGrp="1"/>
          </p:cNvSpPr>
          <p:nvPr>
            <p:ph type="title"/>
          </p:nvPr>
        </p:nvSpPr>
        <p:spPr>
          <a:xfrm>
            <a:off x="838200" y="365126"/>
            <a:ext cx="10515600" cy="699400"/>
          </a:xfrm>
        </p:spPr>
        <p:txBody>
          <a:bodyPr>
            <a:normAutofit/>
          </a:bodyPr>
          <a:lstStyle/>
          <a:p>
            <a:r>
              <a:rPr lang="pt-PT" sz="3600" b="1" dirty="0">
                <a:latin typeface="Times New Roman" panose="02020603050405020304" pitchFamily="18" charset="0"/>
                <a:cs typeface="Times New Roman" panose="02020603050405020304" pitchFamily="18" charset="0"/>
              </a:rPr>
              <a:t>Conclusão</a:t>
            </a:r>
            <a:r>
              <a:rPr lang="pt-PT" dirty="0"/>
              <a:t> </a:t>
            </a:r>
          </a:p>
        </p:txBody>
      </p:sp>
      <p:sp>
        <p:nvSpPr>
          <p:cNvPr id="3" name="Marcador de Posição de Conteúdo 2">
            <a:extLst>
              <a:ext uri="{FF2B5EF4-FFF2-40B4-BE49-F238E27FC236}">
                <a16:creationId xmlns:a16="http://schemas.microsoft.com/office/drawing/2014/main" id="{991FE0E0-B6AB-C700-6BCA-6C376C6B09AC}"/>
              </a:ext>
            </a:extLst>
          </p:cNvPr>
          <p:cNvSpPr>
            <a:spLocks noGrp="1"/>
          </p:cNvSpPr>
          <p:nvPr>
            <p:ph idx="1"/>
          </p:nvPr>
        </p:nvSpPr>
        <p:spPr>
          <a:xfrm>
            <a:off x="838200" y="1253331"/>
            <a:ext cx="10515600" cy="4351338"/>
          </a:xfrm>
        </p:spPr>
        <p:txBody>
          <a:bodyPr/>
          <a:lstStyle/>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A implementação de um SGBD, é um passo importante para instituições que buscam criar mais eficiência e a eficácia nas suas atividades rotineiras de gestão. Um SGBD eficaz irá ajudar a incrementar a produtividade, reduzirá custos, incrementara a qualidade dos serviços e exige menos esforços físicos e ajudaria também os seus usuários.</a:t>
            </a: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Para um SGBD satisfatório é necessário os utilizadores finais estejam envolvidos desde a fase de planeamento até ao fim assim possam perceber melhor o sistema e entendam os benefícios que irá trazer para a instituição.</a:t>
            </a:r>
          </a:p>
          <a:p>
            <a:pPr marL="0" indent="0" algn="just">
              <a:lnSpc>
                <a:spcPct val="150000"/>
              </a:lnSpc>
              <a:buNone/>
            </a:pP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pt-PT" dirty="0"/>
          </a:p>
        </p:txBody>
      </p:sp>
      <p:sp>
        <p:nvSpPr>
          <p:cNvPr id="4" name="Marcador de Posição da Data 3">
            <a:extLst>
              <a:ext uri="{FF2B5EF4-FFF2-40B4-BE49-F238E27FC236}">
                <a16:creationId xmlns:a16="http://schemas.microsoft.com/office/drawing/2014/main" id="{09842F97-C3FA-824F-4B0E-B71664179E91}"/>
              </a:ext>
            </a:extLst>
          </p:cNvPr>
          <p:cNvSpPr>
            <a:spLocks noGrp="1"/>
          </p:cNvSpPr>
          <p:nvPr>
            <p:ph type="dt" sz="half" idx="10"/>
          </p:nvPr>
        </p:nvSpPr>
        <p:spPr/>
        <p:txBody>
          <a:bodyPr/>
          <a:lstStyle/>
          <a:p>
            <a:fld id="{42A67FD1-D571-4DDD-8C73-F6C1EBD1CE97}"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5B2A7CFD-4993-E6D5-817D-46F951FF19A5}"/>
              </a:ext>
            </a:extLst>
          </p:cNvPr>
          <p:cNvSpPr>
            <a:spLocks noGrp="1"/>
          </p:cNvSpPr>
          <p:nvPr>
            <p:ph type="sldNum" sz="quarter" idx="12"/>
          </p:nvPr>
        </p:nvSpPr>
        <p:spPr/>
        <p:txBody>
          <a:bodyPr/>
          <a:lstStyle/>
          <a:p>
            <a:fld id="{F43D6323-4F48-41E3-9EDB-B7DB435BC8C6}" type="slidenum">
              <a:rPr lang="en-US" smtClean="0"/>
              <a:t>26</a:t>
            </a:fld>
            <a:endParaRPr lang="en-US"/>
          </a:p>
        </p:txBody>
      </p:sp>
    </p:spTree>
    <p:extLst>
      <p:ext uri="{BB962C8B-B14F-4D97-AF65-F5344CB8AC3E}">
        <p14:creationId xmlns:p14="http://schemas.microsoft.com/office/powerpoint/2010/main" val="219318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9369A-9D60-F996-47D1-9829B38758A8}"/>
              </a:ext>
            </a:extLst>
          </p:cNvPr>
          <p:cNvSpPr>
            <a:spLocks noGrp="1"/>
          </p:cNvSpPr>
          <p:nvPr>
            <p:ph type="title"/>
          </p:nvPr>
        </p:nvSpPr>
        <p:spPr>
          <a:xfrm>
            <a:off x="838200" y="365125"/>
            <a:ext cx="10515600" cy="781287"/>
          </a:xfrm>
        </p:spPr>
        <p:txBody>
          <a:bodyPr>
            <a:normAutofit/>
          </a:bodyPr>
          <a:lstStyle/>
          <a:p>
            <a:r>
              <a:rPr lang="pt-PT" sz="3600" b="1" dirty="0">
                <a:latin typeface="Times New Roman" panose="02020603050405020304" pitchFamily="18" charset="0"/>
                <a:cs typeface="Times New Roman" panose="02020603050405020304" pitchFamily="18" charset="0"/>
              </a:rPr>
              <a:t>Recomendações</a:t>
            </a:r>
          </a:p>
        </p:txBody>
      </p:sp>
      <p:sp>
        <p:nvSpPr>
          <p:cNvPr id="3" name="Marcador de Posição de Conteúdo 2">
            <a:extLst>
              <a:ext uri="{FF2B5EF4-FFF2-40B4-BE49-F238E27FC236}">
                <a16:creationId xmlns:a16="http://schemas.microsoft.com/office/drawing/2014/main" id="{CE7815DE-BAE7-38A3-A022-8754D50A4869}"/>
              </a:ext>
            </a:extLst>
          </p:cNvPr>
          <p:cNvSpPr>
            <a:spLocks noGrp="1"/>
          </p:cNvSpPr>
          <p:nvPr>
            <p:ph idx="1"/>
          </p:nvPr>
        </p:nvSpPr>
        <p:spPr>
          <a:xfrm>
            <a:off x="838200" y="1460500"/>
            <a:ext cx="10515600" cy="4351338"/>
          </a:xfrm>
        </p:spPr>
        <p:txBody>
          <a:bodyPr/>
          <a:lstStyle/>
          <a:p>
            <a:pPr marL="0" marR="0" indent="0" algn="just">
              <a:lnSpc>
                <a:spcPct val="150000"/>
              </a:lnSpc>
              <a:spcBef>
                <a:spcPts val="1200"/>
              </a:spcBef>
              <a:spcAft>
                <a:spcPts val="800"/>
              </a:spcAft>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Recomenda-se de uma forma crucial que os utilizadores finais tenham um devido treinamento sobre o sistema para melhor manuseamento e melhor aproveitamento dos recursos que o mesmo trás.</a:t>
            </a:r>
          </a:p>
          <a:p>
            <a:pPr marL="0" marR="0" indent="0" algn="just">
              <a:lnSpc>
                <a:spcPct val="150000"/>
              </a:lnSpc>
              <a:spcBef>
                <a:spcPts val="1200"/>
              </a:spcBef>
              <a:spcAft>
                <a:spcPts val="800"/>
              </a:spcAft>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Também recomenda-se que seja um monitoramento periódico para que seja feita uma avaliação continua  ao sistema, assim irá se reparar caso haja uma anomalia, serão identificadas áreas para o melhoramento do sistema. </a:t>
            </a:r>
          </a:p>
          <a:p>
            <a:endParaRPr lang="pt-PT" dirty="0"/>
          </a:p>
        </p:txBody>
      </p:sp>
      <p:sp>
        <p:nvSpPr>
          <p:cNvPr id="4" name="Marcador de Posição da Data 3">
            <a:extLst>
              <a:ext uri="{FF2B5EF4-FFF2-40B4-BE49-F238E27FC236}">
                <a16:creationId xmlns:a16="http://schemas.microsoft.com/office/drawing/2014/main" id="{CD4680F7-D0B5-97FB-A5F5-8070D4D025FA}"/>
              </a:ext>
            </a:extLst>
          </p:cNvPr>
          <p:cNvSpPr>
            <a:spLocks noGrp="1"/>
          </p:cNvSpPr>
          <p:nvPr>
            <p:ph type="dt" sz="half" idx="10"/>
          </p:nvPr>
        </p:nvSpPr>
        <p:spPr/>
        <p:txBody>
          <a:bodyPr/>
          <a:lstStyle/>
          <a:p>
            <a:fld id="{42A67FD1-D571-4DDD-8C73-F6C1EBD1CE97}"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D31F451F-7FB0-1D86-6CE7-7950DD535E4D}"/>
              </a:ext>
            </a:extLst>
          </p:cNvPr>
          <p:cNvSpPr>
            <a:spLocks noGrp="1"/>
          </p:cNvSpPr>
          <p:nvPr>
            <p:ph type="sldNum" sz="quarter" idx="12"/>
          </p:nvPr>
        </p:nvSpPr>
        <p:spPr/>
        <p:txBody>
          <a:bodyPr/>
          <a:lstStyle/>
          <a:p>
            <a:fld id="{F43D6323-4F48-41E3-9EDB-B7DB435BC8C6}" type="slidenum">
              <a:rPr lang="en-US" smtClean="0"/>
              <a:t>27</a:t>
            </a:fld>
            <a:endParaRPr lang="en-US"/>
          </a:p>
        </p:txBody>
      </p:sp>
    </p:spTree>
    <p:extLst>
      <p:ext uri="{BB962C8B-B14F-4D97-AF65-F5344CB8AC3E}">
        <p14:creationId xmlns:p14="http://schemas.microsoft.com/office/powerpoint/2010/main" val="145971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0472C-1290-4D19-728A-A6B3702D3A47}"/>
              </a:ext>
            </a:extLst>
          </p:cNvPr>
          <p:cNvSpPr>
            <a:spLocks noGrp="1"/>
          </p:cNvSpPr>
          <p:nvPr>
            <p:ph type="title"/>
          </p:nvPr>
        </p:nvSpPr>
        <p:spPr>
          <a:xfrm>
            <a:off x="838200" y="365125"/>
            <a:ext cx="10515600" cy="986003"/>
          </a:xfrm>
        </p:spPr>
        <p:txBody>
          <a:bodyPr>
            <a:normAutofit/>
          </a:bodyPr>
          <a:lstStyle/>
          <a:p>
            <a:r>
              <a:rPr lang="pt-PT" sz="3600" dirty="0">
                <a:latin typeface="Times New Roman" panose="02020603050405020304" pitchFamily="18" charset="0"/>
                <a:cs typeface="Times New Roman" panose="02020603050405020304" pitchFamily="18" charset="0"/>
              </a:rPr>
              <a:t>Referências Bibliográficas</a:t>
            </a:r>
          </a:p>
        </p:txBody>
      </p:sp>
      <p:sp>
        <p:nvSpPr>
          <p:cNvPr id="3" name="Marcador de Posição de Conteúdo 2">
            <a:extLst>
              <a:ext uri="{FF2B5EF4-FFF2-40B4-BE49-F238E27FC236}">
                <a16:creationId xmlns:a16="http://schemas.microsoft.com/office/drawing/2014/main" id="{7FEE46F0-E401-5C46-BAD4-C5DCFDC15EC6}"/>
              </a:ext>
            </a:extLst>
          </p:cNvPr>
          <p:cNvSpPr>
            <a:spLocks noGrp="1"/>
          </p:cNvSpPr>
          <p:nvPr>
            <p:ph idx="1"/>
          </p:nvPr>
        </p:nvSpPr>
        <p:spPr>
          <a:xfrm>
            <a:off x="838200" y="1555845"/>
            <a:ext cx="10515600" cy="4621118"/>
          </a:xfrm>
        </p:spPr>
        <p:txBody>
          <a:bodyPr>
            <a:normAutofit lnSpcReduction="10000"/>
          </a:bodyPr>
          <a:lstStyle/>
          <a:p>
            <a:pPr>
              <a:lnSpc>
                <a:spcPct val="150000"/>
              </a:lnSpc>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Marconi, M. de A. &amp;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Lakatos</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E. M.. (2001). </a:t>
            </a:r>
            <a:r>
              <a:rPr lang="pt-PT" sz="2000" i="1" dirty="0">
                <a:effectLst/>
                <a:latin typeface="Times New Roman" panose="02020603050405020304" pitchFamily="18" charset="0"/>
                <a:ea typeface="Calibri" panose="020F0502020204030204" pitchFamily="34" charset="0"/>
                <a:cs typeface="Times New Roman" panose="02020603050405020304" pitchFamily="18" charset="0"/>
              </a:rPr>
              <a:t>Fundamentos da Metodologia Científica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4ªedição. São Paulo. Atlas Editora.</a:t>
            </a:r>
          </a:p>
          <a:p>
            <a:pPr>
              <a:lnSpc>
                <a:spcPct val="150000"/>
              </a:lnSpc>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Morin, E. (1977). O método: a natureza da natureza. Portugal: Publicações Europa-América.</a:t>
            </a:r>
          </a:p>
          <a:p>
            <a:pPr>
              <a:lnSpc>
                <a:spcPct val="150000"/>
              </a:lnSpc>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Murdick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 G.; Munson, J. C. (1988). </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Sistemas de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información</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administrativa. México: Prentice-Hall Hispano Americana.</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Lucas, H., (1986). Information Systems Concepts for Management, 3rd edition, Computer Science Series, McGraw-Hill.</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Hernandez, Michael J. (1996). Data Base Design for Mere Mortals: A Hands-on Guide 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Ralational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Database design.</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dirty="0"/>
          </a:p>
        </p:txBody>
      </p:sp>
      <p:sp>
        <p:nvSpPr>
          <p:cNvPr id="4" name="Marcador de Posição da Data 3">
            <a:extLst>
              <a:ext uri="{FF2B5EF4-FFF2-40B4-BE49-F238E27FC236}">
                <a16:creationId xmlns:a16="http://schemas.microsoft.com/office/drawing/2014/main" id="{B21BCF35-B98E-F2DE-EB98-1A05248E2D66}"/>
              </a:ext>
            </a:extLst>
          </p:cNvPr>
          <p:cNvSpPr>
            <a:spLocks noGrp="1"/>
          </p:cNvSpPr>
          <p:nvPr>
            <p:ph type="dt" sz="half" idx="10"/>
          </p:nvPr>
        </p:nvSpPr>
        <p:spPr/>
        <p:txBody>
          <a:bodyPr/>
          <a:lstStyle/>
          <a:p>
            <a:fld id="{42A67FD1-D571-4DDD-8C73-F6C1EBD1CE97}"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DBD80249-148D-28AC-3FE2-58361B4CAA7F}"/>
              </a:ext>
            </a:extLst>
          </p:cNvPr>
          <p:cNvSpPr>
            <a:spLocks noGrp="1"/>
          </p:cNvSpPr>
          <p:nvPr>
            <p:ph type="sldNum" sz="quarter" idx="12"/>
          </p:nvPr>
        </p:nvSpPr>
        <p:spPr/>
        <p:txBody>
          <a:bodyPr/>
          <a:lstStyle/>
          <a:p>
            <a:fld id="{F43D6323-4F48-41E3-9EDB-B7DB435BC8C6}" type="slidenum">
              <a:rPr lang="en-US" smtClean="0"/>
              <a:t>28</a:t>
            </a:fld>
            <a:endParaRPr lang="en-US"/>
          </a:p>
        </p:txBody>
      </p:sp>
    </p:spTree>
    <p:extLst>
      <p:ext uri="{BB962C8B-B14F-4D97-AF65-F5344CB8AC3E}">
        <p14:creationId xmlns:p14="http://schemas.microsoft.com/office/powerpoint/2010/main" val="392632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en-US" sz="3600" b="1" dirty="0" err="1">
                <a:latin typeface="Times New Roman" panose="02020603050405020304" pitchFamily="18" charset="0"/>
                <a:cs typeface="Times New Roman" panose="02020603050405020304" pitchFamily="18" charset="0"/>
              </a:rPr>
              <a:t>Introdução</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marL="0" indent="0" algn="just">
              <a:lnSpc>
                <a:spcPct val="150000"/>
              </a:lnSpc>
              <a:buNone/>
            </a:pPr>
            <a:r>
              <a:rPr lang="pt-BR" sz="2000" dirty="0">
                <a:latin typeface="Times New Roman" panose="02020603050405020304" pitchFamily="18" charset="0"/>
                <a:cs typeface="Times New Roman" panose="02020603050405020304" pitchFamily="18" charset="0"/>
              </a:rPr>
              <a:t>O presente trabalho, foi concebido atraves da Proposta de Criação de um Sistema de Gestão de Base de Dados para a ESM, o sistema tem como objectivo principal suprir as necessidadesda escola e trazer eficienca e eficacia. </a:t>
            </a:r>
          </a:p>
          <a:p>
            <a:pPr marL="0" indent="0" algn="just">
              <a:lnSpc>
                <a:spcPct val="150000"/>
              </a:lnSpc>
              <a:buNone/>
            </a:pPr>
            <a:r>
              <a:rPr lang="pt-PT" sz="2000" dirty="0">
                <a:effectLst/>
                <a:latin typeface="Times New Roman" panose="02020603050405020304" pitchFamily="18" charset="0"/>
                <a:ea typeface="Calibri" panose="020F0502020204030204" pitchFamily="34" charset="0"/>
              </a:rPr>
              <a:t>Com o presente </a:t>
            </a:r>
            <a:r>
              <a:rPr lang="pt-PT" sz="2000" dirty="0" err="1">
                <a:effectLst/>
                <a:latin typeface="Times New Roman" panose="02020603050405020304" pitchFamily="18" charset="0"/>
                <a:ea typeface="Calibri" panose="020F0502020204030204" pitchFamily="34" charset="0"/>
              </a:rPr>
              <a:t>projecto</a:t>
            </a:r>
            <a:r>
              <a:rPr lang="pt-PT" sz="2000" dirty="0">
                <a:effectLst/>
                <a:latin typeface="Times New Roman" panose="02020603050405020304" pitchFamily="18" charset="0"/>
                <a:ea typeface="Calibri" panose="020F0502020204030204" pitchFamily="34" charset="0"/>
              </a:rPr>
              <a:t> pretende-se </a:t>
            </a:r>
            <a:r>
              <a:rPr lang="pt-PT" sz="2000" dirty="0" err="1">
                <a:effectLst/>
                <a:latin typeface="Times New Roman" panose="02020603050405020304" pitchFamily="18" charset="0"/>
                <a:ea typeface="Calibri" panose="020F0502020204030204" pitchFamily="34" charset="0"/>
              </a:rPr>
              <a:t>maximar</a:t>
            </a:r>
            <a:r>
              <a:rPr lang="pt-PT" sz="2000" dirty="0">
                <a:effectLst/>
                <a:latin typeface="Times New Roman" panose="02020603050405020304" pitchFamily="18" charset="0"/>
                <a:ea typeface="Calibri" panose="020F0502020204030204" pitchFamily="34" charset="0"/>
              </a:rPr>
              <a:t> a busca de informação, fácil cadastro dos novos estudantes e rapidez ao renovar as matrículas, segurança de informação, eficácia e eficiência. Para isso, pretende-se realizar uma pesquisa de campo onde se fará entrevistas aos trabalhadores da escola que são responsáveis que tem acesso a informação dos estudantes</a:t>
            </a:r>
            <a:endParaRPr lang="en-US" sz="20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3B149431-0430-883D-1DBD-356FC78F8749}"/>
              </a:ext>
            </a:extLst>
          </p:cNvPr>
          <p:cNvSpPr>
            <a:spLocks noGrp="1"/>
          </p:cNvSpPr>
          <p:nvPr>
            <p:ph type="dt" sz="half" idx="10"/>
          </p:nvPr>
        </p:nvSpPr>
        <p:spPr/>
        <p:txBody>
          <a:bodyPr/>
          <a:lstStyle/>
          <a:p>
            <a:fld id="{15101DB9-A0D7-4908-8647-DD70FBB2DA66}"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F35AB0B8-381B-0C3D-56B4-9BF71B4F5F7E}"/>
              </a:ext>
            </a:extLst>
          </p:cNvPr>
          <p:cNvSpPr>
            <a:spLocks noGrp="1"/>
          </p:cNvSpPr>
          <p:nvPr>
            <p:ph type="sldNum" sz="quarter" idx="12"/>
          </p:nvPr>
        </p:nvSpPr>
        <p:spPr/>
        <p:txBody>
          <a:bodyPr/>
          <a:lstStyle/>
          <a:p>
            <a:fld id="{F43D6323-4F48-41E3-9EDB-B7DB435BC8C6}" type="slidenum">
              <a:rPr lang="en-US" smtClean="0"/>
              <a:t>3</a:t>
            </a:fld>
            <a:endParaRPr lang="en-US"/>
          </a:p>
        </p:txBody>
      </p:sp>
    </p:spTree>
    <p:extLst>
      <p:ext uri="{BB962C8B-B14F-4D97-AF65-F5344CB8AC3E}">
        <p14:creationId xmlns:p14="http://schemas.microsoft.com/office/powerpoint/2010/main" val="389913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Problematização</a:t>
            </a:r>
            <a:r>
              <a:rPr lang="en-US"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algn="just">
              <a:lnSpc>
                <a:spcPct val="150000"/>
              </a:lnSpc>
            </a:pPr>
            <a:r>
              <a:rPr lang="pt-PT" sz="2000" dirty="0">
                <a:effectLst/>
                <a:latin typeface="Times New Roman" panose="02020603050405020304" pitchFamily="18" charset="0"/>
                <a:ea typeface="Calibri" panose="020F0502020204030204" pitchFamily="34" charset="0"/>
              </a:rPr>
              <a:t>Bichas para as matrículas</a:t>
            </a:r>
            <a:r>
              <a:rPr lang="pt-PT" sz="2000" dirty="0">
                <a:solidFill>
                  <a:srgbClr val="FF0000"/>
                </a:solidFill>
                <a:effectLst/>
                <a:latin typeface="Times New Roman" panose="02020603050405020304" pitchFamily="18" charset="0"/>
                <a:ea typeface="Calibri" panose="020F0502020204030204" pitchFamily="34" charset="0"/>
              </a:rPr>
              <a:t> </a:t>
            </a:r>
            <a:r>
              <a:rPr lang="pt-PT" sz="2000" dirty="0">
                <a:effectLst/>
                <a:latin typeface="Times New Roman" panose="02020603050405020304" pitchFamily="18" charset="0"/>
                <a:ea typeface="Calibri" panose="020F0502020204030204" pitchFamily="34" charset="0"/>
              </a:rPr>
              <a:t>e renovações de matriculas;</a:t>
            </a:r>
          </a:p>
          <a:p>
            <a:pPr algn="just">
              <a:lnSpc>
                <a:spcPct val="150000"/>
              </a:lnSpc>
            </a:pPr>
            <a:r>
              <a:rPr lang="pt-PT" sz="2000" dirty="0">
                <a:latin typeface="Times New Roman" panose="02020603050405020304" pitchFamily="18" charset="0"/>
                <a:ea typeface="Calibri" panose="020F0502020204030204" pitchFamily="34" charset="0"/>
              </a:rPr>
              <a:t>Demora na submissão de pautas e certificados.</a:t>
            </a:r>
            <a:endParaRPr lang="pt-PT" sz="2000" dirty="0">
              <a:effectLst/>
              <a:latin typeface="Times New Roman" panose="02020603050405020304" pitchFamily="18" charset="0"/>
              <a:ea typeface="Calibri" panose="020F0502020204030204" pitchFamily="34" charset="0"/>
            </a:endParaRPr>
          </a:p>
          <a:p>
            <a:pPr algn="just">
              <a:lnSpc>
                <a:spcPct val="150000"/>
              </a:lnSpc>
            </a:pPr>
            <a:r>
              <a:rPr lang="pt-PT" sz="2000" dirty="0">
                <a:latin typeface="Times New Roman" panose="02020603050405020304" pitchFamily="18" charset="0"/>
                <a:ea typeface="Calibri" panose="020F0502020204030204" pitchFamily="34" charset="0"/>
              </a:rPr>
              <a:t>M</a:t>
            </a:r>
            <a:r>
              <a:rPr lang="pt-PT" sz="2000" dirty="0">
                <a:effectLst/>
                <a:latin typeface="Times New Roman" panose="02020603050405020304" pitchFamily="18" charset="0"/>
                <a:ea typeface="Calibri" panose="020F0502020204030204" pitchFamily="34" charset="0"/>
              </a:rPr>
              <a:t>ais tempo de trabalho cria cansaço;</a:t>
            </a:r>
          </a:p>
          <a:p>
            <a:pPr algn="just">
              <a:lnSpc>
                <a:spcPct val="150000"/>
              </a:lnSpc>
            </a:pPr>
            <a:r>
              <a:rPr lang="pt-PT" sz="2000" dirty="0">
                <a:latin typeface="Times New Roman" panose="02020603050405020304" pitchFamily="18" charset="0"/>
                <a:ea typeface="Calibri" panose="020F0502020204030204" pitchFamily="34" charset="0"/>
                <a:cs typeface="Times New Roman" panose="02020603050405020304" pitchFamily="18" charset="0"/>
              </a:rPr>
              <a:t>Custos.</a:t>
            </a:r>
          </a:p>
          <a:p>
            <a:pPr algn="just"/>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28F7A56A-DDC5-F170-AF68-EF5825B7C97E}"/>
              </a:ext>
            </a:extLst>
          </p:cNvPr>
          <p:cNvSpPr>
            <a:spLocks noGrp="1"/>
          </p:cNvSpPr>
          <p:nvPr>
            <p:ph type="dt" sz="half" idx="10"/>
          </p:nvPr>
        </p:nvSpPr>
        <p:spPr/>
        <p:txBody>
          <a:bodyPr/>
          <a:lstStyle/>
          <a:p>
            <a:fld id="{A032F00A-A386-4193-A088-47599845A8F7}"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A77029CB-D3D6-97B5-45E2-BEF1B9A83F8F}"/>
              </a:ext>
            </a:extLst>
          </p:cNvPr>
          <p:cNvSpPr>
            <a:spLocks noGrp="1"/>
          </p:cNvSpPr>
          <p:nvPr>
            <p:ph type="sldNum" sz="quarter" idx="12"/>
          </p:nvPr>
        </p:nvSpPr>
        <p:spPr/>
        <p:txBody>
          <a:bodyPr/>
          <a:lstStyle/>
          <a:p>
            <a:fld id="{F43D6323-4F48-41E3-9EDB-B7DB435BC8C6}" type="slidenum">
              <a:rPr lang="en-US" smtClean="0"/>
              <a:t>4</a:t>
            </a:fld>
            <a:endParaRPr lang="en-US"/>
          </a:p>
        </p:txBody>
      </p:sp>
    </p:spTree>
    <p:extLst>
      <p:ext uri="{BB962C8B-B14F-4D97-AF65-F5344CB8AC3E}">
        <p14:creationId xmlns:p14="http://schemas.microsoft.com/office/powerpoint/2010/main" val="386907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Problematização</a:t>
            </a:r>
            <a:r>
              <a:rPr lang="en-US" sz="3600" b="1" dirty="0">
                <a:latin typeface="Times New Roman" panose="02020603050405020304" pitchFamily="18" charset="0"/>
                <a:cs typeface="Times New Roman" panose="02020603050405020304" pitchFamily="18" charset="0"/>
              </a:rPr>
              <a:t> (cont.1)</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709411" y="1821589"/>
            <a:ext cx="10515600" cy="3214822"/>
          </a:xfrm>
        </p:spPr>
        <p:txBody>
          <a:bodyPr>
            <a:normAutofit/>
          </a:bodyPr>
          <a:lstStyle/>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b="1" i="1" dirty="0">
                <a:effectLst/>
                <a:latin typeface="Times New Roman" panose="02020603050405020304" pitchFamily="18" charset="0"/>
                <a:ea typeface="Calibri" panose="020F0502020204030204" pitchFamily="34" charset="0"/>
                <a:cs typeface="Times New Roman" panose="02020603050405020304" pitchFamily="18" charset="0"/>
              </a:rPr>
              <a:t>Como é que um Sistema de Gestão de Base de Dados pode ajudar a Escola Secundária de Magoanine a gerir os seus dados?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864AB54D-0896-BAFB-92B2-93BDB364E75C}"/>
              </a:ext>
            </a:extLst>
          </p:cNvPr>
          <p:cNvSpPr>
            <a:spLocks noGrp="1"/>
          </p:cNvSpPr>
          <p:nvPr>
            <p:ph type="dt" sz="half" idx="10"/>
          </p:nvPr>
        </p:nvSpPr>
        <p:spPr/>
        <p:txBody>
          <a:bodyPr/>
          <a:lstStyle/>
          <a:p>
            <a:fld id="{84009FAA-F7FC-400B-8E3C-4080C33DCD22}"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3D97EA2F-05B1-7E32-F2CB-4C5E0CD7B7AB}"/>
              </a:ext>
            </a:extLst>
          </p:cNvPr>
          <p:cNvSpPr>
            <a:spLocks noGrp="1"/>
          </p:cNvSpPr>
          <p:nvPr>
            <p:ph type="sldNum" sz="quarter" idx="12"/>
          </p:nvPr>
        </p:nvSpPr>
        <p:spPr/>
        <p:txBody>
          <a:bodyPr/>
          <a:lstStyle/>
          <a:p>
            <a:fld id="{F43D6323-4F48-41E3-9EDB-B7DB435BC8C6}" type="slidenum">
              <a:rPr lang="en-US" smtClean="0"/>
              <a:t>5</a:t>
            </a:fld>
            <a:endParaRPr lang="en-US"/>
          </a:p>
        </p:txBody>
      </p:sp>
    </p:spTree>
    <p:extLst>
      <p:ext uri="{BB962C8B-B14F-4D97-AF65-F5344CB8AC3E}">
        <p14:creationId xmlns:p14="http://schemas.microsoft.com/office/powerpoint/2010/main" val="135505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en-US" sz="3600" b="1" dirty="0" err="1">
                <a:latin typeface="Times New Roman" panose="02020603050405020304" pitchFamily="18" charset="0"/>
                <a:cs typeface="Times New Roman" panose="02020603050405020304" pitchFamily="18" charset="0"/>
              </a:rPr>
              <a:t>Objectivos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fontScale="70000" lnSpcReduction="20000"/>
          </a:bodyPr>
          <a:lstStyle/>
          <a:p>
            <a:pPr marL="342900" indent="-342900" algn="just">
              <a:lnSpc>
                <a:spcPct val="160000"/>
              </a:lnSpc>
              <a:buFont typeface="+mj-lt"/>
              <a:buAutoNum type="arabicPeriod"/>
            </a:pPr>
            <a:r>
              <a:rPr lang="pt-PT" b="1" dirty="0">
                <a:effectLst/>
                <a:latin typeface="Times New Roman" panose="02020603050405020304" pitchFamily="18" charset="0"/>
                <a:ea typeface="Calibri" panose="020F0502020204030204" pitchFamily="34" charset="0"/>
                <a:cs typeface="Times New Roman" panose="02020603050405020304" pitchFamily="18" charset="0"/>
              </a:rPr>
              <a:t>Gerais </a:t>
            </a:r>
          </a:p>
          <a:p>
            <a:pPr algn="just">
              <a:lnSpc>
                <a:spcPct val="160000"/>
              </a:lnSpc>
            </a:pPr>
            <a:r>
              <a:rPr lang="pt-PT" dirty="0">
                <a:effectLst/>
                <a:latin typeface="Times New Roman" panose="02020603050405020304" pitchFamily="18" charset="0"/>
                <a:ea typeface="Calibri" panose="020F0502020204030204" pitchFamily="34" charset="0"/>
                <a:cs typeface="Times New Roman" panose="02020603050405020304" pitchFamily="18" charset="0"/>
              </a:rPr>
              <a:t>Criar um Sistema de Base de Dados para gerir os dados da Escola Secundaria de Magoanine.</a:t>
            </a:r>
          </a:p>
          <a:p>
            <a:pPr marL="0" indent="0" algn="just">
              <a:lnSpc>
                <a:spcPct val="160000"/>
              </a:lnSpc>
              <a:buNone/>
            </a:pPr>
            <a:endParaRPr lang="pt-PT"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buNone/>
            </a:pPr>
            <a:r>
              <a:rPr lang="pt-PT" b="1" dirty="0">
                <a:latin typeface="Times New Roman" panose="02020603050405020304" pitchFamily="18" charset="0"/>
                <a:ea typeface="Calibri" panose="020F0502020204030204" pitchFamily="34" charset="0"/>
                <a:cs typeface="Times New Roman" panose="02020603050405020304" pitchFamily="18" charset="0"/>
              </a:rPr>
              <a:t>2. Específicos </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80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Compreender como é feita a gestão atual da Escola Secundaria de Magoanine;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Traçar política de Segurança e Gestão de Base Dados daa Escola Secundaria de Magoanine; 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Demonstrar como vai ser utilizado para apoiar os estudantes e a Direção da Escola Secundaria de Magoanine na busca de informação</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23E2888B-1D69-90E4-EE95-8BB1B8E9059E}"/>
              </a:ext>
            </a:extLst>
          </p:cNvPr>
          <p:cNvSpPr>
            <a:spLocks noGrp="1"/>
          </p:cNvSpPr>
          <p:nvPr>
            <p:ph type="dt" sz="half" idx="10"/>
          </p:nvPr>
        </p:nvSpPr>
        <p:spPr/>
        <p:txBody>
          <a:bodyPr/>
          <a:lstStyle/>
          <a:p>
            <a:fld id="{BE7899EE-100B-4D1A-8DDB-B3DC3D05B88A}"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5A03CDEB-F90F-04A2-50D1-2E20A46128ED}"/>
              </a:ext>
            </a:extLst>
          </p:cNvPr>
          <p:cNvSpPr>
            <a:spLocks noGrp="1"/>
          </p:cNvSpPr>
          <p:nvPr>
            <p:ph type="sldNum" sz="quarter" idx="12"/>
          </p:nvPr>
        </p:nvSpPr>
        <p:spPr/>
        <p:txBody>
          <a:bodyPr/>
          <a:lstStyle/>
          <a:p>
            <a:fld id="{F43D6323-4F48-41E3-9EDB-B7DB435BC8C6}" type="slidenum">
              <a:rPr lang="en-US" smtClean="0"/>
              <a:t>6</a:t>
            </a:fld>
            <a:endParaRPr lang="en-US"/>
          </a:p>
        </p:txBody>
      </p:sp>
    </p:spTree>
    <p:extLst>
      <p:ext uri="{BB962C8B-B14F-4D97-AF65-F5344CB8AC3E}">
        <p14:creationId xmlns:p14="http://schemas.microsoft.com/office/powerpoint/2010/main" val="264131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Justificativa</a:t>
            </a:r>
            <a:r>
              <a:rPr lang="en-US"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algn="just">
              <a:lnSpc>
                <a:spcPct val="150000"/>
              </a:lnSpc>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Âmbito Pessoal-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perda de notas e do semestre; prima com agorafobia;</a:t>
            </a:r>
          </a:p>
          <a:p>
            <a:pPr algn="just">
              <a:lnSpc>
                <a:spcPct val="150000"/>
              </a:lnSpc>
            </a:pPr>
            <a:endParaRPr lang="pt-PT" sz="2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pt-PT" sz="2200" b="1" dirty="0">
                <a:latin typeface="Times New Roman" panose="02020603050405020304" pitchFamily="18" charset="0"/>
                <a:ea typeface="Calibri" panose="020F0502020204030204" pitchFamily="34" charset="0"/>
                <a:cs typeface="Times New Roman" panose="02020603050405020304" pitchFamily="18" charset="0"/>
              </a:rPr>
              <a:t>Âmbito académico- </a:t>
            </a:r>
            <a:r>
              <a:rPr lang="pt-PT" sz="2200" dirty="0">
                <a:latin typeface="Times New Roman" panose="02020603050405020304" pitchFamily="18" charset="0"/>
                <a:ea typeface="Calibri" panose="020F0502020204030204" pitchFamily="34" charset="0"/>
                <a:cs typeface="Times New Roman" panose="02020603050405020304" pitchFamily="18" charset="0"/>
              </a:rPr>
              <a:t>tornar a gestão da instituição mais fácil, eficaz e eficiente;</a:t>
            </a:r>
          </a:p>
          <a:p>
            <a:pPr algn="just">
              <a:lnSpc>
                <a:spcPct val="150000"/>
              </a:lnSpc>
            </a:pPr>
            <a:endParaRPr lang="pt-PT"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Âmbito</a:t>
            </a:r>
            <a:r>
              <a:rPr lang="pt-PT" sz="2200" b="1" dirty="0">
                <a:latin typeface="Times New Roman" panose="02020603050405020304" pitchFamily="18" charset="0"/>
                <a:ea typeface="Calibri" panose="020F0502020204030204" pitchFamily="34" charset="0"/>
                <a:cs typeface="Times New Roman" panose="02020603050405020304" pitchFamily="18" charset="0"/>
              </a:rPr>
              <a:t> Social- </a:t>
            </a:r>
            <a:r>
              <a:rPr lang="pt-PT" sz="2200" dirty="0">
                <a:latin typeface="Times New Roman" panose="02020603050405020304" pitchFamily="18" charset="0"/>
                <a:ea typeface="Calibri" panose="020F0502020204030204" pitchFamily="34" charset="0"/>
                <a:cs typeface="Times New Roman" panose="02020603050405020304" pitchFamily="18" charset="0"/>
              </a:rPr>
              <a:t>incentivar</a:t>
            </a:r>
            <a:r>
              <a:rPr lang="pt-PT" sz="2200" b="1" dirty="0">
                <a:latin typeface="Times New Roman" panose="02020603050405020304" pitchFamily="18" charset="0"/>
                <a:ea typeface="Calibri" panose="020F0502020204030204" pitchFamily="34" charset="0"/>
                <a:cs typeface="Times New Roman" panose="02020603050405020304" pitchFamily="18" charset="0"/>
              </a:rPr>
              <a:t>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o uso das novas tecnologias para o dia-a-dia da instituição tais como as demais, devido a segurança, rapidez, eficácia, eficiência, fácil acesso de arquivos/dados, informação centralizada e outros.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F2D0426F-8016-C8FD-8AE4-CD380600500A}"/>
              </a:ext>
            </a:extLst>
          </p:cNvPr>
          <p:cNvSpPr>
            <a:spLocks noGrp="1"/>
          </p:cNvSpPr>
          <p:nvPr>
            <p:ph type="dt" sz="half" idx="10"/>
          </p:nvPr>
        </p:nvSpPr>
        <p:spPr/>
        <p:txBody>
          <a:bodyPr/>
          <a:lstStyle/>
          <a:p>
            <a:fld id="{B631762B-EACE-4929-A9F4-EB24B7099F58}"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82CCB1A1-BED4-474C-8F36-D553CEE17924}"/>
              </a:ext>
            </a:extLst>
          </p:cNvPr>
          <p:cNvSpPr>
            <a:spLocks noGrp="1"/>
          </p:cNvSpPr>
          <p:nvPr>
            <p:ph type="sldNum" sz="quarter" idx="12"/>
          </p:nvPr>
        </p:nvSpPr>
        <p:spPr/>
        <p:txBody>
          <a:bodyPr/>
          <a:lstStyle/>
          <a:p>
            <a:fld id="{F43D6323-4F48-41E3-9EDB-B7DB435BC8C6}" type="slidenum">
              <a:rPr lang="en-US" smtClean="0"/>
              <a:t>7</a:t>
            </a:fld>
            <a:endParaRPr lang="en-US"/>
          </a:p>
        </p:txBody>
      </p:sp>
    </p:spTree>
    <p:extLst>
      <p:ext uri="{BB962C8B-B14F-4D97-AF65-F5344CB8AC3E}">
        <p14:creationId xmlns:p14="http://schemas.microsoft.com/office/powerpoint/2010/main" val="3148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81C97-037C-8023-BC4C-1BA9B490AEF6}"/>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a:t>
            </a:r>
            <a:endParaRPr lang="pt-PT" sz="3600" b="1" dirty="0"/>
          </a:p>
        </p:txBody>
      </p:sp>
      <p:sp>
        <p:nvSpPr>
          <p:cNvPr id="3" name="Marcador de Posição de Conteúdo 2">
            <a:extLst>
              <a:ext uri="{FF2B5EF4-FFF2-40B4-BE49-F238E27FC236}">
                <a16:creationId xmlns:a16="http://schemas.microsoft.com/office/drawing/2014/main" id="{F7C9A193-E3D5-4BFE-0696-C6D7DA244B94}"/>
              </a:ext>
            </a:extLst>
          </p:cNvPr>
          <p:cNvSpPr>
            <a:spLocks noGrp="1"/>
          </p:cNvSpPr>
          <p:nvPr>
            <p:ph idx="1"/>
          </p:nvPr>
        </p:nvSpPr>
        <p:spPr/>
        <p:txBody>
          <a:bodyPr>
            <a:normAutofit/>
          </a:bodyPr>
          <a:lstStyle/>
          <a:p>
            <a:pPr marL="0" indent="0" algn="just">
              <a:lnSpc>
                <a:spcPct val="150000"/>
              </a:lnSpc>
              <a:buNone/>
            </a:pPr>
            <a:r>
              <a:rPr lang="pt-PT" sz="2200" b="1" dirty="0">
                <a:latin typeface="Times New Roman" panose="02020603050405020304" pitchFamily="18" charset="0"/>
                <a:cs typeface="Times New Roman" panose="02020603050405020304" pitchFamily="18" charset="0"/>
              </a:rPr>
              <a:t>Sistema</a:t>
            </a:r>
          </a:p>
          <a:p>
            <a:pPr marL="0" indent="0" algn="just">
              <a:lnSpc>
                <a:spcPct val="150000"/>
              </a:lnSpc>
              <a:buNone/>
            </a:pPr>
            <a:endParaRPr lang="pt-PT" sz="2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Para Morin (1977), dentro de um sistema, depara-se com interações qualitativas, que fazem com que as partes envolvidas estejam articuladas, nesse envolvimento elas se torna um todo.</a:t>
            </a:r>
          </a:p>
          <a:p>
            <a:pPr marL="0" indent="0">
              <a:buNone/>
            </a:pP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pt-PT" dirty="0"/>
          </a:p>
        </p:txBody>
      </p:sp>
      <p:sp>
        <p:nvSpPr>
          <p:cNvPr id="4" name="Marcador de Posição da Data 3">
            <a:extLst>
              <a:ext uri="{FF2B5EF4-FFF2-40B4-BE49-F238E27FC236}">
                <a16:creationId xmlns:a16="http://schemas.microsoft.com/office/drawing/2014/main" id="{67F155C5-1143-BB49-254F-27AAE0693F03}"/>
              </a:ext>
            </a:extLst>
          </p:cNvPr>
          <p:cNvSpPr>
            <a:spLocks noGrp="1"/>
          </p:cNvSpPr>
          <p:nvPr>
            <p:ph type="dt" sz="half" idx="10"/>
          </p:nvPr>
        </p:nvSpPr>
        <p:spPr/>
        <p:txBody>
          <a:bodyPr/>
          <a:lstStyle/>
          <a:p>
            <a:fld id="{ED2E7351-CDFE-4387-9285-563260DB7D2E}"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A85CAC90-819C-F457-E1EF-CB6D3BC415D2}"/>
              </a:ext>
            </a:extLst>
          </p:cNvPr>
          <p:cNvSpPr>
            <a:spLocks noGrp="1"/>
          </p:cNvSpPr>
          <p:nvPr>
            <p:ph type="sldNum" sz="quarter" idx="12"/>
          </p:nvPr>
        </p:nvSpPr>
        <p:spPr/>
        <p:txBody>
          <a:bodyPr/>
          <a:lstStyle/>
          <a:p>
            <a:fld id="{F43D6323-4F48-41E3-9EDB-B7DB435BC8C6}" type="slidenum">
              <a:rPr lang="en-US" smtClean="0"/>
              <a:t>8</a:t>
            </a:fld>
            <a:endParaRPr lang="en-US"/>
          </a:p>
        </p:txBody>
      </p:sp>
    </p:spTree>
    <p:extLst>
      <p:ext uri="{BB962C8B-B14F-4D97-AF65-F5344CB8AC3E}">
        <p14:creationId xmlns:p14="http://schemas.microsoft.com/office/powerpoint/2010/main" val="28020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9F24E-4C34-F049-B068-6482FE360EDE}"/>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 (cont.1)</a:t>
            </a:r>
            <a:endParaRPr lang="pt-PT" sz="3600" b="1" dirty="0"/>
          </a:p>
        </p:txBody>
      </p:sp>
      <p:sp>
        <p:nvSpPr>
          <p:cNvPr id="3" name="Marcador de Posição de Conteúdo 2">
            <a:extLst>
              <a:ext uri="{FF2B5EF4-FFF2-40B4-BE49-F238E27FC236}">
                <a16:creationId xmlns:a16="http://schemas.microsoft.com/office/drawing/2014/main" id="{509D6257-54F0-4890-82FC-15F9F808EA14}"/>
              </a:ext>
            </a:extLst>
          </p:cNvPr>
          <p:cNvSpPr>
            <a:spLocks noGrp="1"/>
          </p:cNvSpPr>
          <p:nvPr>
            <p:ph idx="1"/>
          </p:nvPr>
        </p:nvSpPr>
        <p:spPr>
          <a:xfrm>
            <a:off x="670775" y="1378040"/>
            <a:ext cx="10515600" cy="3953814"/>
          </a:xfrm>
        </p:spPr>
        <p:txBody>
          <a:bodyPr>
            <a:normAutofit/>
          </a:bodyPr>
          <a:lstStyle/>
          <a:p>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Informação </a:t>
            </a:r>
          </a:p>
          <a:p>
            <a:pPr algn="just">
              <a:lnSpc>
                <a:spcPct val="150000"/>
              </a:lnSpc>
            </a:pP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Segundo Taylor (1985</a:t>
            </a:r>
            <a:r>
              <a:rPr lang="pt-PT" sz="2200" dirty="0">
                <a:latin typeface="Times New Roman" panose="02020603050405020304" pitchFamily="18" charset="0"/>
                <a:ea typeface="Calibri" panose="020F0502020204030204" pitchFamily="34" charset="0"/>
                <a:cs typeface="Times New Roman" panose="02020603050405020304" pitchFamily="18" charset="0"/>
              </a:rPr>
              <a:t>),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pessoas transformam dados, em informação, sempre que os dotam de algum atributo. </a:t>
            </a:r>
          </a:p>
          <a:p>
            <a:endParaRPr lang="pt-PT" dirty="0"/>
          </a:p>
        </p:txBody>
      </p:sp>
      <p:sp>
        <p:nvSpPr>
          <p:cNvPr id="4" name="Marcador de Posição da Data 3">
            <a:extLst>
              <a:ext uri="{FF2B5EF4-FFF2-40B4-BE49-F238E27FC236}">
                <a16:creationId xmlns:a16="http://schemas.microsoft.com/office/drawing/2014/main" id="{EE321C89-37B8-CCB4-E208-4B71C188B1EF}"/>
              </a:ext>
            </a:extLst>
          </p:cNvPr>
          <p:cNvSpPr>
            <a:spLocks noGrp="1"/>
          </p:cNvSpPr>
          <p:nvPr>
            <p:ph type="dt" sz="half" idx="10"/>
          </p:nvPr>
        </p:nvSpPr>
        <p:spPr/>
        <p:txBody>
          <a:bodyPr/>
          <a:lstStyle/>
          <a:p>
            <a:fld id="{2A61EB08-A633-4885-9F5F-92042282A3B8}" type="datetime1">
              <a:rPr lang="en-US" smtClean="0"/>
              <a:t>4/13/2023</a:t>
            </a:fld>
            <a:endParaRPr lang="en-US"/>
          </a:p>
        </p:txBody>
      </p:sp>
      <p:sp>
        <p:nvSpPr>
          <p:cNvPr id="5" name="Marcador de Posição do Número do Diapositivo 4">
            <a:extLst>
              <a:ext uri="{FF2B5EF4-FFF2-40B4-BE49-F238E27FC236}">
                <a16:creationId xmlns:a16="http://schemas.microsoft.com/office/drawing/2014/main" id="{531A8D17-779D-E34A-AABB-7DB65D033E2C}"/>
              </a:ext>
            </a:extLst>
          </p:cNvPr>
          <p:cNvSpPr>
            <a:spLocks noGrp="1"/>
          </p:cNvSpPr>
          <p:nvPr>
            <p:ph type="sldNum" sz="quarter" idx="12"/>
          </p:nvPr>
        </p:nvSpPr>
        <p:spPr/>
        <p:txBody>
          <a:bodyPr/>
          <a:lstStyle/>
          <a:p>
            <a:fld id="{F43D6323-4F48-41E3-9EDB-B7DB435BC8C6}" type="slidenum">
              <a:rPr lang="en-US" smtClean="0"/>
              <a:t>9</a:t>
            </a:fld>
            <a:endParaRPr lang="en-US"/>
          </a:p>
        </p:txBody>
      </p:sp>
    </p:spTree>
    <p:extLst>
      <p:ext uri="{BB962C8B-B14F-4D97-AF65-F5344CB8AC3E}">
        <p14:creationId xmlns:p14="http://schemas.microsoft.com/office/powerpoint/2010/main" val="30996246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6040</TotalTime>
  <Words>1444</Words>
  <Application>Microsoft Office PowerPoint</Application>
  <PresentationFormat>Ecrã Panorâmico</PresentationFormat>
  <Paragraphs>192</Paragraphs>
  <Slides>28</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28</vt:i4>
      </vt:variant>
    </vt:vector>
  </HeadingPairs>
  <TitlesOfParts>
    <vt:vector size="35" baseType="lpstr">
      <vt:lpstr>Arial</vt:lpstr>
      <vt:lpstr>Calibri</vt:lpstr>
      <vt:lpstr>Calibri Light</vt:lpstr>
      <vt:lpstr>Symbol</vt:lpstr>
      <vt:lpstr>Times New Roman</vt:lpstr>
      <vt:lpstr>Wingdings</vt:lpstr>
      <vt:lpstr>Tema do Office</vt:lpstr>
      <vt:lpstr>Apresentação do PowerPoint</vt:lpstr>
      <vt:lpstr>Estrutura do Trabalho</vt:lpstr>
      <vt:lpstr>Introdução</vt:lpstr>
      <vt:lpstr>Problematização </vt:lpstr>
      <vt:lpstr>Problematização (cont.1)</vt:lpstr>
      <vt:lpstr>Objectivos</vt:lpstr>
      <vt:lpstr>Justificativa </vt:lpstr>
      <vt:lpstr>Revisão da Literatura</vt:lpstr>
      <vt:lpstr>Revisão da Literatura (cont.1)</vt:lpstr>
      <vt:lpstr>Revisão da Literatura (cont.2)</vt:lpstr>
      <vt:lpstr>Revisão Da Literatura (cont.3)</vt:lpstr>
      <vt:lpstr>Metodologias</vt:lpstr>
      <vt:lpstr>Modelagem </vt:lpstr>
      <vt:lpstr>Modelagem (cont.1)</vt:lpstr>
      <vt:lpstr>Modelagem (cont.2)</vt:lpstr>
      <vt:lpstr>Modelagem (cont.3)</vt:lpstr>
      <vt:lpstr>Modelagem( cont.4)</vt:lpstr>
      <vt:lpstr>Modelagem (cont.5)</vt:lpstr>
      <vt:lpstr>Modelagem (cont.6)</vt:lpstr>
      <vt:lpstr>Modelagem (Ferramentas)</vt:lpstr>
      <vt:lpstr>Analise, apresentação e Discussão dos resultados</vt:lpstr>
      <vt:lpstr>Analise, apresentação e Discussão dos resultados</vt:lpstr>
      <vt:lpstr>Analise, apresentação e Discussão dos resultados</vt:lpstr>
      <vt:lpstr>Analise, apresentação e Discussão dos resultados</vt:lpstr>
      <vt:lpstr>Analise, apresentação e Discussão dos resultados</vt:lpstr>
      <vt:lpstr>Conclusão </vt:lpstr>
      <vt:lpstr>Recomendações</vt:lpstr>
      <vt:lpstr>Referências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Berry</dc:creator>
  <cp:lastModifiedBy>Berry</cp:lastModifiedBy>
  <cp:revision>8</cp:revision>
  <dcterms:created xsi:type="dcterms:W3CDTF">2023-04-04T07:47:08Z</dcterms:created>
  <dcterms:modified xsi:type="dcterms:W3CDTF">2023-04-13T22:25:59Z</dcterms:modified>
</cp:coreProperties>
</file>