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7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94608-50B9-4F62-9056-4D97ED2E63A6}" type="datetimeFigureOut">
              <a:rPr lang="pt-PT" smtClean="0"/>
              <a:t>08/04/2023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9413A-891A-40C3-81F2-088F9AC386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99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8D8B-A2AD-367F-39AE-BA63BC213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FF7EB-1786-AD84-DA21-69B8AFC0B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91AE1-B4F8-CD7D-EA49-B650DA0E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8EC5-3C09-4A93-904E-E4DE927F1173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4F94-944B-2B60-1ADE-BB8FE613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70B01-47F7-B9C5-55CD-3D7FB955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485E-5195-132F-697E-4EA754ED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94646-98B6-15B3-C96C-63EA2999F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03EB-C1E0-CDAC-F6D0-FD7BA446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C0A5-DE7B-43A6-AC21-2CA462AF4BF4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B1B15-21F9-4528-630E-BE5F5F2E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08A6-60BC-855C-359E-6D55D7A0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4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54FCC-6679-337B-0FF9-0EFAD0600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8EC39-F8EA-2C9A-7ACC-FCB314992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5A14-3BDD-F50F-E0B2-9BA5851C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A661-0128-42E6-A777-369DAA762098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8B9E-1853-85C0-9DE4-58752A06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703D-1B9E-F0BB-A1EC-CBCF7320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2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B725-98B6-448A-CFDB-C16A6B09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9A48E-30D0-9578-9C00-D53F5F79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23C4B-8759-73C1-B7FD-0EFE6123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7FD1-D571-4DDD-8C73-F6C1EBD1CE97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86948-0871-67EE-059E-C588CE5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690AA-0DE9-2858-73D1-AEB63664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3747-3748-B7F3-7062-90F60AA3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F39A0-1652-284C-F48C-4B290119C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7DEA-64D9-6C5E-A356-407B71E7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4B0F-D7BC-4F4E-8A0F-413716F5A779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39D30-714B-DEDD-61D2-A9F84D3D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5410-D925-8884-17D3-8FEE9E07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2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69A1-7B77-B140-C589-E5BA32BC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6856-B03A-5A0F-532D-75BE98883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A8EF5-19C4-384D-A70B-7BF39BC5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70748-6010-883E-0EAA-41E6971E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1F85-5D2B-4C28-A336-E06ED436E779}" type="datetime1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0F822-3AE4-5143-FAC9-16876470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75476-AF25-7DB2-9482-34BFEA78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9393-2075-C1B7-0273-0AB6A457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F01A1-E8BF-129D-4AE4-315D61AA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DA1F6-C2D1-9E5A-3233-8271A9810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42279-2933-FE0B-B4FF-272D04E2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C1260-01E3-670A-A089-DE4530C3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FD1A6-E5B8-F63C-1628-DF73C93F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735E-7A07-48D8-8607-764D16CD2612}" type="datetime1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B2D23-12E9-CD08-328B-9913F1EA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E4139-4568-20BA-FE5F-08CA998D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4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310A-6954-EE40-A4D2-54C68767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1EA6D-17FB-9577-E7CB-13866B86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390B-7579-4A9E-80EF-DC1C51798DF5}" type="datetime1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F715E-9B51-2830-C474-7449A7A4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AA15E-195C-D4D1-70D1-2051A8A1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3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EFAEF-5766-511F-913C-CB7B6ED3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4970-D76D-432D-9673-156296B3FBE9}" type="datetime1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DD03B-826F-E3B4-52D3-E4AB4FA7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AE430-F5CD-10E7-CAED-ADF62DD6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5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E271-ADEC-4288-1B71-A31260F0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DBD0-4205-76E6-59F4-3757175F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6B32-D3A2-CFE2-80B5-BF103E5F4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23B09-971C-C332-458F-F5D88FBD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5574-B8F9-4233-A0D0-C9E009833A43}" type="datetime1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09445-8BEB-60AF-A92E-102367E4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A0652-BC00-9A47-9714-6DAD2DCD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5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E951-D4DF-A904-86E7-BF8B5C75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8BE3B-D413-640F-AA8E-AC203681D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BD8B7-A151-A03C-2E88-476E92623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B6EF-730A-F2D4-FB57-8A73E6BA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5AAC-3E5E-4870-8CB9-AF0BD7AC5893}" type="datetime1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48D5F-D3AB-1870-68B2-39D7F628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0D265-61D4-B98B-BCC1-7D5D8084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7A1DC-3739-1ACD-F633-8AF41968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5F66F-A98B-9EEE-60B5-E9DB34F6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74438-733D-52A8-FFB0-C8DB57D66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F0A5C-127C-418A-938A-8659F008EE01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14AB-3685-00EB-459B-2024C5E43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82CA-3C47-B225-AD23-A7AD34E30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6323-4F48-41E3-9EDB-B7DB435BC8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8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B589BF-4495-2F98-49BC-709C0BA4F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270" y="568411"/>
            <a:ext cx="11331146" cy="6178378"/>
          </a:xfrm>
        </p:spPr>
        <p:txBody>
          <a:bodyPr>
            <a:normAutofit lnSpcReduction="10000"/>
          </a:bodyPr>
          <a:lstStyle/>
          <a:p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WUTIVI – UNITIVA</a:t>
            </a:r>
            <a:b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Faculdade de Engenharias, </a:t>
            </a:r>
            <a:r>
              <a:rPr lang="pt-P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</a:t>
            </a:r>
            <a:r>
              <a:rPr 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Planeamento Físico</a:t>
            </a:r>
            <a:b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em Sistemas e Redes Computacionais</a:t>
            </a:r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Proposta de Criação de um Sistema de Gestão de Base de Dados - (SGBD) - na Escola Secundária de Magoanine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pt-P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Candidato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l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Bernardo Wilson</a:t>
            </a:r>
          </a:p>
          <a:p>
            <a:pPr algn="l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pt-P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Supervisor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                </a:t>
            </a:r>
          </a:p>
          <a:p>
            <a:pPr algn="l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Zacarias Gonçalo Ferrão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Boane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Abril de 2023 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355CB-D7D2-2787-09D7-0B0E9CCAD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774" y="333633"/>
            <a:ext cx="1701729" cy="1384438"/>
          </a:xfrm>
          <a:prstGeom prst="rect">
            <a:avLst/>
          </a:prstGeom>
        </p:spPr>
      </p:pic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19DDED9-4E91-1A44-9251-27CCAB92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8E41-7C30-45F1-AEEE-35C0E1DA4524}" type="datetime1">
              <a:rPr lang="en-US" smtClean="0"/>
              <a:t>4/8/2023</a:t>
            </a:fld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E25FCBB-6623-7C24-DAF4-5CACC2E8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8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pt-P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algn="just"/>
            <a:endParaRPr lang="pt-PT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PT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 de Dados</a:t>
            </a:r>
          </a:p>
          <a:p>
            <a:pPr algn="just"/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 De Dados é uma coleção De Dados operacionais armazenados, sendo usados pelos sistemas de aplicação de uma determinada </a:t>
            </a:r>
            <a:r>
              <a:rPr lang="pt-P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organizaçãoˮ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(Date, 1985).</a:t>
            </a:r>
          </a:p>
          <a:p>
            <a:pPr marL="0" indent="0" algn="just">
              <a:buNone/>
            </a:pPr>
            <a:endParaRPr lang="pt-PT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 banco de dados é um conjunto de dados armazenados, cujo conteúdo informativo representa, a cada instante, o estado </a:t>
            </a:r>
            <a:r>
              <a:rPr lang="pt-P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actual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uma determinada </a:t>
            </a:r>
            <a:r>
              <a:rPr lang="pt-P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aplicaçãoˮ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Laender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1990).</a:t>
            </a:r>
          </a:p>
          <a:p>
            <a:pPr marL="0" indent="0" algn="just">
              <a:buNone/>
            </a:pPr>
            <a:endParaRPr lang="pt-PT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4F48CC-4D2D-AD72-815A-FD5A0BAE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5DBE-D1D7-4201-8DE8-99D1BA912DF1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2123E60-C586-FB81-5206-B48CAC1E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F3848-7A8C-49C5-E1BB-D55381B2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E0C9D2-7F27-1DE7-94A7-034E63CD7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Quanto a Natureza: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Aplicada</a:t>
            </a:r>
          </a:p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Abordagem: 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qualitativa</a:t>
            </a:r>
          </a:p>
          <a:p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Objectivos: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exploratória </a:t>
            </a:r>
          </a:p>
          <a:p>
            <a:r>
              <a:rPr lang="pt-PT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métodos de procedimento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pesquisa bibliográfica</a:t>
            </a:r>
          </a:p>
          <a:p>
            <a:r>
              <a:rPr lang="pt-PT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Técnicas de coleta de dados: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entrevista</a:t>
            </a:r>
          </a:p>
          <a:p>
            <a:r>
              <a:rPr lang="pt-PT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População: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2401</a:t>
            </a:r>
            <a:r>
              <a:rPr lang="pt-PT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PT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Amostra:12</a:t>
            </a:r>
          </a:p>
          <a:p>
            <a:r>
              <a:rPr lang="pt-PT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Resultados Esperados</a:t>
            </a:r>
            <a:endParaRPr lang="pt-PT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8BC602-9310-158E-64DD-BD36881F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E20B-80E8-4752-8B06-07A7450DDDD5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E189FC5-DE06-8D70-F067-BDAEFB87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4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3DED5-FABC-5A6A-B041-5094F083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(Diagrama de </a:t>
            </a:r>
            <a:r>
              <a:rPr lang="pt-P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Actividades</a:t>
            </a:r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Picture 38">
            <a:extLst>
              <a:ext uri="{FF2B5EF4-FFF2-40B4-BE49-F238E27FC236}">
                <a16:creationId xmlns:a16="http://schemas.microsoft.com/office/drawing/2014/main" id="{8DFBB232-DF0B-C36E-8CA7-90EE2298B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67" y="1755082"/>
            <a:ext cx="9284594" cy="5132231"/>
          </a:xfrm>
          <a:prstGeom prst="rect">
            <a:avLst/>
          </a:prstGeom>
        </p:spPr>
      </p:pic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ACB4ADB-F5B2-E398-BFF5-9497068F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6026-9721-41EA-B02D-AA98221B879C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CEDFA7A-D66E-78CD-71C3-21943A25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2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BE6B1-72C5-4B3F-4723-22B18A89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(Diagrama de classe)</a:t>
            </a:r>
          </a:p>
        </p:txBody>
      </p:sp>
      <p:pic>
        <p:nvPicPr>
          <p:cNvPr id="6" name="Picture 35">
            <a:extLst>
              <a:ext uri="{FF2B5EF4-FFF2-40B4-BE49-F238E27FC236}">
                <a16:creationId xmlns:a16="http://schemas.microsoft.com/office/drawing/2014/main" id="{3553EFDD-2556-39BC-0043-2D13ADFCC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3369" r="354"/>
          <a:stretch/>
        </p:blipFill>
        <p:spPr bwMode="auto">
          <a:xfrm>
            <a:off x="838200" y="1339403"/>
            <a:ext cx="10379299" cy="5153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3AAAFF2-BA78-A4D0-60D7-84ED4E24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3369-96CC-4A26-ADD6-94C3954FB0DE}" type="datetime1">
              <a:rPr lang="en-US" smtClean="0"/>
              <a:t>4/8/2023</a:t>
            </a:fld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82F5105-3642-8A63-1B48-25626D80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9007C-E782-8C70-CA1B-514025D0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(Diagrama de caso de Uso)</a:t>
            </a:r>
          </a:p>
        </p:txBody>
      </p:sp>
      <p:pic>
        <p:nvPicPr>
          <p:cNvPr id="4" name="Picture 39">
            <a:extLst>
              <a:ext uri="{FF2B5EF4-FFF2-40B4-BE49-F238E27FC236}">
                <a16:creationId xmlns:a16="http://schemas.microsoft.com/office/drawing/2014/main" id="{F5BFA5D1-BDFF-0062-F9C0-21D3BB2A3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1" t="13824" r="17474" b="42488"/>
          <a:stretch/>
        </p:blipFill>
        <p:spPr bwMode="auto">
          <a:xfrm>
            <a:off x="1893194" y="1506828"/>
            <a:ext cx="7817476" cy="49860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4FFF8E8-1704-3916-A63D-8142400C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B128-0F52-41B7-977A-3160F3F44285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E0E885-9E9C-46BC-0A1A-6D0A74F4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7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9DEE0-10D1-2F1A-9BBF-5E5006AA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(DFD)</a:t>
            </a:r>
          </a:p>
        </p:txBody>
      </p:sp>
      <p:pic>
        <p:nvPicPr>
          <p:cNvPr id="4" name="Picture 41">
            <a:extLst>
              <a:ext uri="{FF2B5EF4-FFF2-40B4-BE49-F238E27FC236}">
                <a16:creationId xmlns:a16="http://schemas.microsoft.com/office/drawing/2014/main" id="{A21E7666-27BE-9AE0-3F1E-6DB4C7D7E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281"/>
          <a:stretch/>
        </p:blipFill>
        <p:spPr>
          <a:xfrm>
            <a:off x="1249252" y="1545466"/>
            <a:ext cx="10104548" cy="5125790"/>
          </a:xfrm>
          <a:prstGeom prst="rect">
            <a:avLst/>
          </a:prstGeom>
        </p:spPr>
      </p:pic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3DCC05D-DA1B-864E-C18F-2C907713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83E7-B1C8-4608-91BF-D7C00BC5A414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C8FF3A-B59C-F0D2-3BF6-2BE70B87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5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3FA98-65E5-830B-DB4B-BFDECF97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Modelagem( DER)</a:t>
            </a:r>
          </a:p>
        </p:txBody>
      </p:sp>
      <p:pic>
        <p:nvPicPr>
          <p:cNvPr id="4" name="Picture 34">
            <a:extLst>
              <a:ext uri="{FF2B5EF4-FFF2-40B4-BE49-F238E27FC236}">
                <a16:creationId xmlns:a16="http://schemas.microsoft.com/office/drawing/2014/main" id="{A539ABD2-9921-47CE-A0AE-AA7784DCC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5" y="1906073"/>
            <a:ext cx="9414456" cy="5125792"/>
          </a:xfrm>
          <a:prstGeom prst="rect">
            <a:avLst/>
          </a:prstGeom>
        </p:spPr>
      </p:pic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CC87602-91AA-2E19-8650-FE9B0022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BA3A-7875-45F3-8F40-632E8519B0F0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CE1BAAA-17DB-6FF2-9290-E050B7C6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41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D0D35-2C6D-2E97-68BB-339FF70B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(Diagrama de Estado)</a:t>
            </a: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9535EBFC-9035-90FA-4FD9-BD21BF495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81" y="1584101"/>
            <a:ext cx="9723549" cy="51386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2F9045D-DA9C-615A-BE81-6FB06E79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E86D-916D-4EF2-BBD9-064831F9A773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E1EB005-F969-E859-2BBF-D639900D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76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6B3CB-0831-A915-1281-A052E2DD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(Diagrama </a:t>
            </a:r>
            <a:r>
              <a:rPr lang="pt-P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objecto</a:t>
            </a:r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094B2674-8DC9-161A-E730-382B45BED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574" y="1881685"/>
            <a:ext cx="6096851" cy="423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A6A268B-2E61-20B1-2E43-F5E5FF3B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52FF-0BF4-4C53-9D28-0868D931613B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E74BF66-8CDA-0342-3C5C-6DBFC22A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6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0B64E-BC07-F092-2D61-6DE885EB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(Ferramentas)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206D41-232D-8098-21E9-80BA2A51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753913-3789-2EAC-0D4C-95DA96FD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42BC-904C-4FB0-98E7-50119AC61459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4039B9C-A9BA-68FA-1C70-2D78532E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2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presente trabalho, foi concebido atraves da Proposta de Criação de um Sistema de Gestão de Base de Dados para a ESM, o sistema tem como objectivo principal suprir as necessidadesda escola e trazer eficienca e eficacia. </a:t>
            </a:r>
          </a:p>
          <a:p>
            <a:pPr marL="0" indent="0" algn="just">
              <a:buNone/>
            </a:pP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 o presente </a:t>
            </a:r>
            <a:r>
              <a:rPr lang="pt-P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projecto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pretende-se </a:t>
            </a:r>
            <a:r>
              <a:rPr lang="pt-P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maximar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busca de informação, fácil cadastro dos novos estudantes e rapidez ao renovar as matrículas, segurança de informação, eficácia e eficiência. Para isso, pretende-se realizar uma pesquisa de campo onde se fará entrevistas aos trabalhadores da escola que são responsáveis que tem acesso a informação dos estudantes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B149431-0430-883D-1DBD-356FC78F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1DB9-A0D7-4908-8647-DD70FBB2DA66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35AB0B8-381B-0C3D-56B4-9BF71B4F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30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2801E-7C77-F986-C543-8C9475C2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Analise, apresentação e </a:t>
            </a:r>
            <a:r>
              <a:rPr lang="pt-P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Discusao</a:t>
            </a:r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F9E0FA-8317-B274-8C0E-732F88B5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3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Objecto</a:t>
            </a:r>
            <a:r>
              <a:rPr lang="pt-PT" sz="3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Estudo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Escola secundária de Magoanine, localiza-se no Bairro de Magoanine A, no prolongam-to da Av. Marcos Sebastião </a:t>
            </a:r>
            <a:r>
              <a:rPr lang="pt-PT" sz="3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Mabote</a:t>
            </a:r>
            <a:r>
              <a:rPr lang="pt-PT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ela leciona das 7ª a 10ª Classes, estando divido em dois turnos (Diurno e Noturno)</a:t>
            </a:r>
            <a:endParaRPr lang="pt-PT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pt-PT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escola contem 8 turmas da 7 classe, cada com 65 alunos totalizando em 620 alunos, 10 turmas da 8 classe cada com 65 alunos totalizando 650 alunos, idem para as 9 classes,8 turmas da 10 classe cada com 65 alunos totalizando em 520 alunos. 1 </a:t>
            </a:r>
            <a:r>
              <a:rPr lang="pt-PT" sz="3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</a:t>
            </a:r>
            <a:r>
              <a:rPr lang="pt-PT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 escola, 2 pedagógicos. 4 </a:t>
            </a:r>
            <a:r>
              <a:rPr lang="pt-PT" sz="3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</a:t>
            </a:r>
            <a:r>
              <a:rPr lang="pt-PT" sz="3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 classe, 48 prof. E 6 funcionário técnicos da secretaria e outras áreas.</a:t>
            </a:r>
            <a:endParaRPr lang="pt-PT" sz="3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0769CAB-5435-2FB8-386A-6C40DBEE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BB6C-0E67-46F0-84CF-63795AACEE8F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531ABA3-79E7-684D-B43F-3D0D71AF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1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algn="just"/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Bichas para as matrículas</a:t>
            </a:r>
            <a:r>
              <a:rPr lang="pt-PT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 renovações de matriculas;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Demora na submissão de pautas e certificados.</a:t>
            </a:r>
            <a:endParaRPr lang="pt-PT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ais tempo de trabalho cria cansaço;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Custos.</a:t>
            </a:r>
          </a:p>
          <a:p>
            <a:pPr algn="just"/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8F7A56A-DDC5-F170-AF68-EF5825B7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F00A-A386-4193-A088-47599845A8F7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77029CB-D3D6-97B5-45E2-BEF1B9A8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7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40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sz="40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Como é que um Sistema de Gestão de Base de Dados pode ajudar a Escola Secundária de Magoanine a gerir os seus dados?</a:t>
            </a:r>
            <a:endParaRPr lang="en-US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4AB54D-0896-BAFB-92B2-93BDB364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9FAA-F7FC-400B-8E3C-4080C33DCD22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D97EA2F-05B1-7E32-F2CB-4C5E0CD7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Objectivos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 fontScale="85000" lnSpcReduction="100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Gerais </a:t>
            </a:r>
          </a:p>
          <a:p>
            <a:pPr algn="just"/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Criar um Sistema de Base de Dados para gerir os dados da Escola Secundaria de Magoanine.</a:t>
            </a:r>
          </a:p>
          <a:p>
            <a:pPr marL="0" indent="0" algn="just">
              <a:buNone/>
            </a:pPr>
            <a:endParaRPr lang="pt-PT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Específicos </a:t>
            </a:r>
            <a:endParaRPr lang="pt-PT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Compreender como é feita a gestão atual da Escola Secundaria de Magoanine;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Traçar política de Segurança e Gestão de Base Dados daa Escola Secundaria de Magoanine; e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Demonstrar como vai ser utilizado para apoiar os estudantes e a Direção da Escola Secundaria de Magoanine na busca de informação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40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E2888B-1D69-90E4-EE95-8BB1B8E9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99EE-100B-4D1A-8DDB-B3DC3D05B88A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A03CDEB-F90F-04A2-50D1-2E20A461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1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algn="just"/>
            <a:r>
              <a:rPr lang="pt-PT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Âmbito Pessoal- 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perdido as notas por roubo do livro da turma e ter perdido o semestre pela demora na entrega do certificado, e uma prima que sofre de agorafobia (transtorno de Ansiedade).</a:t>
            </a:r>
          </a:p>
          <a:p>
            <a:pPr algn="just"/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Âmbito académico-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uma instituição de ensino é baseado em gestão de informação e um sistema vem a tornar essa gestão mas fácil, eficaz e eficiente. Ajudando a administração da escola e os próprios alunos</a:t>
            </a:r>
          </a:p>
          <a:p>
            <a:pPr algn="just"/>
            <a:r>
              <a:rPr lang="pt-PT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Âmbito</a:t>
            </a: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Social- 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acompanhar com a evolução tecnológica, levando em consideração que a modernidade dos dias </a:t>
            </a:r>
            <a:r>
              <a:rPr lang="pt-P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actuais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foca mas nas tecnologias e estatísticas, indicam que quase toda a população das grandes cidades fazem o uso das novas tecnologias para o seu dia-a-dia, devido a segurança, rapidez, eficácia, eficiência, fácil acesso de arquivos/dados, informação centralizada e outros.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D0426F-8016-C8FD-8AE4-CD380600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762B-EACE-4929-A9F4-EB24B7099F58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2CCB1A1-BED4-474C-8F36-D553CEE1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81C97-037C-8023-BC4C-1BA9B490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da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Literatura</a:t>
            </a:r>
            <a:endParaRPr lang="pt-PT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C9A193-E3D5-4BFE-0696-C6D7DA244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é um conjunto de dados ligadas ou interdependentes, e que interagem de modo a formar uma unidade complexa. (</a:t>
            </a:r>
            <a:r>
              <a:rPr lang="pt-P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Koontz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O’Donnell; </a:t>
            </a:r>
            <a:r>
              <a:rPr lang="pt-P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Weihrich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1986, p.180). </a:t>
            </a:r>
          </a:p>
          <a:p>
            <a:pPr marL="0" indent="0">
              <a:buNone/>
            </a:pPr>
            <a:r>
              <a:rPr lang="pt-PT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Sistema-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Morin (1977), dentro de um sistema, depara-se com interações qualitativas, que fazem com que as partes envolvidas estejam articuladas, nesse envolvimento elasse torna um todo.</a:t>
            </a:r>
          </a:p>
          <a:p>
            <a:pPr marL="0" indent="0">
              <a:buNone/>
            </a:pPr>
            <a:endParaRPr lang="pt-PT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F155C5-1143-BB49-254F-27AAE069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7351-CDFE-4387-9285-563260DB7D2E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85CAC90-819C-F457-E1EF-CB6D3BC4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4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9F24E-4C34-F049-B068-6482FE36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da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Literatura (cont.1)</a:t>
            </a:r>
            <a:endParaRPr lang="pt-PT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9D6257-54F0-4890-82FC-15F9F808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 </a:t>
            </a:r>
          </a:p>
          <a:p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pt-PT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Meadow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(1992), a informação é representada por um conjunto de símbolos estruturados e interpretados apenas por utilizadores de informação.</a:t>
            </a:r>
          </a:p>
          <a:p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Segundo Taylor (1985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pessoas transformam dados, em informação, sempre que os dotam de algum atributo. </a:t>
            </a:r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321C89-37B8-CCB4-E208-4B71C188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EB08-A633-4885-9F5F-92042282A3B8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31A8D17-779D-E34A-AABB-7DB65D03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76A9-CA0A-7D49-1B27-6899728B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>
            <a:normAutofit/>
          </a:bodyPr>
          <a:lstStyle/>
          <a:p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Literatura (cont.2)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815-68A9-9148-CC31-C7E619A3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515600" cy="49783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Gestão Informação</a:t>
            </a:r>
            <a:endParaRPr lang="pt-PT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Segundo Silva (2007), gestão da informação tem responsável pela gerência de tantos os recursos internos e externos, e é considerado ter mesmo grau de importância com gestão de recursos humanos, gestão de processos e a gestão de negócios.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P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acordo Braga (1996), métodos de tomada de decisão utilizam as informações como elementos básicos,  informação é uma parte fundamental para se dirigir uma organização. Organização deve aprender a usar e aprender novos modos de aquisição de recursos da informação para que o desempenho incremente.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B525FF-D2F2-5EAE-2BBE-B2BDF1DA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A2A-0220-45F5-A95E-B8E5E4A1E112}" type="datetime1">
              <a:rPr lang="en-US" smtClean="0"/>
              <a:t>4/8/2023</a:t>
            </a:fld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7649BF4-57A3-397D-2CA4-038A5509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D6323-4F48-41E3-9EDB-B7DB435BC8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4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</TotalTime>
  <Words>963</Words>
  <Application>Microsoft Office PowerPoint</Application>
  <PresentationFormat>Ecrã Panorâmico</PresentationFormat>
  <Paragraphs>131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Times New Roman</vt:lpstr>
      <vt:lpstr>Office Theme</vt:lpstr>
      <vt:lpstr>Apresentação do PowerPoint</vt:lpstr>
      <vt:lpstr>Introdução</vt:lpstr>
      <vt:lpstr>Problematização </vt:lpstr>
      <vt:lpstr>Problematização (cont.1)</vt:lpstr>
      <vt:lpstr>Objectivos</vt:lpstr>
      <vt:lpstr>Justificativa </vt:lpstr>
      <vt:lpstr>Revisão da Literatura</vt:lpstr>
      <vt:lpstr>Revisão da Literatura (cont.1)</vt:lpstr>
      <vt:lpstr>Revisão da Literatura (cont.2)</vt:lpstr>
      <vt:lpstr>Revisão Da Literatura (cont.3)</vt:lpstr>
      <vt:lpstr>Metodologias</vt:lpstr>
      <vt:lpstr>Modelagem (Diagrama de Actividades)</vt:lpstr>
      <vt:lpstr>Modelagem (Diagrama de classe)</vt:lpstr>
      <vt:lpstr>Modelagem (Diagrama de caso de Uso)</vt:lpstr>
      <vt:lpstr>Modelagem (DFD)</vt:lpstr>
      <vt:lpstr>Modelagem( DER)</vt:lpstr>
      <vt:lpstr>Modelagem (Diagrama de Estado)</vt:lpstr>
      <vt:lpstr>Modelagem (Diagrama objecto)</vt:lpstr>
      <vt:lpstr>Modelagem (Ferramentas)</vt:lpstr>
      <vt:lpstr>Analise, apresentação e Discusao dos 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Berry</dc:creator>
  <cp:lastModifiedBy>Berry</cp:lastModifiedBy>
  <cp:revision>4</cp:revision>
  <dcterms:created xsi:type="dcterms:W3CDTF">2023-04-04T07:47:08Z</dcterms:created>
  <dcterms:modified xsi:type="dcterms:W3CDTF">2023-04-08T20:05:06Z</dcterms:modified>
</cp:coreProperties>
</file>