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5"/>
  </p:notesMasterIdLst>
  <p:sldIdLst>
    <p:sldId id="256" r:id="rId2"/>
    <p:sldId id="277" r:id="rId3"/>
    <p:sldId id="257" r:id="rId4"/>
    <p:sldId id="259" r:id="rId5"/>
    <p:sldId id="260" r:id="rId6"/>
    <p:sldId id="261" r:id="rId7"/>
    <p:sldId id="262" r:id="rId8"/>
    <p:sldId id="266" r:id="rId9"/>
    <p:sldId id="267" r:id="rId10"/>
    <p:sldId id="263" r:id="rId11"/>
    <p:sldId id="264" r:id="rId12"/>
    <p:sldId id="265" r:id="rId13"/>
    <p:sldId id="280" r:id="rId14"/>
    <p:sldId id="281" r:id="rId15"/>
    <p:sldId id="282" r:id="rId16"/>
    <p:sldId id="268" r:id="rId17"/>
    <p:sldId id="269" r:id="rId18"/>
    <p:sldId id="270" r:id="rId19"/>
    <p:sldId id="271" r:id="rId20"/>
    <p:sldId id="272" r:id="rId21"/>
    <p:sldId id="273" r:id="rId22"/>
    <p:sldId id="274" r:id="rId23"/>
    <p:sldId id="275" r:id="rId24"/>
    <p:sldId id="278" r:id="rId25"/>
    <p:sldId id="279" r:id="rId26"/>
    <p:sldId id="276"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394" autoAdjust="0"/>
  </p:normalViewPr>
  <p:slideViewPr>
    <p:cSldViewPr snapToGrid="0">
      <p:cViewPr varScale="1">
        <p:scale>
          <a:sx n="70" d="100"/>
          <a:sy n="70" d="100"/>
        </p:scale>
        <p:origin x="7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94608-50B9-4F62-9056-4D97ED2E63A6}" type="datetimeFigureOut">
              <a:rPr lang="pt-PT" smtClean="0"/>
              <a:t>11/04/2023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9413A-891A-40C3-81F2-088F9AC386D0}" type="slidenum">
              <a:rPr lang="pt-PT" smtClean="0"/>
              <a:t>‹nº›</a:t>
            </a:fld>
            <a:endParaRPr lang="pt-PT"/>
          </a:p>
        </p:txBody>
      </p:sp>
    </p:spTree>
    <p:extLst>
      <p:ext uri="{BB962C8B-B14F-4D97-AF65-F5344CB8AC3E}">
        <p14:creationId xmlns:p14="http://schemas.microsoft.com/office/powerpoint/2010/main" val="295499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DC5F0A5C-127C-418A-938A-8659F008EE0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47653234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C5F0A5C-127C-418A-938A-8659F008EE01}"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121093085"/>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C5F0A5C-127C-418A-938A-8659F008EE01}"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67092503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C5F0A5C-127C-418A-938A-8659F008EE01}"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D6323-4F48-41E3-9EDB-B7DB435BC8C6}"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0168724"/>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C5F0A5C-127C-418A-938A-8659F008EE01}"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138767290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DC5F0A5C-127C-418A-938A-8659F008EE01}"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72209376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DC5F0A5C-127C-418A-938A-8659F008EE01}"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382456030"/>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C5F0A5C-127C-418A-938A-8659F008EE0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4263545942"/>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C5F0A5C-127C-418A-938A-8659F008EE0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772162761"/>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DC5F0A5C-127C-418A-938A-8659F008EE0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3248253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DC5F0A5C-127C-418A-938A-8659F008EE01}"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17237466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DC5F0A5C-127C-418A-938A-8659F008EE01}"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733467054"/>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DC5F0A5C-127C-418A-938A-8659F008EE01}" type="datetime1">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152346248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DC5F0A5C-127C-418A-938A-8659F008EE01}"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3063530326"/>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F0A5C-127C-418A-938A-8659F008EE01}" type="datetime1">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2690976029"/>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C5F0A5C-127C-418A-938A-8659F008EE01}"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88208084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DC5F0A5C-127C-418A-938A-8659F008EE01}"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D6323-4F48-41E3-9EDB-B7DB435BC8C6}" type="slidenum">
              <a:rPr lang="en-US" smtClean="0"/>
              <a:t>‹nº›</a:t>
            </a:fld>
            <a:endParaRPr lang="en-US"/>
          </a:p>
        </p:txBody>
      </p:sp>
    </p:spTree>
    <p:extLst>
      <p:ext uri="{BB962C8B-B14F-4D97-AF65-F5344CB8AC3E}">
        <p14:creationId xmlns:p14="http://schemas.microsoft.com/office/powerpoint/2010/main" val="848806761"/>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5F0A5C-127C-418A-938A-8659F008EE01}" type="datetime1">
              <a:rPr lang="en-US" smtClean="0"/>
              <a:t>4/11/2023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43D6323-4F48-41E3-9EDB-B7DB435BC8C6}" type="slidenum">
              <a:rPr lang="en-US" smtClean="0"/>
              <a:t>‹nº›</a:t>
            </a:fld>
            <a:endParaRPr lang="en-US"/>
          </a:p>
        </p:txBody>
      </p:sp>
    </p:spTree>
    <p:extLst>
      <p:ext uri="{BB962C8B-B14F-4D97-AF65-F5344CB8AC3E}">
        <p14:creationId xmlns:p14="http://schemas.microsoft.com/office/powerpoint/2010/main" val="193931630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B589BF-4495-2F98-49BC-709C0BA4F799}"/>
              </a:ext>
            </a:extLst>
          </p:cNvPr>
          <p:cNvSpPr>
            <a:spLocks noGrp="1"/>
          </p:cNvSpPr>
          <p:nvPr>
            <p:ph type="subTitle" idx="1"/>
          </p:nvPr>
        </p:nvSpPr>
        <p:spPr>
          <a:xfrm>
            <a:off x="494270" y="568411"/>
            <a:ext cx="11331146" cy="6178378"/>
          </a:xfrm>
        </p:spPr>
        <p:txBody>
          <a:bodyPr>
            <a:normAutofit fontScale="92500" lnSpcReduction="10000"/>
          </a:bodyPr>
          <a:lstStyle/>
          <a:p>
            <a:endParaRPr lang="pt-PT" b="1" dirty="0">
              <a:latin typeface="Times New Roman" panose="02020603050405020304" pitchFamily="18" charset="0"/>
              <a:cs typeface="Times New Roman" panose="02020603050405020304" pitchFamily="18" charset="0"/>
            </a:endParaRPr>
          </a:p>
          <a:p>
            <a:endParaRPr lang="pt-PT" sz="2400" b="1" dirty="0">
              <a:latin typeface="Times New Roman" panose="02020603050405020304" pitchFamily="18" charset="0"/>
              <a:cs typeface="Times New Roman" panose="02020603050405020304" pitchFamily="18" charset="0"/>
            </a:endParaRPr>
          </a:p>
          <a:p>
            <a:endParaRPr lang="pt-PT" sz="2400" b="1" dirty="0">
              <a:latin typeface="Times New Roman" panose="02020603050405020304" pitchFamily="18" charset="0"/>
              <a:cs typeface="Times New Roman" panose="02020603050405020304" pitchFamily="18" charset="0"/>
            </a:endParaRPr>
          </a:p>
          <a:p>
            <a:r>
              <a:rPr lang="pt-PT" sz="2400" b="1" dirty="0">
                <a:latin typeface="Times New Roman" panose="02020603050405020304" pitchFamily="18" charset="0"/>
                <a:cs typeface="Times New Roman" panose="02020603050405020304" pitchFamily="18" charset="0"/>
              </a:rPr>
              <a:t>UNIVERSIDADE WUTIVI – UNITIVA</a:t>
            </a:r>
            <a:br>
              <a:rPr lang="pt-PT" sz="2400" dirty="0">
                <a:latin typeface="Times New Roman" panose="02020603050405020304" pitchFamily="18" charset="0"/>
                <a:cs typeface="Times New Roman" panose="02020603050405020304" pitchFamily="18" charset="0"/>
              </a:rPr>
            </a:br>
            <a:r>
              <a:rPr lang="pt-PT" sz="2400" b="1" dirty="0">
                <a:latin typeface="Times New Roman" panose="02020603050405020304" pitchFamily="18" charset="0"/>
                <a:cs typeface="Times New Roman" panose="02020603050405020304" pitchFamily="18" charset="0"/>
              </a:rPr>
              <a:t>Faculdade de Engenharias, </a:t>
            </a:r>
            <a:r>
              <a:rPr lang="pt-PT" sz="2400" b="1" dirty="0" err="1">
                <a:latin typeface="Times New Roman" panose="02020603050405020304" pitchFamily="18" charset="0"/>
                <a:cs typeface="Times New Roman" panose="02020603050405020304" pitchFamily="18" charset="0"/>
              </a:rPr>
              <a:t>Arquitectura</a:t>
            </a:r>
            <a:r>
              <a:rPr lang="pt-PT" sz="2400" b="1" dirty="0">
                <a:latin typeface="Times New Roman" panose="02020603050405020304" pitchFamily="18" charset="0"/>
                <a:cs typeface="Times New Roman" panose="02020603050405020304" pitchFamily="18" charset="0"/>
              </a:rPr>
              <a:t> E Planeamento Físico</a:t>
            </a:r>
            <a:br>
              <a:rPr lang="pt-PT" sz="2400" dirty="0">
                <a:latin typeface="Times New Roman" panose="02020603050405020304" pitchFamily="18" charset="0"/>
                <a:cs typeface="Times New Roman" panose="02020603050405020304" pitchFamily="18" charset="0"/>
              </a:rPr>
            </a:br>
            <a:r>
              <a:rPr lang="pt-PT" sz="2400" dirty="0">
                <a:latin typeface="Times New Roman" panose="02020603050405020304" pitchFamily="18" charset="0"/>
                <a:cs typeface="Times New Roman" panose="02020603050405020304" pitchFamily="18" charset="0"/>
              </a:rPr>
              <a:t>Licenciatura em Sistemas e Redes Computacionais</a:t>
            </a:r>
            <a:endParaRPr lang="pt-PT" b="1" dirty="0">
              <a:latin typeface="Times New Roman" panose="02020603050405020304" pitchFamily="18" charset="0"/>
              <a:cs typeface="Times New Roman" panose="02020603050405020304" pitchFamily="18" charset="0"/>
            </a:endParaRPr>
          </a:p>
          <a:p>
            <a:endParaRPr lang="pt-PT" b="1" dirty="0">
              <a:latin typeface="Times New Roman" panose="02020603050405020304" pitchFamily="18" charset="0"/>
              <a:cs typeface="Times New Roman" panose="02020603050405020304" pitchFamily="18" charset="0"/>
            </a:endParaRPr>
          </a:p>
          <a:p>
            <a:r>
              <a:rPr lang="pt-PT" sz="1800" b="1" dirty="0">
                <a:effectLst/>
                <a:latin typeface="Times New Roman" panose="02020603050405020304" pitchFamily="18" charset="0"/>
                <a:ea typeface="Times New Roman" panose="02020603050405020304" pitchFamily="18" charset="0"/>
              </a:rPr>
              <a:t>Proposta de Criação de um Sistema de Gestão de Base de Dados - (SGBD) - na Escola Secundária de Magoanine</a:t>
            </a:r>
            <a:r>
              <a:rPr lang="pt-PT" sz="1600" dirty="0">
                <a:latin typeface="Times New Roman" panose="02020603050405020304" pitchFamily="18" charset="0"/>
                <a:cs typeface="Times New Roman" panose="02020603050405020304" pitchFamily="18" charset="0"/>
              </a:rPr>
              <a:t>	</a:t>
            </a:r>
          </a:p>
          <a:p>
            <a:r>
              <a:rPr lang="pt-PT" sz="1600" dirty="0">
                <a:latin typeface="Times New Roman" panose="02020603050405020304" pitchFamily="18" charset="0"/>
                <a:cs typeface="Times New Roman" panose="02020603050405020304" pitchFamily="18" charset="0"/>
              </a:rPr>
              <a:t> </a:t>
            </a:r>
          </a:p>
          <a:p>
            <a:pPr algn="l"/>
            <a:r>
              <a:rPr lang="pt-PT" sz="1600" b="1" dirty="0">
                <a:latin typeface="Times New Roman" panose="02020603050405020304" pitchFamily="18" charset="0"/>
                <a:cs typeface="Times New Roman" panose="02020603050405020304" pitchFamily="18" charset="0"/>
              </a:rPr>
              <a:t>O Candidato</a:t>
            </a:r>
            <a:r>
              <a:rPr lang="pt-PT" sz="1600" dirty="0">
                <a:latin typeface="Times New Roman" panose="02020603050405020304" pitchFamily="18" charset="0"/>
                <a:cs typeface="Times New Roman" panose="02020603050405020304" pitchFamily="18" charset="0"/>
              </a:rPr>
              <a:t>: </a:t>
            </a:r>
          </a:p>
          <a:p>
            <a:pPr algn="l"/>
            <a:r>
              <a:rPr lang="pt-PT" sz="1600" dirty="0">
                <a:latin typeface="Times New Roman" panose="02020603050405020304" pitchFamily="18" charset="0"/>
                <a:cs typeface="Times New Roman" panose="02020603050405020304" pitchFamily="18" charset="0"/>
              </a:rPr>
              <a:t>Bernardo Wilson</a:t>
            </a:r>
          </a:p>
          <a:p>
            <a:pPr algn="l"/>
            <a:r>
              <a:rPr lang="pt-PT" sz="1600" dirty="0">
                <a:latin typeface="Times New Roman" panose="02020603050405020304" pitchFamily="18" charset="0"/>
                <a:cs typeface="Times New Roman" panose="02020603050405020304" pitchFamily="18" charset="0"/>
              </a:rPr>
              <a:t> </a:t>
            </a:r>
          </a:p>
          <a:p>
            <a:pPr algn="l"/>
            <a:r>
              <a:rPr lang="pt-PT" sz="1600" b="1" dirty="0">
                <a:latin typeface="Times New Roman" panose="02020603050405020304" pitchFamily="18" charset="0"/>
                <a:cs typeface="Times New Roman" panose="02020603050405020304" pitchFamily="18" charset="0"/>
              </a:rPr>
              <a:t>O Supervisor</a:t>
            </a:r>
            <a:r>
              <a:rPr lang="pt-PT" sz="1600" dirty="0">
                <a:latin typeface="Times New Roman" panose="02020603050405020304" pitchFamily="18" charset="0"/>
                <a:cs typeface="Times New Roman" panose="02020603050405020304" pitchFamily="18" charset="0"/>
              </a:rPr>
              <a:t>:                                                                      </a:t>
            </a:r>
          </a:p>
          <a:p>
            <a:pPr algn="l"/>
            <a:r>
              <a:rPr lang="pt-PT" sz="1600" dirty="0">
                <a:latin typeface="Times New Roman" panose="02020603050405020304" pitchFamily="18" charset="0"/>
                <a:cs typeface="Times New Roman" panose="02020603050405020304" pitchFamily="18" charset="0"/>
              </a:rPr>
              <a:t>Zacarias Gonçalo Ferrão</a:t>
            </a:r>
            <a:endParaRPr lang="en-US" sz="1600" dirty="0">
              <a:latin typeface="Times New Roman" panose="02020603050405020304" pitchFamily="18" charset="0"/>
              <a:cs typeface="Times New Roman" panose="02020603050405020304" pitchFamily="18" charset="0"/>
            </a:endParaRPr>
          </a:p>
          <a:p>
            <a:endParaRPr lang="pt-PT" sz="1600" dirty="0">
              <a:latin typeface="Times New Roman" panose="02020603050405020304" pitchFamily="18" charset="0"/>
              <a:cs typeface="Times New Roman" panose="02020603050405020304" pitchFamily="18" charset="0"/>
            </a:endParaRPr>
          </a:p>
          <a:p>
            <a:endParaRPr lang="pt-PT" sz="1600" dirty="0">
              <a:latin typeface="Times New Roman" panose="02020603050405020304" pitchFamily="18" charset="0"/>
              <a:cs typeface="Times New Roman" panose="02020603050405020304" pitchFamily="18" charset="0"/>
            </a:endParaRPr>
          </a:p>
          <a:p>
            <a:r>
              <a:rPr lang="pt-PT" sz="1600" dirty="0" err="1">
                <a:latin typeface="Times New Roman" panose="02020603050405020304" pitchFamily="18" charset="0"/>
                <a:cs typeface="Times New Roman" panose="02020603050405020304" pitchFamily="18" charset="0"/>
              </a:rPr>
              <a:t>Boane</a:t>
            </a:r>
            <a:r>
              <a:rPr lang="pt-PT" sz="1600" dirty="0">
                <a:latin typeface="Times New Roman" panose="02020603050405020304" pitchFamily="18" charset="0"/>
                <a:cs typeface="Times New Roman" panose="02020603050405020304" pitchFamily="18" charset="0"/>
              </a:rPr>
              <a:t>, Abril de 2023 </a:t>
            </a:r>
          </a:p>
          <a:p>
            <a:endParaRPr lang="en-US" sz="1600" dirty="0">
              <a:latin typeface="Times New Roman" panose="02020603050405020304" pitchFamily="18" charset="0"/>
              <a:cs typeface="Times New Roman" panose="02020603050405020304" pitchFamily="18" charset="0"/>
            </a:endParaRPr>
          </a:p>
        </p:txBody>
      </p:sp>
      <p:sp>
        <p:nvSpPr>
          <p:cNvPr id="2" name="Marcador de Posição da Data 1">
            <a:extLst>
              <a:ext uri="{FF2B5EF4-FFF2-40B4-BE49-F238E27FC236}">
                <a16:creationId xmlns:a16="http://schemas.microsoft.com/office/drawing/2014/main" id="{619DDED9-4E91-1A44-9251-27CCAB924693}"/>
              </a:ext>
            </a:extLst>
          </p:cNvPr>
          <p:cNvSpPr>
            <a:spLocks noGrp="1"/>
          </p:cNvSpPr>
          <p:nvPr>
            <p:ph type="dt" sz="half" idx="10"/>
          </p:nvPr>
        </p:nvSpPr>
        <p:spPr/>
        <p:txBody>
          <a:bodyPr/>
          <a:lstStyle/>
          <a:p>
            <a:fld id="{1F6B8E41-7C30-45F1-AEEE-35C0E1DA4524}" type="datetime1">
              <a:rPr lang="en-US" smtClean="0"/>
              <a:t>4/11/2023</a:t>
            </a:fld>
            <a:endParaRPr lang="en-US" dirty="0"/>
          </a:p>
        </p:txBody>
      </p:sp>
      <p:sp>
        <p:nvSpPr>
          <p:cNvPr id="5" name="Marcador de Posição do Número do Diapositivo 4">
            <a:extLst>
              <a:ext uri="{FF2B5EF4-FFF2-40B4-BE49-F238E27FC236}">
                <a16:creationId xmlns:a16="http://schemas.microsoft.com/office/drawing/2014/main" id="{FE25FCBB-6623-7C24-DAF4-5CACC2E88EC1}"/>
              </a:ext>
            </a:extLst>
          </p:cNvPr>
          <p:cNvSpPr>
            <a:spLocks noGrp="1"/>
          </p:cNvSpPr>
          <p:nvPr>
            <p:ph type="sldNum" sz="quarter" idx="12"/>
          </p:nvPr>
        </p:nvSpPr>
        <p:spPr/>
        <p:txBody>
          <a:bodyPr/>
          <a:lstStyle/>
          <a:p>
            <a:fld id="{F43D6323-4F48-41E3-9EDB-B7DB435BC8C6}" type="slidenum">
              <a:rPr lang="en-US" smtClean="0"/>
              <a:t>1</a:t>
            </a:fld>
            <a:endParaRPr lang="en-US"/>
          </a:p>
        </p:txBody>
      </p:sp>
      <p:pic>
        <p:nvPicPr>
          <p:cNvPr id="4" name="Picture 3">
            <a:extLst>
              <a:ext uri="{FF2B5EF4-FFF2-40B4-BE49-F238E27FC236}">
                <a16:creationId xmlns:a16="http://schemas.microsoft.com/office/drawing/2014/main" id="{F4A355CB-D7D2-2787-09D7-0B0E9CCAD661}"/>
              </a:ext>
            </a:extLst>
          </p:cNvPr>
          <p:cNvPicPr>
            <a:picLocks noChangeAspect="1"/>
          </p:cNvPicPr>
          <p:nvPr/>
        </p:nvPicPr>
        <p:blipFill>
          <a:blip r:embed="rId2"/>
          <a:stretch>
            <a:fillRect/>
          </a:stretch>
        </p:blipFill>
        <p:spPr>
          <a:xfrm>
            <a:off x="5069774" y="333633"/>
            <a:ext cx="1701729" cy="1384438"/>
          </a:xfrm>
          <a:prstGeom prst="rect">
            <a:avLst/>
          </a:prstGeom>
        </p:spPr>
      </p:pic>
    </p:spTree>
    <p:extLst>
      <p:ext uri="{BB962C8B-B14F-4D97-AF65-F5344CB8AC3E}">
        <p14:creationId xmlns:p14="http://schemas.microsoft.com/office/powerpoint/2010/main" val="62878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Revisão da</a:t>
            </a:r>
            <a:r>
              <a:rPr lang="en-US" sz="3600" b="1" dirty="0">
                <a:latin typeface="Times New Roman" panose="02020603050405020304" pitchFamily="18" charset="0"/>
                <a:cs typeface="Times New Roman" panose="02020603050405020304" pitchFamily="18" charset="0"/>
              </a:rPr>
              <a:t> </a:t>
            </a:r>
            <a:r>
              <a:rPr lang="pt-PT" sz="3600" b="1" dirty="0">
                <a:latin typeface="Times New Roman" panose="02020603050405020304" pitchFamily="18" charset="0"/>
                <a:cs typeface="Times New Roman" panose="02020603050405020304" pitchFamily="18" charset="0"/>
              </a:rPr>
              <a:t>Literatura (cont.2)</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marL="0" indent="0" algn="just">
              <a:lnSpc>
                <a:spcPct val="150000"/>
              </a:lnSpc>
              <a:buNone/>
            </a:pPr>
            <a:r>
              <a:rPr lang="pt-PT" sz="2000" b="1" dirty="0">
                <a:latin typeface="Times New Roman" panose="02020603050405020304" pitchFamily="18" charset="0"/>
                <a:ea typeface="Calibri" panose="020F0502020204030204" pitchFamily="34" charset="0"/>
                <a:cs typeface="Times New Roman" panose="02020603050405020304" pitchFamily="18" charset="0"/>
              </a:rPr>
              <a:t>Gestão Informação</a:t>
            </a:r>
            <a:endParaRPr lang="pt-PT"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Segundo Silva (2007), gestão da informação tem responsável pela gerência de tantos os recursos internos e externos, e é considerado ter mesmo grau de importância com gestão de recursos humanos, gestão de processos e a gestão de negócios.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De acordo Braga (1996), métodos de tomada de decisão utilizam as informações como elementos básicos,  informação é uma parte fundamental para se dirigir uma organização. Organização deve aprender a usar e aprender novos modos de aquisição de recursos da informação para que o desempenho incremente.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DBB525FF-D2F2-5EAE-2BBE-B2BDF1DAE762}"/>
              </a:ext>
            </a:extLst>
          </p:cNvPr>
          <p:cNvSpPr>
            <a:spLocks noGrp="1"/>
          </p:cNvSpPr>
          <p:nvPr>
            <p:ph type="dt" sz="half" idx="10"/>
          </p:nvPr>
        </p:nvSpPr>
        <p:spPr/>
        <p:txBody>
          <a:bodyPr/>
          <a:lstStyle/>
          <a:p>
            <a:fld id="{576C3A2A-0220-45F5-A95E-B8E5E4A1E112}"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B7649BF4-57A3-397D-2CA4-038A5509049E}"/>
              </a:ext>
            </a:extLst>
          </p:cNvPr>
          <p:cNvSpPr>
            <a:spLocks noGrp="1"/>
          </p:cNvSpPr>
          <p:nvPr>
            <p:ph type="sldNum" sz="quarter" idx="12"/>
          </p:nvPr>
        </p:nvSpPr>
        <p:spPr/>
        <p:txBody>
          <a:bodyPr/>
          <a:lstStyle/>
          <a:p>
            <a:fld id="{F43D6323-4F48-41E3-9EDB-B7DB435BC8C6}" type="slidenum">
              <a:rPr lang="en-US" smtClean="0"/>
              <a:t>10</a:t>
            </a:fld>
            <a:endParaRPr lang="en-US"/>
          </a:p>
        </p:txBody>
      </p:sp>
    </p:spTree>
    <p:extLst>
      <p:ext uri="{BB962C8B-B14F-4D97-AF65-F5344CB8AC3E}">
        <p14:creationId xmlns:p14="http://schemas.microsoft.com/office/powerpoint/2010/main" val="184824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Revisão</a:t>
            </a:r>
            <a:r>
              <a:rPr lang="en-US" sz="3600" b="1" dirty="0">
                <a:latin typeface="Times New Roman" panose="02020603050405020304" pitchFamily="18" charset="0"/>
                <a:cs typeface="Times New Roman" panose="02020603050405020304" pitchFamily="18" charset="0"/>
              </a:rPr>
              <a:t> Da </a:t>
            </a:r>
            <a:r>
              <a:rPr lang="en-US" sz="3600" b="1" dirty="0" err="1">
                <a:latin typeface="Times New Roman" panose="02020603050405020304" pitchFamily="18" charset="0"/>
                <a:cs typeface="Times New Roman" panose="02020603050405020304" pitchFamily="18" charset="0"/>
              </a:rPr>
              <a:t>Literatura</a:t>
            </a:r>
            <a:r>
              <a:rPr lang="en-US" sz="3600" b="1" dirty="0">
                <a:latin typeface="Times New Roman" panose="02020603050405020304" pitchFamily="18" charset="0"/>
                <a:cs typeface="Times New Roman" panose="02020603050405020304" pitchFamily="18" charset="0"/>
              </a:rPr>
              <a:t> (cont.3)</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738647"/>
            <a:ext cx="10515600" cy="4438315"/>
          </a:xfrm>
        </p:spPr>
        <p:txBody>
          <a:bodyPr>
            <a:normAutofit/>
          </a:bodyPr>
          <a:lstStyle/>
          <a:p>
            <a:pPr algn="just"/>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Base de Dados</a:t>
            </a: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Base De Dados é uma coleção De Dados operacionais armazenados, sendo usados pelos sistemas de aplicação de uma determinada organização (Date, 1985).</a:t>
            </a: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Um banco de dados é um conjunto de dados armazenados, cujo conteúdo informativo representa, a cada instante, o estado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actual</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de uma determinada aplicação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Laender</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1990).</a:t>
            </a:r>
          </a:p>
          <a:p>
            <a:pPr marL="0" indent="0" algn="just">
              <a:buNone/>
            </a:pPr>
            <a:endParaRPr lang="pt-PT"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644F48CC-4D2D-AD72-815A-FD5A0BAEB2B6}"/>
              </a:ext>
            </a:extLst>
          </p:cNvPr>
          <p:cNvSpPr>
            <a:spLocks noGrp="1"/>
          </p:cNvSpPr>
          <p:nvPr>
            <p:ph type="dt" sz="half" idx="10"/>
          </p:nvPr>
        </p:nvSpPr>
        <p:spPr/>
        <p:txBody>
          <a:bodyPr/>
          <a:lstStyle/>
          <a:p>
            <a:fld id="{1D7C5DBE-D1D7-4201-8DE8-99D1BA912DF1}"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12123E60-C586-FB81-5206-B48CAC1E5911}"/>
              </a:ext>
            </a:extLst>
          </p:cNvPr>
          <p:cNvSpPr>
            <a:spLocks noGrp="1"/>
          </p:cNvSpPr>
          <p:nvPr>
            <p:ph type="sldNum" sz="quarter" idx="12"/>
          </p:nvPr>
        </p:nvSpPr>
        <p:spPr/>
        <p:txBody>
          <a:bodyPr/>
          <a:lstStyle/>
          <a:p>
            <a:fld id="{F43D6323-4F48-41E3-9EDB-B7DB435BC8C6}" type="slidenum">
              <a:rPr lang="en-US" smtClean="0"/>
              <a:t>11</a:t>
            </a:fld>
            <a:endParaRPr lang="en-US"/>
          </a:p>
        </p:txBody>
      </p:sp>
    </p:spTree>
    <p:extLst>
      <p:ext uri="{BB962C8B-B14F-4D97-AF65-F5344CB8AC3E}">
        <p14:creationId xmlns:p14="http://schemas.microsoft.com/office/powerpoint/2010/main" val="226406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F3848-7A8C-49C5-E1BB-D55381B2D3AD}"/>
              </a:ext>
            </a:extLst>
          </p:cNvPr>
          <p:cNvSpPr>
            <a:spLocks noGrp="1"/>
          </p:cNvSpPr>
          <p:nvPr>
            <p:ph type="title"/>
          </p:nvPr>
        </p:nvSpPr>
        <p:spPr>
          <a:xfrm>
            <a:off x="838200" y="365125"/>
            <a:ext cx="10515600" cy="1077309"/>
          </a:xfrm>
        </p:spPr>
        <p:txBody>
          <a:bodyPr>
            <a:normAutofit/>
          </a:bodyPr>
          <a:lstStyle/>
          <a:p>
            <a:r>
              <a:rPr lang="pt-PT" sz="3600" b="1" dirty="0">
                <a:latin typeface="Times New Roman" panose="02020603050405020304" pitchFamily="18" charset="0"/>
                <a:cs typeface="Times New Roman" panose="02020603050405020304" pitchFamily="18" charset="0"/>
              </a:rPr>
              <a:t>Metodologias</a:t>
            </a:r>
          </a:p>
        </p:txBody>
      </p:sp>
      <p:sp>
        <p:nvSpPr>
          <p:cNvPr id="3" name="Marcador de Posição de Conteúdo 2">
            <a:extLst>
              <a:ext uri="{FF2B5EF4-FFF2-40B4-BE49-F238E27FC236}">
                <a16:creationId xmlns:a16="http://schemas.microsoft.com/office/drawing/2014/main" id="{8FE0C9D2-7F27-1DE7-94A7-034E63CD7711}"/>
              </a:ext>
            </a:extLst>
          </p:cNvPr>
          <p:cNvSpPr>
            <a:spLocks noGrp="1"/>
          </p:cNvSpPr>
          <p:nvPr>
            <p:ph idx="1"/>
          </p:nvPr>
        </p:nvSpPr>
        <p:spPr/>
        <p:txBody>
          <a:bodyPr>
            <a:normAutofit fontScale="55000" lnSpcReduction="20000"/>
          </a:bodyPr>
          <a:lstStyle/>
          <a:p>
            <a:pPr>
              <a:lnSpc>
                <a:spcPct val="170000"/>
              </a:lnSpc>
            </a:pPr>
            <a:r>
              <a:rPr lang="pt-PT" sz="3200" b="1" dirty="0">
                <a:latin typeface="Times New Roman" panose="02020603050405020304" pitchFamily="18" charset="0"/>
                <a:cs typeface="Times New Roman" panose="02020603050405020304" pitchFamily="18" charset="0"/>
              </a:rPr>
              <a:t>Quanto a Natureza: </a:t>
            </a:r>
          </a:p>
          <a:p>
            <a:pPr marL="0" indent="0">
              <a:lnSpc>
                <a:spcPct val="170000"/>
              </a:lnSpc>
              <a:buNone/>
            </a:pPr>
            <a:r>
              <a:rPr lang="pt-PT" sz="3200" b="1" dirty="0">
                <a:latin typeface="Times New Roman" panose="02020603050405020304" pitchFamily="18" charset="0"/>
                <a:cs typeface="Times New Roman" panose="02020603050405020304" pitchFamily="18" charset="0"/>
              </a:rPr>
              <a:t>Aplicada.</a:t>
            </a:r>
            <a:r>
              <a:rPr lang="pt-PT"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3200" dirty="0">
                <a:effectLst/>
                <a:latin typeface="Times New Roman" panose="02020603050405020304" pitchFamily="18" charset="0"/>
                <a:ea typeface="Calibri" panose="020F0502020204030204" pitchFamily="34" charset="0"/>
                <a:cs typeface="Times New Roman" panose="02020603050405020304" pitchFamily="18" charset="0"/>
              </a:rPr>
              <a:t>Quanto à natureza a pesquisa é aplicada. Segundo Gil (2007), pesquisa aplicada é aquela que </a:t>
            </a:r>
            <a:r>
              <a:rPr lang="pt-PT" sz="3200" dirty="0" err="1">
                <a:effectLst/>
                <a:latin typeface="Times New Roman" panose="02020603050405020304" pitchFamily="18" charset="0"/>
                <a:ea typeface="Calibri" panose="020F0502020204030204" pitchFamily="34" charset="0"/>
                <a:cs typeface="Times New Roman" panose="02020603050405020304" pitchFamily="18" charset="0"/>
              </a:rPr>
              <a:t>objectiva</a:t>
            </a:r>
            <a:r>
              <a:rPr lang="pt-PT" sz="3200" dirty="0">
                <a:effectLst/>
                <a:latin typeface="Times New Roman" panose="02020603050405020304" pitchFamily="18" charset="0"/>
                <a:ea typeface="Calibri" panose="020F0502020204030204" pitchFamily="34" charset="0"/>
                <a:cs typeface="Times New Roman" panose="02020603050405020304" pitchFamily="18" charset="0"/>
              </a:rPr>
              <a:t> gerar conhecimentos para aplicação prática e dirigidos à solução de problemas específicos, envolve verdades e interesses locais.</a:t>
            </a:r>
          </a:p>
          <a:p>
            <a:pPr>
              <a:lnSpc>
                <a:spcPct val="170000"/>
              </a:lnSpc>
            </a:pPr>
            <a:r>
              <a:rPr lang="pt-PT" sz="3200" b="1" dirty="0">
                <a:latin typeface="Times New Roman" panose="02020603050405020304" pitchFamily="18" charset="0"/>
                <a:cs typeface="Times New Roman" panose="02020603050405020304" pitchFamily="18" charset="0"/>
              </a:rPr>
              <a:t>Abordagem:</a:t>
            </a:r>
          </a:p>
          <a:p>
            <a:pPr marL="0" indent="0">
              <a:lnSpc>
                <a:spcPct val="170000"/>
              </a:lnSpc>
              <a:buNone/>
            </a:pPr>
            <a:r>
              <a:rPr lang="pt-PT" sz="3200" b="1" dirty="0">
                <a:effectLst/>
                <a:latin typeface="Times New Roman" panose="02020603050405020304" pitchFamily="18" charset="0"/>
                <a:ea typeface="Calibri" panose="020F0502020204030204" pitchFamily="34" charset="0"/>
                <a:cs typeface="Times New Roman" panose="02020603050405020304" pitchFamily="18" charset="0"/>
              </a:rPr>
              <a:t>Qualitativa. </a:t>
            </a:r>
            <a:r>
              <a:rPr lang="pt-PT" sz="3200" dirty="0">
                <a:effectLst/>
                <a:latin typeface="Times New Roman" panose="02020603050405020304" pitchFamily="18" charset="0"/>
                <a:ea typeface="Calibri" panose="020F0502020204030204" pitchFamily="34" charset="0"/>
                <a:cs typeface="Times New Roman" panose="02020603050405020304" pitchFamily="18" charset="0"/>
              </a:rPr>
              <a:t>De acordo com Da Silva e Menezes (2005) permite a interpretação dos fenómenos e a atribuição de significados e não requer necessariamente o uso de métodos e técnicas estatísticas para a sua interpretação.</a:t>
            </a:r>
          </a:p>
          <a:p>
            <a:endParaRPr lang="pt-PT"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2400"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F08BC602-9310-158E-64DD-BD36881F212E}"/>
              </a:ext>
            </a:extLst>
          </p:cNvPr>
          <p:cNvSpPr>
            <a:spLocks noGrp="1"/>
          </p:cNvSpPr>
          <p:nvPr>
            <p:ph type="dt" sz="half" idx="10"/>
          </p:nvPr>
        </p:nvSpPr>
        <p:spPr/>
        <p:txBody>
          <a:bodyPr/>
          <a:lstStyle/>
          <a:p>
            <a:fld id="{1586E20B-80E8-4752-8B06-07A7450DDDD5}"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7E189FC5-DE06-8D70-F067-BDAEFB87ADA5}"/>
              </a:ext>
            </a:extLst>
          </p:cNvPr>
          <p:cNvSpPr>
            <a:spLocks noGrp="1"/>
          </p:cNvSpPr>
          <p:nvPr>
            <p:ph type="sldNum" sz="quarter" idx="12"/>
          </p:nvPr>
        </p:nvSpPr>
        <p:spPr/>
        <p:txBody>
          <a:bodyPr/>
          <a:lstStyle/>
          <a:p>
            <a:fld id="{F43D6323-4F48-41E3-9EDB-B7DB435BC8C6}" type="slidenum">
              <a:rPr lang="en-US" smtClean="0"/>
              <a:t>12</a:t>
            </a:fld>
            <a:endParaRPr lang="en-US"/>
          </a:p>
        </p:txBody>
      </p:sp>
    </p:spTree>
    <p:extLst>
      <p:ext uri="{BB962C8B-B14F-4D97-AF65-F5344CB8AC3E}">
        <p14:creationId xmlns:p14="http://schemas.microsoft.com/office/powerpoint/2010/main" val="327274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5EFBC-1F00-7FD4-5361-90EF84761DEC}"/>
              </a:ext>
            </a:extLst>
          </p:cNvPr>
          <p:cNvSpPr>
            <a:spLocks noGrp="1"/>
          </p:cNvSpPr>
          <p:nvPr>
            <p:ph type="title"/>
          </p:nvPr>
        </p:nvSpPr>
        <p:spPr>
          <a:xfrm>
            <a:off x="838200" y="365126"/>
            <a:ext cx="10515600" cy="928575"/>
          </a:xfrm>
        </p:spPr>
        <p:txBody>
          <a:bodyPr>
            <a:normAutofit/>
          </a:bodyPr>
          <a:lstStyle/>
          <a:p>
            <a:r>
              <a:rPr lang="pt-PT" sz="3600" b="1" dirty="0">
                <a:latin typeface="Times New Roman" panose="02020603050405020304" pitchFamily="18" charset="0"/>
                <a:cs typeface="Times New Roman" panose="02020603050405020304" pitchFamily="18" charset="0"/>
              </a:rPr>
              <a:t>Metodologias (cont.1)</a:t>
            </a:r>
            <a:endParaRPr lang="pt-PT" sz="3600" dirty="0"/>
          </a:p>
        </p:txBody>
      </p:sp>
      <p:sp>
        <p:nvSpPr>
          <p:cNvPr id="3" name="Marcador de Posição de Conteúdo 2">
            <a:extLst>
              <a:ext uri="{FF2B5EF4-FFF2-40B4-BE49-F238E27FC236}">
                <a16:creationId xmlns:a16="http://schemas.microsoft.com/office/drawing/2014/main" id="{228149B0-936B-2EF9-9DBD-DDD22279A21D}"/>
              </a:ext>
            </a:extLst>
          </p:cNvPr>
          <p:cNvSpPr>
            <a:spLocks noGrp="1"/>
          </p:cNvSpPr>
          <p:nvPr>
            <p:ph idx="1"/>
          </p:nvPr>
        </p:nvSpPr>
        <p:spPr>
          <a:xfrm>
            <a:off x="838200" y="1442434"/>
            <a:ext cx="10515600" cy="4765183"/>
          </a:xfrm>
        </p:spPr>
        <p:txBody>
          <a:bodyPr>
            <a:noAutofit/>
          </a:bodyPr>
          <a:lstStyle/>
          <a:p>
            <a:pPr algn="just">
              <a:lnSpc>
                <a:spcPct val="150000"/>
              </a:lnSpc>
            </a:pPr>
            <a:r>
              <a:rPr lang="pt-PT" sz="2000" b="1" dirty="0">
                <a:latin typeface="Times New Roman" panose="02020603050405020304" pitchFamily="18" charset="0"/>
                <a:ea typeface="Calibri" panose="020F0502020204030204" pitchFamily="34" charset="0"/>
                <a:cs typeface="Times New Roman" panose="02020603050405020304" pitchFamily="18" charset="0"/>
              </a:rPr>
              <a:t>Objectivos:</a:t>
            </a:r>
          </a:p>
          <a:p>
            <a:pPr marL="0" indent="0" algn="just">
              <a:lnSpc>
                <a:spcPct val="150000"/>
              </a:lnSpc>
              <a:buNone/>
            </a:pPr>
            <a:r>
              <a:rPr lang="pt-PT" sz="2000" b="1" dirty="0">
                <a:latin typeface="Times New Roman" panose="02020603050405020304" pitchFamily="18" charset="0"/>
                <a:ea typeface="Calibri" panose="020F0502020204030204" pitchFamily="34" charset="0"/>
                <a:cs typeface="Times New Roman" panose="02020603050405020304" pitchFamily="18" charset="0"/>
              </a:rPr>
              <a:t>Exploratória. </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Este tipo de pesquisa tem como objetivo proporcionar maior familiaridade com o problema, com vistas a torná-lo mais explícito ou a construir hipóteses. A grande maioria dessas pesquisas envolve: (a) levantamento bibliográfico; (b) entrevistas com pessoas que tiveram experiências práticas com o problema pesquisado; e (c) análise de exemplos que estimulem a compreensão (GIL, 2007).</a:t>
            </a:r>
            <a:endParaRPr lang="pt-PT"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métodos de procedimento</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50000"/>
              </a:lnSpc>
              <a:buNone/>
            </a:pPr>
            <a:r>
              <a:rPr lang="pt-PT" sz="2000" b="1" dirty="0">
                <a:latin typeface="Times New Roman" panose="02020603050405020304" pitchFamily="18" charset="0"/>
                <a:ea typeface="Calibri" panose="020F0502020204030204" pitchFamily="34" charset="0"/>
                <a:cs typeface="Times New Roman" panose="02020603050405020304" pitchFamily="18" charset="0"/>
              </a:rPr>
              <a:t>P</a:t>
            </a: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esquisa bibliográfica</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pt-PT" sz="2000" dirty="0">
                <a:effectLst/>
                <a:latin typeface="Times New Roman" panose="02020603050405020304" pitchFamily="18" charset="0"/>
                <a:ea typeface="Calibri" panose="020F0502020204030204" pitchFamily="34" charset="0"/>
              </a:rPr>
              <a:t>Segundo Fonseca (2002, p.32) a pesquisa bibliográfica é feita a partir do levantamento de referências teóricas já analisadas, e publicadas por meios escritos e eletrônicos, como livros, artigos científicos, páginas de web sites. </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1800" dirty="0"/>
          </a:p>
        </p:txBody>
      </p:sp>
      <p:sp>
        <p:nvSpPr>
          <p:cNvPr id="4" name="Marcador de Posição da Data 3">
            <a:extLst>
              <a:ext uri="{FF2B5EF4-FFF2-40B4-BE49-F238E27FC236}">
                <a16:creationId xmlns:a16="http://schemas.microsoft.com/office/drawing/2014/main" id="{3D69FA62-C873-932F-DAFF-F24AD079C421}"/>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41A338DB-2685-101D-484D-44C65C27EF03}"/>
              </a:ext>
            </a:extLst>
          </p:cNvPr>
          <p:cNvSpPr>
            <a:spLocks noGrp="1"/>
          </p:cNvSpPr>
          <p:nvPr>
            <p:ph type="sldNum" sz="quarter" idx="12"/>
          </p:nvPr>
        </p:nvSpPr>
        <p:spPr/>
        <p:txBody>
          <a:bodyPr/>
          <a:lstStyle/>
          <a:p>
            <a:fld id="{F43D6323-4F48-41E3-9EDB-B7DB435BC8C6}" type="slidenum">
              <a:rPr lang="en-US" smtClean="0"/>
              <a:t>13</a:t>
            </a:fld>
            <a:endParaRPr lang="en-US"/>
          </a:p>
        </p:txBody>
      </p:sp>
    </p:spTree>
    <p:extLst>
      <p:ext uri="{BB962C8B-B14F-4D97-AF65-F5344CB8AC3E}">
        <p14:creationId xmlns:p14="http://schemas.microsoft.com/office/powerpoint/2010/main" val="114272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B1F92-75B9-534F-9064-D8EF7EB61F52}"/>
              </a:ext>
            </a:extLst>
          </p:cNvPr>
          <p:cNvSpPr>
            <a:spLocks noGrp="1"/>
          </p:cNvSpPr>
          <p:nvPr>
            <p:ph type="title"/>
          </p:nvPr>
        </p:nvSpPr>
        <p:spPr>
          <a:xfrm>
            <a:off x="838200" y="365125"/>
            <a:ext cx="10515600" cy="1141703"/>
          </a:xfrm>
        </p:spPr>
        <p:txBody>
          <a:bodyPr>
            <a:normAutofit/>
          </a:bodyPr>
          <a:lstStyle/>
          <a:p>
            <a:r>
              <a:rPr lang="pt-PT" sz="3600" b="1" dirty="0">
                <a:latin typeface="Times New Roman" panose="02020603050405020304" pitchFamily="18" charset="0"/>
                <a:cs typeface="Times New Roman" panose="02020603050405020304" pitchFamily="18" charset="0"/>
              </a:rPr>
              <a:t>Metodologias (cont.2)</a:t>
            </a:r>
            <a:endParaRPr lang="pt-PT" sz="3600" dirty="0"/>
          </a:p>
        </p:txBody>
      </p:sp>
      <p:sp>
        <p:nvSpPr>
          <p:cNvPr id="3" name="Marcador de Posição de Conteúdo 2">
            <a:extLst>
              <a:ext uri="{FF2B5EF4-FFF2-40B4-BE49-F238E27FC236}">
                <a16:creationId xmlns:a16="http://schemas.microsoft.com/office/drawing/2014/main" id="{31056F39-B961-0779-76E5-F29431CF4545}"/>
              </a:ext>
            </a:extLst>
          </p:cNvPr>
          <p:cNvSpPr>
            <a:spLocks noGrp="1"/>
          </p:cNvSpPr>
          <p:nvPr>
            <p:ph idx="1"/>
          </p:nvPr>
        </p:nvSpPr>
        <p:spPr/>
        <p:txBody>
          <a:bodyPr>
            <a:normAutofit/>
          </a:bodyPr>
          <a:lstStyle/>
          <a:p>
            <a:pPr>
              <a:lnSpc>
                <a:spcPct val="150000"/>
              </a:lnSpc>
            </a:pPr>
            <a:r>
              <a:rPr lang="pt-PT"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Técnicas de coleta de dados:</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50000"/>
              </a:lnSpc>
              <a:buNone/>
            </a:pPr>
            <a:r>
              <a:rPr lang="pt-PT" sz="2000" b="1" dirty="0">
                <a:latin typeface="Times New Roman" panose="02020603050405020304" pitchFamily="18" charset="0"/>
                <a:ea typeface="Calibri" panose="020F0502020204030204" pitchFamily="34" charset="0"/>
                <a:cs typeface="Times New Roman" panose="02020603050405020304" pitchFamily="18" charset="0"/>
              </a:rPr>
              <a:t>O</a:t>
            </a: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bservação sistemática.</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Segundo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Lakatos</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(2003, p.192), refere que na observação sistemática, o observador sabe o que procura e o que carece de importância em determinada situação; deve ser objetivo, reconhecer possíveis erros e eliminar sua influência sobre o que vê ou recolhe. </a:t>
            </a:r>
          </a:p>
          <a:p>
            <a:pPr marL="0" indent="0">
              <a:lnSpc>
                <a:spcPct val="150000"/>
              </a:lnSpc>
              <a:buNone/>
            </a:pPr>
            <a:r>
              <a:rPr lang="pt-PT" sz="2000" b="1" dirty="0">
                <a:effectLst/>
                <a:latin typeface="Times New Roman" panose="02020603050405020304" pitchFamily="18" charset="0"/>
                <a:ea typeface="Calibri" panose="020F0502020204030204" pitchFamily="34" charset="0"/>
                <a:cs typeface="Times New Roman" panose="02020603050405020304" pitchFamily="18" charset="0"/>
              </a:rPr>
              <a:t>Entrevista.</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É um procedimento utilizado na investigação social, para a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colecta</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de dados ou para ajudar no diagnóstico ou no tratamento de um problema social (LAKATOS, 2003, p. 174).</a:t>
            </a:r>
          </a:p>
          <a:p>
            <a:endParaRPr lang="pt-PT" dirty="0"/>
          </a:p>
        </p:txBody>
      </p:sp>
      <p:sp>
        <p:nvSpPr>
          <p:cNvPr id="4" name="Marcador de Posição da Data 3">
            <a:extLst>
              <a:ext uri="{FF2B5EF4-FFF2-40B4-BE49-F238E27FC236}">
                <a16:creationId xmlns:a16="http://schemas.microsoft.com/office/drawing/2014/main" id="{F2DA2081-BC04-1070-A5A8-2B99255A8B5B}"/>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AC6ECBBC-EE84-AF61-61A3-23A7AFFC0770}"/>
              </a:ext>
            </a:extLst>
          </p:cNvPr>
          <p:cNvSpPr>
            <a:spLocks noGrp="1"/>
          </p:cNvSpPr>
          <p:nvPr>
            <p:ph type="sldNum" sz="quarter" idx="12"/>
          </p:nvPr>
        </p:nvSpPr>
        <p:spPr/>
        <p:txBody>
          <a:bodyPr/>
          <a:lstStyle/>
          <a:p>
            <a:fld id="{F43D6323-4F48-41E3-9EDB-B7DB435BC8C6}" type="slidenum">
              <a:rPr lang="en-US" smtClean="0"/>
              <a:t>14</a:t>
            </a:fld>
            <a:endParaRPr lang="en-US"/>
          </a:p>
        </p:txBody>
      </p:sp>
    </p:spTree>
    <p:extLst>
      <p:ext uri="{BB962C8B-B14F-4D97-AF65-F5344CB8AC3E}">
        <p14:creationId xmlns:p14="http://schemas.microsoft.com/office/powerpoint/2010/main" val="139565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89C644-30B9-EFED-EFD5-00358A72E4F3}"/>
              </a:ext>
            </a:extLst>
          </p:cNvPr>
          <p:cNvSpPr>
            <a:spLocks noGrp="1"/>
          </p:cNvSpPr>
          <p:nvPr>
            <p:ph type="title"/>
          </p:nvPr>
        </p:nvSpPr>
        <p:spPr>
          <a:xfrm>
            <a:off x="838200" y="365126"/>
            <a:ext cx="10515600" cy="1090188"/>
          </a:xfrm>
        </p:spPr>
        <p:txBody>
          <a:bodyPr>
            <a:normAutofit/>
          </a:bodyPr>
          <a:lstStyle/>
          <a:p>
            <a:r>
              <a:rPr lang="pt-PT" sz="3600" b="1" dirty="0">
                <a:latin typeface="Times New Roman" panose="02020603050405020304" pitchFamily="18" charset="0"/>
                <a:cs typeface="Times New Roman" panose="02020603050405020304" pitchFamily="18" charset="0"/>
              </a:rPr>
              <a:t>Metodologias (cont.3)</a:t>
            </a:r>
            <a:endParaRPr lang="pt-PT" sz="3600" dirty="0"/>
          </a:p>
        </p:txBody>
      </p:sp>
      <p:sp>
        <p:nvSpPr>
          <p:cNvPr id="3" name="Marcador de Posição de Conteúdo 2">
            <a:extLst>
              <a:ext uri="{FF2B5EF4-FFF2-40B4-BE49-F238E27FC236}">
                <a16:creationId xmlns:a16="http://schemas.microsoft.com/office/drawing/2014/main" id="{E6FD36E7-93B8-9A3A-E99A-91A1D81AF972}"/>
              </a:ext>
            </a:extLst>
          </p:cNvPr>
          <p:cNvSpPr>
            <a:spLocks noGrp="1"/>
          </p:cNvSpPr>
          <p:nvPr>
            <p:ph idx="1"/>
          </p:nvPr>
        </p:nvSpPr>
        <p:spPr/>
        <p:txBody>
          <a:bodyPr>
            <a:normAutofit fontScale="77500" lnSpcReduction="20000"/>
          </a:bodyPr>
          <a:lstStyle/>
          <a:p>
            <a:pPr algn="just">
              <a:lnSpc>
                <a:spcPct val="150000"/>
              </a:lnSpc>
            </a:pPr>
            <a:r>
              <a:rPr lang="pt-PT" sz="2200" b="1" kern="0" dirty="0">
                <a:effectLst/>
                <a:latin typeface="Times New Roman" panose="02020603050405020304" pitchFamily="18" charset="0"/>
                <a:ea typeface="Times New Roman" panose="02020603050405020304" pitchFamily="18" charset="0"/>
                <a:cs typeface="Times New Roman" panose="02020603050405020304" pitchFamily="18" charset="0"/>
              </a:rPr>
              <a:t>População:</a:t>
            </a: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 2401</a:t>
            </a:r>
            <a:r>
              <a:rPr lang="pt-PT" sz="2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50000"/>
              </a:lnSpc>
              <a:buNone/>
            </a:pP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Segundo Marconi e </a:t>
            </a:r>
            <a:r>
              <a:rPr lang="pt-PT" sz="2200" dirty="0" err="1">
                <a:effectLst/>
                <a:latin typeface="Times New Roman" panose="02020603050405020304" pitchFamily="18" charset="0"/>
                <a:ea typeface="Calibri" panose="020F0502020204030204" pitchFamily="34" charset="0"/>
                <a:cs typeface="Times New Roman" panose="02020603050405020304" pitchFamily="18" charset="0"/>
              </a:rPr>
              <a:t>Lakatos</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 (2007, p.67)," a população é a totalidade de indivíduos que possuem as mesmas características definidas para um determinado estudo". </a:t>
            </a:r>
            <a:r>
              <a:rPr lang="pt-PT" sz="2200" kern="0" dirty="0">
                <a:latin typeface="Times New Roman" panose="02020603050405020304" pitchFamily="18" charset="0"/>
                <a:ea typeface="Calibri" panose="020F0502020204030204" pitchFamily="34" charset="0"/>
                <a:cs typeface="Times New Roman" panose="02020603050405020304" pitchFamily="18" charset="0"/>
              </a:rPr>
              <a:t>E para o nossa monografia foi encontrada uma população de 2401 pessoas,</a:t>
            </a:r>
            <a:endParaRPr lang="pt-PT" sz="2200"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60000"/>
              </a:lnSpc>
            </a:pPr>
            <a:r>
              <a:rPr lang="pt-PT" sz="2200" b="1" kern="0" dirty="0">
                <a:effectLst/>
                <a:latin typeface="Times New Roman" panose="02020603050405020304" pitchFamily="18" charset="0"/>
                <a:ea typeface="Times New Roman" panose="02020603050405020304" pitchFamily="18" charset="0"/>
                <a:cs typeface="Times New Roman" panose="02020603050405020304" pitchFamily="18" charset="0"/>
              </a:rPr>
              <a:t>Amostra:12</a:t>
            </a:r>
          </a:p>
          <a:p>
            <a:pPr marL="0" indent="0" algn="just">
              <a:lnSpc>
                <a:spcPct val="150000"/>
              </a:lnSpc>
              <a:buNone/>
            </a:pPr>
            <a:r>
              <a:rPr lang="pt-PT" sz="2200" dirty="0" err="1">
                <a:effectLst/>
                <a:latin typeface="Times New Roman" panose="02020603050405020304" pitchFamily="18" charset="0"/>
                <a:ea typeface="Calibri" panose="020F0502020204030204" pitchFamily="34" charset="0"/>
                <a:cs typeface="Times New Roman" panose="02020603050405020304" pitchFamily="18" charset="0"/>
              </a:rPr>
              <a:t>Lakatos</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 e Marconi (2001, p.163), amostra é uma parcela convenientemente selecionada do universo.</a:t>
            </a:r>
          </a:p>
          <a:p>
            <a:pPr marL="0" indent="0" algn="just">
              <a:lnSpc>
                <a:spcPct val="150000"/>
              </a:lnSpc>
              <a:buNone/>
            </a:pPr>
            <a:r>
              <a:rPr lang="pt-PT" sz="2200" dirty="0">
                <a:latin typeface="Times New Roman" panose="02020603050405020304" pitchFamily="18" charset="0"/>
                <a:ea typeface="Calibri" panose="020F0502020204030204" pitchFamily="34" charset="0"/>
                <a:cs typeface="Times New Roman" panose="02020603050405020304" pitchFamily="18" charset="0"/>
              </a:rPr>
              <a:t>E para o nosso estudo foi selecionada uma amostra de 12 pessoas </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representadas da seguinte forma: 9 funcionários (1 Diretor da escola; 1 Diretor pedagógico; 1 chefe da secretaria e 3 professores) e 6 alunos representantes das 3 classes (8,9,10) dois de cada.</a:t>
            </a:r>
          </a:p>
          <a:p>
            <a:pPr marL="0" indent="0">
              <a:buNone/>
            </a:pPr>
            <a:endParaRPr lang="pt-PT" dirty="0"/>
          </a:p>
        </p:txBody>
      </p:sp>
      <p:sp>
        <p:nvSpPr>
          <p:cNvPr id="4" name="Marcador de Posição da Data 3">
            <a:extLst>
              <a:ext uri="{FF2B5EF4-FFF2-40B4-BE49-F238E27FC236}">
                <a16:creationId xmlns:a16="http://schemas.microsoft.com/office/drawing/2014/main" id="{FB97BEA3-6CB1-687F-26BF-6821490BE6BB}"/>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29446BD0-FDE8-9FA9-9D37-E91535B6BC41}"/>
              </a:ext>
            </a:extLst>
          </p:cNvPr>
          <p:cNvSpPr>
            <a:spLocks noGrp="1"/>
          </p:cNvSpPr>
          <p:nvPr>
            <p:ph type="sldNum" sz="quarter" idx="12"/>
          </p:nvPr>
        </p:nvSpPr>
        <p:spPr/>
        <p:txBody>
          <a:bodyPr/>
          <a:lstStyle/>
          <a:p>
            <a:fld id="{F43D6323-4F48-41E3-9EDB-B7DB435BC8C6}" type="slidenum">
              <a:rPr lang="en-US" smtClean="0"/>
              <a:t>15</a:t>
            </a:fld>
            <a:endParaRPr lang="en-US"/>
          </a:p>
        </p:txBody>
      </p:sp>
    </p:spTree>
    <p:extLst>
      <p:ext uri="{BB962C8B-B14F-4D97-AF65-F5344CB8AC3E}">
        <p14:creationId xmlns:p14="http://schemas.microsoft.com/office/powerpoint/2010/main" val="119114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D3DED5-FABC-5A6A-B041-5094F083D451}"/>
              </a:ext>
            </a:extLst>
          </p:cNvPr>
          <p:cNvSpPr>
            <a:spLocks noGrp="1"/>
          </p:cNvSpPr>
          <p:nvPr>
            <p:ph type="title"/>
          </p:nvPr>
        </p:nvSpPr>
        <p:spPr>
          <a:xfrm>
            <a:off x="838200" y="365125"/>
            <a:ext cx="10515600" cy="1025793"/>
          </a:xfrm>
        </p:spPr>
        <p:txBody>
          <a:bodyPr>
            <a:normAutofit/>
          </a:bodyPr>
          <a:lstStyle/>
          <a:p>
            <a:r>
              <a:rPr lang="pt-PT" sz="3600" b="1" dirty="0">
                <a:latin typeface="Times New Roman" panose="02020603050405020304" pitchFamily="18" charset="0"/>
                <a:cs typeface="Times New Roman" panose="02020603050405020304" pitchFamily="18" charset="0"/>
              </a:rPr>
              <a:t>Modelagem (Diagrama de </a:t>
            </a:r>
            <a:r>
              <a:rPr lang="pt-PT" sz="3600" b="1" dirty="0" err="1">
                <a:latin typeface="Times New Roman" panose="02020603050405020304" pitchFamily="18" charset="0"/>
                <a:cs typeface="Times New Roman" panose="02020603050405020304" pitchFamily="18" charset="0"/>
              </a:rPr>
              <a:t>Actividades</a:t>
            </a:r>
            <a:r>
              <a:rPr lang="pt-PT" sz="3600" b="1" dirty="0">
                <a:latin typeface="Times New Roman" panose="02020603050405020304" pitchFamily="18" charset="0"/>
                <a:cs typeface="Times New Roman" panose="02020603050405020304" pitchFamily="18" charset="0"/>
              </a:rPr>
              <a:t>)</a:t>
            </a:r>
          </a:p>
        </p:txBody>
      </p:sp>
      <p:pic>
        <p:nvPicPr>
          <p:cNvPr id="4" name="Picture 38">
            <a:extLst>
              <a:ext uri="{FF2B5EF4-FFF2-40B4-BE49-F238E27FC236}">
                <a16:creationId xmlns:a16="http://schemas.microsoft.com/office/drawing/2014/main" id="{8DFBB232-DF0B-C36E-8CA7-90EE2298B0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21996" y="2277688"/>
            <a:ext cx="4738483" cy="2967787"/>
          </a:xfrm>
          <a:prstGeom prst="rect">
            <a:avLst/>
          </a:prstGeom>
        </p:spPr>
      </p:pic>
      <p:sp>
        <p:nvSpPr>
          <p:cNvPr id="3" name="Marcador de Posição da Data 2">
            <a:extLst>
              <a:ext uri="{FF2B5EF4-FFF2-40B4-BE49-F238E27FC236}">
                <a16:creationId xmlns:a16="http://schemas.microsoft.com/office/drawing/2014/main" id="{0ACB4ADB-F5B2-E398-BFF5-9497068F5647}"/>
              </a:ext>
            </a:extLst>
          </p:cNvPr>
          <p:cNvSpPr>
            <a:spLocks noGrp="1"/>
          </p:cNvSpPr>
          <p:nvPr>
            <p:ph type="dt" sz="half" idx="10"/>
          </p:nvPr>
        </p:nvSpPr>
        <p:spPr/>
        <p:txBody>
          <a:bodyPr/>
          <a:lstStyle/>
          <a:p>
            <a:fld id="{011C6026-9721-41EA-B02D-AA98221B879C}"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FCEDFA7A-D66E-78CD-71C3-21943A251F1E}"/>
              </a:ext>
            </a:extLst>
          </p:cNvPr>
          <p:cNvSpPr>
            <a:spLocks noGrp="1"/>
          </p:cNvSpPr>
          <p:nvPr>
            <p:ph type="sldNum" sz="quarter" idx="12"/>
          </p:nvPr>
        </p:nvSpPr>
        <p:spPr/>
        <p:txBody>
          <a:bodyPr/>
          <a:lstStyle/>
          <a:p>
            <a:fld id="{F43D6323-4F48-41E3-9EDB-B7DB435BC8C6}" type="slidenum">
              <a:rPr lang="en-US" smtClean="0"/>
              <a:t>16</a:t>
            </a:fld>
            <a:endParaRPr lang="en-US"/>
          </a:p>
        </p:txBody>
      </p:sp>
    </p:spTree>
    <p:extLst>
      <p:ext uri="{BB962C8B-B14F-4D97-AF65-F5344CB8AC3E}">
        <p14:creationId xmlns:p14="http://schemas.microsoft.com/office/powerpoint/2010/main" val="3672127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BE6B1-72C5-4B3F-4723-22B18A89DE0E}"/>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(Diagrama de classe)</a:t>
            </a:r>
          </a:p>
        </p:txBody>
      </p:sp>
      <p:pic>
        <p:nvPicPr>
          <p:cNvPr id="6" name="Picture 35">
            <a:extLst>
              <a:ext uri="{FF2B5EF4-FFF2-40B4-BE49-F238E27FC236}">
                <a16:creationId xmlns:a16="http://schemas.microsoft.com/office/drawing/2014/main" id="{3553EFDD-2556-39BC-0043-2D13ADFCCF7C}"/>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7684"/>
          <a:stretch/>
        </p:blipFill>
        <p:spPr bwMode="auto">
          <a:xfrm>
            <a:off x="913795" y="1580051"/>
            <a:ext cx="9908880" cy="4303224"/>
          </a:xfrm>
          <a:prstGeom prst="rect">
            <a:avLst/>
          </a:prstGeom>
          <a:ln>
            <a:noFill/>
          </a:ln>
          <a:extLst>
            <a:ext uri="{53640926-AAD7-44D8-BBD7-CCE9431645EC}">
              <a14:shadowObscured xmlns:a14="http://schemas.microsoft.com/office/drawing/2010/main"/>
            </a:ext>
          </a:extLst>
        </p:spPr>
      </p:pic>
      <p:sp>
        <p:nvSpPr>
          <p:cNvPr id="3" name="Marcador de Posição da Data 2">
            <a:extLst>
              <a:ext uri="{FF2B5EF4-FFF2-40B4-BE49-F238E27FC236}">
                <a16:creationId xmlns:a16="http://schemas.microsoft.com/office/drawing/2014/main" id="{23AAAFF2-BA78-A4D0-60D7-84ED4E24C7B0}"/>
              </a:ext>
            </a:extLst>
          </p:cNvPr>
          <p:cNvSpPr>
            <a:spLocks noGrp="1"/>
          </p:cNvSpPr>
          <p:nvPr>
            <p:ph type="dt" sz="half" idx="10"/>
          </p:nvPr>
        </p:nvSpPr>
        <p:spPr/>
        <p:txBody>
          <a:bodyPr/>
          <a:lstStyle/>
          <a:p>
            <a:fld id="{1F7F3369-96CC-4A26-ADD6-94C3954FB0DE}" type="datetime1">
              <a:rPr lang="en-US" smtClean="0"/>
              <a:t>4/11/2023</a:t>
            </a:fld>
            <a:endParaRPr lang="en-US"/>
          </a:p>
        </p:txBody>
      </p:sp>
      <p:sp>
        <p:nvSpPr>
          <p:cNvPr id="4" name="Marcador de Posição do Número do Diapositivo 3">
            <a:extLst>
              <a:ext uri="{FF2B5EF4-FFF2-40B4-BE49-F238E27FC236}">
                <a16:creationId xmlns:a16="http://schemas.microsoft.com/office/drawing/2014/main" id="{E82F5105-3642-8A63-1B48-25626D80738E}"/>
              </a:ext>
            </a:extLst>
          </p:cNvPr>
          <p:cNvSpPr>
            <a:spLocks noGrp="1"/>
          </p:cNvSpPr>
          <p:nvPr>
            <p:ph type="sldNum" sz="quarter" idx="12"/>
          </p:nvPr>
        </p:nvSpPr>
        <p:spPr/>
        <p:txBody>
          <a:bodyPr/>
          <a:lstStyle/>
          <a:p>
            <a:fld id="{F43D6323-4F48-41E3-9EDB-B7DB435BC8C6}" type="slidenum">
              <a:rPr lang="en-US" smtClean="0"/>
              <a:t>17</a:t>
            </a:fld>
            <a:endParaRPr lang="en-US"/>
          </a:p>
        </p:txBody>
      </p:sp>
    </p:spTree>
    <p:extLst>
      <p:ext uri="{BB962C8B-B14F-4D97-AF65-F5344CB8AC3E}">
        <p14:creationId xmlns:p14="http://schemas.microsoft.com/office/powerpoint/2010/main" val="5849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9007C-E782-8C70-CA1B-514025D0A9D1}"/>
              </a:ext>
            </a:extLst>
          </p:cNvPr>
          <p:cNvSpPr>
            <a:spLocks noGrp="1"/>
          </p:cNvSpPr>
          <p:nvPr>
            <p:ph type="title"/>
          </p:nvPr>
        </p:nvSpPr>
        <p:spPr>
          <a:xfrm>
            <a:off x="913794" y="489500"/>
            <a:ext cx="10353762" cy="738799"/>
          </a:xfrm>
        </p:spPr>
        <p:txBody>
          <a:bodyPr>
            <a:normAutofit/>
          </a:bodyPr>
          <a:lstStyle/>
          <a:p>
            <a:r>
              <a:rPr lang="pt-PT" sz="3600" b="1" dirty="0">
                <a:latin typeface="Times New Roman" panose="02020603050405020304" pitchFamily="18" charset="0"/>
                <a:cs typeface="Times New Roman" panose="02020603050405020304" pitchFamily="18" charset="0"/>
              </a:rPr>
              <a:t>Modelagem (Diagrama de caso de Uso)</a:t>
            </a:r>
          </a:p>
        </p:txBody>
      </p:sp>
      <p:pic>
        <p:nvPicPr>
          <p:cNvPr id="4" name="Picture 39">
            <a:extLst>
              <a:ext uri="{FF2B5EF4-FFF2-40B4-BE49-F238E27FC236}">
                <a16:creationId xmlns:a16="http://schemas.microsoft.com/office/drawing/2014/main" id="{F5BFA5D1-BDFF-0062-F9C0-21D3BB2A361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6463"/>
          <a:stretch/>
        </p:blipFill>
        <p:spPr bwMode="auto">
          <a:xfrm>
            <a:off x="2006222" y="1378424"/>
            <a:ext cx="7356142" cy="4504851"/>
          </a:xfrm>
          <a:prstGeom prst="rect">
            <a:avLst/>
          </a:prstGeom>
          <a:ln>
            <a:noFill/>
          </a:ln>
          <a:extLst>
            <a:ext uri="{53640926-AAD7-44D8-BBD7-CCE9431645EC}">
              <a14:shadowObscured xmlns:a14="http://schemas.microsoft.com/office/drawing/2010/main"/>
            </a:ext>
          </a:extLst>
        </p:spPr>
      </p:pic>
      <p:sp>
        <p:nvSpPr>
          <p:cNvPr id="3" name="Marcador de Posição da Data 2">
            <a:extLst>
              <a:ext uri="{FF2B5EF4-FFF2-40B4-BE49-F238E27FC236}">
                <a16:creationId xmlns:a16="http://schemas.microsoft.com/office/drawing/2014/main" id="{94FFF8E8-1704-3916-A63D-8142400CB5DA}"/>
              </a:ext>
            </a:extLst>
          </p:cNvPr>
          <p:cNvSpPr>
            <a:spLocks noGrp="1"/>
          </p:cNvSpPr>
          <p:nvPr>
            <p:ph type="dt" sz="half" idx="10"/>
          </p:nvPr>
        </p:nvSpPr>
        <p:spPr/>
        <p:txBody>
          <a:bodyPr/>
          <a:lstStyle/>
          <a:p>
            <a:fld id="{030BB128-0F52-41B7-977A-3160F3F44285}"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62E0E885-9E9C-46BC-0A1A-6D0A74F4E07B}"/>
              </a:ext>
            </a:extLst>
          </p:cNvPr>
          <p:cNvSpPr>
            <a:spLocks noGrp="1"/>
          </p:cNvSpPr>
          <p:nvPr>
            <p:ph type="sldNum" sz="quarter" idx="12"/>
          </p:nvPr>
        </p:nvSpPr>
        <p:spPr/>
        <p:txBody>
          <a:bodyPr/>
          <a:lstStyle/>
          <a:p>
            <a:fld id="{F43D6323-4F48-41E3-9EDB-B7DB435BC8C6}" type="slidenum">
              <a:rPr lang="en-US" smtClean="0"/>
              <a:t>18</a:t>
            </a:fld>
            <a:endParaRPr lang="en-US"/>
          </a:p>
        </p:txBody>
      </p:sp>
    </p:spTree>
    <p:extLst>
      <p:ext uri="{BB962C8B-B14F-4D97-AF65-F5344CB8AC3E}">
        <p14:creationId xmlns:p14="http://schemas.microsoft.com/office/powerpoint/2010/main" val="121274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9DEE0-10D1-2F1A-9BBF-5E5006AA90E9}"/>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(DFD)</a:t>
            </a:r>
          </a:p>
        </p:txBody>
      </p:sp>
      <p:pic>
        <p:nvPicPr>
          <p:cNvPr id="4" name="Picture 41">
            <a:extLst>
              <a:ext uri="{FF2B5EF4-FFF2-40B4-BE49-F238E27FC236}">
                <a16:creationId xmlns:a16="http://schemas.microsoft.com/office/drawing/2014/main" id="{A21E7666-27BE-9AE0-3F1E-6DB4C7D7E7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926071" y="1731963"/>
            <a:ext cx="8330333" cy="4059237"/>
          </a:xfrm>
          <a:prstGeom prst="rect">
            <a:avLst/>
          </a:prstGeom>
        </p:spPr>
      </p:pic>
      <p:sp>
        <p:nvSpPr>
          <p:cNvPr id="3" name="Marcador de Posição da Data 2">
            <a:extLst>
              <a:ext uri="{FF2B5EF4-FFF2-40B4-BE49-F238E27FC236}">
                <a16:creationId xmlns:a16="http://schemas.microsoft.com/office/drawing/2014/main" id="{83DCC05D-DA1B-864E-C18F-2C9077132F92}"/>
              </a:ext>
            </a:extLst>
          </p:cNvPr>
          <p:cNvSpPr>
            <a:spLocks noGrp="1"/>
          </p:cNvSpPr>
          <p:nvPr>
            <p:ph type="dt" sz="half" idx="10"/>
          </p:nvPr>
        </p:nvSpPr>
        <p:spPr/>
        <p:txBody>
          <a:bodyPr/>
          <a:lstStyle/>
          <a:p>
            <a:fld id="{799383E7-B1C8-4608-91BF-D7C00BC5A414}"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05C8FF3A-B59C-F0D2-3BF6-2BE70B87CB01}"/>
              </a:ext>
            </a:extLst>
          </p:cNvPr>
          <p:cNvSpPr>
            <a:spLocks noGrp="1"/>
          </p:cNvSpPr>
          <p:nvPr>
            <p:ph type="sldNum" sz="quarter" idx="12"/>
          </p:nvPr>
        </p:nvSpPr>
        <p:spPr/>
        <p:txBody>
          <a:bodyPr/>
          <a:lstStyle/>
          <a:p>
            <a:fld id="{F43D6323-4F48-41E3-9EDB-B7DB435BC8C6}" type="slidenum">
              <a:rPr lang="en-US" smtClean="0"/>
              <a:t>19</a:t>
            </a:fld>
            <a:endParaRPr lang="en-US"/>
          </a:p>
        </p:txBody>
      </p:sp>
    </p:spTree>
    <p:extLst>
      <p:ext uri="{BB962C8B-B14F-4D97-AF65-F5344CB8AC3E}">
        <p14:creationId xmlns:p14="http://schemas.microsoft.com/office/powerpoint/2010/main" val="270725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90A5-BAB5-0A8C-2B06-EF1C535E89C2}"/>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Estrutura do Trabalho</a:t>
            </a:r>
          </a:p>
        </p:txBody>
      </p:sp>
      <p:sp>
        <p:nvSpPr>
          <p:cNvPr id="3" name="Marcador de Posição de Conteúdo 2">
            <a:extLst>
              <a:ext uri="{FF2B5EF4-FFF2-40B4-BE49-F238E27FC236}">
                <a16:creationId xmlns:a16="http://schemas.microsoft.com/office/drawing/2014/main" id="{80B6E485-69DC-F25D-BCC7-ED9F13EFC0B8}"/>
              </a:ext>
            </a:extLst>
          </p:cNvPr>
          <p:cNvSpPr>
            <a:spLocks noGrp="1"/>
          </p:cNvSpPr>
          <p:nvPr>
            <p:ph sz="half" idx="2"/>
          </p:nvPr>
        </p:nvSpPr>
        <p:spPr>
          <a:xfrm>
            <a:off x="836612" y="1835373"/>
            <a:ext cx="5157787" cy="3684588"/>
          </a:xfrm>
        </p:spPr>
        <p:txBody>
          <a:bodyPr>
            <a:noAutofit/>
          </a:bodyPr>
          <a:lstStyle/>
          <a:p>
            <a:pPr algn="just">
              <a:lnSpc>
                <a:spcPct val="150000"/>
              </a:lnSpc>
            </a:pPr>
            <a:r>
              <a:rPr lang="pt-PT" sz="2000" dirty="0">
                <a:latin typeface="Times New Roman" panose="02020603050405020304" pitchFamily="18" charset="0"/>
                <a:cs typeface="Times New Roman" panose="02020603050405020304" pitchFamily="18" charset="0"/>
              </a:rPr>
              <a:t>Introdução (</a:t>
            </a:r>
            <a:r>
              <a:rPr lang="pt-PT" sz="2000" dirty="0" err="1">
                <a:latin typeface="Times New Roman" panose="02020603050405020304" pitchFamily="18" charset="0"/>
                <a:cs typeface="Times New Roman" panose="02020603050405020304" pitchFamily="18" charset="0"/>
              </a:rPr>
              <a:t>cont</a:t>
            </a:r>
            <a:r>
              <a:rPr lang="pt-PT" sz="2000" dirty="0">
                <a:latin typeface="Times New Roman" panose="02020603050405020304" pitchFamily="18" charset="0"/>
                <a:cs typeface="Times New Roman" panose="02020603050405020304" pitchFamily="18" charset="0"/>
              </a:rPr>
              <a:t> 1,…);</a:t>
            </a:r>
          </a:p>
          <a:p>
            <a:pPr algn="just">
              <a:lnSpc>
                <a:spcPct val="150000"/>
              </a:lnSpc>
            </a:pPr>
            <a:r>
              <a:rPr lang="pt-PT" sz="2000" dirty="0">
                <a:latin typeface="Times New Roman" panose="02020603050405020304" pitchFamily="18" charset="0"/>
                <a:cs typeface="Times New Roman" panose="02020603050405020304" pitchFamily="18" charset="0"/>
              </a:rPr>
              <a:t>Problematização ;</a:t>
            </a:r>
          </a:p>
          <a:p>
            <a:pPr algn="just">
              <a:lnSpc>
                <a:spcPct val="150000"/>
              </a:lnSpc>
            </a:pPr>
            <a:r>
              <a:rPr lang="pt-PT" sz="2000" dirty="0" err="1">
                <a:latin typeface="Times New Roman" panose="02020603050405020304" pitchFamily="18" charset="0"/>
                <a:cs typeface="Times New Roman" panose="02020603050405020304" pitchFamily="18" charset="0"/>
              </a:rPr>
              <a:t>Objesctivos</a:t>
            </a:r>
            <a:r>
              <a:rPr lang="pt-PT" sz="2000" dirty="0">
                <a:latin typeface="Times New Roman" panose="02020603050405020304" pitchFamily="18" charset="0"/>
                <a:cs typeface="Times New Roman" panose="02020603050405020304" pitchFamily="18" charset="0"/>
              </a:rPr>
              <a:t>: geral e específicos;</a:t>
            </a:r>
          </a:p>
          <a:p>
            <a:pPr algn="just">
              <a:lnSpc>
                <a:spcPct val="150000"/>
              </a:lnSpc>
            </a:pPr>
            <a:r>
              <a:rPr lang="pt-PT" sz="2000" dirty="0">
                <a:latin typeface="Times New Roman" panose="02020603050405020304" pitchFamily="18" charset="0"/>
                <a:cs typeface="Times New Roman" panose="02020603050405020304" pitchFamily="18" charset="0"/>
              </a:rPr>
              <a:t>Justificativa (pessoal, académico e social);</a:t>
            </a:r>
          </a:p>
          <a:p>
            <a:pPr algn="just">
              <a:lnSpc>
                <a:spcPct val="150000"/>
              </a:lnSpc>
            </a:pPr>
            <a:r>
              <a:rPr lang="pt-PT" sz="2000" dirty="0">
                <a:latin typeface="Times New Roman" panose="02020603050405020304" pitchFamily="18" charset="0"/>
                <a:cs typeface="Times New Roman" panose="02020603050405020304" pitchFamily="18" charset="0"/>
              </a:rPr>
              <a:t>Revisão da Literal (4 slides);</a:t>
            </a:r>
          </a:p>
          <a:p>
            <a:pPr algn="just">
              <a:lnSpc>
                <a:spcPct val="150000"/>
              </a:lnSpc>
            </a:pPr>
            <a:r>
              <a:rPr lang="pt-PT" sz="2000" dirty="0">
                <a:latin typeface="Times New Roman" panose="02020603050405020304" pitchFamily="18" charset="0"/>
                <a:cs typeface="Times New Roman" panose="02020603050405020304" pitchFamily="18" charset="0"/>
              </a:rPr>
              <a:t>Metodologia(4 slides);</a:t>
            </a:r>
          </a:p>
          <a:p>
            <a:pPr algn="just"/>
            <a:endParaRPr lang="pt-PT" sz="2000" dirty="0"/>
          </a:p>
        </p:txBody>
      </p:sp>
      <p:sp>
        <p:nvSpPr>
          <p:cNvPr id="8" name="Marcador de Posição de Conteúdo 7">
            <a:extLst>
              <a:ext uri="{FF2B5EF4-FFF2-40B4-BE49-F238E27FC236}">
                <a16:creationId xmlns:a16="http://schemas.microsoft.com/office/drawing/2014/main" id="{10AF9C3A-6446-5B09-921A-74B8B03A0FD6}"/>
              </a:ext>
            </a:extLst>
          </p:cNvPr>
          <p:cNvSpPr>
            <a:spLocks noGrp="1"/>
          </p:cNvSpPr>
          <p:nvPr>
            <p:ph sz="quarter" idx="4"/>
          </p:nvPr>
        </p:nvSpPr>
        <p:spPr>
          <a:xfrm>
            <a:off x="6197603" y="1835373"/>
            <a:ext cx="5183188" cy="3684588"/>
          </a:xfrm>
        </p:spPr>
        <p:txBody>
          <a:bodyPr>
            <a:normAutofit fontScale="92500" lnSpcReduction="10000"/>
          </a:bodyPr>
          <a:lstStyle/>
          <a:p>
            <a:pPr algn="just">
              <a:lnSpc>
                <a:spcPct val="150000"/>
              </a:lnSpc>
            </a:pPr>
            <a:r>
              <a:rPr lang="pt-PT" sz="2000" dirty="0">
                <a:latin typeface="Times New Roman" panose="02020603050405020304" pitchFamily="18" charset="0"/>
                <a:cs typeface="Times New Roman" panose="02020603050405020304" pitchFamily="18" charset="0"/>
              </a:rPr>
              <a:t>Modelagem do Sistema (10 slides);</a:t>
            </a:r>
          </a:p>
          <a:p>
            <a:pPr algn="just">
              <a:lnSpc>
                <a:spcPct val="150000"/>
              </a:lnSpc>
            </a:pPr>
            <a:r>
              <a:rPr lang="pt-PT" sz="2000" dirty="0">
                <a:latin typeface="Times New Roman" panose="02020603050405020304" pitchFamily="18" charset="0"/>
                <a:cs typeface="Times New Roman" panose="02020603050405020304" pitchFamily="18" charset="0"/>
              </a:rPr>
              <a:t>Apresentação, Análise e Discussão dos Resultados;</a:t>
            </a:r>
          </a:p>
          <a:p>
            <a:pPr algn="just">
              <a:lnSpc>
                <a:spcPct val="150000"/>
              </a:lnSpc>
            </a:pPr>
            <a:r>
              <a:rPr lang="pt-PT" sz="2000" dirty="0">
                <a:latin typeface="Times New Roman" panose="02020603050405020304" pitchFamily="18" charset="0"/>
                <a:cs typeface="Times New Roman" panose="02020603050405020304" pitchFamily="18" charset="0"/>
              </a:rPr>
              <a:t>Conclusão;</a:t>
            </a:r>
          </a:p>
          <a:p>
            <a:pPr algn="just">
              <a:lnSpc>
                <a:spcPct val="150000"/>
              </a:lnSpc>
            </a:pPr>
            <a:r>
              <a:rPr lang="pt-PT" sz="2000" dirty="0">
                <a:latin typeface="Times New Roman" panose="02020603050405020304" pitchFamily="18" charset="0"/>
                <a:cs typeface="Times New Roman" panose="02020603050405020304" pitchFamily="18" charset="0"/>
              </a:rPr>
              <a:t>Referencias Bibliográficas;</a:t>
            </a:r>
          </a:p>
          <a:p>
            <a:pPr algn="just">
              <a:lnSpc>
                <a:spcPct val="150000"/>
              </a:lnSpc>
            </a:pPr>
            <a:r>
              <a:rPr lang="pt-PT" sz="2000" dirty="0">
                <a:latin typeface="Times New Roman" panose="02020603050405020304" pitchFamily="18" charset="0"/>
                <a:cs typeface="Times New Roman" panose="02020603050405020304" pitchFamily="18" charset="0"/>
              </a:rPr>
              <a:t>Recomendações; </a:t>
            </a:r>
          </a:p>
          <a:p>
            <a:pPr algn="just">
              <a:lnSpc>
                <a:spcPct val="150000"/>
              </a:lnSpc>
            </a:pPr>
            <a:r>
              <a:rPr lang="pt-PT" sz="2000" dirty="0">
                <a:latin typeface="Times New Roman" panose="02020603050405020304" pitchFamily="18" charset="0"/>
                <a:cs typeface="Times New Roman" panose="02020603050405020304" pitchFamily="18" charset="0"/>
              </a:rPr>
              <a:t>Sugestões;</a:t>
            </a:r>
          </a:p>
          <a:p>
            <a:endParaRPr lang="pt-PT" dirty="0"/>
          </a:p>
        </p:txBody>
      </p:sp>
      <p:sp>
        <p:nvSpPr>
          <p:cNvPr id="4" name="Marcador de Posição da Data 3">
            <a:extLst>
              <a:ext uri="{FF2B5EF4-FFF2-40B4-BE49-F238E27FC236}">
                <a16:creationId xmlns:a16="http://schemas.microsoft.com/office/drawing/2014/main" id="{63361605-380D-2482-8A81-D008F4E6F992}"/>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17A86E88-538D-DBF0-6282-6E7B76B4E426}"/>
              </a:ext>
            </a:extLst>
          </p:cNvPr>
          <p:cNvSpPr>
            <a:spLocks noGrp="1"/>
          </p:cNvSpPr>
          <p:nvPr>
            <p:ph type="sldNum" sz="quarter" idx="12"/>
          </p:nvPr>
        </p:nvSpPr>
        <p:spPr/>
        <p:txBody>
          <a:bodyPr/>
          <a:lstStyle/>
          <a:p>
            <a:fld id="{F43D6323-4F48-41E3-9EDB-B7DB435BC8C6}" type="slidenum">
              <a:rPr lang="en-US" smtClean="0"/>
              <a:t>2</a:t>
            </a:fld>
            <a:endParaRPr lang="en-US"/>
          </a:p>
        </p:txBody>
      </p:sp>
    </p:spTree>
    <p:extLst>
      <p:ext uri="{BB962C8B-B14F-4D97-AF65-F5344CB8AC3E}">
        <p14:creationId xmlns:p14="http://schemas.microsoft.com/office/powerpoint/2010/main" val="386887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3FA98-65E5-830B-DB4B-BFDECF97ADD8}"/>
              </a:ext>
            </a:extLst>
          </p:cNvPr>
          <p:cNvSpPr>
            <a:spLocks noGrp="1"/>
          </p:cNvSpPr>
          <p:nvPr>
            <p:ph type="title"/>
          </p:nvPr>
        </p:nvSpPr>
        <p:spPr>
          <a:xfrm>
            <a:off x="838200" y="365125"/>
            <a:ext cx="10515600" cy="909883"/>
          </a:xfrm>
        </p:spPr>
        <p:txBody>
          <a:bodyPr>
            <a:normAutofit/>
          </a:bodyPr>
          <a:lstStyle/>
          <a:p>
            <a:r>
              <a:rPr lang="pt-PT" sz="3600" b="1" dirty="0">
                <a:latin typeface="Times New Roman" panose="02020603050405020304" pitchFamily="18" charset="0"/>
                <a:cs typeface="Times New Roman" panose="02020603050405020304" pitchFamily="18" charset="0"/>
              </a:rPr>
              <a:t>Modelagem( DER)</a:t>
            </a:r>
          </a:p>
        </p:txBody>
      </p:sp>
      <p:pic>
        <p:nvPicPr>
          <p:cNvPr id="4" name="Picture 34">
            <a:extLst>
              <a:ext uri="{FF2B5EF4-FFF2-40B4-BE49-F238E27FC236}">
                <a16:creationId xmlns:a16="http://schemas.microsoft.com/office/drawing/2014/main" id="{A539ABD2-9921-47CE-A0AE-AA7784DCC2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6096" y="1405719"/>
            <a:ext cx="8565839" cy="4339987"/>
          </a:xfrm>
          <a:prstGeom prst="rect">
            <a:avLst/>
          </a:prstGeom>
        </p:spPr>
      </p:pic>
      <p:sp>
        <p:nvSpPr>
          <p:cNvPr id="3" name="Marcador de Posição da Data 2">
            <a:extLst>
              <a:ext uri="{FF2B5EF4-FFF2-40B4-BE49-F238E27FC236}">
                <a16:creationId xmlns:a16="http://schemas.microsoft.com/office/drawing/2014/main" id="{BCC87602-91AA-2E19-8650-FE9B0022FE6A}"/>
              </a:ext>
            </a:extLst>
          </p:cNvPr>
          <p:cNvSpPr>
            <a:spLocks noGrp="1"/>
          </p:cNvSpPr>
          <p:nvPr>
            <p:ph type="dt" sz="half" idx="10"/>
          </p:nvPr>
        </p:nvSpPr>
        <p:spPr/>
        <p:txBody>
          <a:bodyPr/>
          <a:lstStyle/>
          <a:p>
            <a:fld id="{37CDBA3A-7875-45F3-8F40-632E8519B0F0}"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FCE1BAAA-17DB-6FF2-9290-E050B7C65649}"/>
              </a:ext>
            </a:extLst>
          </p:cNvPr>
          <p:cNvSpPr>
            <a:spLocks noGrp="1"/>
          </p:cNvSpPr>
          <p:nvPr>
            <p:ph type="sldNum" sz="quarter" idx="12"/>
          </p:nvPr>
        </p:nvSpPr>
        <p:spPr/>
        <p:txBody>
          <a:bodyPr/>
          <a:lstStyle/>
          <a:p>
            <a:fld id="{F43D6323-4F48-41E3-9EDB-B7DB435BC8C6}" type="slidenum">
              <a:rPr lang="en-US" smtClean="0"/>
              <a:t>20</a:t>
            </a:fld>
            <a:endParaRPr lang="en-US"/>
          </a:p>
        </p:txBody>
      </p:sp>
    </p:spTree>
    <p:extLst>
      <p:ext uri="{BB962C8B-B14F-4D97-AF65-F5344CB8AC3E}">
        <p14:creationId xmlns:p14="http://schemas.microsoft.com/office/powerpoint/2010/main" val="3783241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D0D35-2C6D-2E97-68BB-339FF70B04BF}"/>
              </a:ext>
            </a:extLst>
          </p:cNvPr>
          <p:cNvSpPr>
            <a:spLocks noGrp="1"/>
          </p:cNvSpPr>
          <p:nvPr>
            <p:ph type="title"/>
          </p:nvPr>
        </p:nvSpPr>
        <p:spPr>
          <a:xfrm>
            <a:off x="838200" y="365126"/>
            <a:ext cx="10515600" cy="948520"/>
          </a:xfrm>
        </p:spPr>
        <p:txBody>
          <a:bodyPr>
            <a:normAutofit/>
          </a:bodyPr>
          <a:lstStyle/>
          <a:p>
            <a:r>
              <a:rPr lang="pt-PT" sz="3600" b="1" dirty="0">
                <a:latin typeface="Times New Roman" panose="02020603050405020304" pitchFamily="18" charset="0"/>
                <a:cs typeface="Times New Roman" panose="02020603050405020304" pitchFamily="18" charset="0"/>
              </a:rPr>
              <a:t>Modelagem (Diagrama de Estado)</a:t>
            </a:r>
          </a:p>
        </p:txBody>
      </p:sp>
      <p:pic>
        <p:nvPicPr>
          <p:cNvPr id="4" name="Picture 17">
            <a:extLst>
              <a:ext uri="{FF2B5EF4-FFF2-40B4-BE49-F238E27FC236}">
                <a16:creationId xmlns:a16="http://schemas.microsoft.com/office/drawing/2014/main" id="{9535EBFC-9035-90FA-4FD9-BD21BF495CF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63"/>
          <a:stretch/>
        </p:blipFill>
        <p:spPr bwMode="auto">
          <a:xfrm>
            <a:off x="838200" y="1313645"/>
            <a:ext cx="9916236" cy="4569629"/>
          </a:xfrm>
          <a:prstGeom prst="rect">
            <a:avLst/>
          </a:prstGeom>
          <a:noFill/>
          <a:ln>
            <a:noFill/>
          </a:ln>
        </p:spPr>
      </p:pic>
      <p:sp>
        <p:nvSpPr>
          <p:cNvPr id="3" name="Marcador de Posição da Data 2">
            <a:extLst>
              <a:ext uri="{FF2B5EF4-FFF2-40B4-BE49-F238E27FC236}">
                <a16:creationId xmlns:a16="http://schemas.microsoft.com/office/drawing/2014/main" id="{A2F9045D-DA9C-615A-BE81-6FB06E7926BB}"/>
              </a:ext>
            </a:extLst>
          </p:cNvPr>
          <p:cNvSpPr>
            <a:spLocks noGrp="1"/>
          </p:cNvSpPr>
          <p:nvPr>
            <p:ph type="dt" sz="half" idx="10"/>
          </p:nvPr>
        </p:nvSpPr>
        <p:spPr/>
        <p:txBody>
          <a:bodyPr/>
          <a:lstStyle/>
          <a:p>
            <a:fld id="{B56DE86D-916D-4EF2-BBD9-064831F9A773}"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5E1EB005-F969-E859-2BBF-D639900D1FC6}"/>
              </a:ext>
            </a:extLst>
          </p:cNvPr>
          <p:cNvSpPr>
            <a:spLocks noGrp="1"/>
          </p:cNvSpPr>
          <p:nvPr>
            <p:ph type="sldNum" sz="quarter" idx="12"/>
          </p:nvPr>
        </p:nvSpPr>
        <p:spPr/>
        <p:txBody>
          <a:bodyPr/>
          <a:lstStyle/>
          <a:p>
            <a:fld id="{F43D6323-4F48-41E3-9EDB-B7DB435BC8C6}" type="slidenum">
              <a:rPr lang="en-US" smtClean="0"/>
              <a:t>21</a:t>
            </a:fld>
            <a:endParaRPr lang="en-US"/>
          </a:p>
        </p:txBody>
      </p:sp>
    </p:spTree>
    <p:extLst>
      <p:ext uri="{BB962C8B-B14F-4D97-AF65-F5344CB8AC3E}">
        <p14:creationId xmlns:p14="http://schemas.microsoft.com/office/powerpoint/2010/main" val="3671676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E6B3CB-0831-A915-1281-A052E2DD039A}"/>
              </a:ext>
            </a:extLst>
          </p:cNvPr>
          <p:cNvSpPr>
            <a:spLocks noGrp="1"/>
          </p:cNvSpPr>
          <p:nvPr>
            <p:ph type="title"/>
          </p:nvPr>
        </p:nvSpPr>
        <p:spPr>
          <a:xfrm>
            <a:off x="838200" y="365126"/>
            <a:ext cx="10515600" cy="1000036"/>
          </a:xfrm>
        </p:spPr>
        <p:txBody>
          <a:bodyPr>
            <a:normAutofit/>
          </a:bodyPr>
          <a:lstStyle/>
          <a:p>
            <a:r>
              <a:rPr lang="pt-PT" sz="3600" b="1" dirty="0">
                <a:latin typeface="Times New Roman" panose="02020603050405020304" pitchFamily="18" charset="0"/>
                <a:cs typeface="Times New Roman" panose="02020603050405020304" pitchFamily="18" charset="0"/>
              </a:rPr>
              <a:t>Modelagem (Diagrama </a:t>
            </a:r>
            <a:r>
              <a:rPr lang="pt-PT" sz="3600" b="1" dirty="0" err="1">
                <a:latin typeface="Times New Roman" panose="02020603050405020304" pitchFamily="18" charset="0"/>
                <a:cs typeface="Times New Roman" panose="02020603050405020304" pitchFamily="18" charset="0"/>
              </a:rPr>
              <a:t>objecto</a:t>
            </a:r>
            <a:r>
              <a:rPr lang="pt-PT" sz="3600" b="1" dirty="0">
                <a:latin typeface="Times New Roman" panose="02020603050405020304" pitchFamily="18" charset="0"/>
                <a:cs typeface="Times New Roman" panose="02020603050405020304" pitchFamily="18" charset="0"/>
              </a:rPr>
              <a:t>)</a:t>
            </a:r>
          </a:p>
        </p:txBody>
      </p:sp>
      <p:pic>
        <p:nvPicPr>
          <p:cNvPr id="8" name="Picture 40">
            <a:extLst>
              <a:ext uri="{FF2B5EF4-FFF2-40B4-BE49-F238E27FC236}">
                <a16:creationId xmlns:a16="http://schemas.microsoft.com/office/drawing/2014/main" id="{ED7246EF-990E-1BD5-09D9-42477112C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979" y="1365162"/>
            <a:ext cx="9389660" cy="4518113"/>
          </a:xfrm>
          <a:prstGeom prst="rect">
            <a:avLst/>
          </a:prstGeom>
        </p:spPr>
      </p:pic>
      <p:sp>
        <p:nvSpPr>
          <p:cNvPr id="3" name="Marcador de Posição da Data 2">
            <a:extLst>
              <a:ext uri="{FF2B5EF4-FFF2-40B4-BE49-F238E27FC236}">
                <a16:creationId xmlns:a16="http://schemas.microsoft.com/office/drawing/2014/main" id="{BA6A268B-2E61-20B1-2E43-F5E5FF3BC688}"/>
              </a:ext>
            </a:extLst>
          </p:cNvPr>
          <p:cNvSpPr>
            <a:spLocks noGrp="1"/>
          </p:cNvSpPr>
          <p:nvPr>
            <p:ph type="dt" sz="half" idx="10"/>
          </p:nvPr>
        </p:nvSpPr>
        <p:spPr/>
        <p:txBody>
          <a:bodyPr/>
          <a:lstStyle/>
          <a:p>
            <a:fld id="{2FDE52FF-0BF4-4C53-9D28-0868D931613B}"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FE74BF66-8CDA-0342-3C5C-6DBFC22A0B4D}"/>
              </a:ext>
            </a:extLst>
          </p:cNvPr>
          <p:cNvSpPr>
            <a:spLocks noGrp="1"/>
          </p:cNvSpPr>
          <p:nvPr>
            <p:ph type="sldNum" sz="quarter" idx="12"/>
          </p:nvPr>
        </p:nvSpPr>
        <p:spPr/>
        <p:txBody>
          <a:bodyPr/>
          <a:lstStyle/>
          <a:p>
            <a:fld id="{F43D6323-4F48-41E3-9EDB-B7DB435BC8C6}" type="slidenum">
              <a:rPr lang="en-US" smtClean="0"/>
              <a:t>22</a:t>
            </a:fld>
            <a:endParaRPr lang="en-US"/>
          </a:p>
        </p:txBody>
      </p:sp>
    </p:spTree>
    <p:extLst>
      <p:ext uri="{BB962C8B-B14F-4D97-AF65-F5344CB8AC3E}">
        <p14:creationId xmlns:p14="http://schemas.microsoft.com/office/powerpoint/2010/main" val="353696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80B64E-BC07-F092-2D61-6DE885EBAEAC}"/>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(Ferramentas)</a:t>
            </a:r>
          </a:p>
        </p:txBody>
      </p:sp>
      <p:sp>
        <p:nvSpPr>
          <p:cNvPr id="3" name="Marcador de Posição de Conteúdo 2">
            <a:extLst>
              <a:ext uri="{FF2B5EF4-FFF2-40B4-BE49-F238E27FC236}">
                <a16:creationId xmlns:a16="http://schemas.microsoft.com/office/drawing/2014/main" id="{45206D41-232D-8098-21E9-80BA2A51405E}"/>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pt-PT" sz="2000" b="1" i="0" dirty="0">
                <a:effectLst/>
                <a:latin typeface="Times New Roman" panose="02020603050405020304" pitchFamily="18" charset="0"/>
                <a:cs typeface="Times New Roman" panose="02020603050405020304" pitchFamily="18" charset="0"/>
              </a:rPr>
              <a:t>Front-end</a:t>
            </a:r>
          </a:p>
          <a:p>
            <a:pPr>
              <a:lnSpc>
                <a:spcPct val="150000"/>
              </a:lnSpc>
            </a:pPr>
            <a:r>
              <a:rPr lang="pt-PT" sz="2000" b="1" i="0" dirty="0">
                <a:effectLst/>
                <a:latin typeface="Times New Roman" panose="02020603050405020304" pitchFamily="18" charset="0"/>
                <a:cs typeface="Times New Roman" panose="02020603050405020304" pitchFamily="18" charset="0"/>
              </a:rPr>
              <a:t>Next.js </a:t>
            </a:r>
            <a:r>
              <a:rPr lang="pt-PT" sz="2000" b="0" i="0" dirty="0">
                <a:effectLst/>
                <a:latin typeface="Times New Roman" panose="02020603050405020304" pitchFamily="18" charset="0"/>
                <a:cs typeface="Times New Roman" panose="02020603050405020304" pitchFamily="18" charset="0"/>
              </a:rPr>
              <a:t>é um popular </a:t>
            </a:r>
            <a:r>
              <a:rPr lang="pt-PT" sz="2000" b="0" i="0" dirty="0" err="1">
                <a:effectLst/>
                <a:latin typeface="Times New Roman" panose="02020603050405020304" pitchFamily="18" charset="0"/>
                <a:cs typeface="Times New Roman" panose="02020603050405020304" pitchFamily="18" charset="0"/>
              </a:rPr>
              <a:t>framework</a:t>
            </a:r>
            <a:r>
              <a:rPr lang="pt-PT" sz="2000" b="0" i="0" dirty="0">
                <a:effectLst/>
                <a:latin typeface="Times New Roman" panose="02020603050405020304" pitchFamily="18" charset="0"/>
                <a:cs typeface="Times New Roman" panose="02020603050405020304" pitchFamily="18" charset="0"/>
              </a:rPr>
              <a:t> de desenvolvimento web de código aberto construído em cima do Node.js e React.js. Ele é usado para construir sites e aplicativos da web com </a:t>
            </a:r>
            <a:r>
              <a:rPr lang="pt-PT" sz="2000" b="0" i="0" dirty="0" err="1">
                <a:effectLst/>
                <a:latin typeface="Times New Roman" panose="02020603050405020304" pitchFamily="18" charset="0"/>
                <a:cs typeface="Times New Roman" panose="02020603050405020304" pitchFamily="18" charset="0"/>
              </a:rPr>
              <a:t>renderização</a:t>
            </a:r>
            <a:r>
              <a:rPr lang="pt-PT" sz="2000" b="0" i="0" dirty="0">
                <a:effectLst/>
                <a:latin typeface="Times New Roman" panose="02020603050405020304" pitchFamily="18" charset="0"/>
                <a:cs typeface="Times New Roman" panose="02020603050405020304" pitchFamily="18" charset="0"/>
              </a:rPr>
              <a:t> do lado do servidor (SSR) e estática.</a:t>
            </a:r>
          </a:p>
          <a:p>
            <a:pPr>
              <a:lnSpc>
                <a:spcPct val="150000"/>
              </a:lnSpc>
            </a:pPr>
            <a:r>
              <a:rPr lang="pt-PT" sz="2000" b="1" i="0" dirty="0">
                <a:effectLst/>
                <a:latin typeface="Times New Roman" panose="02020603050405020304" pitchFamily="18" charset="0"/>
                <a:cs typeface="Times New Roman" panose="02020603050405020304" pitchFamily="18" charset="0"/>
              </a:rPr>
              <a:t>Material UI </a:t>
            </a:r>
            <a:r>
              <a:rPr lang="pt-PT" sz="2000" b="0" i="0" dirty="0">
                <a:effectLst/>
                <a:latin typeface="Times New Roman" panose="02020603050405020304" pitchFamily="18" charset="0"/>
                <a:cs typeface="Times New Roman" panose="02020603050405020304" pitchFamily="18" charset="0"/>
              </a:rPr>
              <a:t>é uma biblioteca de componentes de interface do usuário (UI) para </a:t>
            </a:r>
            <a:r>
              <a:rPr lang="pt-PT" sz="2000" b="0" i="0" dirty="0" err="1">
                <a:effectLst/>
                <a:latin typeface="Times New Roman" panose="02020603050405020304" pitchFamily="18" charset="0"/>
                <a:cs typeface="Times New Roman" panose="02020603050405020304" pitchFamily="18" charset="0"/>
              </a:rPr>
              <a:t>React</a:t>
            </a:r>
            <a:r>
              <a:rPr lang="pt-PT" sz="2000" b="0" i="0" dirty="0">
                <a:effectLst/>
                <a:latin typeface="Times New Roman" panose="02020603050405020304" pitchFamily="18" charset="0"/>
                <a:cs typeface="Times New Roman" panose="02020603050405020304" pitchFamily="18" charset="0"/>
              </a:rPr>
              <a:t>, baseada no design do Material Design, criado pelo Google. Ela oferece uma coleção de componentes pré-construídos, como botões, formulários, tipografia, ícones e muitos outros, que podem ser facilmente integrados em aplicativos </a:t>
            </a:r>
            <a:r>
              <a:rPr lang="pt-PT" sz="2000" b="0" i="0" dirty="0" err="1">
                <a:effectLst/>
                <a:latin typeface="Times New Roman" panose="02020603050405020304" pitchFamily="18" charset="0"/>
                <a:cs typeface="Times New Roman" panose="02020603050405020304" pitchFamily="18" charset="0"/>
              </a:rPr>
              <a:t>React</a:t>
            </a:r>
            <a:r>
              <a:rPr lang="pt-PT" sz="2000" b="0" i="0" dirty="0">
                <a:effectLst/>
                <a:latin typeface="Times New Roman" panose="02020603050405020304" pitchFamily="18" charset="0"/>
                <a:cs typeface="Times New Roman" panose="02020603050405020304" pitchFamily="18" charset="0"/>
              </a:rPr>
              <a:t>.</a:t>
            </a:r>
            <a:endParaRPr lang="pt-PT" sz="2000"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99753913-3789-2EAC-0D4C-95DA96FD3AB5}"/>
              </a:ext>
            </a:extLst>
          </p:cNvPr>
          <p:cNvSpPr>
            <a:spLocks noGrp="1"/>
          </p:cNvSpPr>
          <p:nvPr>
            <p:ph type="dt" sz="half" idx="10"/>
          </p:nvPr>
        </p:nvSpPr>
        <p:spPr/>
        <p:txBody>
          <a:bodyPr/>
          <a:lstStyle/>
          <a:p>
            <a:fld id="{CF6B42BC-904C-4FB0-98E7-50119AC61459}"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14039B9C-A9BA-68FA-1C70-2D78532E71C6}"/>
              </a:ext>
            </a:extLst>
          </p:cNvPr>
          <p:cNvSpPr>
            <a:spLocks noGrp="1"/>
          </p:cNvSpPr>
          <p:nvPr>
            <p:ph type="sldNum" sz="quarter" idx="12"/>
          </p:nvPr>
        </p:nvSpPr>
        <p:spPr/>
        <p:txBody>
          <a:bodyPr/>
          <a:lstStyle/>
          <a:p>
            <a:fld id="{F43D6323-4F48-41E3-9EDB-B7DB435BC8C6}" type="slidenum">
              <a:rPr lang="en-US" smtClean="0"/>
              <a:t>23</a:t>
            </a:fld>
            <a:endParaRPr lang="en-US"/>
          </a:p>
        </p:txBody>
      </p:sp>
    </p:spTree>
    <p:extLst>
      <p:ext uri="{BB962C8B-B14F-4D97-AF65-F5344CB8AC3E}">
        <p14:creationId xmlns:p14="http://schemas.microsoft.com/office/powerpoint/2010/main" val="353972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EFAEE-FF74-05E4-E653-CBA850134AB2}"/>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(Ferramenta) (cont1)</a:t>
            </a:r>
            <a:endParaRPr lang="pt-PT" sz="3600" dirty="0"/>
          </a:p>
        </p:txBody>
      </p:sp>
      <p:sp>
        <p:nvSpPr>
          <p:cNvPr id="3" name="Marcador de Posição de Conteúdo 2">
            <a:extLst>
              <a:ext uri="{FF2B5EF4-FFF2-40B4-BE49-F238E27FC236}">
                <a16:creationId xmlns:a16="http://schemas.microsoft.com/office/drawing/2014/main" id="{B7E2C6B6-D32F-CBE9-EEB4-DDA19B142F03}"/>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pt-PT" sz="2000" b="1" dirty="0" err="1">
                <a:latin typeface="Times New Roman" panose="02020603050405020304" pitchFamily="18" charset="0"/>
                <a:cs typeface="Times New Roman" panose="02020603050405020304" pitchFamily="18" charset="0"/>
              </a:rPr>
              <a:t>Back-end</a:t>
            </a:r>
            <a:endParaRPr lang="pt-PT" sz="2000" b="1" dirty="0">
              <a:latin typeface="Times New Roman" panose="02020603050405020304" pitchFamily="18" charset="0"/>
              <a:cs typeface="Times New Roman" panose="02020603050405020304" pitchFamily="18" charset="0"/>
            </a:endParaRPr>
          </a:p>
          <a:p>
            <a:pPr>
              <a:lnSpc>
                <a:spcPct val="150000"/>
              </a:lnSpc>
            </a:pPr>
            <a:r>
              <a:rPr lang="pt-PT" sz="2000" b="1" i="0" dirty="0">
                <a:effectLst/>
                <a:latin typeface="Times New Roman" panose="02020603050405020304" pitchFamily="18" charset="0"/>
                <a:cs typeface="Times New Roman" panose="02020603050405020304" pitchFamily="18" charset="0"/>
              </a:rPr>
              <a:t>Next.js API </a:t>
            </a:r>
            <a:r>
              <a:rPr lang="pt-PT" sz="2000" b="0" i="0" dirty="0">
                <a:effectLst/>
                <a:latin typeface="Times New Roman" panose="02020603050405020304" pitchFamily="18" charset="0"/>
                <a:cs typeface="Times New Roman" panose="02020603050405020304" pitchFamily="18" charset="0"/>
              </a:rPr>
              <a:t>é um recurso do Next.js que permite criar rotas de API personalizadas para seu aplicativo Next.js. Ele oferece uma maneira fácil e flexível de criar e gerenciar </a:t>
            </a:r>
            <a:r>
              <a:rPr lang="pt-PT" sz="2000" b="0" i="0" dirty="0" err="1">
                <a:effectLst/>
                <a:latin typeface="Times New Roman" panose="02020603050405020304" pitchFamily="18" charset="0"/>
                <a:cs typeface="Times New Roman" panose="02020603050405020304" pitchFamily="18" charset="0"/>
              </a:rPr>
              <a:t>endpoints</a:t>
            </a:r>
            <a:r>
              <a:rPr lang="pt-PT" sz="2000" b="0" i="0" dirty="0">
                <a:effectLst/>
                <a:latin typeface="Times New Roman" panose="02020603050405020304" pitchFamily="18" charset="0"/>
                <a:cs typeface="Times New Roman" panose="02020603050405020304" pitchFamily="18" charset="0"/>
              </a:rPr>
              <a:t> de API, sem precisar configurar um servidor separado.</a:t>
            </a:r>
          </a:p>
          <a:p>
            <a:pPr>
              <a:lnSpc>
                <a:spcPct val="150000"/>
              </a:lnSpc>
            </a:pPr>
            <a:r>
              <a:rPr lang="pt-PT" sz="2000" b="1" i="0" dirty="0" err="1">
                <a:effectLst/>
                <a:latin typeface="Times New Roman" panose="02020603050405020304" pitchFamily="18" charset="0"/>
                <a:cs typeface="Times New Roman" panose="02020603050405020304" pitchFamily="18" charset="0"/>
              </a:rPr>
              <a:t>SQLite</a:t>
            </a:r>
            <a:r>
              <a:rPr lang="pt-PT" sz="2000" b="0" i="0" dirty="0">
                <a:effectLst/>
                <a:latin typeface="Times New Roman" panose="02020603050405020304" pitchFamily="18" charset="0"/>
                <a:cs typeface="Times New Roman" panose="02020603050405020304" pitchFamily="18" charset="0"/>
              </a:rPr>
              <a:t> é um sistema de gerenciamento de banco de dados (SGBD) relacional de código aberto, que é amplamente utilizado em aplicativos de desktop e móveis. Ele é conhecido por ser leve, rápido e fácil de integrar em aplicativos, exigindo pouco esforço de configuração</a:t>
            </a:r>
            <a:r>
              <a:rPr lang="pt-PT" sz="1400" b="0" i="0" dirty="0">
                <a:effectLst/>
                <a:latin typeface="Söhne"/>
              </a:rPr>
              <a:t>.</a:t>
            </a:r>
            <a:endParaRPr lang="pt-PT" sz="2000" b="1"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5E252331-34FB-D0B3-0F4A-177C534E328A}"/>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CCF6B18D-C744-47E3-F6AE-EA14E8173131}"/>
              </a:ext>
            </a:extLst>
          </p:cNvPr>
          <p:cNvSpPr>
            <a:spLocks noGrp="1"/>
          </p:cNvSpPr>
          <p:nvPr>
            <p:ph type="sldNum" sz="quarter" idx="12"/>
          </p:nvPr>
        </p:nvSpPr>
        <p:spPr/>
        <p:txBody>
          <a:bodyPr/>
          <a:lstStyle/>
          <a:p>
            <a:fld id="{F43D6323-4F48-41E3-9EDB-B7DB435BC8C6}" type="slidenum">
              <a:rPr lang="en-US" smtClean="0"/>
              <a:t>24</a:t>
            </a:fld>
            <a:endParaRPr lang="en-US"/>
          </a:p>
        </p:txBody>
      </p:sp>
    </p:spTree>
    <p:extLst>
      <p:ext uri="{BB962C8B-B14F-4D97-AF65-F5344CB8AC3E}">
        <p14:creationId xmlns:p14="http://schemas.microsoft.com/office/powerpoint/2010/main" val="428525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852BF-F225-7BF0-E5E1-164927348ED4}"/>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Modelagem (Ferramenta) (cont2)</a:t>
            </a:r>
            <a:endParaRPr lang="pt-PT" sz="3600" dirty="0"/>
          </a:p>
        </p:txBody>
      </p:sp>
      <p:sp>
        <p:nvSpPr>
          <p:cNvPr id="3" name="Marcador de Posição de Conteúdo 2">
            <a:extLst>
              <a:ext uri="{FF2B5EF4-FFF2-40B4-BE49-F238E27FC236}">
                <a16:creationId xmlns:a16="http://schemas.microsoft.com/office/drawing/2014/main" id="{2637FF32-96BC-0321-4E4D-74650866BD75}"/>
              </a:ext>
            </a:extLst>
          </p:cNvPr>
          <p:cNvSpPr>
            <a:spLocks noGrp="1"/>
          </p:cNvSpPr>
          <p:nvPr>
            <p:ph idx="1"/>
          </p:nvPr>
        </p:nvSpPr>
        <p:spPr/>
        <p:txBody>
          <a:bodyPr>
            <a:normAutofit/>
          </a:bodyPr>
          <a:lstStyle/>
          <a:p>
            <a:pPr algn="just">
              <a:lnSpc>
                <a:spcPct val="150000"/>
              </a:lnSpc>
            </a:pPr>
            <a:r>
              <a:rPr lang="pt-PT" sz="2000" b="1" i="0" dirty="0">
                <a:effectLst/>
                <a:latin typeface="Times New Roman" panose="02020603050405020304" pitchFamily="18" charset="0"/>
                <a:cs typeface="Times New Roman" panose="02020603050405020304" pitchFamily="18" charset="0"/>
              </a:rPr>
              <a:t>Prisma ORM </a:t>
            </a:r>
            <a:r>
              <a:rPr lang="pt-PT" sz="2000" b="0" i="0" dirty="0">
                <a:effectLst/>
                <a:latin typeface="Times New Roman" panose="02020603050405020304" pitchFamily="18" charset="0"/>
                <a:cs typeface="Times New Roman" panose="02020603050405020304" pitchFamily="18" charset="0"/>
              </a:rPr>
              <a:t>é uma biblioteca de mapeamento objeto-relacional (ORM) de código aberto para Node.js e </a:t>
            </a:r>
            <a:r>
              <a:rPr lang="pt-PT" sz="2000" b="0" i="0" dirty="0" err="1">
                <a:effectLst/>
                <a:latin typeface="Times New Roman" panose="02020603050405020304" pitchFamily="18" charset="0"/>
                <a:cs typeface="Times New Roman" panose="02020603050405020304" pitchFamily="18" charset="0"/>
              </a:rPr>
              <a:t>TypeScript</a:t>
            </a:r>
            <a:r>
              <a:rPr lang="pt-PT" sz="2000" b="0" i="0" dirty="0">
                <a:effectLst/>
                <a:latin typeface="Times New Roman" panose="02020603050405020304" pitchFamily="18" charset="0"/>
                <a:cs typeface="Times New Roman" panose="02020603050405020304" pitchFamily="18" charset="0"/>
              </a:rPr>
              <a:t>, que permite interagir com um banco de dados de maneira mais fácil e intuitiva. O Prisma simplifica o processo de acesso ao banco de dados, tornando a codificação mais rápida e menos propensa a erros.</a:t>
            </a:r>
            <a:endParaRPr lang="pt-PT" sz="2000"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EEFC87E2-5E4E-AE6E-7EF9-240F06157509}"/>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2CCEAC61-95B8-4AFA-2513-E3B0CCDF74DF}"/>
              </a:ext>
            </a:extLst>
          </p:cNvPr>
          <p:cNvSpPr>
            <a:spLocks noGrp="1"/>
          </p:cNvSpPr>
          <p:nvPr>
            <p:ph type="sldNum" sz="quarter" idx="12"/>
          </p:nvPr>
        </p:nvSpPr>
        <p:spPr/>
        <p:txBody>
          <a:bodyPr/>
          <a:lstStyle/>
          <a:p>
            <a:fld id="{F43D6323-4F48-41E3-9EDB-B7DB435BC8C6}" type="slidenum">
              <a:rPr lang="en-US" smtClean="0"/>
              <a:t>25</a:t>
            </a:fld>
            <a:endParaRPr lang="en-US"/>
          </a:p>
        </p:txBody>
      </p:sp>
    </p:spTree>
    <p:extLst>
      <p:ext uri="{BB962C8B-B14F-4D97-AF65-F5344CB8AC3E}">
        <p14:creationId xmlns:p14="http://schemas.microsoft.com/office/powerpoint/2010/main" val="140716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2801E-7C77-F986-C543-8C9475C24954}"/>
              </a:ext>
            </a:extLst>
          </p:cNvPr>
          <p:cNvSpPr>
            <a:spLocks noGrp="1"/>
          </p:cNvSpPr>
          <p:nvPr>
            <p:ph type="title"/>
          </p:nvPr>
        </p:nvSpPr>
        <p:spPr>
          <a:xfrm>
            <a:off x="838200" y="365125"/>
            <a:ext cx="10515600" cy="1281113"/>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p>
        </p:txBody>
      </p:sp>
      <p:sp>
        <p:nvSpPr>
          <p:cNvPr id="3" name="Marcador de Posição de Conteúdo 2">
            <a:extLst>
              <a:ext uri="{FF2B5EF4-FFF2-40B4-BE49-F238E27FC236}">
                <a16:creationId xmlns:a16="http://schemas.microsoft.com/office/drawing/2014/main" id="{E4F9E0FA-8317-B274-8C0E-732F88B5BB9F}"/>
              </a:ext>
            </a:extLst>
          </p:cNvPr>
          <p:cNvSpPr>
            <a:spLocks noGrp="1"/>
          </p:cNvSpPr>
          <p:nvPr>
            <p:ph idx="1"/>
          </p:nvPr>
        </p:nvSpPr>
        <p:spPr/>
        <p:txBody>
          <a:bodyPr>
            <a:normAutofit fontScale="85000" lnSpcReduction="10000"/>
          </a:bodyPr>
          <a:lstStyle/>
          <a:p>
            <a:pPr marL="0" marR="0" algn="just">
              <a:lnSpc>
                <a:spcPct val="150000"/>
              </a:lnSpc>
              <a:spcBef>
                <a:spcPts val="0"/>
              </a:spcBef>
              <a:spcAft>
                <a:spcPts val="800"/>
              </a:spcAft>
            </a:pPr>
            <a:r>
              <a:rPr lang="pt-PT" sz="2400" b="1" dirty="0" err="1">
                <a:effectLst/>
                <a:latin typeface="Times New Roman" panose="02020603050405020304" pitchFamily="18" charset="0"/>
                <a:ea typeface="Times New Roman" panose="02020603050405020304" pitchFamily="18" charset="0"/>
                <a:cs typeface="Times New Roman" panose="02020603050405020304" pitchFamily="18" charset="0"/>
              </a:rPr>
              <a:t>Objecto</a:t>
            </a:r>
            <a:r>
              <a:rPr lang="pt-PT" sz="2400" b="1" dirty="0">
                <a:effectLst/>
                <a:latin typeface="Times New Roman" panose="02020603050405020304" pitchFamily="18" charset="0"/>
                <a:ea typeface="Times New Roman" panose="02020603050405020304" pitchFamily="18" charset="0"/>
                <a:cs typeface="Times New Roman" panose="02020603050405020304" pitchFamily="18" charset="0"/>
              </a:rPr>
              <a:t> de Estudo</a:t>
            </a:r>
          </a:p>
          <a:p>
            <a:pPr marL="0" marR="0" indent="0" algn="just">
              <a:lnSpc>
                <a:spcPct val="160000"/>
              </a:lnSpc>
              <a:spcBef>
                <a:spcPts val="0"/>
              </a:spcBef>
              <a:spcAft>
                <a:spcPts val="800"/>
              </a:spcAft>
              <a:buNone/>
            </a:pP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Escola secundária de Magoanine, localiza-se no Bairro de Magoanine A, no prolongam-to da Av. Marcos Sebastião </a:t>
            </a:r>
            <a:r>
              <a:rPr lang="pt-PT" sz="2400" dirty="0" err="1">
                <a:effectLst/>
                <a:latin typeface="Times New Roman" panose="02020603050405020304" pitchFamily="18" charset="0"/>
                <a:ea typeface="Times New Roman" panose="02020603050405020304" pitchFamily="18" charset="0"/>
                <a:cs typeface="Times New Roman" panose="02020603050405020304" pitchFamily="18" charset="0"/>
              </a:rPr>
              <a:t>Mabote</a:t>
            </a: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 ela leciona das 7ª a 10ª Classes, estando divido em dois turnos (Diurno e Noturno)</a:t>
            </a:r>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60000"/>
              </a:lnSpc>
              <a:spcBef>
                <a:spcPts val="0"/>
              </a:spcBef>
              <a:spcAft>
                <a:spcPts val="800"/>
              </a:spcAft>
              <a:buNone/>
            </a:pP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A escola contem 8 turmas da 7 classe, cada com 65 alunos totalizando em 620 alunos, 10 turmas da 8 classe cada com 65 alunos totalizando 650 alunos, idem para as 9 classes,8 turmas da 10 classe cada com 65 alunos totalizando em 520 alunos. 1 </a:t>
            </a:r>
            <a:r>
              <a:rPr lang="pt-PT" sz="2400" dirty="0" err="1">
                <a:effectLst/>
                <a:latin typeface="Times New Roman" panose="02020603050405020304" pitchFamily="18" charset="0"/>
                <a:ea typeface="Times New Roman" panose="02020603050405020304" pitchFamily="18" charset="0"/>
                <a:cs typeface="Times New Roman" panose="02020603050405020304" pitchFamily="18" charset="0"/>
              </a:rPr>
              <a:t>director</a:t>
            </a: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 da escola, 2 pedagógicos. 4 </a:t>
            </a:r>
            <a:r>
              <a:rPr lang="pt-PT" sz="2400" dirty="0" err="1">
                <a:effectLst/>
                <a:latin typeface="Times New Roman" panose="02020603050405020304" pitchFamily="18" charset="0"/>
                <a:ea typeface="Times New Roman" panose="02020603050405020304" pitchFamily="18" charset="0"/>
                <a:cs typeface="Times New Roman" panose="02020603050405020304" pitchFamily="18" charset="0"/>
              </a:rPr>
              <a:t>director</a:t>
            </a:r>
            <a:r>
              <a:rPr lang="pt-PT" sz="2400" dirty="0">
                <a:effectLst/>
                <a:latin typeface="Times New Roman" panose="02020603050405020304" pitchFamily="18" charset="0"/>
                <a:ea typeface="Times New Roman" panose="02020603050405020304" pitchFamily="18" charset="0"/>
                <a:cs typeface="Times New Roman" panose="02020603050405020304" pitchFamily="18" charset="0"/>
              </a:rPr>
              <a:t> d classe, 48 prof. E 6 funcionário técnicos da secretaria e outras áreas.</a:t>
            </a:r>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dirty="0"/>
          </a:p>
        </p:txBody>
      </p:sp>
      <p:sp>
        <p:nvSpPr>
          <p:cNvPr id="4" name="Marcador de Posição da Data 3">
            <a:extLst>
              <a:ext uri="{FF2B5EF4-FFF2-40B4-BE49-F238E27FC236}">
                <a16:creationId xmlns:a16="http://schemas.microsoft.com/office/drawing/2014/main" id="{B0769CAB-5435-2FB8-386A-6C40DBEE3A02}"/>
              </a:ext>
            </a:extLst>
          </p:cNvPr>
          <p:cNvSpPr>
            <a:spLocks noGrp="1"/>
          </p:cNvSpPr>
          <p:nvPr>
            <p:ph type="dt" sz="half" idx="10"/>
          </p:nvPr>
        </p:nvSpPr>
        <p:spPr/>
        <p:txBody>
          <a:bodyPr/>
          <a:lstStyle/>
          <a:p>
            <a:fld id="{8D45BB6C-0E67-46F0-84CF-63795AACEE8F}"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C531ABA3-79E7-684D-B43F-3D0D71AFBC81}"/>
              </a:ext>
            </a:extLst>
          </p:cNvPr>
          <p:cNvSpPr>
            <a:spLocks noGrp="1"/>
          </p:cNvSpPr>
          <p:nvPr>
            <p:ph type="sldNum" sz="quarter" idx="12"/>
          </p:nvPr>
        </p:nvSpPr>
        <p:spPr/>
        <p:txBody>
          <a:bodyPr/>
          <a:lstStyle/>
          <a:p>
            <a:fld id="{F43D6323-4F48-41E3-9EDB-B7DB435BC8C6}" type="slidenum">
              <a:rPr lang="en-US" smtClean="0"/>
              <a:t>26</a:t>
            </a:fld>
            <a:endParaRPr lang="en-US"/>
          </a:p>
        </p:txBody>
      </p:sp>
    </p:spTree>
    <p:extLst>
      <p:ext uri="{BB962C8B-B14F-4D97-AF65-F5344CB8AC3E}">
        <p14:creationId xmlns:p14="http://schemas.microsoft.com/office/powerpoint/2010/main" val="3166516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8200" y="72991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838200" y="1261391"/>
            <a:ext cx="10515600" cy="729579"/>
          </a:xfrm>
        </p:spPr>
        <p:txBody>
          <a:bodyPr>
            <a:normAutofit/>
          </a:bodyPr>
          <a:lstStyle/>
          <a:p>
            <a:r>
              <a:rPr lang="pt-PT" sz="1800" b="1" u="sng" dirty="0">
                <a:effectLst/>
                <a:latin typeface="Times New Roman" panose="02020603050405020304" pitchFamily="18" charset="0"/>
                <a:ea typeface="Times New Roman" panose="02020603050405020304" pitchFamily="18" charset="0"/>
                <a:cs typeface="Times New Roman" panose="02020603050405020304" pitchFamily="18" charset="0"/>
              </a:rPr>
              <a:t>Dificuldades que os alunos encontram na aquisição de informação no seu processo individual</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4430332" y="2157656"/>
            <a:ext cx="6923468" cy="4198693"/>
          </a:xfrm>
        </p:spPr>
        <p:txBody>
          <a:bodyPr>
            <a:noAutofit/>
          </a:bodyPr>
          <a:lstStyle/>
          <a:p>
            <a:pPr marL="685800" marR="0" indent="0" algn="just">
              <a:lnSpc>
                <a:spcPct val="150000"/>
              </a:lnSpc>
              <a:spcBef>
                <a:spcPts val="0"/>
              </a:spcBef>
              <a:spcAft>
                <a:spcPts val="800"/>
              </a:spcAft>
              <a:buNone/>
            </a:pPr>
            <a:r>
              <a:rPr lang="pt-PT" sz="1800" i="1" dirty="0">
                <a:effectLst/>
                <a:latin typeface="Times New Roman" panose="02020603050405020304" pitchFamily="18" charset="0"/>
                <a:ea typeface="Times New Roman" panose="02020603050405020304" pitchFamily="18" charset="0"/>
              </a:rPr>
              <a:t>Tanta demora pela causa da informação estar armazenada em papéis e até mesmo detioração ou perda do processo individual, tanto tempo a espera da confirmação dos técnicos que vão a busca da informação, filas de espera para obter a própria informação, resultados as vezes não satisfatórios derivado do ordenamento dos processos, excesso de papelada e situação burocrática da própria instituição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4/11/2023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27</a:t>
            </a:fld>
            <a:endParaRPr lang="en-US"/>
          </a:p>
        </p:txBody>
      </p:sp>
    </p:spTree>
    <p:extLst>
      <p:ext uri="{BB962C8B-B14F-4D97-AF65-F5344CB8AC3E}">
        <p14:creationId xmlns:p14="http://schemas.microsoft.com/office/powerpoint/2010/main" val="1085740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9788" y="36512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838200" y="1261391"/>
            <a:ext cx="10515600" cy="729579"/>
          </a:xfrm>
        </p:spPr>
        <p:txBody>
          <a:bodyPr>
            <a:normAutofit/>
          </a:bodyPr>
          <a:lstStyle/>
          <a:p>
            <a:r>
              <a:rPr lang="pt-PT" sz="2000" b="1" u="sng" dirty="0">
                <a:effectLst/>
                <a:latin typeface="Times New Roman" panose="02020603050405020304" pitchFamily="18" charset="0"/>
                <a:ea typeface="Times New Roman" panose="02020603050405020304" pitchFamily="18" charset="0"/>
                <a:cs typeface="Times New Roman" panose="02020603050405020304" pitchFamily="18" charset="0"/>
              </a:rPr>
              <a:t>Ganhos/vantagens que a escola haveria de ter, na implementação de um sistema de informação.</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2000" dirty="0"/>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4681182" y="1684582"/>
            <a:ext cx="6672618" cy="4198693"/>
          </a:xfrm>
        </p:spPr>
        <p:txBody>
          <a:bodyPr>
            <a:noAutofit/>
          </a:bodyPr>
          <a:lstStyle/>
          <a:p>
            <a:pPr marL="685800" marR="0" indent="0" algn="just">
              <a:lnSpc>
                <a:spcPct val="150000"/>
              </a:lnSpc>
              <a:spcBef>
                <a:spcPts val="0"/>
              </a:spcBef>
              <a:spcAft>
                <a:spcPts val="800"/>
              </a:spcAft>
              <a:buNone/>
            </a:pP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Com aplicação de sistema de informação, pouparia tempo, evitaria filas de espera, não precisaria que os alunos estivessem sempre presentes no </a:t>
            </a:r>
            <a:r>
              <a:rPr lang="pt-PT" sz="1800" i="1" dirty="0" err="1">
                <a:effectLst/>
                <a:latin typeface="Times New Roman" panose="02020603050405020304" pitchFamily="18" charset="0"/>
                <a:ea typeface="Times New Roman" panose="02020603050405020304" pitchFamily="18" charset="0"/>
                <a:cs typeface="Times New Roman" panose="02020603050405020304" pitchFamily="18" charset="0"/>
              </a:rPr>
              <a:t>acto</a:t>
            </a: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 das matrículas, verificação dos resultados, semestrais e anuais, demora no pedido dos certificados e até mesmo das declarações de notas. E mesmo se os encarregados de educação precisassem de acompanhar o aproveitamento escolar do seu educando, assim como integrar-se de alguma informação da instituição teria de forma fácil e atempadamente sem precisar de se deslocar para a devida escola.</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4/11/2023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28</a:t>
            </a:fld>
            <a:endParaRPr lang="en-US"/>
          </a:p>
        </p:txBody>
      </p:sp>
    </p:spTree>
    <p:extLst>
      <p:ext uri="{BB962C8B-B14F-4D97-AF65-F5344CB8AC3E}">
        <p14:creationId xmlns:p14="http://schemas.microsoft.com/office/powerpoint/2010/main" val="181104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9788" y="36512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155812" y="850445"/>
            <a:ext cx="10515600" cy="729579"/>
          </a:xfrm>
        </p:spPr>
        <p:txBody>
          <a:bodyPr>
            <a:normAutofit/>
          </a:bodyPr>
          <a:lstStyle/>
          <a:p>
            <a:r>
              <a:rPr lang="pt-PT" sz="20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Mecanismos utilizados para divulgar as informações</a:t>
            </a:r>
            <a:endParaRPr lang="pt-PT"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5992374" y="1867144"/>
            <a:ext cx="4898409" cy="4198693"/>
          </a:xfrm>
        </p:spPr>
        <p:txBody>
          <a:bodyPr>
            <a:noAutofit/>
          </a:bodyPr>
          <a:lstStyle/>
          <a:p>
            <a:pPr marL="685800" indent="0" algn="just">
              <a:lnSpc>
                <a:spcPct val="150000"/>
              </a:lnSpc>
              <a:spcBef>
                <a:spcPts val="0"/>
              </a:spcBef>
              <a:spcAft>
                <a:spcPts val="800"/>
              </a:spcAft>
              <a:buNone/>
            </a:pP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Os métodos utilizados são todos conhecidos pela instituição que partem, das salas de aulas, colocação de aviso nas vitrinas, divulgação da informação durante as reuniões da turma, divulgação da informação no grupo de </a:t>
            </a:r>
            <a:r>
              <a:rPr lang="pt-PT" sz="1800" i="1" dirty="0" err="1">
                <a:effectLst/>
                <a:latin typeface="Times New Roman" panose="02020603050405020304" pitchFamily="18" charset="0"/>
                <a:ea typeface="Times New Roman" panose="02020603050405020304" pitchFamily="18" charset="0"/>
                <a:cs typeface="Times New Roman" panose="02020603050405020304" pitchFamily="18" charset="0"/>
              </a:rPr>
              <a:t>whatsapp</a:t>
            </a: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marR="0" indent="0" algn="just">
              <a:lnSpc>
                <a:spcPct val="150000"/>
              </a:lnSpc>
              <a:spcBef>
                <a:spcPts val="0"/>
              </a:spcBef>
              <a:spcAft>
                <a:spcPts val="800"/>
              </a:spcAft>
              <a:buNone/>
            </a:pP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4/11/2023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29</a:t>
            </a:fld>
            <a:endParaRPr lang="en-US"/>
          </a:p>
        </p:txBody>
      </p:sp>
    </p:spTree>
    <p:extLst>
      <p:ext uri="{BB962C8B-B14F-4D97-AF65-F5344CB8AC3E}">
        <p14:creationId xmlns:p14="http://schemas.microsoft.com/office/powerpoint/2010/main" val="397478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en-US" sz="3600" b="1" dirty="0" err="1">
                <a:latin typeface="Times New Roman" panose="02020603050405020304" pitchFamily="18" charset="0"/>
                <a:cs typeface="Times New Roman" panose="02020603050405020304" pitchFamily="18" charset="0"/>
              </a:rPr>
              <a:t>Introdução</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marL="0" indent="0" algn="just">
              <a:lnSpc>
                <a:spcPct val="150000"/>
              </a:lnSpc>
              <a:buNone/>
            </a:pPr>
            <a:r>
              <a:rPr lang="pt-BR" sz="2000" dirty="0">
                <a:latin typeface="Times New Roman" panose="02020603050405020304" pitchFamily="18" charset="0"/>
                <a:cs typeface="Times New Roman" panose="02020603050405020304" pitchFamily="18" charset="0"/>
              </a:rPr>
              <a:t>O presente trabalho, foi concebido atraves da Proposta de Criação de um Sistema de Gestão de Base de Dados para a ESM, o sistema tem como objectivo principal suprir as necessidadesda escola e trazer eficienca e eficacia. </a:t>
            </a:r>
          </a:p>
          <a:p>
            <a:pPr marL="0" indent="0" algn="just">
              <a:lnSpc>
                <a:spcPct val="150000"/>
              </a:lnSpc>
              <a:buNone/>
            </a:pPr>
            <a:r>
              <a:rPr lang="pt-PT" sz="2000" dirty="0">
                <a:effectLst/>
                <a:latin typeface="Times New Roman" panose="02020603050405020304" pitchFamily="18" charset="0"/>
                <a:ea typeface="Calibri" panose="020F0502020204030204" pitchFamily="34" charset="0"/>
              </a:rPr>
              <a:t>Com o presente </a:t>
            </a:r>
            <a:r>
              <a:rPr lang="pt-PT" sz="2000" dirty="0" err="1">
                <a:effectLst/>
                <a:latin typeface="Times New Roman" panose="02020603050405020304" pitchFamily="18" charset="0"/>
                <a:ea typeface="Calibri" panose="020F0502020204030204" pitchFamily="34" charset="0"/>
              </a:rPr>
              <a:t>projecto</a:t>
            </a:r>
            <a:r>
              <a:rPr lang="pt-PT" sz="2000" dirty="0">
                <a:effectLst/>
                <a:latin typeface="Times New Roman" panose="02020603050405020304" pitchFamily="18" charset="0"/>
                <a:ea typeface="Calibri" panose="020F0502020204030204" pitchFamily="34" charset="0"/>
              </a:rPr>
              <a:t> pretende-se </a:t>
            </a:r>
            <a:r>
              <a:rPr lang="pt-PT" sz="2000" dirty="0" err="1">
                <a:effectLst/>
                <a:latin typeface="Times New Roman" panose="02020603050405020304" pitchFamily="18" charset="0"/>
                <a:ea typeface="Calibri" panose="020F0502020204030204" pitchFamily="34" charset="0"/>
              </a:rPr>
              <a:t>maximar</a:t>
            </a:r>
            <a:r>
              <a:rPr lang="pt-PT" sz="2000" dirty="0">
                <a:effectLst/>
                <a:latin typeface="Times New Roman" panose="02020603050405020304" pitchFamily="18" charset="0"/>
                <a:ea typeface="Calibri" panose="020F0502020204030204" pitchFamily="34" charset="0"/>
              </a:rPr>
              <a:t> a busca de informação, fácil cadastro dos novos estudantes e rapidez ao renovar as matrículas, segurança de informação, eficácia e eficiência. Para isso, pretende-se realizar uma pesquisa de campo onde se fará entrevistas aos trabalhadores da escola que são responsáveis que tem acesso a informação dos estudantes</a:t>
            </a:r>
            <a:endParaRPr lang="en-US" sz="2000"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3B149431-0430-883D-1DBD-356FC78F8749}"/>
              </a:ext>
            </a:extLst>
          </p:cNvPr>
          <p:cNvSpPr>
            <a:spLocks noGrp="1"/>
          </p:cNvSpPr>
          <p:nvPr>
            <p:ph type="dt" sz="half" idx="10"/>
          </p:nvPr>
        </p:nvSpPr>
        <p:spPr/>
        <p:txBody>
          <a:bodyPr/>
          <a:lstStyle/>
          <a:p>
            <a:fld id="{15101DB9-A0D7-4908-8647-DD70FBB2DA66}"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F35AB0B8-381B-0C3D-56B4-9BF71B4F5F7E}"/>
              </a:ext>
            </a:extLst>
          </p:cNvPr>
          <p:cNvSpPr>
            <a:spLocks noGrp="1"/>
          </p:cNvSpPr>
          <p:nvPr>
            <p:ph type="sldNum" sz="quarter" idx="12"/>
          </p:nvPr>
        </p:nvSpPr>
        <p:spPr/>
        <p:txBody>
          <a:bodyPr/>
          <a:lstStyle/>
          <a:p>
            <a:fld id="{F43D6323-4F48-41E3-9EDB-B7DB435BC8C6}" type="slidenum">
              <a:rPr lang="en-US" smtClean="0"/>
              <a:t>3</a:t>
            </a:fld>
            <a:endParaRPr lang="en-US"/>
          </a:p>
        </p:txBody>
      </p:sp>
    </p:spTree>
    <p:extLst>
      <p:ext uri="{BB962C8B-B14F-4D97-AF65-F5344CB8AC3E}">
        <p14:creationId xmlns:p14="http://schemas.microsoft.com/office/powerpoint/2010/main" val="3899130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27BA8-F52E-9F0F-A72B-ABA4780E6BA5}"/>
              </a:ext>
            </a:extLst>
          </p:cNvPr>
          <p:cNvSpPr>
            <a:spLocks noGrp="1"/>
          </p:cNvSpPr>
          <p:nvPr>
            <p:ph type="title"/>
          </p:nvPr>
        </p:nvSpPr>
        <p:spPr>
          <a:xfrm>
            <a:off x="839788" y="365125"/>
            <a:ext cx="10515600" cy="729579"/>
          </a:xfrm>
        </p:spPr>
        <p:txBody>
          <a:bodyPr>
            <a:normAutofit/>
          </a:bodyPr>
          <a:lstStyle/>
          <a:p>
            <a:r>
              <a:rPr lang="pt-PT" sz="3600" b="1" dirty="0">
                <a:latin typeface="Times New Roman" panose="02020603050405020304" pitchFamily="18" charset="0"/>
                <a:cs typeface="Times New Roman" panose="02020603050405020304" pitchFamily="18" charset="0"/>
              </a:rPr>
              <a:t>Analise, apresentação e Discussão dos resultados</a:t>
            </a:r>
            <a:endParaRPr lang="pt-PT" sz="3600" dirty="0"/>
          </a:p>
        </p:txBody>
      </p:sp>
      <p:sp>
        <p:nvSpPr>
          <p:cNvPr id="3" name="Marcador de Posição do Texto 2">
            <a:extLst>
              <a:ext uri="{FF2B5EF4-FFF2-40B4-BE49-F238E27FC236}">
                <a16:creationId xmlns:a16="http://schemas.microsoft.com/office/drawing/2014/main" id="{5CD9171B-DFB3-0D65-EDD4-8EB692731103}"/>
              </a:ext>
            </a:extLst>
          </p:cNvPr>
          <p:cNvSpPr>
            <a:spLocks noGrp="1"/>
          </p:cNvSpPr>
          <p:nvPr>
            <p:ph type="body" idx="1"/>
          </p:nvPr>
        </p:nvSpPr>
        <p:spPr>
          <a:xfrm>
            <a:off x="375183" y="1166026"/>
            <a:ext cx="10515600" cy="729579"/>
          </a:xfrm>
        </p:spPr>
        <p:txBody>
          <a:bodyPr>
            <a:normAutofit/>
          </a:bodyPr>
          <a:lstStyle/>
          <a:p>
            <a:r>
              <a:rPr lang="pt-PT" sz="2000" b="1" u="sng" dirty="0">
                <a:effectLst/>
                <a:latin typeface="Times New Roman" panose="02020603050405020304" pitchFamily="18" charset="0"/>
                <a:ea typeface="Times New Roman" panose="02020603050405020304" pitchFamily="18" charset="0"/>
                <a:cs typeface="Times New Roman" panose="02020603050405020304" pitchFamily="18" charset="0"/>
              </a:rPr>
              <a:t>Gestão da informação partilhada com os alunos, professores e a direção</a:t>
            </a:r>
            <a:endParaRPr lang="pt-PT"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Marcador de Posição de Conteúdo 5">
            <a:extLst>
              <a:ext uri="{FF2B5EF4-FFF2-40B4-BE49-F238E27FC236}">
                <a16:creationId xmlns:a16="http://schemas.microsoft.com/office/drawing/2014/main" id="{E0982D25-9D33-6C65-1D71-4BF3E18AEBB7}"/>
              </a:ext>
            </a:extLst>
          </p:cNvPr>
          <p:cNvSpPr>
            <a:spLocks noGrp="1"/>
          </p:cNvSpPr>
          <p:nvPr>
            <p:ph sz="half" idx="2"/>
          </p:nvPr>
        </p:nvSpPr>
        <p:spPr>
          <a:xfrm>
            <a:off x="5546143" y="2049707"/>
            <a:ext cx="5881048" cy="4198693"/>
          </a:xfrm>
        </p:spPr>
        <p:txBody>
          <a:bodyPr>
            <a:noAutofit/>
          </a:bodyPr>
          <a:lstStyle/>
          <a:p>
            <a:pPr marL="914400" marR="0" algn="just">
              <a:lnSpc>
                <a:spcPct val="150000"/>
              </a:lnSpc>
              <a:spcBef>
                <a:spcPts val="0"/>
              </a:spcBef>
              <a:spcAft>
                <a:spcPts val="800"/>
              </a:spcAft>
            </a:pPr>
            <a:r>
              <a:rPr lang="pt-PT" sz="1800" i="1" dirty="0">
                <a:effectLst/>
                <a:latin typeface="Times New Roman" panose="02020603050405020304" pitchFamily="18" charset="0"/>
                <a:ea typeface="Times New Roman" panose="02020603050405020304" pitchFamily="18" charset="0"/>
                <a:cs typeface="Times New Roman" panose="02020603050405020304" pitchFamily="18" charset="0"/>
              </a:rPr>
              <a:t>Toda informação apos de ser produzida é colocada em papéis para a sua utilização e depois ser guardada na pasta do professor ou no grupo de disciplina e partilhada com a direção.</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Posição da Data 6">
            <a:extLst>
              <a:ext uri="{FF2B5EF4-FFF2-40B4-BE49-F238E27FC236}">
                <a16:creationId xmlns:a16="http://schemas.microsoft.com/office/drawing/2014/main" id="{4247C3C8-20C8-1931-0774-4D2AFF7E6331}"/>
              </a:ext>
            </a:extLst>
          </p:cNvPr>
          <p:cNvSpPr>
            <a:spLocks noGrp="1"/>
          </p:cNvSpPr>
          <p:nvPr>
            <p:ph type="dt" sz="half" idx="10"/>
          </p:nvPr>
        </p:nvSpPr>
        <p:spPr/>
        <p:txBody>
          <a:bodyPr/>
          <a:lstStyle/>
          <a:p>
            <a:fld id="{3229735E-7A07-48D8-8607-764D16CD2612}" type="datetime1">
              <a:rPr lang="en-US" smtClean="0"/>
              <a:t>4/11/2023</a:t>
            </a:fld>
            <a:endParaRPr lang="en-US"/>
          </a:p>
        </p:txBody>
      </p:sp>
      <p:sp>
        <p:nvSpPr>
          <p:cNvPr id="8" name="Marcador de Posição do Número do Diapositivo 7">
            <a:extLst>
              <a:ext uri="{FF2B5EF4-FFF2-40B4-BE49-F238E27FC236}">
                <a16:creationId xmlns:a16="http://schemas.microsoft.com/office/drawing/2014/main" id="{2BFAF51C-5293-B050-DE48-4AF7D67AC17D}"/>
              </a:ext>
            </a:extLst>
          </p:cNvPr>
          <p:cNvSpPr>
            <a:spLocks noGrp="1"/>
          </p:cNvSpPr>
          <p:nvPr>
            <p:ph type="sldNum" sz="quarter" idx="12"/>
          </p:nvPr>
        </p:nvSpPr>
        <p:spPr/>
        <p:txBody>
          <a:bodyPr/>
          <a:lstStyle/>
          <a:p>
            <a:fld id="{F43D6323-4F48-41E3-9EDB-B7DB435BC8C6}" type="slidenum">
              <a:rPr lang="en-US" smtClean="0"/>
              <a:t>30</a:t>
            </a:fld>
            <a:endParaRPr lang="en-US"/>
          </a:p>
        </p:txBody>
      </p:sp>
    </p:spTree>
    <p:extLst>
      <p:ext uri="{BB962C8B-B14F-4D97-AF65-F5344CB8AC3E}">
        <p14:creationId xmlns:p14="http://schemas.microsoft.com/office/powerpoint/2010/main" val="2863119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4623D-A365-2472-DA23-7032F13432E2}"/>
              </a:ext>
            </a:extLst>
          </p:cNvPr>
          <p:cNvSpPr>
            <a:spLocks noGrp="1"/>
          </p:cNvSpPr>
          <p:nvPr>
            <p:ph type="title"/>
          </p:nvPr>
        </p:nvSpPr>
        <p:spPr>
          <a:xfrm>
            <a:off x="838200" y="365126"/>
            <a:ext cx="10515600" cy="699400"/>
          </a:xfrm>
        </p:spPr>
        <p:txBody>
          <a:bodyPr>
            <a:normAutofit fontScale="90000"/>
          </a:bodyPr>
          <a:lstStyle/>
          <a:p>
            <a:r>
              <a:rPr lang="pt-PT" sz="3600" b="1" dirty="0">
                <a:latin typeface="Times New Roman" panose="02020603050405020304" pitchFamily="18" charset="0"/>
                <a:cs typeface="Times New Roman" panose="02020603050405020304" pitchFamily="18" charset="0"/>
              </a:rPr>
              <a:t>Conclusão</a:t>
            </a:r>
            <a:r>
              <a:rPr lang="pt-PT" dirty="0"/>
              <a:t> </a:t>
            </a:r>
          </a:p>
        </p:txBody>
      </p:sp>
      <p:sp>
        <p:nvSpPr>
          <p:cNvPr id="3" name="Marcador de Posição de Conteúdo 2">
            <a:extLst>
              <a:ext uri="{FF2B5EF4-FFF2-40B4-BE49-F238E27FC236}">
                <a16:creationId xmlns:a16="http://schemas.microsoft.com/office/drawing/2014/main" id="{991FE0E0-B6AB-C700-6BCA-6C376C6B09AC}"/>
              </a:ext>
            </a:extLst>
          </p:cNvPr>
          <p:cNvSpPr>
            <a:spLocks noGrp="1"/>
          </p:cNvSpPr>
          <p:nvPr>
            <p:ph idx="1"/>
          </p:nvPr>
        </p:nvSpPr>
        <p:spPr>
          <a:xfrm>
            <a:off x="838200" y="1253331"/>
            <a:ext cx="10515600" cy="4351338"/>
          </a:xfrm>
        </p:spPr>
        <p:txBody>
          <a:bodyPr/>
          <a:lstStyle/>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A implementação de um SGBD, é um passo importante para instituições que buscam criar mais eficiência e a eficácia nas suas atividades rotineiras de gestão. Um SGBD eficaz irá ajudar a incrementar a produtividade, reduzirá custos, incrementara a qualidade dos serviços e exige menos esforços físicos e ajudaria também os seus usuários.</a:t>
            </a:r>
          </a:p>
          <a:p>
            <a:pPr marL="0" indent="0" algn="just">
              <a:lnSpc>
                <a:spcPct val="150000"/>
              </a:lnSpc>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Para um SGBD satisfatório é necessário os utilizadores finais estejam envolvidos desde a fase de planeamento até ao fim assim possam perceber melhor o sistema e entendam os benefícios que irá trazer para a instituição.</a:t>
            </a:r>
          </a:p>
          <a:p>
            <a:pPr marL="0" indent="0" algn="just">
              <a:lnSpc>
                <a:spcPct val="150000"/>
              </a:lnSpc>
              <a:buNone/>
            </a:pP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pt-PT" dirty="0"/>
          </a:p>
        </p:txBody>
      </p:sp>
      <p:sp>
        <p:nvSpPr>
          <p:cNvPr id="4" name="Marcador de Posição da Data 3">
            <a:extLst>
              <a:ext uri="{FF2B5EF4-FFF2-40B4-BE49-F238E27FC236}">
                <a16:creationId xmlns:a16="http://schemas.microsoft.com/office/drawing/2014/main" id="{09842F97-C3FA-824F-4B0E-B71664179E91}"/>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5B2A7CFD-4993-E6D5-817D-46F951FF19A5}"/>
              </a:ext>
            </a:extLst>
          </p:cNvPr>
          <p:cNvSpPr>
            <a:spLocks noGrp="1"/>
          </p:cNvSpPr>
          <p:nvPr>
            <p:ph type="sldNum" sz="quarter" idx="12"/>
          </p:nvPr>
        </p:nvSpPr>
        <p:spPr/>
        <p:txBody>
          <a:bodyPr/>
          <a:lstStyle/>
          <a:p>
            <a:fld id="{F43D6323-4F48-41E3-9EDB-B7DB435BC8C6}" type="slidenum">
              <a:rPr lang="en-US" smtClean="0"/>
              <a:t>31</a:t>
            </a:fld>
            <a:endParaRPr lang="en-US"/>
          </a:p>
        </p:txBody>
      </p:sp>
    </p:spTree>
    <p:extLst>
      <p:ext uri="{BB962C8B-B14F-4D97-AF65-F5344CB8AC3E}">
        <p14:creationId xmlns:p14="http://schemas.microsoft.com/office/powerpoint/2010/main" val="2193189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9369A-9D60-F996-47D1-9829B38758A8}"/>
              </a:ext>
            </a:extLst>
          </p:cNvPr>
          <p:cNvSpPr>
            <a:spLocks noGrp="1"/>
          </p:cNvSpPr>
          <p:nvPr>
            <p:ph type="title"/>
          </p:nvPr>
        </p:nvSpPr>
        <p:spPr>
          <a:xfrm>
            <a:off x="838200" y="365125"/>
            <a:ext cx="10515600" cy="781287"/>
          </a:xfrm>
        </p:spPr>
        <p:txBody>
          <a:bodyPr>
            <a:normAutofit/>
          </a:bodyPr>
          <a:lstStyle/>
          <a:p>
            <a:r>
              <a:rPr lang="pt-PT" sz="3600" b="1" dirty="0">
                <a:latin typeface="Times New Roman" panose="02020603050405020304" pitchFamily="18" charset="0"/>
                <a:cs typeface="Times New Roman" panose="02020603050405020304" pitchFamily="18" charset="0"/>
              </a:rPr>
              <a:t>Recomendações</a:t>
            </a:r>
          </a:p>
        </p:txBody>
      </p:sp>
      <p:sp>
        <p:nvSpPr>
          <p:cNvPr id="3" name="Marcador de Posição de Conteúdo 2">
            <a:extLst>
              <a:ext uri="{FF2B5EF4-FFF2-40B4-BE49-F238E27FC236}">
                <a16:creationId xmlns:a16="http://schemas.microsoft.com/office/drawing/2014/main" id="{CE7815DE-BAE7-38A3-A022-8754D50A4869}"/>
              </a:ext>
            </a:extLst>
          </p:cNvPr>
          <p:cNvSpPr>
            <a:spLocks noGrp="1"/>
          </p:cNvSpPr>
          <p:nvPr>
            <p:ph idx="1"/>
          </p:nvPr>
        </p:nvSpPr>
        <p:spPr>
          <a:xfrm>
            <a:off x="838200" y="1460500"/>
            <a:ext cx="10515600" cy="4351338"/>
          </a:xfrm>
        </p:spPr>
        <p:txBody>
          <a:bodyPr/>
          <a:lstStyle/>
          <a:p>
            <a:pPr marL="0" marR="0" indent="0" algn="just">
              <a:lnSpc>
                <a:spcPct val="150000"/>
              </a:lnSpc>
              <a:spcBef>
                <a:spcPts val="1200"/>
              </a:spcBef>
              <a:spcAft>
                <a:spcPts val="800"/>
              </a:spcAft>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Recomenda-se de uma forma crucial que os utilizadores finais tenham um devido treinamento sobre o sistema para melhor manuseamento e melhor aproveitamento dos recursos que o mesmo trás.</a:t>
            </a:r>
          </a:p>
          <a:p>
            <a:pPr marL="0" marR="0" indent="0" algn="just">
              <a:lnSpc>
                <a:spcPct val="150000"/>
              </a:lnSpc>
              <a:spcBef>
                <a:spcPts val="1200"/>
              </a:spcBef>
              <a:spcAft>
                <a:spcPts val="800"/>
              </a:spcAft>
              <a:buNone/>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Também recomenda-se que seja um monitoramento periódico para que seja feita uma avaliação continua  ao sistema, assim irá se reparar caso haja uma anomalia, serão identificadas áreas para o melhoramento do sistema. </a:t>
            </a:r>
          </a:p>
          <a:p>
            <a:endParaRPr lang="pt-PT" dirty="0"/>
          </a:p>
        </p:txBody>
      </p:sp>
      <p:sp>
        <p:nvSpPr>
          <p:cNvPr id="4" name="Marcador de Posição da Data 3">
            <a:extLst>
              <a:ext uri="{FF2B5EF4-FFF2-40B4-BE49-F238E27FC236}">
                <a16:creationId xmlns:a16="http://schemas.microsoft.com/office/drawing/2014/main" id="{CD4680F7-D0B5-97FB-A5F5-8070D4D025FA}"/>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D31F451F-7FB0-1D86-6CE7-7950DD535E4D}"/>
              </a:ext>
            </a:extLst>
          </p:cNvPr>
          <p:cNvSpPr>
            <a:spLocks noGrp="1"/>
          </p:cNvSpPr>
          <p:nvPr>
            <p:ph type="sldNum" sz="quarter" idx="12"/>
          </p:nvPr>
        </p:nvSpPr>
        <p:spPr/>
        <p:txBody>
          <a:bodyPr/>
          <a:lstStyle/>
          <a:p>
            <a:fld id="{F43D6323-4F48-41E3-9EDB-B7DB435BC8C6}" type="slidenum">
              <a:rPr lang="en-US" smtClean="0"/>
              <a:t>32</a:t>
            </a:fld>
            <a:endParaRPr lang="en-US"/>
          </a:p>
        </p:txBody>
      </p:sp>
    </p:spTree>
    <p:extLst>
      <p:ext uri="{BB962C8B-B14F-4D97-AF65-F5344CB8AC3E}">
        <p14:creationId xmlns:p14="http://schemas.microsoft.com/office/powerpoint/2010/main" val="1459713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0472C-1290-4D19-728A-A6B3702D3A47}"/>
              </a:ext>
            </a:extLst>
          </p:cNvPr>
          <p:cNvSpPr>
            <a:spLocks noGrp="1"/>
          </p:cNvSpPr>
          <p:nvPr>
            <p:ph type="title"/>
          </p:nvPr>
        </p:nvSpPr>
        <p:spPr>
          <a:xfrm>
            <a:off x="838200" y="365125"/>
            <a:ext cx="10515600" cy="986003"/>
          </a:xfrm>
        </p:spPr>
        <p:txBody>
          <a:bodyPr>
            <a:normAutofit/>
          </a:bodyPr>
          <a:lstStyle/>
          <a:p>
            <a:r>
              <a:rPr lang="pt-PT" sz="3600" dirty="0">
                <a:latin typeface="Times New Roman" panose="02020603050405020304" pitchFamily="18" charset="0"/>
                <a:cs typeface="Times New Roman" panose="02020603050405020304" pitchFamily="18" charset="0"/>
              </a:rPr>
              <a:t>Referências Bibliográficas</a:t>
            </a:r>
          </a:p>
        </p:txBody>
      </p:sp>
      <p:sp>
        <p:nvSpPr>
          <p:cNvPr id="3" name="Marcador de Posição de Conteúdo 2">
            <a:extLst>
              <a:ext uri="{FF2B5EF4-FFF2-40B4-BE49-F238E27FC236}">
                <a16:creationId xmlns:a16="http://schemas.microsoft.com/office/drawing/2014/main" id="{7FEE46F0-E401-5C46-BAD4-C5DCFDC15EC6}"/>
              </a:ext>
            </a:extLst>
          </p:cNvPr>
          <p:cNvSpPr>
            <a:spLocks noGrp="1"/>
          </p:cNvSpPr>
          <p:nvPr>
            <p:ph idx="1"/>
          </p:nvPr>
        </p:nvSpPr>
        <p:spPr>
          <a:xfrm>
            <a:off x="838200" y="1555845"/>
            <a:ext cx="10515600" cy="4621118"/>
          </a:xfrm>
        </p:spPr>
        <p:txBody>
          <a:bodyPr>
            <a:normAutofit lnSpcReduction="10000"/>
          </a:bodyPr>
          <a:lstStyle/>
          <a:p>
            <a:pPr>
              <a:lnSpc>
                <a:spcPct val="150000"/>
              </a:lnSpc>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Marconi, M. de A. &amp;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Lakatos</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E. M.. (2001). </a:t>
            </a:r>
            <a:r>
              <a:rPr lang="pt-PT" sz="2000" i="1" dirty="0">
                <a:effectLst/>
                <a:latin typeface="Times New Roman" panose="02020603050405020304" pitchFamily="18" charset="0"/>
                <a:ea typeface="Calibri" panose="020F0502020204030204" pitchFamily="34" charset="0"/>
                <a:cs typeface="Times New Roman" panose="02020603050405020304" pitchFamily="18" charset="0"/>
              </a:rPr>
              <a:t>Fundamentos da Metodologia Científica</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4ªedição. São Paulo. Atlas Editora.</a:t>
            </a:r>
          </a:p>
          <a:p>
            <a:pPr>
              <a:lnSpc>
                <a:spcPct val="150000"/>
              </a:lnSpc>
            </a:pP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Morin, E. (1977). O método: a natureza da natureza. Portugal: Publicações Europa-América.</a:t>
            </a:r>
          </a:p>
          <a:p>
            <a:pPr>
              <a:lnSpc>
                <a:spcPct val="150000"/>
              </a:lnSpc>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Murdick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 G.; Munson, J. C. (1988). </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Sistemas de </a:t>
            </a:r>
            <a:r>
              <a:rPr lang="pt-PT" sz="2000" dirty="0" err="1">
                <a:effectLst/>
                <a:latin typeface="Times New Roman" panose="02020603050405020304" pitchFamily="18" charset="0"/>
                <a:ea typeface="Calibri" panose="020F0502020204030204" pitchFamily="34" charset="0"/>
                <a:cs typeface="Times New Roman" panose="02020603050405020304" pitchFamily="18" charset="0"/>
              </a:rPr>
              <a:t>información</a:t>
            </a:r>
            <a:r>
              <a:rPr lang="pt-PT" sz="2000" dirty="0">
                <a:effectLst/>
                <a:latin typeface="Times New Roman" panose="02020603050405020304" pitchFamily="18" charset="0"/>
                <a:ea typeface="Calibri" panose="020F0502020204030204" pitchFamily="34" charset="0"/>
                <a:cs typeface="Times New Roman" panose="02020603050405020304" pitchFamily="18" charset="0"/>
              </a:rPr>
              <a:t> administrativa. México: Prentice-Hall Hispano Americana.</a:t>
            </a: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Lucas, H., (1986). Information Systems Concepts for Management, 3rd edition, Computer Science Series, McGraw-Hill.</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Hernandez, Michael J. (1996). Data Base Design for Mere Mortals: A Hands-on Guide to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Ralational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Database design.</a:t>
            </a:r>
            <a:endParaRPr lang="pt-PT"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dirty="0"/>
          </a:p>
        </p:txBody>
      </p:sp>
      <p:sp>
        <p:nvSpPr>
          <p:cNvPr id="4" name="Marcador de Posição da Data 3">
            <a:extLst>
              <a:ext uri="{FF2B5EF4-FFF2-40B4-BE49-F238E27FC236}">
                <a16:creationId xmlns:a16="http://schemas.microsoft.com/office/drawing/2014/main" id="{B21BCF35-B98E-F2DE-EB98-1A05248E2D66}"/>
              </a:ext>
            </a:extLst>
          </p:cNvPr>
          <p:cNvSpPr>
            <a:spLocks noGrp="1"/>
          </p:cNvSpPr>
          <p:nvPr>
            <p:ph type="dt" sz="half" idx="10"/>
          </p:nvPr>
        </p:nvSpPr>
        <p:spPr/>
        <p:txBody>
          <a:bodyPr/>
          <a:lstStyle/>
          <a:p>
            <a:fld id="{42A67FD1-D571-4DDD-8C73-F6C1EBD1CE9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DBD80249-148D-28AC-3FE2-58361B4CAA7F}"/>
              </a:ext>
            </a:extLst>
          </p:cNvPr>
          <p:cNvSpPr>
            <a:spLocks noGrp="1"/>
          </p:cNvSpPr>
          <p:nvPr>
            <p:ph type="sldNum" sz="quarter" idx="12"/>
          </p:nvPr>
        </p:nvSpPr>
        <p:spPr/>
        <p:txBody>
          <a:bodyPr/>
          <a:lstStyle/>
          <a:p>
            <a:fld id="{F43D6323-4F48-41E3-9EDB-B7DB435BC8C6}" type="slidenum">
              <a:rPr lang="en-US" smtClean="0"/>
              <a:t>33</a:t>
            </a:fld>
            <a:endParaRPr lang="en-US"/>
          </a:p>
        </p:txBody>
      </p:sp>
    </p:spTree>
    <p:extLst>
      <p:ext uri="{BB962C8B-B14F-4D97-AF65-F5344CB8AC3E}">
        <p14:creationId xmlns:p14="http://schemas.microsoft.com/office/powerpoint/2010/main" val="392632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Problematização</a:t>
            </a:r>
            <a:r>
              <a:rPr lang="en-US"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algn="just">
              <a:lnSpc>
                <a:spcPct val="150000"/>
              </a:lnSpc>
            </a:pPr>
            <a:r>
              <a:rPr lang="pt-PT" sz="2000" dirty="0">
                <a:effectLst/>
                <a:latin typeface="Times New Roman" panose="02020603050405020304" pitchFamily="18" charset="0"/>
                <a:ea typeface="Calibri" panose="020F0502020204030204" pitchFamily="34" charset="0"/>
              </a:rPr>
              <a:t>Bichas para as matrículas</a:t>
            </a:r>
            <a:r>
              <a:rPr lang="pt-PT" sz="2000" dirty="0">
                <a:solidFill>
                  <a:srgbClr val="FF0000"/>
                </a:solidFill>
                <a:effectLst/>
                <a:latin typeface="Times New Roman" panose="02020603050405020304" pitchFamily="18" charset="0"/>
                <a:ea typeface="Calibri" panose="020F0502020204030204" pitchFamily="34" charset="0"/>
              </a:rPr>
              <a:t> </a:t>
            </a:r>
            <a:r>
              <a:rPr lang="pt-PT" sz="2000" dirty="0">
                <a:effectLst/>
                <a:latin typeface="Times New Roman" panose="02020603050405020304" pitchFamily="18" charset="0"/>
                <a:ea typeface="Calibri" panose="020F0502020204030204" pitchFamily="34" charset="0"/>
              </a:rPr>
              <a:t>e renovações de matriculas;</a:t>
            </a:r>
          </a:p>
          <a:p>
            <a:pPr algn="just">
              <a:lnSpc>
                <a:spcPct val="150000"/>
              </a:lnSpc>
            </a:pPr>
            <a:r>
              <a:rPr lang="pt-PT" sz="2000" dirty="0">
                <a:latin typeface="Times New Roman" panose="02020603050405020304" pitchFamily="18" charset="0"/>
                <a:ea typeface="Calibri" panose="020F0502020204030204" pitchFamily="34" charset="0"/>
              </a:rPr>
              <a:t>Demora na submissão de pautas e certificados.</a:t>
            </a:r>
            <a:endParaRPr lang="pt-PT" sz="2000" dirty="0">
              <a:effectLst/>
              <a:latin typeface="Times New Roman" panose="02020603050405020304" pitchFamily="18" charset="0"/>
              <a:ea typeface="Calibri" panose="020F0502020204030204" pitchFamily="34" charset="0"/>
            </a:endParaRPr>
          </a:p>
          <a:p>
            <a:pPr algn="just">
              <a:lnSpc>
                <a:spcPct val="150000"/>
              </a:lnSpc>
            </a:pPr>
            <a:r>
              <a:rPr lang="pt-PT" sz="2000" dirty="0">
                <a:latin typeface="Times New Roman" panose="02020603050405020304" pitchFamily="18" charset="0"/>
                <a:ea typeface="Calibri" panose="020F0502020204030204" pitchFamily="34" charset="0"/>
              </a:rPr>
              <a:t>M</a:t>
            </a:r>
            <a:r>
              <a:rPr lang="pt-PT" sz="2000" dirty="0">
                <a:effectLst/>
                <a:latin typeface="Times New Roman" panose="02020603050405020304" pitchFamily="18" charset="0"/>
                <a:ea typeface="Calibri" panose="020F0502020204030204" pitchFamily="34" charset="0"/>
              </a:rPr>
              <a:t>ais tempo de trabalho cria cansaço;</a:t>
            </a:r>
          </a:p>
          <a:p>
            <a:pPr algn="just">
              <a:lnSpc>
                <a:spcPct val="150000"/>
              </a:lnSpc>
            </a:pPr>
            <a:r>
              <a:rPr lang="pt-PT" sz="2000" dirty="0">
                <a:latin typeface="Times New Roman" panose="02020603050405020304" pitchFamily="18" charset="0"/>
                <a:ea typeface="Calibri" panose="020F0502020204030204" pitchFamily="34" charset="0"/>
                <a:cs typeface="Times New Roman" panose="02020603050405020304" pitchFamily="18" charset="0"/>
              </a:rPr>
              <a:t>Custos.</a:t>
            </a:r>
          </a:p>
          <a:p>
            <a:pPr algn="just"/>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28F7A56A-DDC5-F170-AF68-EF5825B7C97E}"/>
              </a:ext>
            </a:extLst>
          </p:cNvPr>
          <p:cNvSpPr>
            <a:spLocks noGrp="1"/>
          </p:cNvSpPr>
          <p:nvPr>
            <p:ph type="dt" sz="half" idx="10"/>
          </p:nvPr>
        </p:nvSpPr>
        <p:spPr/>
        <p:txBody>
          <a:bodyPr/>
          <a:lstStyle/>
          <a:p>
            <a:fld id="{A032F00A-A386-4193-A088-47599845A8F7}"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A77029CB-D3D6-97B5-45E2-BEF1B9A83F8F}"/>
              </a:ext>
            </a:extLst>
          </p:cNvPr>
          <p:cNvSpPr>
            <a:spLocks noGrp="1"/>
          </p:cNvSpPr>
          <p:nvPr>
            <p:ph type="sldNum" sz="quarter" idx="12"/>
          </p:nvPr>
        </p:nvSpPr>
        <p:spPr/>
        <p:txBody>
          <a:bodyPr/>
          <a:lstStyle/>
          <a:p>
            <a:fld id="{F43D6323-4F48-41E3-9EDB-B7DB435BC8C6}" type="slidenum">
              <a:rPr lang="en-US" smtClean="0"/>
              <a:t>4</a:t>
            </a:fld>
            <a:endParaRPr lang="en-US"/>
          </a:p>
        </p:txBody>
      </p:sp>
    </p:spTree>
    <p:extLst>
      <p:ext uri="{BB962C8B-B14F-4D97-AF65-F5344CB8AC3E}">
        <p14:creationId xmlns:p14="http://schemas.microsoft.com/office/powerpoint/2010/main" val="386907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Problematização</a:t>
            </a:r>
            <a:r>
              <a:rPr lang="en-US" sz="3600" b="1" dirty="0">
                <a:latin typeface="Times New Roman" panose="02020603050405020304" pitchFamily="18" charset="0"/>
                <a:cs typeface="Times New Roman" panose="02020603050405020304" pitchFamily="18" charset="0"/>
              </a:rPr>
              <a:t> (cont.1)</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709411" y="1821589"/>
            <a:ext cx="10515600" cy="3214822"/>
          </a:xfrm>
        </p:spPr>
        <p:txBody>
          <a:bodyPr>
            <a:normAutofit/>
          </a:bodyPr>
          <a:lstStyle/>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4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000" b="1" i="1" dirty="0">
                <a:effectLst/>
                <a:latin typeface="Times New Roman" panose="02020603050405020304" pitchFamily="18" charset="0"/>
                <a:ea typeface="Calibri" panose="020F0502020204030204" pitchFamily="34" charset="0"/>
                <a:cs typeface="Times New Roman" panose="02020603050405020304" pitchFamily="18" charset="0"/>
              </a:rPr>
              <a:t>Como é que um Sistema de Gestão de Base de Dados pode ajudar a Escola Secundária de Magoanine a gerir os seus dados?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864AB54D-0896-BAFB-92B2-93BDB364E75C}"/>
              </a:ext>
            </a:extLst>
          </p:cNvPr>
          <p:cNvSpPr>
            <a:spLocks noGrp="1"/>
          </p:cNvSpPr>
          <p:nvPr>
            <p:ph type="dt" sz="half" idx="10"/>
          </p:nvPr>
        </p:nvSpPr>
        <p:spPr/>
        <p:txBody>
          <a:bodyPr/>
          <a:lstStyle/>
          <a:p>
            <a:fld id="{84009FAA-F7FC-400B-8E3C-4080C33DCD22}"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3D97EA2F-05B1-7E32-F2CB-4C5E0CD7B7AB}"/>
              </a:ext>
            </a:extLst>
          </p:cNvPr>
          <p:cNvSpPr>
            <a:spLocks noGrp="1"/>
          </p:cNvSpPr>
          <p:nvPr>
            <p:ph type="sldNum" sz="quarter" idx="12"/>
          </p:nvPr>
        </p:nvSpPr>
        <p:spPr/>
        <p:txBody>
          <a:bodyPr/>
          <a:lstStyle/>
          <a:p>
            <a:fld id="{F43D6323-4F48-41E3-9EDB-B7DB435BC8C6}" type="slidenum">
              <a:rPr lang="en-US" smtClean="0"/>
              <a:t>5</a:t>
            </a:fld>
            <a:endParaRPr lang="en-US"/>
          </a:p>
        </p:txBody>
      </p:sp>
    </p:spTree>
    <p:extLst>
      <p:ext uri="{BB962C8B-B14F-4D97-AF65-F5344CB8AC3E}">
        <p14:creationId xmlns:p14="http://schemas.microsoft.com/office/powerpoint/2010/main" val="135505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en-US" sz="3600" b="1" dirty="0" err="1">
                <a:latin typeface="Times New Roman" panose="02020603050405020304" pitchFamily="18" charset="0"/>
                <a:cs typeface="Times New Roman" panose="02020603050405020304" pitchFamily="18" charset="0"/>
              </a:rPr>
              <a:t>Objectivos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a:bodyPr>
          <a:lstStyle/>
          <a:p>
            <a:pPr marL="342900" indent="-342900" algn="just">
              <a:lnSpc>
                <a:spcPct val="160000"/>
              </a:lnSpc>
              <a:buFont typeface="+mj-lt"/>
              <a:buAutoNum type="arabicPeriod"/>
            </a:pPr>
            <a:r>
              <a:rPr lang="pt-PT" b="1" dirty="0">
                <a:effectLst/>
                <a:latin typeface="Times New Roman" panose="02020603050405020304" pitchFamily="18" charset="0"/>
                <a:ea typeface="Calibri" panose="020F0502020204030204" pitchFamily="34" charset="0"/>
                <a:cs typeface="Times New Roman" panose="02020603050405020304" pitchFamily="18" charset="0"/>
              </a:rPr>
              <a:t>Gerais </a:t>
            </a:r>
          </a:p>
          <a:p>
            <a:pPr algn="just">
              <a:lnSpc>
                <a:spcPct val="160000"/>
              </a:lnSpc>
            </a:pPr>
            <a:r>
              <a:rPr lang="pt-PT" dirty="0">
                <a:effectLst/>
                <a:latin typeface="Times New Roman" panose="02020603050405020304" pitchFamily="18" charset="0"/>
                <a:ea typeface="Calibri" panose="020F0502020204030204" pitchFamily="34" charset="0"/>
                <a:cs typeface="Times New Roman" panose="02020603050405020304" pitchFamily="18" charset="0"/>
              </a:rPr>
              <a:t>Criar um Sistema de Base de Dados para gerir os dados da Escola Secundaria de Magoanine.</a:t>
            </a:r>
          </a:p>
          <a:p>
            <a:pPr marL="0" indent="0" algn="just">
              <a:lnSpc>
                <a:spcPct val="160000"/>
              </a:lnSpc>
              <a:buNone/>
            </a:pPr>
            <a:endParaRPr lang="pt-PT"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60000"/>
              </a:lnSpc>
              <a:buNone/>
            </a:pPr>
            <a:r>
              <a:rPr lang="pt-PT" b="1" dirty="0">
                <a:latin typeface="Times New Roman" panose="02020603050405020304" pitchFamily="18" charset="0"/>
                <a:ea typeface="Calibri" panose="020F0502020204030204" pitchFamily="34" charset="0"/>
                <a:cs typeface="Times New Roman" panose="02020603050405020304" pitchFamily="18" charset="0"/>
              </a:rPr>
              <a:t>2. Específicos </a:t>
            </a:r>
            <a:endParaRPr lang="pt-PT"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800"/>
              </a:spcAft>
              <a:buFont typeface="Symbol" panose="05050102010706020507" pitchFamily="18" charset="2"/>
              <a:buChar char=""/>
            </a:pPr>
            <a:r>
              <a:rPr lang="pt-PT" dirty="0">
                <a:effectLst/>
                <a:latin typeface="Times New Roman" panose="02020603050405020304" pitchFamily="18" charset="0"/>
                <a:ea typeface="Calibri" panose="020F0502020204030204" pitchFamily="34" charset="0"/>
                <a:cs typeface="Times New Roman" panose="02020603050405020304" pitchFamily="18" charset="0"/>
              </a:rPr>
              <a:t>Compreender como é feita a gestão atual da Escola Secundaria de Magoanine;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pt-PT" dirty="0">
                <a:effectLst/>
                <a:latin typeface="Times New Roman" panose="02020603050405020304" pitchFamily="18" charset="0"/>
                <a:ea typeface="Calibri" panose="020F0502020204030204" pitchFamily="34" charset="0"/>
                <a:cs typeface="Times New Roman" panose="02020603050405020304" pitchFamily="18" charset="0"/>
              </a:rPr>
              <a:t>Traçar política de Segurança e Gestão de Base Dados daa Escola Secundaria de Magoanine; 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60000"/>
              </a:lnSpc>
              <a:spcBef>
                <a:spcPts val="0"/>
              </a:spcBef>
              <a:spcAft>
                <a:spcPts val="0"/>
              </a:spcAft>
              <a:buFont typeface="Symbol" panose="05050102010706020507" pitchFamily="18" charset="2"/>
              <a:buChar char=""/>
            </a:pPr>
            <a:r>
              <a:rPr lang="pt-PT" dirty="0">
                <a:effectLst/>
                <a:latin typeface="Times New Roman" panose="02020603050405020304" pitchFamily="18" charset="0"/>
                <a:ea typeface="Calibri" panose="020F0502020204030204" pitchFamily="34" charset="0"/>
                <a:cs typeface="Times New Roman" panose="02020603050405020304" pitchFamily="18" charset="0"/>
              </a:rPr>
              <a:t>Demonstrar como vai ser utilizado para apoiar os estudantes e a Direção da Escola Secundaria de Magoanine na busca de informação</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40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23E2888B-1D69-90E4-EE95-8BB1B8E9059E}"/>
              </a:ext>
            </a:extLst>
          </p:cNvPr>
          <p:cNvSpPr>
            <a:spLocks noGrp="1"/>
          </p:cNvSpPr>
          <p:nvPr>
            <p:ph type="dt" sz="half" idx="10"/>
          </p:nvPr>
        </p:nvSpPr>
        <p:spPr/>
        <p:txBody>
          <a:bodyPr/>
          <a:lstStyle/>
          <a:p>
            <a:fld id="{BE7899EE-100B-4D1A-8DDB-B3DC3D05B88A}"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5A03CDEB-F90F-04A2-50D1-2E20A46128ED}"/>
              </a:ext>
            </a:extLst>
          </p:cNvPr>
          <p:cNvSpPr>
            <a:spLocks noGrp="1"/>
          </p:cNvSpPr>
          <p:nvPr>
            <p:ph type="sldNum" sz="quarter" idx="12"/>
          </p:nvPr>
        </p:nvSpPr>
        <p:spPr/>
        <p:txBody>
          <a:bodyPr/>
          <a:lstStyle/>
          <a:p>
            <a:fld id="{F43D6323-4F48-41E3-9EDB-B7DB435BC8C6}" type="slidenum">
              <a:rPr lang="en-US" smtClean="0"/>
              <a:t>6</a:t>
            </a:fld>
            <a:endParaRPr lang="en-US"/>
          </a:p>
        </p:txBody>
      </p:sp>
    </p:spTree>
    <p:extLst>
      <p:ext uri="{BB962C8B-B14F-4D97-AF65-F5344CB8AC3E}">
        <p14:creationId xmlns:p14="http://schemas.microsoft.com/office/powerpoint/2010/main" val="264131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76A9-CA0A-7D49-1B27-6899728B690C}"/>
              </a:ext>
            </a:extLst>
          </p:cNvPr>
          <p:cNvSpPr>
            <a:spLocks noGrp="1"/>
          </p:cNvSpPr>
          <p:nvPr>
            <p:ph type="title"/>
          </p:nvPr>
        </p:nvSpPr>
        <p:spPr>
          <a:xfrm>
            <a:off x="838200" y="365126"/>
            <a:ext cx="10515600" cy="833479"/>
          </a:xfrm>
        </p:spPr>
        <p:txBody>
          <a:bodyPr>
            <a:normAutofit/>
          </a:bodyPr>
          <a:lstStyle/>
          <a:p>
            <a:r>
              <a:rPr lang="pt-PT" sz="3600" b="1" dirty="0">
                <a:latin typeface="Times New Roman" panose="02020603050405020304" pitchFamily="18" charset="0"/>
                <a:cs typeface="Times New Roman" panose="02020603050405020304" pitchFamily="18" charset="0"/>
              </a:rPr>
              <a:t>Justificativa</a:t>
            </a:r>
            <a:r>
              <a:rPr lang="en-US" sz="36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C543815-68A9-9148-CC31-C7E619A3633E}"/>
              </a:ext>
            </a:extLst>
          </p:cNvPr>
          <p:cNvSpPr>
            <a:spLocks noGrp="1"/>
          </p:cNvSpPr>
          <p:nvPr>
            <p:ph idx="1"/>
          </p:nvPr>
        </p:nvSpPr>
        <p:spPr>
          <a:xfrm>
            <a:off x="838200" y="1198605"/>
            <a:ext cx="10515600" cy="4978358"/>
          </a:xfrm>
        </p:spPr>
        <p:txBody>
          <a:bodyPr>
            <a:normAutofit fontScale="92500" lnSpcReduction="10000"/>
          </a:bodyPr>
          <a:lstStyle/>
          <a:p>
            <a:pPr algn="just">
              <a:lnSpc>
                <a:spcPct val="150000"/>
              </a:lnSpc>
            </a:pP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Âmbito Pessoal- </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perdido as notas por roubo do livro da turma e ter perdido o semestre pela demora na entrega do certificado, e uma prima que sofre de agorafobia (transtorno de Ansiedade).</a:t>
            </a:r>
          </a:p>
          <a:p>
            <a:pPr algn="just">
              <a:lnSpc>
                <a:spcPct val="150000"/>
              </a:lnSpc>
            </a:pPr>
            <a:r>
              <a:rPr lang="pt-PT" sz="2200" b="1" dirty="0">
                <a:latin typeface="Times New Roman" panose="02020603050405020304" pitchFamily="18" charset="0"/>
                <a:ea typeface="Calibri" panose="020F0502020204030204" pitchFamily="34" charset="0"/>
                <a:cs typeface="Times New Roman" panose="02020603050405020304" pitchFamily="18" charset="0"/>
              </a:rPr>
              <a:t>Âmbito académico- </a:t>
            </a:r>
            <a:r>
              <a:rPr lang="pt-PT" sz="2200" dirty="0">
                <a:latin typeface="Times New Roman" panose="02020603050405020304" pitchFamily="18" charset="0"/>
                <a:ea typeface="Calibri" panose="020F0502020204030204" pitchFamily="34" charset="0"/>
                <a:cs typeface="Times New Roman" panose="02020603050405020304" pitchFamily="18" charset="0"/>
              </a:rPr>
              <a:t>uma instituição de ensino é baseado em gestão de informação e um sistema vem a tornar essa gestão mas fácil, eficaz e eficiente. Ajudando a administração da escola e os próprios alunos</a:t>
            </a:r>
          </a:p>
          <a:p>
            <a:pPr algn="just">
              <a:lnSpc>
                <a:spcPct val="150000"/>
              </a:lnSpc>
            </a:pP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Âmbito</a:t>
            </a:r>
            <a:r>
              <a:rPr lang="pt-PT" sz="2200" b="1" dirty="0">
                <a:latin typeface="Times New Roman" panose="02020603050405020304" pitchFamily="18" charset="0"/>
                <a:ea typeface="Calibri" panose="020F0502020204030204" pitchFamily="34" charset="0"/>
                <a:cs typeface="Times New Roman" panose="02020603050405020304" pitchFamily="18" charset="0"/>
              </a:rPr>
              <a:t> Social- </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acompanhar com a evolução tecnológica, levando em consideração que a modernidade dos dias </a:t>
            </a:r>
            <a:r>
              <a:rPr lang="pt-PT" sz="2200" dirty="0" err="1">
                <a:effectLst/>
                <a:latin typeface="Times New Roman" panose="02020603050405020304" pitchFamily="18" charset="0"/>
                <a:ea typeface="Calibri" panose="020F0502020204030204" pitchFamily="34" charset="0"/>
                <a:cs typeface="Times New Roman" panose="02020603050405020304" pitchFamily="18" charset="0"/>
              </a:rPr>
              <a:t>actuais</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 se foca mas nas tecnologias e estatísticas, indicam que quase toda a população das grandes cidades fazem o uso das novas tecnologias para o seu dia-a-dia, devido a segurança, rapidez, eficácia, eficiência, fácil acesso de arquivos/dados, informação centralizada e outros.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pt-PT"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pt-PT" sz="1800" dirty="0">
              <a:effectLst/>
              <a:latin typeface="Times New Roman" panose="02020603050405020304" pitchFamily="18" charset="0"/>
              <a:ea typeface="Calibri" panose="020F05020202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Marcador de Posição da Data 3">
            <a:extLst>
              <a:ext uri="{FF2B5EF4-FFF2-40B4-BE49-F238E27FC236}">
                <a16:creationId xmlns:a16="http://schemas.microsoft.com/office/drawing/2014/main" id="{F2D0426F-8016-C8FD-8AE4-CD380600500A}"/>
              </a:ext>
            </a:extLst>
          </p:cNvPr>
          <p:cNvSpPr>
            <a:spLocks noGrp="1"/>
          </p:cNvSpPr>
          <p:nvPr>
            <p:ph type="dt" sz="half" idx="10"/>
          </p:nvPr>
        </p:nvSpPr>
        <p:spPr/>
        <p:txBody>
          <a:bodyPr/>
          <a:lstStyle/>
          <a:p>
            <a:fld id="{B631762B-EACE-4929-A9F4-EB24B7099F58}"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82CCB1A1-BED4-474C-8F36-D553CEE17924}"/>
              </a:ext>
            </a:extLst>
          </p:cNvPr>
          <p:cNvSpPr>
            <a:spLocks noGrp="1"/>
          </p:cNvSpPr>
          <p:nvPr>
            <p:ph type="sldNum" sz="quarter" idx="12"/>
          </p:nvPr>
        </p:nvSpPr>
        <p:spPr/>
        <p:txBody>
          <a:bodyPr/>
          <a:lstStyle/>
          <a:p>
            <a:fld id="{F43D6323-4F48-41E3-9EDB-B7DB435BC8C6}" type="slidenum">
              <a:rPr lang="en-US" smtClean="0"/>
              <a:t>7</a:t>
            </a:fld>
            <a:endParaRPr lang="en-US"/>
          </a:p>
        </p:txBody>
      </p:sp>
    </p:spTree>
    <p:extLst>
      <p:ext uri="{BB962C8B-B14F-4D97-AF65-F5344CB8AC3E}">
        <p14:creationId xmlns:p14="http://schemas.microsoft.com/office/powerpoint/2010/main" val="3148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81C97-037C-8023-BC4C-1BA9B490AEF6}"/>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Revisão da</a:t>
            </a:r>
            <a:r>
              <a:rPr lang="en-US" sz="3600" b="1" dirty="0">
                <a:latin typeface="Times New Roman" panose="02020603050405020304" pitchFamily="18" charset="0"/>
                <a:cs typeface="Times New Roman" panose="02020603050405020304" pitchFamily="18" charset="0"/>
              </a:rPr>
              <a:t> </a:t>
            </a:r>
            <a:r>
              <a:rPr lang="pt-PT" sz="3600" b="1" dirty="0">
                <a:latin typeface="Times New Roman" panose="02020603050405020304" pitchFamily="18" charset="0"/>
                <a:cs typeface="Times New Roman" panose="02020603050405020304" pitchFamily="18" charset="0"/>
              </a:rPr>
              <a:t>Literatura</a:t>
            </a:r>
            <a:endParaRPr lang="pt-PT" sz="3600" b="1" dirty="0"/>
          </a:p>
        </p:txBody>
      </p:sp>
      <p:sp>
        <p:nvSpPr>
          <p:cNvPr id="3" name="Marcador de Posição de Conteúdo 2">
            <a:extLst>
              <a:ext uri="{FF2B5EF4-FFF2-40B4-BE49-F238E27FC236}">
                <a16:creationId xmlns:a16="http://schemas.microsoft.com/office/drawing/2014/main" id="{F7C9A193-E3D5-4BFE-0696-C6D7DA244B94}"/>
              </a:ext>
            </a:extLst>
          </p:cNvPr>
          <p:cNvSpPr>
            <a:spLocks noGrp="1"/>
          </p:cNvSpPr>
          <p:nvPr>
            <p:ph idx="1"/>
          </p:nvPr>
        </p:nvSpPr>
        <p:spPr/>
        <p:txBody>
          <a:bodyPr>
            <a:normAutofit/>
          </a:bodyPr>
          <a:lstStyle/>
          <a:p>
            <a:pPr marL="0" indent="0">
              <a:lnSpc>
                <a:spcPct val="150000"/>
              </a:lnSpc>
              <a:buNone/>
            </a:pPr>
            <a:endParaRPr lang="pt-PT" sz="2200" b="1" dirty="0">
              <a:latin typeface="Times New Roman" panose="02020603050405020304" pitchFamily="18" charset="0"/>
              <a:cs typeface="Times New Roman" panose="02020603050405020304" pitchFamily="18" charset="0"/>
            </a:endParaRPr>
          </a:p>
          <a:p>
            <a:pPr marL="0" indent="0" algn="just">
              <a:lnSpc>
                <a:spcPct val="150000"/>
              </a:lnSpc>
              <a:buNone/>
            </a:pPr>
            <a:r>
              <a:rPr lang="pt-PT" sz="2200" b="1" dirty="0">
                <a:latin typeface="Times New Roman" panose="02020603050405020304" pitchFamily="18" charset="0"/>
                <a:cs typeface="Times New Roman" panose="02020603050405020304" pitchFamily="18" charset="0"/>
              </a:rPr>
              <a:t>Sistema</a:t>
            </a:r>
            <a:r>
              <a:rPr lang="pt-PT" sz="2200" dirty="0">
                <a:latin typeface="Times New Roman" panose="02020603050405020304" pitchFamily="18" charset="0"/>
                <a:cs typeface="Times New Roman" panose="02020603050405020304" pitchFamily="18" charset="0"/>
              </a:rPr>
              <a:t>-</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Sistema é um conjunto de dados ligadas ou interdependentes, e que interagem de modo a formar uma unidade complexa. (</a:t>
            </a:r>
            <a:r>
              <a:rPr lang="pt-PT" sz="2200" dirty="0" err="1">
                <a:effectLst/>
                <a:latin typeface="Times New Roman" panose="02020603050405020304" pitchFamily="18" charset="0"/>
                <a:ea typeface="Calibri" panose="020F0502020204030204" pitchFamily="34" charset="0"/>
                <a:cs typeface="Times New Roman" panose="02020603050405020304" pitchFamily="18" charset="0"/>
              </a:rPr>
              <a:t>Koontz</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 O’Donnell; </a:t>
            </a:r>
            <a:r>
              <a:rPr lang="pt-PT" sz="2200" dirty="0" err="1">
                <a:effectLst/>
                <a:latin typeface="Times New Roman" panose="02020603050405020304" pitchFamily="18" charset="0"/>
                <a:ea typeface="Calibri" panose="020F0502020204030204" pitchFamily="34" charset="0"/>
                <a:cs typeface="Times New Roman" panose="02020603050405020304" pitchFamily="18" charset="0"/>
              </a:rPr>
              <a:t>Weihrich</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 1986, p.180). </a:t>
            </a:r>
          </a:p>
          <a:p>
            <a:pPr marL="0" indent="0" algn="just">
              <a:lnSpc>
                <a:spcPct val="150000"/>
              </a:lnSpc>
              <a:buNone/>
            </a:pP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Sistema-</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Para Morin (1977), dentro de um sistema, depara-se com interações qualitativas, que fazem com que as partes envolvidas estejam articuladas, nesse envolvimento elasse torna um todo.</a:t>
            </a:r>
          </a:p>
          <a:p>
            <a:pPr marL="0" indent="0">
              <a:buNone/>
            </a:pPr>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pt-PT" dirty="0"/>
          </a:p>
        </p:txBody>
      </p:sp>
      <p:sp>
        <p:nvSpPr>
          <p:cNvPr id="4" name="Marcador de Posição da Data 3">
            <a:extLst>
              <a:ext uri="{FF2B5EF4-FFF2-40B4-BE49-F238E27FC236}">
                <a16:creationId xmlns:a16="http://schemas.microsoft.com/office/drawing/2014/main" id="{67F155C5-1143-BB49-254F-27AAE0693F03}"/>
              </a:ext>
            </a:extLst>
          </p:cNvPr>
          <p:cNvSpPr>
            <a:spLocks noGrp="1"/>
          </p:cNvSpPr>
          <p:nvPr>
            <p:ph type="dt" sz="half" idx="10"/>
          </p:nvPr>
        </p:nvSpPr>
        <p:spPr/>
        <p:txBody>
          <a:bodyPr/>
          <a:lstStyle/>
          <a:p>
            <a:fld id="{ED2E7351-CDFE-4387-9285-563260DB7D2E}"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A85CAC90-819C-F457-E1EF-CB6D3BC415D2}"/>
              </a:ext>
            </a:extLst>
          </p:cNvPr>
          <p:cNvSpPr>
            <a:spLocks noGrp="1"/>
          </p:cNvSpPr>
          <p:nvPr>
            <p:ph type="sldNum" sz="quarter" idx="12"/>
          </p:nvPr>
        </p:nvSpPr>
        <p:spPr/>
        <p:txBody>
          <a:bodyPr/>
          <a:lstStyle/>
          <a:p>
            <a:fld id="{F43D6323-4F48-41E3-9EDB-B7DB435BC8C6}" type="slidenum">
              <a:rPr lang="en-US" smtClean="0"/>
              <a:t>8</a:t>
            </a:fld>
            <a:endParaRPr lang="en-US"/>
          </a:p>
        </p:txBody>
      </p:sp>
    </p:spTree>
    <p:extLst>
      <p:ext uri="{BB962C8B-B14F-4D97-AF65-F5344CB8AC3E}">
        <p14:creationId xmlns:p14="http://schemas.microsoft.com/office/powerpoint/2010/main" val="28020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9F24E-4C34-F049-B068-6482FE360EDE}"/>
              </a:ext>
            </a:extLst>
          </p:cNvPr>
          <p:cNvSpPr>
            <a:spLocks noGrp="1"/>
          </p:cNvSpPr>
          <p:nvPr>
            <p:ph type="title"/>
          </p:nvPr>
        </p:nvSpPr>
        <p:spPr/>
        <p:txBody>
          <a:bodyPr>
            <a:normAutofit/>
          </a:bodyPr>
          <a:lstStyle/>
          <a:p>
            <a:r>
              <a:rPr lang="pt-PT" sz="3600" b="1" dirty="0">
                <a:latin typeface="Times New Roman" panose="02020603050405020304" pitchFamily="18" charset="0"/>
                <a:cs typeface="Times New Roman" panose="02020603050405020304" pitchFamily="18" charset="0"/>
              </a:rPr>
              <a:t>Revisão da</a:t>
            </a:r>
            <a:r>
              <a:rPr lang="en-US" sz="3600" b="1" dirty="0">
                <a:latin typeface="Times New Roman" panose="02020603050405020304" pitchFamily="18" charset="0"/>
                <a:cs typeface="Times New Roman" panose="02020603050405020304" pitchFamily="18" charset="0"/>
              </a:rPr>
              <a:t> </a:t>
            </a:r>
            <a:r>
              <a:rPr lang="pt-PT" sz="3600" b="1" dirty="0">
                <a:latin typeface="Times New Roman" panose="02020603050405020304" pitchFamily="18" charset="0"/>
                <a:cs typeface="Times New Roman" panose="02020603050405020304" pitchFamily="18" charset="0"/>
              </a:rPr>
              <a:t>Literatura (cont.1)</a:t>
            </a:r>
            <a:endParaRPr lang="pt-PT" sz="3600" b="1" dirty="0"/>
          </a:p>
        </p:txBody>
      </p:sp>
      <p:sp>
        <p:nvSpPr>
          <p:cNvPr id="3" name="Marcador de Posição de Conteúdo 2">
            <a:extLst>
              <a:ext uri="{FF2B5EF4-FFF2-40B4-BE49-F238E27FC236}">
                <a16:creationId xmlns:a16="http://schemas.microsoft.com/office/drawing/2014/main" id="{509D6257-54F0-4890-82FC-15F9F808EA14}"/>
              </a:ext>
            </a:extLst>
          </p:cNvPr>
          <p:cNvSpPr>
            <a:spLocks noGrp="1"/>
          </p:cNvSpPr>
          <p:nvPr>
            <p:ph idx="1"/>
          </p:nvPr>
        </p:nvSpPr>
        <p:spPr>
          <a:xfrm>
            <a:off x="670775" y="1378040"/>
            <a:ext cx="10515600" cy="3953814"/>
          </a:xfrm>
        </p:spPr>
        <p:txBody>
          <a:bodyPr>
            <a:normAutofit/>
          </a:bodyPr>
          <a:lstStyle/>
          <a:p>
            <a:endParaRPr lang="pt-PT"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pt-PT" sz="2200" b="1" dirty="0">
                <a:effectLst/>
                <a:latin typeface="Times New Roman" panose="02020603050405020304" pitchFamily="18" charset="0"/>
                <a:ea typeface="Calibri" panose="020F0502020204030204" pitchFamily="34" charset="0"/>
                <a:cs typeface="Times New Roman" panose="02020603050405020304" pitchFamily="18" charset="0"/>
              </a:rPr>
              <a:t>Informação </a:t>
            </a:r>
          </a:p>
          <a:p>
            <a:pPr algn="just">
              <a:lnSpc>
                <a:spcPct val="150000"/>
              </a:lnSpc>
            </a:pP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Para </a:t>
            </a:r>
            <a:r>
              <a:rPr lang="pt-PT" sz="2200" dirty="0" err="1">
                <a:effectLst/>
                <a:latin typeface="Times New Roman" panose="02020603050405020304" pitchFamily="18" charset="0"/>
                <a:ea typeface="Calibri" panose="020F0502020204030204" pitchFamily="34" charset="0"/>
                <a:cs typeface="Times New Roman" panose="02020603050405020304" pitchFamily="18" charset="0"/>
              </a:rPr>
              <a:t>Meadow</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 (1992), a informação é representada por um conjunto de símbolos estruturados e interpretados apenas por utilizadores de informação.</a:t>
            </a:r>
          </a:p>
          <a:p>
            <a:pPr algn="just">
              <a:lnSpc>
                <a:spcPct val="150000"/>
              </a:lnSpc>
            </a:pP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Segundo Taylor (1985</a:t>
            </a:r>
            <a:r>
              <a:rPr lang="pt-PT" sz="2200" dirty="0">
                <a:latin typeface="Times New Roman" panose="02020603050405020304" pitchFamily="18" charset="0"/>
                <a:ea typeface="Calibri" panose="020F0502020204030204" pitchFamily="34" charset="0"/>
                <a:cs typeface="Times New Roman" panose="02020603050405020304" pitchFamily="18" charset="0"/>
              </a:rPr>
              <a:t>), </a:t>
            </a:r>
            <a:r>
              <a:rPr lang="pt-PT" sz="2200" dirty="0">
                <a:effectLst/>
                <a:latin typeface="Times New Roman" panose="02020603050405020304" pitchFamily="18" charset="0"/>
                <a:ea typeface="Calibri" panose="020F0502020204030204" pitchFamily="34" charset="0"/>
                <a:cs typeface="Times New Roman" panose="02020603050405020304" pitchFamily="18" charset="0"/>
              </a:rPr>
              <a:t>pessoas transformam dados, em informação, sempre que os dotam de algum atributo. </a:t>
            </a:r>
          </a:p>
          <a:p>
            <a:endParaRPr lang="pt-PT" dirty="0"/>
          </a:p>
        </p:txBody>
      </p:sp>
      <p:sp>
        <p:nvSpPr>
          <p:cNvPr id="4" name="Marcador de Posição da Data 3">
            <a:extLst>
              <a:ext uri="{FF2B5EF4-FFF2-40B4-BE49-F238E27FC236}">
                <a16:creationId xmlns:a16="http://schemas.microsoft.com/office/drawing/2014/main" id="{EE321C89-37B8-CCB4-E208-4B71C188B1EF}"/>
              </a:ext>
            </a:extLst>
          </p:cNvPr>
          <p:cNvSpPr>
            <a:spLocks noGrp="1"/>
          </p:cNvSpPr>
          <p:nvPr>
            <p:ph type="dt" sz="half" idx="10"/>
          </p:nvPr>
        </p:nvSpPr>
        <p:spPr/>
        <p:txBody>
          <a:bodyPr/>
          <a:lstStyle/>
          <a:p>
            <a:fld id="{2A61EB08-A633-4885-9F5F-92042282A3B8}" type="datetime1">
              <a:rPr lang="en-US" smtClean="0"/>
              <a:t>4/11/2023</a:t>
            </a:fld>
            <a:endParaRPr lang="en-US"/>
          </a:p>
        </p:txBody>
      </p:sp>
      <p:sp>
        <p:nvSpPr>
          <p:cNvPr id="5" name="Marcador de Posição do Número do Diapositivo 4">
            <a:extLst>
              <a:ext uri="{FF2B5EF4-FFF2-40B4-BE49-F238E27FC236}">
                <a16:creationId xmlns:a16="http://schemas.microsoft.com/office/drawing/2014/main" id="{531A8D17-779D-E34A-AABB-7DB65D033E2C}"/>
              </a:ext>
            </a:extLst>
          </p:cNvPr>
          <p:cNvSpPr>
            <a:spLocks noGrp="1"/>
          </p:cNvSpPr>
          <p:nvPr>
            <p:ph type="sldNum" sz="quarter" idx="12"/>
          </p:nvPr>
        </p:nvSpPr>
        <p:spPr/>
        <p:txBody>
          <a:bodyPr/>
          <a:lstStyle/>
          <a:p>
            <a:fld id="{F43D6323-4F48-41E3-9EDB-B7DB435BC8C6}" type="slidenum">
              <a:rPr lang="en-US" smtClean="0"/>
              <a:t>9</a:t>
            </a:fld>
            <a:endParaRPr lang="en-US"/>
          </a:p>
        </p:txBody>
      </p:sp>
    </p:spTree>
    <p:extLst>
      <p:ext uri="{BB962C8B-B14F-4D97-AF65-F5344CB8AC3E}">
        <p14:creationId xmlns:p14="http://schemas.microsoft.com/office/powerpoint/2010/main" val="3099624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Ardósia</Template>
  <TotalTime>4023</TotalTime>
  <Words>2314</Words>
  <Application>Microsoft Office PowerPoint</Application>
  <PresentationFormat>Ecrã Panorâmico</PresentationFormat>
  <Paragraphs>212</Paragraphs>
  <Slides>33</Slides>
  <Notes>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33</vt:i4>
      </vt:variant>
    </vt:vector>
  </HeadingPairs>
  <TitlesOfParts>
    <vt:vector size="41" baseType="lpstr">
      <vt:lpstr>Calibri</vt:lpstr>
      <vt:lpstr>Calisto MT</vt:lpstr>
      <vt:lpstr>Söhne</vt:lpstr>
      <vt:lpstr>Symbol</vt:lpstr>
      <vt:lpstr>Times New Roman</vt:lpstr>
      <vt:lpstr>Wingdings</vt:lpstr>
      <vt:lpstr>Wingdings 2</vt:lpstr>
      <vt:lpstr>Ardósia</vt:lpstr>
      <vt:lpstr>Apresentação do PowerPoint</vt:lpstr>
      <vt:lpstr>Estrutura do Trabalho</vt:lpstr>
      <vt:lpstr>Introdução</vt:lpstr>
      <vt:lpstr>Problematização </vt:lpstr>
      <vt:lpstr>Problematização (cont.1)</vt:lpstr>
      <vt:lpstr>Objectivos</vt:lpstr>
      <vt:lpstr>Justificativa </vt:lpstr>
      <vt:lpstr>Revisão da Literatura</vt:lpstr>
      <vt:lpstr>Revisão da Literatura (cont.1)</vt:lpstr>
      <vt:lpstr>Revisão da Literatura (cont.2)</vt:lpstr>
      <vt:lpstr>Revisão Da Literatura (cont.3)</vt:lpstr>
      <vt:lpstr>Metodologias</vt:lpstr>
      <vt:lpstr>Metodologias (cont.1)</vt:lpstr>
      <vt:lpstr>Metodologias (cont.2)</vt:lpstr>
      <vt:lpstr>Metodologias (cont.3)</vt:lpstr>
      <vt:lpstr>Modelagem (Diagrama de Actividades)</vt:lpstr>
      <vt:lpstr>Modelagem (Diagrama de classe)</vt:lpstr>
      <vt:lpstr>Modelagem (Diagrama de caso de Uso)</vt:lpstr>
      <vt:lpstr>Modelagem (DFD)</vt:lpstr>
      <vt:lpstr>Modelagem( DER)</vt:lpstr>
      <vt:lpstr>Modelagem (Diagrama de Estado)</vt:lpstr>
      <vt:lpstr>Modelagem (Diagrama objecto)</vt:lpstr>
      <vt:lpstr>Modelagem (Ferramentas)</vt:lpstr>
      <vt:lpstr>Modelagem (Ferramenta) (cont1)</vt:lpstr>
      <vt:lpstr>Modelagem (Ferramenta) (cont2)</vt:lpstr>
      <vt:lpstr>Analise, apresentação e Discussão dos resultados</vt:lpstr>
      <vt:lpstr>Analise, apresentação e Discussão dos resultados</vt:lpstr>
      <vt:lpstr>Analise, apresentação e Discussão dos resultados</vt:lpstr>
      <vt:lpstr>Analise, apresentação e Discussão dos resultados</vt:lpstr>
      <vt:lpstr>Analise, apresentação e Discussão dos resultados</vt:lpstr>
      <vt:lpstr>Conclusão </vt:lpstr>
      <vt:lpstr>Recomendações</vt:lpstr>
      <vt:lpstr>Referências Bibliográficas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Berry</dc:creator>
  <cp:lastModifiedBy>Berry</cp:lastModifiedBy>
  <cp:revision>5</cp:revision>
  <dcterms:created xsi:type="dcterms:W3CDTF">2023-04-04T07:47:08Z</dcterms:created>
  <dcterms:modified xsi:type="dcterms:W3CDTF">2023-04-11T19:23:30Z</dcterms:modified>
</cp:coreProperties>
</file>