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aveat"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c45ca217b550e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c45ca217b550e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2c45ca217b550e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2c45ca217b550e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c45ca217b550e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c45ca217b550e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c45ca217b550e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c45ca217b550e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c45ca217b550e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c45ca217b550e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16825" y="531725"/>
            <a:ext cx="4852800" cy="45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000" b="1">
              <a:solidFill>
                <a:srgbClr val="4A86E8"/>
              </a:solidFill>
              <a:latin typeface="Caveat"/>
              <a:ea typeface="Caveat"/>
              <a:cs typeface="Caveat"/>
              <a:sym typeface="Caveat"/>
            </a:endParaRPr>
          </a:p>
          <a:p>
            <a:pPr marL="0" lvl="0" indent="0" algn="ctr" rtl="0">
              <a:spcBef>
                <a:spcPts val="0"/>
              </a:spcBef>
              <a:spcAft>
                <a:spcPts val="0"/>
              </a:spcAft>
              <a:buSzPts val="990"/>
              <a:buNone/>
            </a:pPr>
            <a:r>
              <a:rPr lang="en" sz="5100" b="1">
                <a:solidFill>
                  <a:srgbClr val="4A86E8"/>
                </a:solidFill>
                <a:latin typeface="Caveat"/>
                <a:ea typeface="Caveat"/>
                <a:cs typeface="Caveat"/>
                <a:sym typeface="Caveat"/>
              </a:rPr>
              <a:t>Ticket Price Analysis</a:t>
            </a:r>
            <a:endParaRPr sz="5100" b="1">
              <a:solidFill>
                <a:srgbClr val="4A86E8"/>
              </a:solidFill>
              <a:latin typeface="Caveat"/>
              <a:ea typeface="Caveat"/>
              <a:cs typeface="Caveat"/>
              <a:sym typeface="Caveat"/>
            </a:endParaRPr>
          </a:p>
        </p:txBody>
      </p:sp>
      <p:sp>
        <p:nvSpPr>
          <p:cNvPr id="55" name="Google Shape;55;p13"/>
          <p:cNvSpPr txBox="1"/>
          <p:nvPr/>
        </p:nvSpPr>
        <p:spPr>
          <a:xfrm>
            <a:off x="130350" y="721900"/>
            <a:ext cx="470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
        <p:nvSpPr>
          <p:cNvPr id="56" name="Google Shape;56;p13"/>
          <p:cNvSpPr txBox="1"/>
          <p:nvPr/>
        </p:nvSpPr>
        <p:spPr>
          <a:xfrm>
            <a:off x="130350" y="1162700"/>
            <a:ext cx="8532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t>Does Big Mountain Resort ticket prices reflect the size and amount of facilities provided?</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 sz="2800"/>
              <a:t>What facilities provide value to the ticket price and what facilities could be cut without harming the value?</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Recommended Price and Facility changes</a:t>
            </a:r>
            <a:endParaRPr sz="2820"/>
          </a:p>
        </p:txBody>
      </p:sp>
      <p:sp>
        <p:nvSpPr>
          <p:cNvPr id="62" name="Google Shape;62;p14"/>
          <p:cNvSpPr txBox="1"/>
          <p:nvPr/>
        </p:nvSpPr>
        <p:spPr>
          <a:xfrm>
            <a:off x="240625" y="1373600"/>
            <a:ext cx="8520600" cy="297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Recommended Price: 87.00</a:t>
            </a:r>
            <a:endParaRPr sz="1900"/>
          </a:p>
          <a:p>
            <a:pPr marL="0" lvl="0" indent="0" algn="l" rtl="0">
              <a:spcBef>
                <a:spcPts val="0"/>
              </a:spcBef>
              <a:spcAft>
                <a:spcPts val="0"/>
              </a:spcAft>
              <a:buNone/>
            </a:pPr>
            <a:r>
              <a:rPr lang="en" sz="1900"/>
              <a:t>Predicted ticket range: $95.87 +/- $10.39</a:t>
            </a:r>
            <a:endParaRPr sz="1900"/>
          </a:p>
          <a:p>
            <a:pPr marL="0" lvl="0" indent="0" algn="l" rtl="0">
              <a:spcBef>
                <a:spcPts val="0"/>
              </a:spcBef>
              <a:spcAft>
                <a:spcPts val="0"/>
              </a:spcAft>
              <a:buNone/>
            </a:pPr>
            <a:r>
              <a:rPr lang="en" sz="1200"/>
              <a:t>	With the projected ticket range between $85.48 - $106.26, we’ve set the recommended price toward the lower end as the regional competition ticket prices are far lower and the possibility of losing local visitors from raising prices has not been analyzed.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900"/>
              <a:t>Recommended option of Scenarios provided:  Scenario 2</a:t>
            </a:r>
            <a:endParaRPr sz="1900"/>
          </a:p>
          <a:p>
            <a:pPr marL="0" lvl="0" indent="0" algn="l" rtl="0">
              <a:spcBef>
                <a:spcPts val="0"/>
              </a:spcBef>
              <a:spcAft>
                <a:spcPts val="0"/>
              </a:spcAft>
              <a:buNone/>
            </a:pPr>
            <a:r>
              <a:rPr lang="en" sz="1200"/>
              <a:t>	Adding a run that extends the vertical drop 150 feet and adding a chair lift will produce the best support for ticket price increase and add the lowest amount of maintenance costs.</a:t>
            </a:r>
            <a:endParaRPr sz="1200"/>
          </a:p>
          <a:p>
            <a:pPr marL="0" lvl="0" indent="0" algn="l" rtl="0">
              <a:spcBef>
                <a:spcPts val="0"/>
              </a:spcBef>
              <a:spcAft>
                <a:spcPts val="0"/>
              </a:spcAft>
              <a:buNone/>
            </a:pPr>
            <a:endParaRPr/>
          </a:p>
          <a:p>
            <a:pPr marL="0" lvl="0" indent="0" algn="l" rtl="0">
              <a:spcBef>
                <a:spcPts val="0"/>
              </a:spcBef>
              <a:spcAft>
                <a:spcPts val="0"/>
              </a:spcAft>
              <a:buNone/>
            </a:pPr>
            <a:r>
              <a:rPr lang="en" sz="1900"/>
              <a:t>Most significant attributes that correlate to ticket price:</a:t>
            </a:r>
            <a:endParaRPr sz="1900"/>
          </a:p>
          <a:p>
            <a:pPr marL="0" lvl="0" indent="0" algn="l" rtl="0">
              <a:spcBef>
                <a:spcPts val="0"/>
              </a:spcBef>
              <a:spcAft>
                <a:spcPts val="0"/>
              </a:spcAft>
              <a:buNone/>
            </a:pPr>
            <a:r>
              <a:rPr lang="en" sz="1900"/>
              <a:t>	</a:t>
            </a:r>
            <a:r>
              <a:rPr lang="en" sz="1500"/>
              <a:t>Fast Quads, Runs, Snow Making AC, and Vertical Drop</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532275" y="475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20"/>
              <a:t>Data Variables Correlation to Ticket Price </a:t>
            </a:r>
            <a:endParaRPr sz="3320"/>
          </a:p>
        </p:txBody>
      </p:sp>
      <p:pic>
        <p:nvPicPr>
          <p:cNvPr id="68" name="Google Shape;68;p15"/>
          <p:cNvPicPr preferRelativeResize="0"/>
          <p:nvPr/>
        </p:nvPicPr>
        <p:blipFill>
          <a:blip r:embed="rId3">
            <a:alphaModFix/>
          </a:blip>
          <a:stretch>
            <a:fillRect/>
          </a:stretch>
        </p:blipFill>
        <p:spPr>
          <a:xfrm>
            <a:off x="1976188" y="1190175"/>
            <a:ext cx="5191624" cy="378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91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a:t>NO correlation seen between Price and Location</a:t>
            </a:r>
            <a:endParaRPr sz="3020"/>
          </a:p>
        </p:txBody>
      </p:sp>
      <p:pic>
        <p:nvPicPr>
          <p:cNvPr id="74" name="Google Shape;74;p16"/>
          <p:cNvPicPr preferRelativeResize="0"/>
          <p:nvPr/>
        </p:nvPicPr>
        <p:blipFill>
          <a:blip r:embed="rId3">
            <a:alphaModFix/>
          </a:blip>
          <a:stretch>
            <a:fillRect/>
          </a:stretch>
        </p:blipFill>
        <p:spPr>
          <a:xfrm>
            <a:off x="1633962" y="572700"/>
            <a:ext cx="5554563" cy="457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935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a:t>Variable significance in Determining Price</a:t>
            </a:r>
            <a:endParaRPr sz="3220"/>
          </a:p>
        </p:txBody>
      </p:sp>
      <p:pic>
        <p:nvPicPr>
          <p:cNvPr id="80" name="Google Shape;80;p17"/>
          <p:cNvPicPr preferRelativeResize="0"/>
          <p:nvPr/>
        </p:nvPicPr>
        <p:blipFill>
          <a:blip r:embed="rId3">
            <a:alphaModFix/>
          </a:blip>
          <a:stretch>
            <a:fillRect/>
          </a:stretch>
        </p:blipFill>
        <p:spPr>
          <a:xfrm>
            <a:off x="1877113" y="631675"/>
            <a:ext cx="5389775" cy="4329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4"/>
        <p:cNvGrpSpPr/>
        <p:nvPr/>
      </p:nvGrpSpPr>
      <p:grpSpPr>
        <a:xfrm>
          <a:off x="0" y="0"/>
          <a:ext cx="0" cy="0"/>
          <a:chOff x="0" y="0"/>
          <a:chExt cx="0" cy="0"/>
        </a:xfrm>
      </p:grpSpPr>
      <p:sp>
        <p:nvSpPr>
          <p:cNvPr id="85" name="Google Shape;85;p18"/>
          <p:cNvSpPr txBox="1"/>
          <p:nvPr/>
        </p:nvSpPr>
        <p:spPr>
          <a:xfrm>
            <a:off x="270700" y="260675"/>
            <a:ext cx="871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6" name="Google Shape;86;p18"/>
          <p:cNvSpPr txBox="1"/>
          <p:nvPr/>
        </p:nvSpPr>
        <p:spPr>
          <a:xfrm>
            <a:off x="170450" y="180475"/>
            <a:ext cx="8863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t>Summary</a:t>
            </a:r>
            <a:endParaRPr sz="3200"/>
          </a:p>
        </p:txBody>
      </p:sp>
      <p:sp>
        <p:nvSpPr>
          <p:cNvPr id="87" name="Google Shape;87;p18"/>
          <p:cNvSpPr txBox="1"/>
          <p:nvPr/>
        </p:nvSpPr>
        <p:spPr>
          <a:xfrm>
            <a:off x="220575" y="1012650"/>
            <a:ext cx="8813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1700"/>
              <a:t>After analyzing the resort data using both linear regression and random forest regression models, the data gave us a reliable random forest model with an MAE  average of 10.39 and low variability of 1.47 checked using cross validation. This recommendation of $87 is at the low end of our range but $6 more than the current price of $81. With visitor data, we may be able to determine our biggest competition and may show potential for a price increase. This initial price increase should improve revenue by $10.5 million.</a:t>
            </a:r>
            <a:endParaRPr sz="1700"/>
          </a:p>
          <a:p>
            <a:pPr marL="0" lvl="0" indent="457200" algn="l" rtl="0">
              <a:spcBef>
                <a:spcPts val="0"/>
              </a:spcBef>
              <a:spcAft>
                <a:spcPts val="0"/>
              </a:spcAft>
              <a:buNone/>
            </a:pPr>
            <a:r>
              <a:rPr lang="en" sz="1700"/>
              <a:t>If the resort was to upgrade the facilities by scenario #2, this would support the increase of ticket prices by $1.99. This would produce another $1.96 million in revenue after subtracting the additional chair lift maintenance costs. </a:t>
            </a: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Caveat</vt:lpstr>
      <vt:lpstr>Simple Light</vt:lpstr>
      <vt:lpstr> Ticket Price Analysis</vt:lpstr>
      <vt:lpstr>Recommended Price and Facility changes</vt:lpstr>
      <vt:lpstr>Data Variables Correlation to Ticket Price </vt:lpstr>
      <vt:lpstr>NO correlation seen between Price and Location</vt:lpstr>
      <vt:lpstr>Variable significance in Determining Price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Ticket Price Analysis</dc:title>
  <cp:lastModifiedBy>david lafollette</cp:lastModifiedBy>
  <cp:revision>1</cp:revision>
  <dcterms:modified xsi:type="dcterms:W3CDTF">2022-08-10T18:20:21Z</dcterms:modified>
</cp:coreProperties>
</file>