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C1AF7-D99F-4C98-96E2-0F31C68898CC}" v="4" dt="2024-09-05T16:29:1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, Melona Vinolia" userId="9499ab55-35b9-472e-b881-c5a429bd7100" providerId="ADAL" clId="{0D6C1AF7-D99F-4C98-96E2-0F31C68898CC}"/>
    <pc:docChg chg="custSel modSld">
      <pc:chgData name="Abel, Melona Vinolia" userId="9499ab55-35b9-472e-b881-c5a429bd7100" providerId="ADAL" clId="{0D6C1AF7-D99F-4C98-96E2-0F31C68898CC}" dt="2024-09-05T16:29:10.211" v="193" actId="20577"/>
      <pc:docMkLst>
        <pc:docMk/>
      </pc:docMkLst>
      <pc:sldChg chg="addSp delSp modSp mod">
        <pc:chgData name="Abel, Melona Vinolia" userId="9499ab55-35b9-472e-b881-c5a429bd7100" providerId="ADAL" clId="{0D6C1AF7-D99F-4C98-96E2-0F31C68898CC}" dt="2024-09-05T16:02:08.823" v="131" actId="207"/>
        <pc:sldMkLst>
          <pc:docMk/>
          <pc:sldMk cId="3989659251" sldId="256"/>
        </pc:sldMkLst>
        <pc:spChg chg="mod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2" creationId="{B056C08F-375F-3948-F87E-C7052C508A29}"/>
          </ac:spMkLst>
        </pc:spChg>
        <pc:spChg chg="mod">
          <ac:chgData name="Abel, Melona Vinolia" userId="9499ab55-35b9-472e-b881-c5a429bd7100" providerId="ADAL" clId="{0D6C1AF7-D99F-4C98-96E2-0F31C68898CC}" dt="2024-09-05T16:02:08.823" v="131" actId="207"/>
          <ac:spMkLst>
            <pc:docMk/>
            <pc:sldMk cId="3989659251" sldId="256"/>
            <ac:spMk id="3" creationId="{8674C4AC-72B8-68A0-FFF4-F8978A5787BA}"/>
          </ac:spMkLst>
        </pc:spChg>
        <pc:spChg chg="del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8" creationId="{C2554CA6-288E-4202-BC52-2E5A8F0C0AED}"/>
          </ac:spMkLst>
        </pc:spChg>
        <pc:spChg chg="del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10" creationId="{B10BB131-AC8E-4A8E-A5D1-36260F720C3B}"/>
          </ac:spMkLst>
        </pc:spChg>
        <pc:spChg chg="del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12" creationId="{5B7778FC-632E-4DCA-A7CB-0D7731CCF970}"/>
          </ac:spMkLst>
        </pc:spChg>
        <pc:spChg chg="del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14" creationId="{FA23A907-97FB-4A8F-880A-DD77401C4296}"/>
          </ac:spMkLst>
        </pc:spChg>
        <pc:spChg chg="add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19" creationId="{907EF6B7-1338-4443-8C46-6A318D952DFD}"/>
          </ac:spMkLst>
        </pc:spChg>
        <pc:spChg chg="add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21" creationId="{DAAE4CDD-124C-4DCF-9584-B6033B545DD5}"/>
          </ac:spMkLst>
        </pc:spChg>
        <pc:spChg chg="add">
          <ac:chgData name="Abel, Melona Vinolia" userId="9499ab55-35b9-472e-b881-c5a429bd7100" providerId="ADAL" clId="{0D6C1AF7-D99F-4C98-96E2-0F31C68898CC}" dt="2024-09-05T15:59:55.507" v="122" actId="26606"/>
          <ac:spMkLst>
            <pc:docMk/>
            <pc:sldMk cId="3989659251" sldId="256"/>
            <ac:spMk id="23" creationId="{081E4A58-353D-44AE-B2FC-2A74E2E400F7}"/>
          </ac:spMkLst>
        </pc:spChg>
      </pc:sldChg>
      <pc:sldChg chg="modSp mod">
        <pc:chgData name="Abel, Melona Vinolia" userId="9499ab55-35b9-472e-b881-c5a429bd7100" providerId="ADAL" clId="{0D6C1AF7-D99F-4C98-96E2-0F31C68898CC}" dt="2024-09-05T15:55:45.795" v="115" actId="20577"/>
        <pc:sldMkLst>
          <pc:docMk/>
          <pc:sldMk cId="3170336559" sldId="257"/>
        </pc:sldMkLst>
        <pc:spChg chg="mod">
          <ac:chgData name="Abel, Melona Vinolia" userId="9499ab55-35b9-472e-b881-c5a429bd7100" providerId="ADAL" clId="{0D6C1AF7-D99F-4C98-96E2-0F31C68898CC}" dt="2024-09-05T15:55:45.795" v="115" actId="20577"/>
          <ac:spMkLst>
            <pc:docMk/>
            <pc:sldMk cId="3170336559" sldId="257"/>
            <ac:spMk id="3" creationId="{79358BBE-8F01-1F83-7505-77512C1B537B}"/>
          </ac:spMkLst>
        </pc:spChg>
      </pc:sldChg>
      <pc:sldChg chg="modSp mod">
        <pc:chgData name="Abel, Melona Vinolia" userId="9499ab55-35b9-472e-b881-c5a429bd7100" providerId="ADAL" clId="{0D6C1AF7-D99F-4C98-96E2-0F31C68898CC}" dt="2024-09-05T15:56:21.047" v="116" actId="20577"/>
        <pc:sldMkLst>
          <pc:docMk/>
          <pc:sldMk cId="130947899" sldId="258"/>
        </pc:sldMkLst>
        <pc:spChg chg="mod">
          <ac:chgData name="Abel, Melona Vinolia" userId="9499ab55-35b9-472e-b881-c5a429bd7100" providerId="ADAL" clId="{0D6C1AF7-D99F-4C98-96E2-0F31C68898CC}" dt="2024-09-05T15:56:21.047" v="116" actId="20577"/>
          <ac:spMkLst>
            <pc:docMk/>
            <pc:sldMk cId="130947899" sldId="258"/>
            <ac:spMk id="3" creationId="{0A913C2F-4733-658A-4C8F-B6D43258B355}"/>
          </ac:spMkLst>
        </pc:spChg>
      </pc:sldChg>
      <pc:sldChg chg="modSp mod">
        <pc:chgData name="Abel, Melona Vinolia" userId="9499ab55-35b9-472e-b881-c5a429bd7100" providerId="ADAL" clId="{0D6C1AF7-D99F-4C98-96E2-0F31C68898CC}" dt="2024-09-05T15:50:45.535" v="56" actId="207"/>
        <pc:sldMkLst>
          <pc:docMk/>
          <pc:sldMk cId="3825687643" sldId="259"/>
        </pc:sldMkLst>
        <pc:spChg chg="mod">
          <ac:chgData name="Abel, Melona Vinolia" userId="9499ab55-35b9-472e-b881-c5a429bd7100" providerId="ADAL" clId="{0D6C1AF7-D99F-4C98-96E2-0F31C68898CC}" dt="2024-09-05T15:50:45.535" v="56" actId="207"/>
          <ac:spMkLst>
            <pc:docMk/>
            <pc:sldMk cId="3825687643" sldId="259"/>
            <ac:spMk id="3" creationId="{76D46F9E-4DCD-6670-784D-6F18281F0ED8}"/>
          </ac:spMkLst>
        </pc:spChg>
      </pc:sldChg>
      <pc:sldChg chg="modSp mod">
        <pc:chgData name="Abel, Melona Vinolia" userId="9499ab55-35b9-472e-b881-c5a429bd7100" providerId="ADAL" clId="{0D6C1AF7-D99F-4C98-96E2-0F31C68898CC}" dt="2024-09-05T15:51:21.836" v="80" actId="207"/>
        <pc:sldMkLst>
          <pc:docMk/>
          <pc:sldMk cId="347558155" sldId="260"/>
        </pc:sldMkLst>
        <pc:spChg chg="mod">
          <ac:chgData name="Abel, Melona Vinolia" userId="9499ab55-35b9-472e-b881-c5a429bd7100" providerId="ADAL" clId="{0D6C1AF7-D99F-4C98-96E2-0F31C68898CC}" dt="2024-09-05T15:51:21.836" v="80" actId="207"/>
          <ac:spMkLst>
            <pc:docMk/>
            <pc:sldMk cId="347558155" sldId="260"/>
            <ac:spMk id="3" creationId="{27E831ED-4FCA-3C80-B5AB-29842F21B147}"/>
          </ac:spMkLst>
        </pc:spChg>
      </pc:sldChg>
      <pc:sldChg chg="modSp mod">
        <pc:chgData name="Abel, Melona Vinolia" userId="9499ab55-35b9-472e-b881-c5a429bd7100" providerId="ADAL" clId="{0D6C1AF7-D99F-4C98-96E2-0F31C68898CC}" dt="2024-09-05T15:52:12.199" v="88" actId="5793"/>
        <pc:sldMkLst>
          <pc:docMk/>
          <pc:sldMk cId="560549728" sldId="261"/>
        </pc:sldMkLst>
        <pc:spChg chg="mod">
          <ac:chgData name="Abel, Melona Vinolia" userId="9499ab55-35b9-472e-b881-c5a429bd7100" providerId="ADAL" clId="{0D6C1AF7-D99F-4C98-96E2-0F31C68898CC}" dt="2024-09-05T15:51:33.309" v="82" actId="313"/>
          <ac:spMkLst>
            <pc:docMk/>
            <pc:sldMk cId="560549728" sldId="261"/>
            <ac:spMk id="2" creationId="{D8D443D3-1D54-6445-DB99-A762B48CF54A}"/>
          </ac:spMkLst>
        </pc:spChg>
        <pc:spChg chg="mod">
          <ac:chgData name="Abel, Melona Vinolia" userId="9499ab55-35b9-472e-b881-c5a429bd7100" providerId="ADAL" clId="{0D6C1AF7-D99F-4C98-96E2-0F31C68898CC}" dt="2024-09-05T15:52:12.199" v="88" actId="5793"/>
          <ac:spMkLst>
            <pc:docMk/>
            <pc:sldMk cId="560549728" sldId="261"/>
            <ac:spMk id="3" creationId="{29F85023-6C32-61E7-CADE-30BE67719DE1}"/>
          </ac:spMkLst>
        </pc:spChg>
      </pc:sldChg>
      <pc:sldChg chg="modSp mod">
        <pc:chgData name="Abel, Melona Vinolia" userId="9499ab55-35b9-472e-b881-c5a429bd7100" providerId="ADAL" clId="{0D6C1AF7-D99F-4C98-96E2-0F31C68898CC}" dt="2024-09-05T16:28:24.823" v="190" actId="113"/>
        <pc:sldMkLst>
          <pc:docMk/>
          <pc:sldMk cId="675053006" sldId="262"/>
        </pc:sldMkLst>
        <pc:spChg chg="mod">
          <ac:chgData name="Abel, Melona Vinolia" userId="9499ab55-35b9-472e-b881-c5a429bd7100" providerId="ADAL" clId="{0D6C1AF7-D99F-4C98-96E2-0F31C68898CC}" dt="2024-09-05T16:28:24.823" v="190" actId="113"/>
          <ac:spMkLst>
            <pc:docMk/>
            <pc:sldMk cId="675053006" sldId="262"/>
            <ac:spMk id="3" creationId="{BF23C993-BF52-F9C8-65B7-8AD0304DEFDE}"/>
          </ac:spMkLst>
        </pc:spChg>
      </pc:sldChg>
      <pc:sldChg chg="modSp mod">
        <pc:chgData name="Abel, Melona Vinolia" userId="9499ab55-35b9-472e-b881-c5a429bd7100" providerId="ADAL" clId="{0D6C1AF7-D99F-4C98-96E2-0F31C68898CC}" dt="2024-09-05T16:28:18.081" v="189" actId="207"/>
        <pc:sldMkLst>
          <pc:docMk/>
          <pc:sldMk cId="278627582" sldId="263"/>
        </pc:sldMkLst>
        <pc:spChg chg="mod">
          <ac:chgData name="Abel, Melona Vinolia" userId="9499ab55-35b9-472e-b881-c5a429bd7100" providerId="ADAL" clId="{0D6C1AF7-D99F-4C98-96E2-0F31C68898CC}" dt="2024-09-05T16:28:18.081" v="189" actId="207"/>
          <ac:spMkLst>
            <pc:docMk/>
            <pc:sldMk cId="278627582" sldId="263"/>
            <ac:spMk id="3" creationId="{8503D2D4-31B2-2A90-AC40-FF7BEB16A11F}"/>
          </ac:spMkLst>
        </pc:spChg>
      </pc:sldChg>
      <pc:sldChg chg="modSp">
        <pc:chgData name="Abel, Melona Vinolia" userId="9499ab55-35b9-472e-b881-c5a429bd7100" providerId="ADAL" clId="{0D6C1AF7-D99F-4C98-96E2-0F31C68898CC}" dt="2024-09-05T16:29:10.211" v="193" actId="20577"/>
        <pc:sldMkLst>
          <pc:docMk/>
          <pc:sldMk cId="2451426770" sldId="265"/>
        </pc:sldMkLst>
        <pc:graphicFrameChg chg="mod">
          <ac:chgData name="Abel, Melona Vinolia" userId="9499ab55-35b9-472e-b881-c5a429bd7100" providerId="ADAL" clId="{0D6C1AF7-D99F-4C98-96E2-0F31C68898CC}" dt="2024-09-05T16:29:10.211" v="193" actId="20577"/>
          <ac:graphicFrameMkLst>
            <pc:docMk/>
            <pc:sldMk cId="2451426770" sldId="265"/>
            <ac:graphicFrameMk id="5" creationId="{3BF73B78-162E-F28F-3DC8-F6C6580D704D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9D91F-1F57-481D-8E77-0EC2AFD3DD4C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0870F3-83D2-4B9A-BE99-4B60B5647E56}">
      <dgm:prSet/>
      <dgm:spPr/>
      <dgm:t>
        <a:bodyPr/>
        <a:lstStyle/>
        <a:p>
          <a:r>
            <a:rPr lang="en-US"/>
            <a:t>Cotiviti can </a:t>
          </a:r>
          <a:r>
            <a:rPr lang="en-US" b="1"/>
            <a:t>transform healthcare content management</a:t>
          </a:r>
          <a:r>
            <a:rPr lang="en-US"/>
            <a:t> by leveraging advanced data tech and analytics. By integrating these insights:</a:t>
          </a:r>
        </a:p>
      </dgm:t>
    </dgm:pt>
    <dgm:pt modelId="{B24D578A-035C-470C-BF0B-3B3070AD7903}" type="parTrans" cxnId="{8A36D105-A5DF-4C0A-A058-15E0387FF057}">
      <dgm:prSet/>
      <dgm:spPr/>
      <dgm:t>
        <a:bodyPr/>
        <a:lstStyle/>
        <a:p>
          <a:endParaRPr lang="en-US"/>
        </a:p>
      </dgm:t>
    </dgm:pt>
    <dgm:pt modelId="{8F51CA10-88E7-4E93-8309-0BF03C8EE1F1}" type="sibTrans" cxnId="{8A36D105-A5DF-4C0A-A058-15E0387FF057}">
      <dgm:prSet/>
      <dgm:spPr/>
      <dgm:t>
        <a:bodyPr/>
        <a:lstStyle/>
        <a:p>
          <a:endParaRPr lang="en-US"/>
        </a:p>
      </dgm:t>
    </dgm:pt>
    <dgm:pt modelId="{5B0354D5-A60A-44F7-8D8C-00BD6C701255}">
      <dgm:prSet/>
      <dgm:spPr/>
      <dgm:t>
        <a:bodyPr/>
        <a:lstStyle/>
        <a:p>
          <a:r>
            <a:rPr lang="en-US" b="1"/>
            <a:t>Billing errors can be reduced</a:t>
          </a:r>
          <a:r>
            <a:rPr lang="en-US"/>
            <a:t>, leading to </a:t>
          </a:r>
          <a:r>
            <a:rPr lang="en-US" b="1"/>
            <a:t>lower costs for patients</a:t>
          </a:r>
          <a:r>
            <a:rPr lang="en-US"/>
            <a:t>.</a:t>
          </a:r>
        </a:p>
      </dgm:t>
    </dgm:pt>
    <dgm:pt modelId="{4C127A35-FB10-41CB-902E-712E2195BDF8}" type="parTrans" cxnId="{E93AA4F5-4E00-4FF5-9828-566BA767BE72}">
      <dgm:prSet/>
      <dgm:spPr/>
      <dgm:t>
        <a:bodyPr/>
        <a:lstStyle/>
        <a:p>
          <a:endParaRPr lang="en-US"/>
        </a:p>
      </dgm:t>
    </dgm:pt>
    <dgm:pt modelId="{3E3D8FC5-F048-4BE2-ACCC-7889DDF82A8F}" type="sibTrans" cxnId="{E93AA4F5-4E00-4FF5-9828-566BA767BE72}">
      <dgm:prSet/>
      <dgm:spPr/>
      <dgm:t>
        <a:bodyPr/>
        <a:lstStyle/>
        <a:p>
          <a:endParaRPr lang="en-US"/>
        </a:p>
      </dgm:t>
    </dgm:pt>
    <dgm:pt modelId="{0F8B76CD-BCA1-4659-AB0D-D8A7D9F46B49}">
      <dgm:prSet/>
      <dgm:spPr/>
      <dgm:t>
        <a:bodyPr/>
        <a:lstStyle/>
        <a:p>
          <a:r>
            <a:rPr lang="en-US" b="1"/>
            <a:t>Clinical practices can be standardized</a:t>
          </a:r>
          <a:r>
            <a:rPr lang="en-US"/>
            <a:t>, providing </a:t>
          </a:r>
          <a:r>
            <a:rPr lang="en-US" b="1"/>
            <a:t>better care at reduced costs</a:t>
          </a:r>
          <a:r>
            <a:rPr lang="en-US"/>
            <a:t>.</a:t>
          </a:r>
        </a:p>
      </dgm:t>
    </dgm:pt>
    <dgm:pt modelId="{93CAC619-E7C4-4FB7-84BA-9963DB27FBBF}" type="parTrans" cxnId="{408E59D3-08E2-4AF2-BDA1-15FF9907390B}">
      <dgm:prSet/>
      <dgm:spPr/>
      <dgm:t>
        <a:bodyPr/>
        <a:lstStyle/>
        <a:p>
          <a:endParaRPr lang="en-US"/>
        </a:p>
      </dgm:t>
    </dgm:pt>
    <dgm:pt modelId="{2E2D061B-40CB-40BD-BB29-B8787A76FD55}" type="sibTrans" cxnId="{408E59D3-08E2-4AF2-BDA1-15FF9907390B}">
      <dgm:prSet/>
      <dgm:spPr/>
      <dgm:t>
        <a:bodyPr/>
        <a:lstStyle/>
        <a:p>
          <a:endParaRPr lang="en-US"/>
        </a:p>
      </dgm:t>
    </dgm:pt>
    <dgm:pt modelId="{A7DBB0A6-42BB-43C4-8CA9-37709BFB8DC7}">
      <dgm:prSet/>
      <dgm:spPr/>
      <dgm:t>
        <a:bodyPr/>
        <a:lstStyle/>
        <a:p>
          <a:r>
            <a:rPr lang="en-US" b="1"/>
            <a:t>Hospital revenues can be optimized</a:t>
          </a:r>
          <a:r>
            <a:rPr lang="en-US"/>
            <a:t>, ensuring they capture all eligible payments without burdening patients.</a:t>
          </a:r>
        </a:p>
      </dgm:t>
    </dgm:pt>
    <dgm:pt modelId="{07237438-854F-481E-AAE0-7F8F31276C1A}" type="parTrans" cxnId="{A2FCA19E-57A6-4FF0-853C-326CC0B1ADBD}">
      <dgm:prSet/>
      <dgm:spPr/>
      <dgm:t>
        <a:bodyPr/>
        <a:lstStyle/>
        <a:p>
          <a:endParaRPr lang="en-US"/>
        </a:p>
      </dgm:t>
    </dgm:pt>
    <dgm:pt modelId="{92666E77-EA3D-4A1D-8401-438699CFFAC7}" type="sibTrans" cxnId="{A2FCA19E-57A6-4FF0-853C-326CC0B1ADBD}">
      <dgm:prSet/>
      <dgm:spPr/>
      <dgm:t>
        <a:bodyPr/>
        <a:lstStyle/>
        <a:p>
          <a:endParaRPr lang="en-US"/>
        </a:p>
      </dgm:t>
    </dgm:pt>
    <dgm:pt modelId="{21798A33-5773-4AA1-8F3F-61FC3530AF47}" type="pres">
      <dgm:prSet presAssocID="{20A9D91F-1F57-481D-8E77-0EC2AFD3DD4C}" presName="matrix" presStyleCnt="0">
        <dgm:presLayoutVars>
          <dgm:chMax val="1"/>
          <dgm:dir/>
          <dgm:resizeHandles val="exact"/>
        </dgm:presLayoutVars>
      </dgm:prSet>
      <dgm:spPr/>
    </dgm:pt>
    <dgm:pt modelId="{032FEF47-7C4D-4C6E-8F92-6A36816A1CA6}" type="pres">
      <dgm:prSet presAssocID="{20A9D91F-1F57-481D-8E77-0EC2AFD3DD4C}" presName="axisShape" presStyleLbl="bgShp" presStyleIdx="0" presStyleCnt="1"/>
      <dgm:spPr/>
    </dgm:pt>
    <dgm:pt modelId="{FD6A67C4-30AE-4972-9CB2-C2EEF51713C9}" type="pres">
      <dgm:prSet presAssocID="{20A9D91F-1F57-481D-8E77-0EC2AFD3DD4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386153-FA2E-4C51-8B13-882764BB3557}" type="pres">
      <dgm:prSet presAssocID="{20A9D91F-1F57-481D-8E77-0EC2AFD3DD4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5FD8CC1-5A44-4CE0-8F70-3B8B183338B7}" type="pres">
      <dgm:prSet presAssocID="{20A9D91F-1F57-481D-8E77-0EC2AFD3DD4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C2AAFE9-A3C1-445B-BC90-3500B9425D66}" type="pres">
      <dgm:prSet presAssocID="{20A9D91F-1F57-481D-8E77-0EC2AFD3DD4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36D105-A5DF-4C0A-A058-15E0387FF057}" srcId="{20A9D91F-1F57-481D-8E77-0EC2AFD3DD4C}" destId="{040870F3-83D2-4B9A-BE99-4B60B5647E56}" srcOrd="0" destOrd="0" parTransId="{B24D578A-035C-470C-BF0B-3B3070AD7903}" sibTransId="{8F51CA10-88E7-4E93-8309-0BF03C8EE1F1}"/>
    <dgm:cxn modelId="{A62E081C-C728-4926-8AEA-2CCBCB42738A}" type="presOf" srcId="{20A9D91F-1F57-481D-8E77-0EC2AFD3DD4C}" destId="{21798A33-5773-4AA1-8F3F-61FC3530AF47}" srcOrd="0" destOrd="0" presId="urn:microsoft.com/office/officeart/2005/8/layout/matrix2"/>
    <dgm:cxn modelId="{DB6B0333-0639-4E4B-A9DD-660F6BE77AF4}" type="presOf" srcId="{5B0354D5-A60A-44F7-8D8C-00BD6C701255}" destId="{41386153-FA2E-4C51-8B13-882764BB3557}" srcOrd="0" destOrd="0" presId="urn:microsoft.com/office/officeart/2005/8/layout/matrix2"/>
    <dgm:cxn modelId="{1F315143-85DC-4A18-822D-DF1B34B59E9D}" type="presOf" srcId="{A7DBB0A6-42BB-43C4-8CA9-37709BFB8DC7}" destId="{4C2AAFE9-A3C1-445B-BC90-3500B9425D66}" srcOrd="0" destOrd="0" presId="urn:microsoft.com/office/officeart/2005/8/layout/matrix2"/>
    <dgm:cxn modelId="{E7687066-1720-4F51-980B-00FC28D23F1D}" type="presOf" srcId="{040870F3-83D2-4B9A-BE99-4B60B5647E56}" destId="{FD6A67C4-30AE-4972-9CB2-C2EEF51713C9}" srcOrd="0" destOrd="0" presId="urn:microsoft.com/office/officeart/2005/8/layout/matrix2"/>
    <dgm:cxn modelId="{A2FCA19E-57A6-4FF0-853C-326CC0B1ADBD}" srcId="{20A9D91F-1F57-481D-8E77-0EC2AFD3DD4C}" destId="{A7DBB0A6-42BB-43C4-8CA9-37709BFB8DC7}" srcOrd="3" destOrd="0" parTransId="{07237438-854F-481E-AAE0-7F8F31276C1A}" sibTransId="{92666E77-EA3D-4A1D-8401-438699CFFAC7}"/>
    <dgm:cxn modelId="{408E59D3-08E2-4AF2-BDA1-15FF9907390B}" srcId="{20A9D91F-1F57-481D-8E77-0EC2AFD3DD4C}" destId="{0F8B76CD-BCA1-4659-AB0D-D8A7D9F46B49}" srcOrd="2" destOrd="0" parTransId="{93CAC619-E7C4-4FB7-84BA-9963DB27FBBF}" sibTransId="{2E2D061B-40CB-40BD-BB29-B8787A76FD55}"/>
    <dgm:cxn modelId="{757C57EF-3A9F-4BD0-873B-BAA4CF678D3F}" type="presOf" srcId="{0F8B76CD-BCA1-4659-AB0D-D8A7D9F46B49}" destId="{25FD8CC1-5A44-4CE0-8F70-3B8B183338B7}" srcOrd="0" destOrd="0" presId="urn:microsoft.com/office/officeart/2005/8/layout/matrix2"/>
    <dgm:cxn modelId="{E93AA4F5-4E00-4FF5-9828-566BA767BE72}" srcId="{20A9D91F-1F57-481D-8E77-0EC2AFD3DD4C}" destId="{5B0354D5-A60A-44F7-8D8C-00BD6C701255}" srcOrd="1" destOrd="0" parTransId="{4C127A35-FB10-41CB-902E-712E2195BDF8}" sibTransId="{3E3D8FC5-F048-4BE2-ACCC-7889DDF82A8F}"/>
    <dgm:cxn modelId="{3B1B6D1D-0104-4AF6-9950-749EEA4344C5}" type="presParOf" srcId="{21798A33-5773-4AA1-8F3F-61FC3530AF47}" destId="{032FEF47-7C4D-4C6E-8F92-6A36816A1CA6}" srcOrd="0" destOrd="0" presId="urn:microsoft.com/office/officeart/2005/8/layout/matrix2"/>
    <dgm:cxn modelId="{15B9CF2D-A004-476F-AAE9-E854D066A8C6}" type="presParOf" srcId="{21798A33-5773-4AA1-8F3F-61FC3530AF47}" destId="{FD6A67C4-30AE-4972-9CB2-C2EEF51713C9}" srcOrd="1" destOrd="0" presId="urn:microsoft.com/office/officeart/2005/8/layout/matrix2"/>
    <dgm:cxn modelId="{EB3658D8-21ED-479A-8720-BBECB32CD9E3}" type="presParOf" srcId="{21798A33-5773-4AA1-8F3F-61FC3530AF47}" destId="{41386153-FA2E-4C51-8B13-882764BB3557}" srcOrd="2" destOrd="0" presId="urn:microsoft.com/office/officeart/2005/8/layout/matrix2"/>
    <dgm:cxn modelId="{4CEF9814-84E5-4AFE-9C44-98C522FC6C29}" type="presParOf" srcId="{21798A33-5773-4AA1-8F3F-61FC3530AF47}" destId="{25FD8CC1-5A44-4CE0-8F70-3B8B183338B7}" srcOrd="3" destOrd="0" presId="urn:microsoft.com/office/officeart/2005/8/layout/matrix2"/>
    <dgm:cxn modelId="{0E406D12-1515-4AAB-ACA1-C41D838209EF}" type="presParOf" srcId="{21798A33-5773-4AA1-8F3F-61FC3530AF47}" destId="{4C2AAFE9-A3C1-445B-BC90-3500B9425D6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5BBA8-2A3E-43FC-904F-6F40AEA79E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DC9246-B0EE-4BDE-AE67-FD0A825E5796}">
      <dgm:prSet/>
      <dgm:spPr/>
      <dgm:t>
        <a:bodyPr/>
        <a:lstStyle/>
        <a:p>
          <a:r>
            <a:rPr lang="en-US" dirty="0"/>
            <a:t>Cotiviti can become a leader in </a:t>
          </a:r>
          <a:r>
            <a:rPr lang="en-US" b="1" dirty="0"/>
            <a:t>content management transformation</a:t>
          </a:r>
          <a:r>
            <a:rPr lang="en-US" dirty="0"/>
            <a:t> through data-driven decisions. </a:t>
          </a:r>
          <a:r>
            <a:rPr lang="en-US"/>
            <a:t>The </a:t>
          </a:r>
          <a:r>
            <a:rPr lang="en-US" dirty="0"/>
            <a:t>POC demonstrates how hospitals can use analytics to reduce inefficiencies in billing, coding, and clinical practices, which ultimately results in </a:t>
          </a:r>
          <a:r>
            <a:rPr lang="en-US" b="1" dirty="0"/>
            <a:t>better care at a lower cost</a:t>
          </a:r>
          <a:r>
            <a:rPr lang="en-US" dirty="0"/>
            <a:t>, aligning perfectly with Cotiviti's mission.</a:t>
          </a:r>
        </a:p>
      </dgm:t>
    </dgm:pt>
    <dgm:pt modelId="{291B3454-EC48-4DC3-A34F-9F96B84BD8B9}" type="parTrans" cxnId="{F0EC1F6F-97D2-4724-87EB-51DBA94030C6}">
      <dgm:prSet/>
      <dgm:spPr/>
      <dgm:t>
        <a:bodyPr/>
        <a:lstStyle/>
        <a:p>
          <a:endParaRPr lang="en-US"/>
        </a:p>
      </dgm:t>
    </dgm:pt>
    <dgm:pt modelId="{5D46E3AD-6F82-405D-9404-B68B75F45CEF}" type="sibTrans" cxnId="{F0EC1F6F-97D2-4724-87EB-51DBA94030C6}">
      <dgm:prSet/>
      <dgm:spPr/>
      <dgm:t>
        <a:bodyPr/>
        <a:lstStyle/>
        <a:p>
          <a:endParaRPr lang="en-US"/>
        </a:p>
      </dgm:t>
    </dgm:pt>
    <dgm:pt modelId="{DB529ACD-C20D-4197-B364-B2F7A7CDBA65}">
      <dgm:prSet/>
      <dgm:spPr/>
      <dgm:t>
        <a:bodyPr/>
        <a:lstStyle/>
        <a:p>
          <a:r>
            <a:rPr lang="en-US"/>
            <a:t>Thank You for this opportunity it was a great learning experience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317E8147-61FC-4237-B650-DC51CA7751B8}" type="parTrans" cxnId="{9B3B3159-EBE5-4756-912B-F6207F302B4B}">
      <dgm:prSet/>
      <dgm:spPr/>
      <dgm:t>
        <a:bodyPr/>
        <a:lstStyle/>
        <a:p>
          <a:endParaRPr lang="en-US"/>
        </a:p>
      </dgm:t>
    </dgm:pt>
    <dgm:pt modelId="{DB3B08A6-9AAE-47EF-A622-5A9D730639F1}" type="sibTrans" cxnId="{9B3B3159-EBE5-4756-912B-F6207F302B4B}">
      <dgm:prSet/>
      <dgm:spPr/>
      <dgm:t>
        <a:bodyPr/>
        <a:lstStyle/>
        <a:p>
          <a:endParaRPr lang="en-US"/>
        </a:p>
      </dgm:t>
    </dgm:pt>
    <dgm:pt modelId="{040E6A1D-82C4-4BBD-AF1A-0961851C5526}" type="pres">
      <dgm:prSet presAssocID="{A7A5BBA8-2A3E-43FC-904F-6F40AEA79E02}" presName="root" presStyleCnt="0">
        <dgm:presLayoutVars>
          <dgm:dir/>
          <dgm:resizeHandles val="exact"/>
        </dgm:presLayoutVars>
      </dgm:prSet>
      <dgm:spPr/>
    </dgm:pt>
    <dgm:pt modelId="{94964F5D-C3DC-4AC5-8095-1BDADF8FF418}" type="pres">
      <dgm:prSet presAssocID="{1CDC9246-B0EE-4BDE-AE67-FD0A825E5796}" presName="compNode" presStyleCnt="0"/>
      <dgm:spPr/>
    </dgm:pt>
    <dgm:pt modelId="{087BC218-F739-4EE7-B8D4-44C5322B7AB6}" type="pres">
      <dgm:prSet presAssocID="{1CDC9246-B0EE-4BDE-AE67-FD0A825E5796}" presName="bgRect" presStyleLbl="bgShp" presStyleIdx="0" presStyleCnt="2"/>
      <dgm:spPr/>
    </dgm:pt>
    <dgm:pt modelId="{E3B83A84-AC7A-4B31-9E5C-3DA53AC93365}" type="pres">
      <dgm:prSet presAssocID="{1CDC9246-B0EE-4BDE-AE67-FD0A825E57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841FCAFC-FDB3-4345-95B7-BBCEB4EF3D39}" type="pres">
      <dgm:prSet presAssocID="{1CDC9246-B0EE-4BDE-AE67-FD0A825E5796}" presName="spaceRect" presStyleCnt="0"/>
      <dgm:spPr/>
    </dgm:pt>
    <dgm:pt modelId="{4BD39650-2DF9-4CA0-B525-459FBD817F71}" type="pres">
      <dgm:prSet presAssocID="{1CDC9246-B0EE-4BDE-AE67-FD0A825E5796}" presName="parTx" presStyleLbl="revTx" presStyleIdx="0" presStyleCnt="2">
        <dgm:presLayoutVars>
          <dgm:chMax val="0"/>
          <dgm:chPref val="0"/>
        </dgm:presLayoutVars>
      </dgm:prSet>
      <dgm:spPr/>
    </dgm:pt>
    <dgm:pt modelId="{579861EA-EFF8-44EF-BFAC-175691105037}" type="pres">
      <dgm:prSet presAssocID="{5D46E3AD-6F82-405D-9404-B68B75F45CEF}" presName="sibTrans" presStyleCnt="0"/>
      <dgm:spPr/>
    </dgm:pt>
    <dgm:pt modelId="{DA42CE3F-B622-4754-AB6E-C0EB4AEDC8A6}" type="pres">
      <dgm:prSet presAssocID="{DB529ACD-C20D-4197-B364-B2F7A7CDBA65}" presName="compNode" presStyleCnt="0"/>
      <dgm:spPr/>
    </dgm:pt>
    <dgm:pt modelId="{1C9F075C-7281-433A-8F1C-1140C6A55988}" type="pres">
      <dgm:prSet presAssocID="{DB529ACD-C20D-4197-B364-B2F7A7CDBA65}" presName="bgRect" presStyleLbl="bgShp" presStyleIdx="1" presStyleCnt="2"/>
      <dgm:spPr/>
    </dgm:pt>
    <dgm:pt modelId="{0BF957F9-F6E8-4AF6-80AA-61D03A827013}" type="pres">
      <dgm:prSet presAssocID="{DB529ACD-C20D-4197-B364-B2F7A7CDBA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4A45F09-1A69-401C-954D-8B4DF29940CC}" type="pres">
      <dgm:prSet presAssocID="{DB529ACD-C20D-4197-B364-B2F7A7CDBA65}" presName="spaceRect" presStyleCnt="0"/>
      <dgm:spPr/>
    </dgm:pt>
    <dgm:pt modelId="{7CC45475-F6F9-430C-8A24-650B9871E2DB}" type="pres">
      <dgm:prSet presAssocID="{DB529ACD-C20D-4197-B364-B2F7A7CDBA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90A108-B2F5-4C34-9590-CBE428415BF8}" type="presOf" srcId="{1CDC9246-B0EE-4BDE-AE67-FD0A825E5796}" destId="{4BD39650-2DF9-4CA0-B525-459FBD817F71}" srcOrd="0" destOrd="0" presId="urn:microsoft.com/office/officeart/2018/2/layout/IconVerticalSolidList"/>
    <dgm:cxn modelId="{F0EC1F6F-97D2-4724-87EB-51DBA94030C6}" srcId="{A7A5BBA8-2A3E-43FC-904F-6F40AEA79E02}" destId="{1CDC9246-B0EE-4BDE-AE67-FD0A825E5796}" srcOrd="0" destOrd="0" parTransId="{291B3454-EC48-4DC3-A34F-9F96B84BD8B9}" sibTransId="{5D46E3AD-6F82-405D-9404-B68B75F45CEF}"/>
    <dgm:cxn modelId="{9B3B3159-EBE5-4756-912B-F6207F302B4B}" srcId="{A7A5BBA8-2A3E-43FC-904F-6F40AEA79E02}" destId="{DB529ACD-C20D-4197-B364-B2F7A7CDBA65}" srcOrd="1" destOrd="0" parTransId="{317E8147-61FC-4237-B650-DC51CA7751B8}" sibTransId="{DB3B08A6-9AAE-47EF-A622-5A9D730639F1}"/>
    <dgm:cxn modelId="{527E727C-C4BA-4871-8859-9F8285F0F004}" type="presOf" srcId="{A7A5BBA8-2A3E-43FC-904F-6F40AEA79E02}" destId="{040E6A1D-82C4-4BBD-AF1A-0961851C5526}" srcOrd="0" destOrd="0" presId="urn:microsoft.com/office/officeart/2018/2/layout/IconVerticalSolidList"/>
    <dgm:cxn modelId="{09EEA1E6-44B8-451F-A367-CA9B35415FD5}" type="presOf" srcId="{DB529ACD-C20D-4197-B364-B2F7A7CDBA65}" destId="{7CC45475-F6F9-430C-8A24-650B9871E2DB}" srcOrd="0" destOrd="0" presId="urn:microsoft.com/office/officeart/2018/2/layout/IconVerticalSolidList"/>
    <dgm:cxn modelId="{72CB72BB-5826-4294-B6BA-108535239024}" type="presParOf" srcId="{040E6A1D-82C4-4BBD-AF1A-0961851C5526}" destId="{94964F5D-C3DC-4AC5-8095-1BDADF8FF418}" srcOrd="0" destOrd="0" presId="urn:microsoft.com/office/officeart/2018/2/layout/IconVerticalSolidList"/>
    <dgm:cxn modelId="{45FBAB97-A0A0-4B88-AEF1-7A8DA19169F9}" type="presParOf" srcId="{94964F5D-C3DC-4AC5-8095-1BDADF8FF418}" destId="{087BC218-F739-4EE7-B8D4-44C5322B7AB6}" srcOrd="0" destOrd="0" presId="urn:microsoft.com/office/officeart/2018/2/layout/IconVerticalSolidList"/>
    <dgm:cxn modelId="{B044CC0E-96DA-4C93-BE77-7FAB20D37AE2}" type="presParOf" srcId="{94964F5D-C3DC-4AC5-8095-1BDADF8FF418}" destId="{E3B83A84-AC7A-4B31-9E5C-3DA53AC93365}" srcOrd="1" destOrd="0" presId="urn:microsoft.com/office/officeart/2018/2/layout/IconVerticalSolidList"/>
    <dgm:cxn modelId="{E39CF203-2325-4B01-BD6D-B19BFED229EE}" type="presParOf" srcId="{94964F5D-C3DC-4AC5-8095-1BDADF8FF418}" destId="{841FCAFC-FDB3-4345-95B7-BBCEB4EF3D39}" srcOrd="2" destOrd="0" presId="urn:microsoft.com/office/officeart/2018/2/layout/IconVerticalSolidList"/>
    <dgm:cxn modelId="{34DD2931-D45E-4A7E-B95A-A7A82AD0B04A}" type="presParOf" srcId="{94964F5D-C3DC-4AC5-8095-1BDADF8FF418}" destId="{4BD39650-2DF9-4CA0-B525-459FBD817F71}" srcOrd="3" destOrd="0" presId="urn:microsoft.com/office/officeart/2018/2/layout/IconVerticalSolidList"/>
    <dgm:cxn modelId="{8B7EF818-ADFD-4C3F-9E8D-7DC11AE7A22E}" type="presParOf" srcId="{040E6A1D-82C4-4BBD-AF1A-0961851C5526}" destId="{579861EA-EFF8-44EF-BFAC-175691105037}" srcOrd="1" destOrd="0" presId="urn:microsoft.com/office/officeart/2018/2/layout/IconVerticalSolidList"/>
    <dgm:cxn modelId="{83E74C15-0480-47E9-B9A8-C29A9EDF7435}" type="presParOf" srcId="{040E6A1D-82C4-4BBD-AF1A-0961851C5526}" destId="{DA42CE3F-B622-4754-AB6E-C0EB4AEDC8A6}" srcOrd="2" destOrd="0" presId="urn:microsoft.com/office/officeart/2018/2/layout/IconVerticalSolidList"/>
    <dgm:cxn modelId="{CD8E1B3E-81D9-4F39-A9AD-0C581A37C0A4}" type="presParOf" srcId="{DA42CE3F-B622-4754-AB6E-C0EB4AEDC8A6}" destId="{1C9F075C-7281-433A-8F1C-1140C6A55988}" srcOrd="0" destOrd="0" presId="urn:microsoft.com/office/officeart/2018/2/layout/IconVerticalSolidList"/>
    <dgm:cxn modelId="{A409B41D-66EB-4873-9938-1F936BA04D39}" type="presParOf" srcId="{DA42CE3F-B622-4754-AB6E-C0EB4AEDC8A6}" destId="{0BF957F9-F6E8-4AF6-80AA-61D03A827013}" srcOrd="1" destOrd="0" presId="urn:microsoft.com/office/officeart/2018/2/layout/IconVerticalSolidList"/>
    <dgm:cxn modelId="{D0D3B815-6F67-433F-BB46-E632700E07EF}" type="presParOf" srcId="{DA42CE3F-B622-4754-AB6E-C0EB4AEDC8A6}" destId="{24A45F09-1A69-401C-954D-8B4DF29940CC}" srcOrd="2" destOrd="0" presId="urn:microsoft.com/office/officeart/2018/2/layout/IconVerticalSolidList"/>
    <dgm:cxn modelId="{CBF09E5C-AB03-44A7-9F05-9991BCA9F10B}" type="presParOf" srcId="{DA42CE3F-B622-4754-AB6E-C0EB4AEDC8A6}" destId="{7CC45475-F6F9-430C-8A24-650B9871E2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FEF47-7C4D-4C6E-8F92-6A36816A1CA6}">
      <dsp:nvSpPr>
        <dsp:cNvPr id="0" name=""/>
        <dsp:cNvSpPr/>
      </dsp:nvSpPr>
      <dsp:spPr>
        <a:xfrm>
          <a:off x="685072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A67C4-30AE-4972-9CB2-C2EEF51713C9}">
      <dsp:nvSpPr>
        <dsp:cNvPr id="0" name=""/>
        <dsp:cNvSpPr/>
      </dsp:nvSpPr>
      <dsp:spPr>
        <a:xfrm>
          <a:off x="967909" y="282836"/>
          <a:ext cx="1740535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Cotiviti can </a:t>
          </a:r>
          <a:r>
            <a:rPr lang="en-US" sz="1200" b="1" kern="1200"/>
            <a:t>transform healthcare content management</a:t>
          </a:r>
          <a:r>
            <a:rPr lang="en-US" sz="1200" kern="1200"/>
            <a:t> by leveraging advanced data tech and analytics. By integrating these insights:</a:t>
          </a:r>
        </a:p>
      </dsp:txBody>
      <dsp:txXfrm>
        <a:off x="1052875" y="367802"/>
        <a:ext cx="1570603" cy="1570603"/>
      </dsp:txXfrm>
    </dsp:sp>
    <dsp:sp modelId="{41386153-FA2E-4C51-8B13-882764BB3557}">
      <dsp:nvSpPr>
        <dsp:cNvPr id="0" name=""/>
        <dsp:cNvSpPr/>
      </dsp:nvSpPr>
      <dsp:spPr>
        <a:xfrm>
          <a:off x="3013038" y="282836"/>
          <a:ext cx="1740535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Billing errors can be reduced</a:t>
          </a:r>
          <a:r>
            <a:rPr lang="en-US" sz="1200" kern="1200"/>
            <a:t>, leading to </a:t>
          </a:r>
          <a:r>
            <a:rPr lang="en-US" sz="1200" b="1" kern="1200"/>
            <a:t>lower costs for patients</a:t>
          </a:r>
          <a:r>
            <a:rPr lang="en-US" sz="1200" kern="1200"/>
            <a:t>.</a:t>
          </a:r>
        </a:p>
      </dsp:txBody>
      <dsp:txXfrm>
        <a:off x="3098004" y="367802"/>
        <a:ext cx="1570603" cy="1570603"/>
      </dsp:txXfrm>
    </dsp:sp>
    <dsp:sp modelId="{25FD8CC1-5A44-4CE0-8F70-3B8B183338B7}">
      <dsp:nvSpPr>
        <dsp:cNvPr id="0" name=""/>
        <dsp:cNvSpPr/>
      </dsp:nvSpPr>
      <dsp:spPr>
        <a:xfrm>
          <a:off x="967909" y="2327965"/>
          <a:ext cx="1740535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Clinical practices can be standardized</a:t>
          </a:r>
          <a:r>
            <a:rPr lang="en-US" sz="1200" kern="1200"/>
            <a:t>, providing </a:t>
          </a:r>
          <a:r>
            <a:rPr lang="en-US" sz="1200" b="1" kern="1200"/>
            <a:t>better care at reduced costs</a:t>
          </a:r>
          <a:r>
            <a:rPr lang="en-US" sz="1200" kern="1200"/>
            <a:t>.</a:t>
          </a:r>
        </a:p>
      </dsp:txBody>
      <dsp:txXfrm>
        <a:off x="1052875" y="2412931"/>
        <a:ext cx="1570603" cy="1570603"/>
      </dsp:txXfrm>
    </dsp:sp>
    <dsp:sp modelId="{4C2AAFE9-A3C1-445B-BC90-3500B9425D66}">
      <dsp:nvSpPr>
        <dsp:cNvPr id="0" name=""/>
        <dsp:cNvSpPr/>
      </dsp:nvSpPr>
      <dsp:spPr>
        <a:xfrm>
          <a:off x="3013038" y="2327965"/>
          <a:ext cx="1740535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Hospital revenues can be optimized</a:t>
          </a:r>
          <a:r>
            <a:rPr lang="en-US" sz="1200" kern="1200"/>
            <a:t>, ensuring they capture all eligible payments without burdening patients.</a:t>
          </a:r>
        </a:p>
      </dsp:txBody>
      <dsp:txXfrm>
        <a:off x="3098004" y="2412931"/>
        <a:ext cx="1570603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BC218-F739-4EE7-B8D4-44C5322B7AB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83A84-AC7A-4B31-9E5C-3DA53AC93365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39650-2DF9-4CA0-B525-459FBD817F71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Cotiviti can become a leader in </a:t>
          </a:r>
          <a:r>
            <a:rPr lang="en-US" sz="1800" b="1" kern="1200" dirty="0"/>
            <a:t>content management transformation</a:t>
          </a:r>
          <a:r>
            <a:rPr lang="en-US" sz="1800" kern="1200" dirty="0"/>
            <a:t> through data-driven decisions. </a:t>
          </a:r>
          <a:r>
            <a:rPr lang="en-US" sz="1800" kern="1200"/>
            <a:t>The </a:t>
          </a:r>
          <a:r>
            <a:rPr lang="en-US" sz="1800" kern="1200" dirty="0"/>
            <a:t>POC demonstrates how hospitals can use analytics to reduce inefficiencies in billing, coding, and clinical practices, which ultimately results in </a:t>
          </a:r>
          <a:r>
            <a:rPr lang="en-US" sz="1800" b="1" kern="1200" dirty="0"/>
            <a:t>better care at a lower cost</a:t>
          </a:r>
          <a:r>
            <a:rPr lang="en-US" sz="1800" kern="1200" dirty="0"/>
            <a:t>, aligning perfectly with Cotiviti's mission.</a:t>
          </a:r>
        </a:p>
      </dsp:txBody>
      <dsp:txXfrm>
        <a:off x="1509882" y="708097"/>
        <a:ext cx="9005717" cy="1307257"/>
      </dsp:txXfrm>
    </dsp:sp>
    <dsp:sp modelId="{1C9F075C-7281-433A-8F1C-1140C6A55988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57F9-F6E8-4AF6-80AA-61D03A82701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45475-F6F9-430C-8A24-650B9871E2DB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Thank You for this opportunity it was a great learning experience</a:t>
          </a:r>
          <a:r>
            <a:rPr lang="en-US" sz="1800" kern="1200">
              <a:sym typeface="Wingdings" panose="05000000000000000000" pitchFamily="2" charset="2"/>
            </a:rPr>
            <a:t></a:t>
          </a:r>
          <a:endParaRPr lang="en-US" sz="18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EC4C-DE47-01D9-EEEB-6712EE9AB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0F73-573B-BF75-068B-FA0725DA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1D26-80B1-F721-C686-728FBF73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38EE-D9A4-9601-2C06-9A171F15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A704-CA01-A855-910E-B74550AA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A16-F15C-819B-BD31-66D2CA49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C8A7-9A84-5D47-BD55-A1F0E2BD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4A0-D4C0-E5A6-04A4-91C881F3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4C62-0D53-E80B-353C-1EE76F8C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70E1-419B-FC40-294C-8963403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8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04BB9-7762-61F3-5380-6094FCD6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C3EA-99CF-EDA0-C54F-98650243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5D70-5E5F-2359-F71D-8EDBF883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1898-7A3D-6012-6604-39C6666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B002-D9FD-3696-7B36-FBA0E726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3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2B5E-C262-C308-C508-142FA0E4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8351-FC81-A75C-8D11-555AD35F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763E-D294-838E-98B0-B63D2BA2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8B7B-786D-7248-E020-1D217E13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1852-6066-D188-9431-99FFB3A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C3F3-EA56-6561-EEBC-9DBBA93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D5C7-D169-190E-84CB-79FD32BA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87DF-A804-026F-F54C-23E7533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B87A-5653-3A43-F59F-B456E190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E425-A118-ECAA-F044-C5FC63C6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43BC-9F14-9BBB-9D08-6B6D845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ECD6-2F3C-8A06-65D2-7B8831EB0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FD2E4-46F2-44C6-1BC1-D76F2A4A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9E2E-042B-E7C2-1A0D-CEC90FDC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1F1E-1ED4-8E1D-9448-254C53C9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6DFC-CD08-FDE3-1791-82E8681B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4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C8CF-08E3-57FC-59F2-9F42767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C765-35B4-DEAE-11B8-A18BF9D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41CDF-A699-A007-F7D3-509F688A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C40CA-589D-CBF5-E2E3-734FA46D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96B2B-4D6F-CE62-3AE6-4C28A4910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71015-C1FD-7984-313E-FC662C55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7C582-F8D7-0934-CCCD-A75722F7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7DDE-54C8-176C-C9AB-D1DA2993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E1CA-8A61-2967-9ECE-983B8B6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1ECC-069B-B660-2406-B01BD185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78A0-2032-5A36-F7FE-FF1EF39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3C56-C3A8-4D2E-5FED-C34A1DE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8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C8E07-7700-17D7-00CF-4D11005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9122F-AD47-9F95-FD8B-FBCC655D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78826-754D-5B37-0410-FFB1131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FFA-5948-9556-DBCF-6CD85370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E914-B47A-2689-0298-67E2B177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2D66-1653-EBD7-6DA5-5F8ACAE2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ACB1-27C7-D2A4-ECF3-451374DB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F8A2-0E9D-A6B5-9C93-B3937BF5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C5575-18FD-653C-8C0A-5B82CC5E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3832-55AA-78E6-107B-2F7165A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4D99F-0C49-FB58-1E6E-43DB576F6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04716-0918-A9DC-4D74-3B652086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F92F-661A-1177-8C25-23EB3B66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BE7D-2A71-7BE2-5C26-03A446CC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F630-59CD-8C3E-2604-AA7CEED9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1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CAEFD-BBDA-A7EF-1377-4903448D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91A3-7492-A8B5-88E8-F31C7913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2BD7-6ADB-5399-9F10-9FA90C09F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031A1-7472-46F4-B6F7-ADB3AEB780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2606-AA38-FC45-A9AD-58646AF2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C339-3E28-D955-C73B-F8E06F616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CE6B4-B609-4475-96C3-69BA73C79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lona-vinolia-abel-9970502bb/" TargetMode="External"/><Relationship Id="rId2" Type="http://schemas.openxmlformats.org/officeDocument/2006/relationships/hyperlink" Target="mailto:mabel10@ken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6C08F-375F-3948-F87E-C7052C50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management system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C4AC-72B8-68A0-FFF4-F8978A578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Melona Vinolia Abel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Kent state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mabel10@kent.edu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Linked in - </a:t>
            </a:r>
            <a:r>
              <a:rPr lang="en-US" dirty="0">
                <a:hlinkClick r:id="rId3"/>
              </a:rPr>
              <a:t>https://www.linkedin.com/in/melona-vinolia-abel-9970502bb/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healthcare, a CMS helps doctors and nurses </a:t>
            </a:r>
            <a:r>
              <a:rPr lang="en-US" dirty="0">
                <a:solidFill>
                  <a:srgbClr val="FF0000"/>
                </a:solidFill>
              </a:rPr>
              <a:t>organize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important information, like patient records, treatment plans, and medical images.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makes it easier for them to find the information they need </a:t>
            </a:r>
            <a:r>
              <a:rPr lang="en-US" dirty="0">
                <a:solidFill>
                  <a:srgbClr val="FF0000"/>
                </a:solidFill>
              </a:rPr>
              <a:t>to help people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feel better, just like how your organized first aid kit helps you quickly find what you need when someone gets hurt!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5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05B01-F00B-919F-24FB-C299F971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sz="3100" b="1"/>
              <a:t>Call to Action</a:t>
            </a:r>
            <a:br>
              <a:rPr lang="en-IN" sz="3100" b="1"/>
            </a:br>
            <a:endParaRPr lang="en-IN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73B78-162E-F28F-3DC8-F6C6580D7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9882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42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45A62-4B51-43B8-0F0D-EC072BE2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Mission of Cotiviti	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8BBE-8F01-1F83-7505-77512C1B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Cotiviti's mission is 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to improve healthcare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by using data analytics, advanced technology, and provide healthcare with high quality at a  low costs</a:t>
            </a:r>
            <a:r>
              <a:rPr lang="en-US" b="0" i="0" dirty="0"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3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39037-EF91-47CF-D12A-F0B490D9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Hindrance in the Mission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3C2F-4733-658A-4C8F-B6D43258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CONTENT MANAGEMENT SYSTEM </a:t>
            </a:r>
            <a:r>
              <a:rPr lang="en-US" dirty="0"/>
              <a:t>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is a  major issue and that’s why I have selected this topic as I wanted throw some light on it.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C6A07-DA4E-02CC-D6AA-6446F1F5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management system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6F9E-4DCD-6670-784D-6F18281F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Lack of CMS in hospitals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Hospitals </a:t>
            </a:r>
            <a:r>
              <a:rPr lang="en-US" dirty="0">
                <a:solidFill>
                  <a:srgbClr val="FF0000"/>
                </a:solidFill>
              </a:rPr>
              <a:t>lose </a:t>
            </a:r>
            <a:r>
              <a:rPr lang="en-US" b="1" dirty="0">
                <a:solidFill>
                  <a:srgbClr val="FF0000"/>
                </a:solidFill>
              </a:rPr>
              <a:t>$125 billion each year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because of mistakes in billing and coding. These errors happen when information is entered incorrectly. By using a better content management system (CMS), hospitals can make billing more accurate, reduce mistakes, and save a lot of money..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8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C7A60-EF6D-0E4E-532C-99A258ED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31ED-4FCA-3C80-B5AB-29842F21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Error in </a:t>
            </a:r>
            <a:r>
              <a:rPr lang="en-US" dirty="0">
                <a:solidFill>
                  <a:srgbClr val="FF0000"/>
                </a:solidFill>
              </a:rPr>
              <a:t>Billing Policies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Lack of proper </a:t>
            </a:r>
            <a:r>
              <a:rPr lang="en-US" dirty="0">
                <a:solidFill>
                  <a:srgbClr val="FF0000"/>
                </a:solidFill>
              </a:rPr>
              <a:t>Clinical Practice Guidelines </a:t>
            </a:r>
          </a:p>
          <a:p>
            <a:r>
              <a:rPr lang="en-US" dirty="0">
                <a:solidFill>
                  <a:srgbClr val="FF0000"/>
                </a:solidFill>
              </a:rPr>
              <a:t>Summarization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of content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43D3-1D54-6445-DB99-A762B48C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What’s at stake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5023-6C32-61E7-CADE-30BE6771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patients: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-Higher costs , Delay in treatments , Lack of suboptimal care</a:t>
            </a:r>
          </a:p>
          <a:p>
            <a:r>
              <a:rPr lang="en-US" dirty="0">
                <a:solidFill>
                  <a:srgbClr val="FF0000"/>
                </a:solidFill>
              </a:rPr>
              <a:t>For Hospitals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-Revenue loss ,Increase in admissions will lead to increase in costs.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B8540-F46F-1FA5-B633-76854FB9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POC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993-BF52-F9C8-65B7-8AD0304D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my POC we will know the 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  gathered a lot of valuable data using Excel’s pivot tables and visualizations, which has provided you with critical insights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Total Number of Patients &amp; Average Billing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Top 10 hospitals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Gender-wise Health Condition Distribution &amp; Length of Stay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Abnormal test patients target 1</a:t>
            </a:r>
            <a:r>
              <a:rPr lang="en-US" sz="2400" b="1" baseline="30000" dirty="0">
                <a:solidFill>
                  <a:srgbClr val="FF0000"/>
                </a:solidFill>
              </a:rPr>
              <a:t>st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50162-3AC2-ECD7-E434-8BB1B8BA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Data Tech Solves These Issues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D2D4-31B2-2A90-AC40-FF7BEB1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using advanced data analytics, hospitals and healthcare providers can: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Identify Billing and Coding Errors Early:</a:t>
            </a:r>
          </a:p>
          <a:p>
            <a:r>
              <a:rPr lang="en-IN" b="1" dirty="0">
                <a:solidFill>
                  <a:srgbClr val="FF0000"/>
                </a:solidFill>
              </a:rPr>
              <a:t>Make Better Clinical Decisions: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Optimize Contracts and Revenue</a:t>
            </a:r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9F06D-0526-0421-0520-6C410707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IN" dirty="0"/>
              <a:t>Big Idea for Cotiviti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28E95-63D2-58EF-18BA-059F8B99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356357"/>
              </p:ext>
            </p:extLst>
          </p:nvPr>
        </p:nvGraphicFramePr>
        <p:xfrm>
          <a:off x="5827048" y="1904772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otiviti, Inc. - Health Plan Alliance">
            <a:extLst>
              <a:ext uri="{FF2B5EF4-FFF2-40B4-BE49-F238E27FC236}">
                <a16:creationId xmlns:a16="http://schemas.microsoft.com/office/drawing/2014/main" id="{992D9D35-251C-C3B2-0A1A-43C27334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6" y="833209"/>
            <a:ext cx="4727619" cy="47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1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Google Sans</vt:lpstr>
      <vt:lpstr>Wingdings</vt:lpstr>
      <vt:lpstr>Office Theme</vt:lpstr>
      <vt:lpstr>Content management system</vt:lpstr>
      <vt:lpstr>Mission of Cotiviti </vt:lpstr>
      <vt:lpstr>Hindrance in the Mission</vt:lpstr>
      <vt:lpstr>Content management system</vt:lpstr>
      <vt:lpstr>Problems</vt:lpstr>
      <vt:lpstr>What’s at stake</vt:lpstr>
      <vt:lpstr>POC </vt:lpstr>
      <vt:lpstr>How Data Tech Solves These Issues</vt:lpstr>
      <vt:lpstr>Big Idea for Cotiviti</vt:lpstr>
      <vt:lpstr>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Abel, Melona Vinolia</dc:creator>
  <cp:lastModifiedBy>Abel, Melona Vinolia</cp:lastModifiedBy>
  <cp:revision>1</cp:revision>
  <dcterms:created xsi:type="dcterms:W3CDTF">2024-09-05T15:27:11Z</dcterms:created>
  <dcterms:modified xsi:type="dcterms:W3CDTF">2024-09-05T16:29:18Z</dcterms:modified>
</cp:coreProperties>
</file>