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  <p:sldId id="266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oper Hewitt" panose="020B0604020202020204" charset="0"/>
      <p:regular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94622" autoAdjust="0"/>
  </p:normalViewPr>
  <p:slideViewPr>
    <p:cSldViewPr>
      <p:cViewPr>
        <p:scale>
          <a:sx n="60" d="100"/>
          <a:sy n="60" d="100"/>
        </p:scale>
        <p:origin x="1254" y="4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577027" y="981075"/>
            <a:ext cx="3682273" cy="230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00"/>
              </a:lnSpc>
            </a:pPr>
            <a:r>
              <a:rPr lang="az-Latn-AZ" sz="1500" dirty="0">
                <a:solidFill>
                  <a:srgbClr val="F6F6F6"/>
                </a:solidFill>
                <a:latin typeface="Cooper Hewitt"/>
              </a:rPr>
              <a:t>14</a:t>
            </a:r>
            <a:r>
              <a:rPr lang="en-US" sz="1500" dirty="0">
                <a:solidFill>
                  <a:srgbClr val="F6F6F6"/>
                </a:solidFill>
                <a:latin typeface="Cooper Hewitt"/>
              </a:rPr>
              <a:t> </a:t>
            </a:r>
            <a:r>
              <a:rPr lang="az-Latn-AZ" sz="1500" dirty="0">
                <a:solidFill>
                  <a:srgbClr val="F6F6F6"/>
                </a:solidFill>
                <a:latin typeface="Cooper Hewitt"/>
              </a:rPr>
              <a:t>November</a:t>
            </a:r>
            <a:r>
              <a:rPr lang="en-US" sz="1500" dirty="0">
                <a:solidFill>
                  <a:srgbClr val="F6F6F6"/>
                </a:solidFill>
                <a:latin typeface="Cooper Hewitt"/>
              </a:rPr>
              <a:t> 2022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61392" y="930835"/>
            <a:ext cx="1888969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84"/>
              </a:lnSpc>
            </a:pPr>
            <a:r>
              <a:rPr lang="en-US" sz="2320" dirty="0">
                <a:solidFill>
                  <a:srgbClr val="F6F6F6"/>
                </a:solidFill>
                <a:latin typeface="Roboto"/>
              </a:rPr>
              <a:t>H.HƏSƏN</a:t>
            </a:r>
          </a:p>
          <a:p>
            <a:pPr>
              <a:lnSpc>
                <a:spcPts val="2784"/>
              </a:lnSpc>
            </a:pPr>
            <a:r>
              <a:rPr lang="en-US" sz="2320" dirty="0">
                <a:solidFill>
                  <a:srgbClr val="F6F6F6"/>
                </a:solidFill>
                <a:latin typeface="Roboto"/>
              </a:rPr>
              <a:t>N.BAĞDAGÜL</a:t>
            </a:r>
          </a:p>
          <a:p>
            <a:pPr>
              <a:lnSpc>
                <a:spcPts val="2784"/>
              </a:lnSpc>
            </a:pPr>
            <a:r>
              <a:rPr lang="en-US" sz="2320" dirty="0">
                <a:solidFill>
                  <a:srgbClr val="F6F6F6"/>
                </a:solidFill>
                <a:latin typeface="Roboto"/>
              </a:rPr>
              <a:t>M.FUAD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789169" y="2607390"/>
            <a:ext cx="4709659" cy="7373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4999" spc="179" dirty="0">
                <a:solidFill>
                  <a:srgbClr val="F6F6F6"/>
                </a:solidFill>
                <a:latin typeface="Roboto"/>
              </a:rPr>
              <a:t>Labaratotiya </a:t>
            </a:r>
            <a:r>
              <a:rPr lang="en-US" sz="4000" spc="144" dirty="0">
                <a:solidFill>
                  <a:srgbClr val="F6F6F6"/>
                </a:solidFill>
                <a:latin typeface="Roboto"/>
              </a:rPr>
              <a:t>6</a:t>
            </a:r>
            <a:endParaRPr lang="en-US" sz="4999" spc="179" dirty="0">
              <a:solidFill>
                <a:srgbClr val="F6F6F6"/>
              </a:solidFill>
              <a:latin typeface="Roboto"/>
            </a:endParaRPr>
          </a:p>
        </p:txBody>
      </p:sp>
      <p:sp>
        <p:nvSpPr>
          <p:cNvPr id="7" name="AutoShape 7"/>
          <p:cNvSpPr/>
          <p:nvPr/>
        </p:nvSpPr>
        <p:spPr>
          <a:xfrm rot="1447">
            <a:off x="16294480" y="9219997"/>
            <a:ext cx="964812" cy="0"/>
          </a:xfrm>
          <a:prstGeom prst="line">
            <a:avLst/>
          </a:prstGeom>
          <a:ln w="38100" cap="rnd">
            <a:solidFill>
              <a:srgbClr val="F6F6F6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8" name="TextBox 8"/>
          <p:cNvSpPr txBox="1"/>
          <p:nvPr/>
        </p:nvSpPr>
        <p:spPr>
          <a:xfrm rot="-5400000">
            <a:off x="864628" y="1154672"/>
            <a:ext cx="918694" cy="62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7"/>
              </a:lnSpc>
            </a:pPr>
            <a:r>
              <a:rPr lang="en-US" sz="2039" dirty="0">
                <a:solidFill>
                  <a:srgbClr val="F6F6F6"/>
                </a:solidFill>
                <a:latin typeface="Roboto"/>
              </a:rPr>
              <a:t>641 A1</a:t>
            </a:r>
          </a:p>
          <a:p>
            <a:pPr algn="ctr">
              <a:lnSpc>
                <a:spcPts val="2447"/>
              </a:lnSpc>
            </a:pPr>
            <a:r>
              <a:rPr lang="en-US" sz="2039" dirty="0">
                <a:solidFill>
                  <a:srgbClr val="F6F6F6"/>
                </a:solidFill>
                <a:latin typeface="Roboto"/>
              </a:rPr>
              <a:t>TEAM 2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879486" y="4752285"/>
            <a:ext cx="10529027" cy="14770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Kukilərin oğurlanması</a:t>
            </a:r>
            <a:endParaRPr lang="en-US" sz="8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5" name="Прямоугольник 10">
            <a:extLst>
              <a:ext uri="{FF2B5EF4-FFF2-40B4-BE49-F238E27FC236}">
                <a16:creationId xmlns:a16="http://schemas.microsoft.com/office/drawing/2014/main" id="{A0C91F79-6E59-4C15-8A69-9D36B5E94B5E}"/>
              </a:ext>
            </a:extLst>
          </p:cNvPr>
          <p:cNvSpPr/>
          <p:nvPr/>
        </p:nvSpPr>
        <p:spPr>
          <a:xfrm>
            <a:off x="5863827" y="4350686"/>
            <a:ext cx="6560345" cy="1585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az-Latn-AZ" sz="96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Təşəkkürlər</a:t>
            </a:r>
            <a:endParaRPr lang="en-US" sz="960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25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-9939" y="0"/>
            <a:ext cx="18288000" cy="10287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708" y="5905500"/>
            <a:ext cx="10790583" cy="18748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2A5154-2836-4ED0-8220-2F3B91795A37}"/>
              </a:ext>
            </a:extLst>
          </p:cNvPr>
          <p:cNvSpPr txBox="1"/>
          <p:nvPr/>
        </p:nvSpPr>
        <p:spPr>
          <a:xfrm>
            <a:off x="2743200" y="1372339"/>
            <a:ext cx="13166034" cy="3837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az-Latn-AZ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az-Latn-AZ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az-Latn-AZ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Bu Labaratoriya tapşırığı «İstifadəçi» və «Dələduz» arasında baş verir.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az-Latn-AZ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1.Əvvəlcə Apache serverini kompyuterə quraşdırdıq və </a:t>
            </a:r>
            <a:r>
              <a:rPr lang="az-Latn-AZ" sz="2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lab6.adil.az</a:t>
            </a:r>
            <a:r>
              <a:rPr lang="az-Latn-AZ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saytının build fayllını serverimizdəki htdocs qovluğuna yerləşdirdik.</a:t>
            </a:r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2. </a:t>
            </a:r>
            <a:r>
              <a:rPr lang="az-Latn-AZ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İstifadəçinin Kompyuterinə hən hansı uzaqdan müdaxilə edə bilmədiyimizdən bunu simuliyasiya olaraq fiziki şəkildə etdik və İstifadəçinin kompyuterində DNS-i «Dələduz»</a:t>
            </a:r>
            <a:r>
              <a:rPr lang="az-Latn-AZ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-a yönəltdik.</a:t>
            </a:r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-7620"/>
            <a:ext cx="18288000" cy="1028700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505200" y="3009900"/>
            <a:ext cx="11277600" cy="3956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3. </a:t>
            </a:r>
            <a:r>
              <a:rPr lang="az-Latn-AZ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Daha sonra «İstifadəçi»-ilə yönləndirdiyimiz sayta daxil olaraq </a:t>
            </a:r>
            <a:r>
              <a:rPr lang="az-Latn-AZ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İd</a:t>
            </a:r>
            <a:r>
              <a:rPr lang="az-Latn-AZ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və </a:t>
            </a:r>
            <a:r>
              <a:rPr lang="az-Latn-AZ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parol </a:t>
            </a:r>
            <a:r>
              <a:rPr lang="az-Latn-AZ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daxil etdik.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az-Latn-AZ" sz="3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az-Latn-AZ" sz="3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4. «İstifadəçi» kompyuter</a:t>
            </a:r>
            <a:r>
              <a:rPr lang="az-Latn-AZ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 vəzifəsi sona çatdı,indi isə «Dələduz» kompyuterdən Kukiləri oğurlamaq üçün </a:t>
            </a:r>
            <a:r>
              <a:rPr lang="en-US" sz="3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Wireshark</a:t>
            </a:r>
            <a:r>
              <a:rPr lang="az-Latn-AZ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-</a:t>
            </a: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dan istifad</a:t>
            </a:r>
            <a:r>
              <a:rPr lang="az-Latn-AZ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ə etdik və </a:t>
            </a:r>
            <a:r>
              <a:rPr lang="en-US" sz="32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adapter lookback</a:t>
            </a:r>
            <a:r>
              <a:rPr lang="az-Latn-AZ" sz="32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az-Latn-AZ" sz="3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adı ilə başlayan trafikə daxil olduq və Filter</a:t>
            </a:r>
            <a:r>
              <a:rPr lang="az-Latn-AZ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-ə http yazdıq.</a:t>
            </a:r>
            <a:endParaRPr lang="en-US" sz="320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59" y="3799738"/>
            <a:ext cx="15559277" cy="4648200"/>
          </a:xfrm>
          <a:prstGeom prst="rect">
            <a:avLst/>
          </a:prstGeom>
        </p:spPr>
      </p:pic>
      <p:sp>
        <p:nvSpPr>
          <p:cNvPr id="12" name="Прямоугольник 10">
            <a:extLst>
              <a:ext uri="{FF2B5EF4-FFF2-40B4-BE49-F238E27FC236}">
                <a16:creationId xmlns:a16="http://schemas.microsoft.com/office/drawing/2014/main" id="{7A37FB0D-231F-4BC6-9FA7-4BFA6188E2B9}"/>
              </a:ext>
            </a:extLst>
          </p:cNvPr>
          <p:cNvSpPr/>
          <p:nvPr/>
        </p:nvSpPr>
        <p:spPr>
          <a:xfrm>
            <a:off x="4000498" y="2766838"/>
            <a:ext cx="10287000" cy="590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az-Latn-AZ" sz="3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5.Qarşımıza çıxan hissədə </a:t>
            </a:r>
            <a:r>
              <a:rPr lang="az-Latn-AZ" sz="3200" b="1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Get/HTTP </a:t>
            </a:r>
            <a:r>
              <a:rPr lang="az-Latn-AZ" sz="3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olanı seçdik.</a:t>
            </a:r>
            <a:endParaRPr lang="en-US" sz="320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-1" y="0"/>
            <a:ext cx="18288000" cy="10287000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1B9EB65-D4A8-4225-90C9-29BF7D86A2D5}"/>
              </a:ext>
            </a:extLst>
          </p:cNvPr>
          <p:cNvSpPr/>
          <p:nvPr/>
        </p:nvSpPr>
        <p:spPr>
          <a:xfrm>
            <a:off x="1771647" y="2857500"/>
            <a:ext cx="14744702" cy="590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az-Latn-AZ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6</a:t>
            </a:r>
            <a:r>
              <a:rPr lang="az-Latn-AZ" sz="32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Get/HTTP </a:t>
            </a:r>
            <a:r>
              <a:rPr lang="az-Latn-AZ" sz="3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–yə daxil olduqdan sonra açılan pəncərədə </a:t>
            </a:r>
            <a:r>
              <a:rPr lang="az-Latn-AZ" sz="3200" b="1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kukiləri</a:t>
            </a:r>
            <a:r>
              <a:rPr lang="az-Latn-AZ" sz="3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ələ keçirdik.</a:t>
            </a:r>
            <a:endParaRPr lang="en-US" sz="320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226D14-1C1F-4B02-A4E0-F65BD4961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845" y="4914662"/>
            <a:ext cx="11616306" cy="3905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5" name="Прямоугольник 10">
            <a:extLst>
              <a:ext uri="{FF2B5EF4-FFF2-40B4-BE49-F238E27FC236}">
                <a16:creationId xmlns:a16="http://schemas.microsoft.com/office/drawing/2014/main" id="{A0C91F79-6E59-4C15-8A69-9D36B5E94B5E}"/>
              </a:ext>
            </a:extLst>
          </p:cNvPr>
          <p:cNvSpPr/>
          <p:nvPr/>
        </p:nvSpPr>
        <p:spPr>
          <a:xfrm>
            <a:off x="2790823" y="4584949"/>
            <a:ext cx="12706353" cy="1117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az-Latn-AZ" sz="3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Kukiləri əldə etdikdən sonra 2 məqamı həll etməliydik və bunun üçün biz online </a:t>
            </a:r>
            <a:r>
              <a:rPr lang="az-Latn-AZ" sz="32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decodding</a:t>
            </a:r>
            <a:r>
              <a:rPr lang="az-Latn-AZ" sz="3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proqramı olan </a:t>
            </a:r>
            <a:r>
              <a:rPr lang="az-Latn-AZ" sz="32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Base64</a:t>
            </a:r>
            <a:r>
              <a:rPr lang="az-Latn-AZ" sz="3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–dən istifadə etdik.</a:t>
            </a:r>
            <a:endParaRPr lang="en-US" sz="320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38100"/>
            <a:ext cx="18288000" cy="10287000"/>
          </a:xfrm>
          <a:prstGeom prst="rect">
            <a:avLst/>
          </a:prstGeom>
        </p:spPr>
      </p:pic>
      <p:sp>
        <p:nvSpPr>
          <p:cNvPr id="5" name="Прямоугольник 10">
            <a:extLst>
              <a:ext uri="{FF2B5EF4-FFF2-40B4-BE49-F238E27FC236}">
                <a16:creationId xmlns:a16="http://schemas.microsoft.com/office/drawing/2014/main" id="{A0C91F79-6E59-4C15-8A69-9D36B5E94B5E}"/>
              </a:ext>
            </a:extLst>
          </p:cNvPr>
          <p:cNvSpPr/>
          <p:nvPr/>
        </p:nvSpPr>
        <p:spPr>
          <a:xfrm>
            <a:off x="4393404" y="1385002"/>
            <a:ext cx="9501189" cy="1117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az-Latn-AZ" sz="32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Secret-message </a:t>
            </a:r>
            <a:r>
              <a:rPr lang="az-Latn-AZ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-</a:t>
            </a:r>
            <a:r>
              <a:rPr lang="az-Latn-AZ" sz="3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  </a:t>
            </a:r>
            <a:r>
              <a:rPr lang="az-Latn-AZ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kukilərdən kopyalayıb </a:t>
            </a:r>
            <a:r>
              <a:rPr lang="az-Latn-AZ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Base 64-ə </a:t>
            </a:r>
            <a:r>
              <a:rPr lang="az-Latn-AZ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yapışdırdıq.Beləliklə Gizli mesajı görmüş olduq.</a:t>
            </a:r>
            <a:endParaRPr lang="en-US" sz="320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15CD3-2FC9-4373-8FAF-FFE303655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836" y="3467100"/>
            <a:ext cx="6803364" cy="4634187"/>
          </a:xfrm>
          <a:prstGeom prst="rect">
            <a:avLst/>
          </a:prstGeom>
        </p:spPr>
      </p:pic>
      <p:sp>
        <p:nvSpPr>
          <p:cNvPr id="6" name="Прямоугольник 10">
            <a:extLst>
              <a:ext uri="{FF2B5EF4-FFF2-40B4-BE49-F238E27FC236}">
                <a16:creationId xmlns:a16="http://schemas.microsoft.com/office/drawing/2014/main" id="{2FDAA984-8EF2-43CB-A6D8-A2106CA4699B}"/>
              </a:ext>
            </a:extLst>
          </p:cNvPr>
          <p:cNvSpPr/>
          <p:nvPr/>
        </p:nvSpPr>
        <p:spPr>
          <a:xfrm>
            <a:off x="5285679" y="8901998"/>
            <a:ext cx="7161677" cy="590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az-Latn-AZ" sz="3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Bu arada </a:t>
            </a:r>
            <a:r>
              <a:rPr lang="az-Latn-AZ" sz="32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motivasiya</a:t>
            </a:r>
            <a:r>
              <a:rPr lang="az-Latn-AZ" sz="3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üçün təşəkkürlər.</a:t>
            </a:r>
            <a:endParaRPr lang="en-US" sz="320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90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38100"/>
            <a:ext cx="18288000" cy="10287000"/>
          </a:xfrm>
          <a:prstGeom prst="rect">
            <a:avLst/>
          </a:prstGeom>
        </p:spPr>
      </p:pic>
      <p:sp>
        <p:nvSpPr>
          <p:cNvPr id="5" name="Прямоугольник 10">
            <a:extLst>
              <a:ext uri="{FF2B5EF4-FFF2-40B4-BE49-F238E27FC236}">
                <a16:creationId xmlns:a16="http://schemas.microsoft.com/office/drawing/2014/main" id="{A0C91F79-6E59-4C15-8A69-9D36B5E94B5E}"/>
              </a:ext>
            </a:extLst>
          </p:cNvPr>
          <p:cNvSpPr/>
          <p:nvPr/>
        </p:nvSpPr>
        <p:spPr>
          <a:xfrm>
            <a:off x="4482702" y="1332830"/>
            <a:ext cx="10313196" cy="1117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az-Latn-AZ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Parolu</a:t>
            </a:r>
            <a:r>
              <a:rPr lang="az-Latn-AZ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da eyni ilə gizli mesaj kimi kukilərdən kopyalayıb </a:t>
            </a:r>
            <a:r>
              <a:rPr lang="az-Latn-AZ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Base 64-ə </a:t>
            </a:r>
            <a:r>
              <a:rPr lang="az-Latn-AZ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yapışdırdıq.Beləliklə Parolu görmüş olduq.</a:t>
            </a:r>
            <a:endParaRPr lang="en-US" sz="320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EF7C68-0581-4FD9-8A90-D27B31041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086100"/>
            <a:ext cx="73914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70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5" name="Прямоугольник 10">
            <a:extLst>
              <a:ext uri="{FF2B5EF4-FFF2-40B4-BE49-F238E27FC236}">
                <a16:creationId xmlns:a16="http://schemas.microsoft.com/office/drawing/2014/main" id="{A0C91F79-6E59-4C15-8A69-9D36B5E94B5E}"/>
              </a:ext>
            </a:extLst>
          </p:cNvPr>
          <p:cNvSpPr/>
          <p:nvPr/>
        </p:nvSpPr>
        <p:spPr>
          <a:xfrm>
            <a:off x="3033711" y="4026399"/>
            <a:ext cx="12220577" cy="1117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az-Latn-AZ" sz="3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Beləliklə Labaratoriya 6 da «İstifadəçi» -nin  </a:t>
            </a:r>
            <a:r>
              <a:rPr lang="az-Latn-AZ" sz="32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İd</a:t>
            </a:r>
            <a:r>
              <a:rPr lang="az-Latn-AZ" sz="3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və </a:t>
            </a:r>
            <a:r>
              <a:rPr lang="az-Latn-AZ" sz="32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Parolunu</a:t>
            </a:r>
            <a:r>
              <a:rPr lang="az-Latn-AZ" sz="3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bundan əlavə </a:t>
            </a:r>
            <a:r>
              <a:rPr lang="az-Latn-AZ" sz="32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Gizli mesajı </a:t>
            </a:r>
            <a:r>
              <a:rPr lang="az-Latn-AZ" sz="3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deşifrə etməyi öyrəndik.</a:t>
            </a:r>
            <a:endParaRPr lang="en-US" sz="320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802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247</Words>
  <Application>Microsoft Office PowerPoint</Application>
  <PresentationFormat>Custom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Roboto</vt:lpstr>
      <vt:lpstr>Arial</vt:lpstr>
      <vt:lpstr>Calibri</vt:lpstr>
      <vt:lpstr>Cooper Hewitt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Company Profile Presentation</dc:title>
  <dc:creator>user</dc:creator>
  <cp:lastModifiedBy>HƏSƏN HƏMİDOV</cp:lastModifiedBy>
  <cp:revision>13</cp:revision>
  <dcterms:created xsi:type="dcterms:W3CDTF">2006-08-16T00:00:00Z</dcterms:created>
  <dcterms:modified xsi:type="dcterms:W3CDTF">2022-11-12T21:15:38Z</dcterms:modified>
  <dc:identifier>DAFQaCL4Hfs</dc:identifier>
</cp:coreProperties>
</file>