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56" r:id="rId3"/>
    <p:sldId id="258" r:id="rId4"/>
    <p:sldId id="257" r:id="rId5"/>
    <p:sldId id="259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60" r:id="rId20"/>
    <p:sldId id="275" r:id="rId21"/>
    <p:sldId id="276" r:id="rId2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5FAA21FD-DE65-4BB1-9971-06D7D8BC7256}">
          <p14:sldIdLst>
            <p14:sldId id="277"/>
            <p14:sldId id="256"/>
            <p14:sldId id="258"/>
            <p14:sldId id="257"/>
            <p14:sldId id="259"/>
            <p14:sldId id="261"/>
            <p14:sldId id="262"/>
            <p14:sldId id="263"/>
            <p14:sldId id="266"/>
            <p14:sldId id="265"/>
            <p14:sldId id="264"/>
            <p14:sldId id="267"/>
            <p14:sldId id="268"/>
            <p14:sldId id="269"/>
            <p14:sldId id="270"/>
            <p14:sldId id="272"/>
            <p14:sldId id="273"/>
            <p14:sldId id="271"/>
            <p14:sldId id="260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s\Dropbox\Ingenieursproject\Rendementsbepaling\rendeme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s\Dropbox\Ingenieursproject\Rendementsbepaling\rendeme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s\Dropbox\Ingenieursproject\Rendementsbepaling\rendeme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BE"/>
              <a:t>Rendement i.f.v. duur v/d puls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>
        <c:manualLayout>
          <c:layoutTarget val="inner"/>
          <c:xMode val="edge"/>
          <c:yMode val="edge"/>
          <c:x val="6.1494632302151152E-2"/>
          <c:y val="7.0310220819808325E-2"/>
          <c:w val="0.87349257119727564"/>
          <c:h val="0.8214455463821660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xVal>
            <c:numRef>
              <c:f>Blad1!$C$5:$C$25</c:f>
              <c:numCache>
                <c:formatCode>General</c:formatCode>
                <c:ptCount val="21"/>
                <c:pt idx="0">
                  <c:v>20</c:v>
                </c:pt>
                <c:pt idx="1">
                  <c:v>19</c:v>
                </c:pt>
                <c:pt idx="2">
                  <c:v>18</c:v>
                </c:pt>
                <c:pt idx="3">
                  <c:v>17</c:v>
                </c:pt>
                <c:pt idx="4">
                  <c:v>16</c:v>
                </c:pt>
                <c:pt idx="5">
                  <c:v>15</c:v>
                </c:pt>
                <c:pt idx="6">
                  <c:v>14</c:v>
                </c:pt>
                <c:pt idx="7">
                  <c:v>13</c:v>
                </c:pt>
                <c:pt idx="8">
                  <c:v>12</c:v>
                </c:pt>
                <c:pt idx="9">
                  <c:v>11</c:v>
                </c:pt>
                <c:pt idx="10">
                  <c:v>10</c:v>
                </c:pt>
                <c:pt idx="11">
                  <c:v>9</c:v>
                </c:pt>
                <c:pt idx="12">
                  <c:v>8</c:v>
                </c:pt>
                <c:pt idx="13">
                  <c:v>7</c:v>
                </c:pt>
                <c:pt idx="14">
                  <c:v>6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</c:numCache>
            </c:numRef>
          </c:xVal>
          <c:yVal>
            <c:numRef>
              <c:f>Blad1!$H$5:$H$25</c:f>
              <c:numCache>
                <c:formatCode>General</c:formatCode>
                <c:ptCount val="21"/>
                <c:pt idx="0">
                  <c:v>1.7935054481287929</c:v>
                </c:pt>
                <c:pt idx="1">
                  <c:v>1.8293203695580917</c:v>
                </c:pt>
                <c:pt idx="2">
                  <c:v>1.8745262208182991</c:v>
                </c:pt>
                <c:pt idx="3">
                  <c:v>1.9219673461996651</c:v>
                </c:pt>
                <c:pt idx="4">
                  <c:v>1.9311869341902359</c:v>
                </c:pt>
                <c:pt idx="5">
                  <c:v>2.0030320768233523</c:v>
                </c:pt>
                <c:pt idx="6">
                  <c:v>2.2034998545040323</c:v>
                </c:pt>
                <c:pt idx="7">
                  <c:v>2.2816236156994898</c:v>
                </c:pt>
                <c:pt idx="8">
                  <c:v>2.3396181926751467</c:v>
                </c:pt>
                <c:pt idx="9">
                  <c:v>2.383620903882846</c:v>
                </c:pt>
                <c:pt idx="10">
                  <c:v>2.6667263784163939</c:v>
                </c:pt>
                <c:pt idx="11">
                  <c:v>2.6863699143173401</c:v>
                </c:pt>
                <c:pt idx="12">
                  <c:v>2.6956961917510522</c:v>
                </c:pt>
                <c:pt idx="13">
                  <c:v>2.8288956745158926</c:v>
                </c:pt>
                <c:pt idx="14">
                  <c:v>3.3665877940338311</c:v>
                </c:pt>
                <c:pt idx="15">
                  <c:v>3.6173021915582568</c:v>
                </c:pt>
                <c:pt idx="16">
                  <c:v>4.0739914485862574</c:v>
                </c:pt>
                <c:pt idx="17">
                  <c:v>4.0928617756767398</c:v>
                </c:pt>
              </c:numCache>
            </c:numRef>
          </c:y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-1651774464"/>
        <c:axId val="-1651780448"/>
      </c:scatterChart>
      <c:valAx>
        <c:axId val="-1651774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sz="1600" dirty="0"/>
                  <a:t>Duur v/d puls (</a:t>
                </a:r>
                <a:r>
                  <a:rPr lang="nl-BE" sz="1600" dirty="0" err="1"/>
                  <a:t>ms</a:t>
                </a:r>
                <a:r>
                  <a:rPr lang="nl-BE" sz="1600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-1651780448"/>
        <c:crosses val="autoZero"/>
        <c:crossBetween val="midCat"/>
      </c:valAx>
      <c:valAx>
        <c:axId val="-165178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sz="1600" dirty="0"/>
                  <a:t>Rendement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-1651774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BE"/>
              <a:t>Toerental i.f.v. de bronspanning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Blad1!$J$5:$J$22</c:f>
              <c:numCache>
                <c:formatCode>General</c:formatCode>
                <c:ptCount val="1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</c:numCache>
            </c:numRef>
          </c:xVal>
          <c:yVal>
            <c:numRef>
              <c:f>Blad1!$L$5:$L$22</c:f>
              <c:numCache>
                <c:formatCode>General</c:formatCode>
                <c:ptCount val="18"/>
                <c:pt idx="0">
                  <c:v>119.71268954509179</c:v>
                </c:pt>
                <c:pt idx="1">
                  <c:v>206.04395604395603</c:v>
                </c:pt>
                <c:pt idx="2">
                  <c:v>251.04602510460253</c:v>
                </c:pt>
                <c:pt idx="3">
                  <c:v>306.43513789581209</c:v>
                </c:pt>
                <c:pt idx="4">
                  <c:v>369.00369003690031</c:v>
                </c:pt>
                <c:pt idx="5">
                  <c:v>497.34748010610082</c:v>
                </c:pt>
                <c:pt idx="6">
                  <c:v>527.79732582688257</c:v>
                </c:pt>
                <c:pt idx="7">
                  <c:v>584.1121495327103</c:v>
                </c:pt>
                <c:pt idx="8">
                  <c:v>651.6072980017376</c:v>
                </c:pt>
                <c:pt idx="9">
                  <c:v>713.60608943862997</c:v>
                </c:pt>
                <c:pt idx="10">
                  <c:v>790.72219293621504</c:v>
                </c:pt>
                <c:pt idx="11">
                  <c:v>813.89039609332599</c:v>
                </c:pt>
                <c:pt idx="12">
                  <c:v>876.1682242990654</c:v>
                </c:pt>
                <c:pt idx="13">
                  <c:v>892.85714285714289</c:v>
                </c:pt>
                <c:pt idx="14">
                  <c:v>956.02294455066931</c:v>
                </c:pt>
                <c:pt idx="15">
                  <c:v>1008.7424344317417</c:v>
                </c:pt>
                <c:pt idx="16">
                  <c:v>1039.5010395010395</c:v>
                </c:pt>
                <c:pt idx="17">
                  <c:v>1184.834123222749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04298352"/>
        <c:axId val="-1904297808"/>
      </c:scatterChart>
      <c:valAx>
        <c:axId val="-1904298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sz="1600" dirty="0" smtClean="0"/>
                  <a:t>Bronspanning (V)</a:t>
                </a:r>
                <a:endParaRPr lang="nl-BE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-1904297808"/>
        <c:crosses val="autoZero"/>
        <c:crossBetween val="midCat"/>
      </c:valAx>
      <c:valAx>
        <c:axId val="-190429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sz="1600" dirty="0"/>
                  <a:t>Toerental</a:t>
                </a:r>
                <a:r>
                  <a:rPr lang="nl-BE" sz="1600" baseline="0" dirty="0"/>
                  <a:t> per </a:t>
                </a:r>
                <a:r>
                  <a:rPr lang="nl-BE" sz="1600" baseline="0" dirty="0" smtClean="0"/>
                  <a:t>minuut</a:t>
                </a:r>
                <a:endParaRPr lang="nl-BE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-1904298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BE"/>
              <a:t>Rendement i.f.v. de</a:t>
            </a:r>
            <a:r>
              <a:rPr lang="nl-BE" baseline="0"/>
              <a:t> bronspanning</a:t>
            </a:r>
            <a:endParaRPr lang="nl-B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>
        <c:manualLayout>
          <c:layoutTarget val="inner"/>
          <c:xMode val="edge"/>
          <c:yMode val="edge"/>
          <c:x val="8.2839749252359957E-2"/>
          <c:y val="6.6344311997380861E-2"/>
          <c:w val="0.90047194680827103"/>
          <c:h val="0.7754853522730407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Blad1!$J$5:$J$22</c:f>
              <c:numCache>
                <c:formatCode>General</c:formatCode>
                <c:ptCount val="1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</c:numCache>
            </c:numRef>
          </c:xVal>
          <c:yVal>
            <c:numRef>
              <c:f>Blad1!$P$5:$P$22</c:f>
              <c:numCache>
                <c:formatCode>General</c:formatCode>
                <c:ptCount val="18"/>
                <c:pt idx="0">
                  <c:v>2.967036744360191</c:v>
                </c:pt>
                <c:pt idx="1">
                  <c:v>3.4564903031200989</c:v>
                </c:pt>
                <c:pt idx="2">
                  <c:v>3.7024826762451064</c:v>
                </c:pt>
                <c:pt idx="3">
                  <c:v>3.8923696152730956</c:v>
                </c:pt>
                <c:pt idx="4">
                  <c:v>4.0592302689290243</c:v>
                </c:pt>
                <c:pt idx="5">
                  <c:v>4.209218405710196</c:v>
                </c:pt>
                <c:pt idx="6">
                  <c:v>4.3110830627652437</c:v>
                </c:pt>
                <c:pt idx="7">
                  <c:v>4.3955378671296472</c:v>
                </c:pt>
                <c:pt idx="8">
                  <c:v>4.3713132344616028</c:v>
                </c:pt>
                <c:pt idx="9">
                  <c:v>4.3011184733288106</c:v>
                </c:pt>
                <c:pt idx="10">
                  <c:v>4.2337297850309552</c:v>
                </c:pt>
                <c:pt idx="11">
                  <c:v>4.2118416910550796</c:v>
                </c:pt>
                <c:pt idx="12">
                  <c:v>4.1914616856347333</c:v>
                </c:pt>
                <c:pt idx="13">
                  <c:v>4.1754293769939217</c:v>
                </c:pt>
                <c:pt idx="14">
                  <c:v>4.1108150390517091</c:v>
                </c:pt>
                <c:pt idx="15">
                  <c:v>3.958510266031757</c:v>
                </c:pt>
                <c:pt idx="16">
                  <c:v>3.918443505158129</c:v>
                </c:pt>
                <c:pt idx="17">
                  <c:v>3.8834926593321808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04305424"/>
        <c:axId val="-1904292912"/>
      </c:scatterChart>
      <c:valAx>
        <c:axId val="-1904305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sz="1600"/>
                  <a:t>Bronspanning (V)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-1904292912"/>
        <c:crosses val="autoZero"/>
        <c:crossBetween val="midCat"/>
      </c:valAx>
      <c:valAx>
        <c:axId val="-190429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sz="1600"/>
                  <a:t>Rendement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-1904305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BE"/>
              <a:t>Rendement i.f.v. de belasting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xVal>
            <c:numRef>
              <c:f>Blad1!$W$5:$W$17</c:f>
              <c:numCache>
                <c:formatCode>General</c:formatCode>
                <c:ptCount val="13"/>
                <c:pt idx="0">
                  <c:v>26</c:v>
                </c:pt>
                <c:pt idx="1">
                  <c:v>24</c:v>
                </c:pt>
                <c:pt idx="2">
                  <c:v>22</c:v>
                </c:pt>
                <c:pt idx="3">
                  <c:v>20</c:v>
                </c:pt>
                <c:pt idx="4">
                  <c:v>18</c:v>
                </c:pt>
                <c:pt idx="5">
                  <c:v>16</c:v>
                </c:pt>
                <c:pt idx="6">
                  <c:v>14</c:v>
                </c:pt>
                <c:pt idx="7">
                  <c:v>12</c:v>
                </c:pt>
                <c:pt idx="8">
                  <c:v>10</c:v>
                </c:pt>
                <c:pt idx="9">
                  <c:v>8</c:v>
                </c:pt>
                <c:pt idx="10">
                  <c:v>6</c:v>
                </c:pt>
                <c:pt idx="11">
                  <c:v>4</c:v>
                </c:pt>
                <c:pt idx="12">
                  <c:v>2</c:v>
                </c:pt>
              </c:numCache>
            </c:numRef>
          </c:xVal>
          <c:yVal>
            <c:numRef>
              <c:f>Blad1!$X$5:$X$17</c:f>
              <c:numCache>
                <c:formatCode>General</c:formatCode>
                <c:ptCount val="13"/>
                <c:pt idx="0">
                  <c:v>4.1481012727563105</c:v>
                </c:pt>
                <c:pt idx="1">
                  <c:v>4.2721696637675342</c:v>
                </c:pt>
                <c:pt idx="2">
                  <c:v>4.3413066802343661</c:v>
                </c:pt>
                <c:pt idx="3">
                  <c:v>4.6600234607944451</c:v>
                </c:pt>
                <c:pt idx="4">
                  <c:v>4.7874019623276229</c:v>
                </c:pt>
                <c:pt idx="5">
                  <c:v>4.8742934648842757</c:v>
                </c:pt>
                <c:pt idx="6">
                  <c:v>5.0303608598694902</c:v>
                </c:pt>
                <c:pt idx="7">
                  <c:v>5.2899185507918496</c:v>
                </c:pt>
                <c:pt idx="8">
                  <c:v>5.4438079508086297</c:v>
                </c:pt>
                <c:pt idx="9">
                  <c:v>5.5955867404102735</c:v>
                </c:pt>
                <c:pt idx="10">
                  <c:v>5.9549647908306147</c:v>
                </c:pt>
                <c:pt idx="11">
                  <c:v>6.5149279068109367</c:v>
                </c:pt>
                <c:pt idx="12">
                  <c:v>7.3052624096876766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04296176"/>
        <c:axId val="-1904302160"/>
      </c:scatterChart>
      <c:valAx>
        <c:axId val="-1904296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sz="1600" dirty="0"/>
                  <a:t>Belasting (</a:t>
                </a:r>
                <a:r>
                  <a:rPr lang="el-GR" sz="1600" dirty="0">
                    <a:latin typeface="Calibri" panose="020F0502020204030204" pitchFamily="34" charset="0"/>
                  </a:rPr>
                  <a:t>Ω</a:t>
                </a:r>
                <a:r>
                  <a:rPr lang="nl-BE" sz="1600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-1904302160"/>
        <c:crosses val="autoZero"/>
        <c:crossBetween val="midCat"/>
      </c:valAx>
      <c:valAx>
        <c:axId val="-190430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sz="1600" b="0" i="0" baseline="0" dirty="0">
                    <a:effectLst/>
                  </a:rPr>
                  <a:t>Rendement (%)</a:t>
                </a:r>
                <a:endParaRPr lang="nl-BE" sz="9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-1904296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465A9-E8CE-4117-A5AD-F052B8455D65}" type="datetimeFigureOut">
              <a:rPr lang="nl-BE" smtClean="0"/>
              <a:t>18/05/2015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6C738-357B-40F8-9470-735BC9144DB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71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6C738-357B-40F8-9470-735BC9144DB7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035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6C738-357B-40F8-9470-735BC9144DB7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270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6C738-357B-40F8-9470-735BC9144DB7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430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6C738-357B-40F8-9470-735BC9144DB7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7909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6C738-357B-40F8-9470-735BC9144DB7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111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6C738-357B-40F8-9470-735BC9144DB7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7575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6C738-357B-40F8-9470-735BC9144DB7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1695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6C738-357B-40F8-9470-735BC9144DB7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0749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6C738-357B-40F8-9470-735BC9144DB7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6979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6C738-357B-40F8-9470-735BC9144DB7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7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6C738-357B-40F8-9470-735BC9144DB7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3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6C738-357B-40F8-9470-735BC9144DB7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139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6C738-357B-40F8-9470-735BC9144DB7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4548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6C738-357B-40F8-9470-735BC9144DB7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5766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6C738-357B-40F8-9470-735BC9144DB7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006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6C738-357B-40F8-9470-735BC9144DB7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9120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6C738-357B-40F8-9470-735BC9144DB7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9630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6C738-357B-40F8-9470-735BC9144DB7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233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9EA4-04EB-4D41-8869-A9CA156337E1}" type="datetimeFigureOut">
              <a:rPr lang="nl-BE" smtClean="0"/>
              <a:t>18/05/2015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4DD5-FC88-4E45-973D-E5CA98FE69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342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9EA4-04EB-4D41-8869-A9CA156337E1}" type="datetimeFigureOut">
              <a:rPr lang="nl-BE" smtClean="0"/>
              <a:t>18/05/2015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4DD5-FC88-4E45-973D-E5CA98FE69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09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9EA4-04EB-4D41-8869-A9CA156337E1}" type="datetimeFigureOut">
              <a:rPr lang="nl-BE" smtClean="0"/>
              <a:t>18/05/2015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4DD5-FC88-4E45-973D-E5CA98FE69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21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9EA4-04EB-4D41-8869-A9CA156337E1}" type="datetimeFigureOut">
              <a:rPr lang="nl-BE" smtClean="0"/>
              <a:t>18/05/2015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4DD5-FC88-4E45-973D-E5CA98FE69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19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9EA4-04EB-4D41-8869-A9CA156337E1}" type="datetimeFigureOut">
              <a:rPr lang="nl-BE" smtClean="0"/>
              <a:t>18/05/2015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4DD5-FC88-4E45-973D-E5CA98FE69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532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9EA4-04EB-4D41-8869-A9CA156337E1}" type="datetimeFigureOut">
              <a:rPr lang="nl-BE" smtClean="0"/>
              <a:t>18/05/2015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4DD5-FC88-4E45-973D-E5CA98FE69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696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9EA4-04EB-4D41-8869-A9CA156337E1}" type="datetimeFigureOut">
              <a:rPr lang="nl-BE" smtClean="0"/>
              <a:t>18/05/2015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4DD5-FC88-4E45-973D-E5CA98FE69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47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9EA4-04EB-4D41-8869-A9CA156337E1}" type="datetimeFigureOut">
              <a:rPr lang="nl-BE" smtClean="0"/>
              <a:t>18/05/2015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4DD5-FC88-4E45-973D-E5CA98FE69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172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9EA4-04EB-4D41-8869-A9CA156337E1}" type="datetimeFigureOut">
              <a:rPr lang="nl-BE" smtClean="0"/>
              <a:t>18/05/2015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4DD5-FC88-4E45-973D-E5CA98FE69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182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9EA4-04EB-4D41-8869-A9CA156337E1}" type="datetimeFigureOut">
              <a:rPr lang="nl-BE" smtClean="0"/>
              <a:t>18/05/2015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4DD5-FC88-4E45-973D-E5CA98FE69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534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9EA4-04EB-4D41-8869-A9CA156337E1}" type="datetimeFigureOut">
              <a:rPr lang="nl-BE" smtClean="0"/>
              <a:t>18/05/2015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4DD5-FC88-4E45-973D-E5CA98FE69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245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19EA4-04EB-4D41-8869-A9CA156337E1}" type="datetimeFigureOut">
              <a:rPr lang="nl-BE" smtClean="0"/>
              <a:t>18/05/2015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14DD5-FC88-4E45-973D-E5CA98FE69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091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000" y="873000"/>
            <a:ext cx="6768000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 txBox="1">
            <a:spLocks/>
          </p:cNvSpPr>
          <p:nvPr/>
        </p:nvSpPr>
        <p:spPr>
          <a:xfrm>
            <a:off x="9615361" y="6131135"/>
            <a:ext cx="173843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BE" dirty="0" smtClean="0"/>
              <a:t>7/16</a:t>
            </a:r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03" y="216742"/>
            <a:ext cx="7078167" cy="6439702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r="15917" b="3080"/>
          <a:stretch/>
        </p:blipFill>
        <p:spPr>
          <a:xfrm rot="5400000">
            <a:off x="7686190" y="1553601"/>
            <a:ext cx="4061251" cy="301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4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84330"/>
            <a:ext cx="10515600" cy="921945"/>
          </a:xfrm>
        </p:spPr>
        <p:txBody>
          <a:bodyPr/>
          <a:lstStyle/>
          <a:p>
            <a:pPr algn="ctr"/>
            <a:r>
              <a:rPr lang="nl-BE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fase motor</a:t>
            </a:r>
            <a:endParaRPr lang="nl-BE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298138"/>
            <a:ext cx="10515600" cy="3698060"/>
          </a:xfrm>
        </p:spPr>
        <p:txBody>
          <a:bodyPr>
            <a:normAutofit/>
          </a:bodyPr>
          <a:lstStyle/>
          <a:p>
            <a:r>
              <a:rPr lang="nl-BE" sz="3600" dirty="0" smtClean="0"/>
              <a:t>Afstoting: 1 spoel</a:t>
            </a:r>
          </a:p>
          <a:p>
            <a:r>
              <a:rPr lang="nl-BE" sz="3600" dirty="0" smtClean="0"/>
              <a:t>Generator: 1 spoel</a:t>
            </a:r>
          </a:p>
          <a:p>
            <a:r>
              <a:rPr lang="nl-BE" sz="3600" dirty="0" smtClean="0"/>
              <a:t>1 hall sensor</a:t>
            </a:r>
          </a:p>
          <a:p>
            <a:endParaRPr lang="nl-BE" sz="3600" dirty="0"/>
          </a:p>
          <a:p>
            <a:r>
              <a:rPr lang="nl-BE" sz="3600" dirty="0" smtClean="0"/>
              <a:t>Elektrisch signaal:</a:t>
            </a:r>
          </a:p>
          <a:p>
            <a:pPr lvl="1"/>
            <a:r>
              <a:rPr lang="nl-BE" sz="3200" dirty="0" smtClean="0"/>
              <a:t>hall sensor – </a:t>
            </a:r>
            <a:r>
              <a:rPr lang="nl-BE" sz="3200" dirty="0" err="1" smtClean="0"/>
              <a:t>Arduino</a:t>
            </a:r>
            <a:r>
              <a:rPr lang="nl-BE" sz="3200" dirty="0" smtClean="0"/>
              <a:t> – MOSFET – spoel</a:t>
            </a:r>
            <a:endParaRPr lang="nl-BE" sz="32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240302"/>
            <a:ext cx="10515600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Opgave – prototype – BLDC – 3 fasen – </a:t>
            </a:r>
            <a:r>
              <a:rPr lang="nl-BE" b="1" dirty="0" smtClean="0">
                <a:latin typeface="Arial" panose="020B0604020202020204" pitchFamily="34" charset="0"/>
                <a:cs typeface="Arial" panose="020B0604020202020204" pitchFamily="34" charset="0"/>
              </a:rPr>
              <a:t>1 fase </a:t>
            </a:r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– rendement - conclusie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38200" y="6131135"/>
            <a:ext cx="814395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2800" dirty="0"/>
              <a:t>[Frederic </a:t>
            </a:r>
            <a:r>
              <a:rPr lang="nl-BE" sz="2800" dirty="0" err="1" smtClean="0"/>
              <a:t>Anthierens</a:t>
            </a:r>
            <a:r>
              <a:rPr lang="nl-BE" sz="2800" dirty="0" smtClean="0"/>
              <a:t>]</a:t>
            </a:r>
            <a:endParaRPr lang="nl-BE" sz="2800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9615361" y="6131135"/>
            <a:ext cx="173843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BE" dirty="0" smtClean="0"/>
              <a:t>8/16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35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84330"/>
            <a:ext cx="10515600" cy="921945"/>
          </a:xfrm>
        </p:spPr>
        <p:txBody>
          <a:bodyPr/>
          <a:lstStyle/>
          <a:p>
            <a:pPr algn="ctr"/>
            <a:r>
              <a:rPr lang="nl-BE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Rendement</a:t>
            </a:r>
            <a:endParaRPr lang="nl-BE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298138"/>
            <a:ext cx="10515600" cy="3698060"/>
          </a:xfrm>
        </p:spPr>
        <p:txBody>
          <a:bodyPr>
            <a:normAutofit/>
          </a:bodyPr>
          <a:lstStyle/>
          <a:p>
            <a:r>
              <a:rPr lang="nl-BE" sz="3600" dirty="0" smtClean="0"/>
              <a:t>Verliezen beperken</a:t>
            </a:r>
          </a:p>
          <a:p>
            <a:endParaRPr lang="nl-BE" sz="3600" dirty="0" smtClean="0"/>
          </a:p>
          <a:p>
            <a:r>
              <a:rPr lang="nl-BE" sz="3200" dirty="0" smtClean="0"/>
              <a:t>Elektrische energie</a:t>
            </a:r>
          </a:p>
          <a:p>
            <a:r>
              <a:rPr lang="nl-BE" sz="3200" dirty="0" smtClean="0"/>
              <a:t>Magnetische energie</a:t>
            </a:r>
          </a:p>
          <a:p>
            <a:r>
              <a:rPr lang="nl-BE" sz="3200" dirty="0" smtClean="0"/>
              <a:t>Mechanische energie</a:t>
            </a:r>
          </a:p>
          <a:p>
            <a:pPr lvl="1"/>
            <a:endParaRPr lang="nl-BE" sz="3200" dirty="0" smtClean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240302"/>
            <a:ext cx="10515600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Opgave – prototype – BLDC – 3 fasen – 1 fase – </a:t>
            </a:r>
            <a:r>
              <a:rPr lang="nl-BE" b="1" dirty="0" smtClean="0">
                <a:latin typeface="Arial" panose="020B0604020202020204" pitchFamily="34" charset="0"/>
                <a:cs typeface="Arial" panose="020B0604020202020204" pitchFamily="34" charset="0"/>
              </a:rPr>
              <a:t>rendement</a:t>
            </a:r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 - conclusie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38200" y="6131135"/>
            <a:ext cx="814395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nl-BE" sz="2800" dirty="0"/>
              <a:t>[Frederic </a:t>
            </a:r>
            <a:r>
              <a:rPr lang="nl-BE" sz="2800" dirty="0" err="1" smtClean="0"/>
              <a:t>Anthierens</a:t>
            </a:r>
            <a:r>
              <a:rPr lang="nl-BE" sz="2800" dirty="0" smtClean="0"/>
              <a:t>]</a:t>
            </a:r>
            <a:endParaRPr lang="nl-BE" sz="2800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9615361" y="6131135"/>
            <a:ext cx="173843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BE" dirty="0" smtClean="0"/>
              <a:t>9/16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4839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84330"/>
            <a:ext cx="10515600" cy="921945"/>
          </a:xfrm>
        </p:spPr>
        <p:txBody>
          <a:bodyPr/>
          <a:lstStyle/>
          <a:p>
            <a:pPr algn="ctr"/>
            <a:r>
              <a:rPr lang="nl-BE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Rendement: verlies</a:t>
            </a:r>
            <a:endParaRPr lang="nl-BE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298138"/>
            <a:ext cx="10515600" cy="3698060"/>
          </a:xfrm>
        </p:spPr>
        <p:txBody>
          <a:bodyPr>
            <a:normAutofit fontScale="92500" lnSpcReduction="20000"/>
          </a:bodyPr>
          <a:lstStyle/>
          <a:p>
            <a:r>
              <a:rPr lang="nl-BE" sz="3600" dirty="0" smtClean="0"/>
              <a:t>Elektrische energie</a:t>
            </a:r>
          </a:p>
          <a:p>
            <a:pPr lvl="1"/>
            <a:r>
              <a:rPr lang="nl-BE" sz="3200" dirty="0" smtClean="0"/>
              <a:t>Draadweerstand spoel</a:t>
            </a:r>
          </a:p>
          <a:p>
            <a:pPr lvl="1"/>
            <a:r>
              <a:rPr lang="nl-BE" sz="3200" dirty="0" smtClean="0"/>
              <a:t>Verliesstroom (wet van </a:t>
            </a:r>
            <a:r>
              <a:rPr lang="nl-BE" sz="3200" dirty="0" err="1" smtClean="0"/>
              <a:t>lenz</a:t>
            </a:r>
            <a:r>
              <a:rPr lang="nl-BE" sz="3200" dirty="0" smtClean="0"/>
              <a:t>)</a:t>
            </a:r>
          </a:p>
          <a:p>
            <a:pPr lvl="1"/>
            <a:endParaRPr lang="nl-BE" sz="3200" dirty="0" smtClean="0"/>
          </a:p>
          <a:p>
            <a:r>
              <a:rPr lang="nl-BE" sz="3600" dirty="0" smtClean="0"/>
              <a:t>Magnetische energie</a:t>
            </a:r>
          </a:p>
          <a:p>
            <a:pPr lvl="1"/>
            <a:r>
              <a:rPr lang="nl-BE" sz="3200" dirty="0" smtClean="0"/>
              <a:t>Materiaal kern</a:t>
            </a:r>
          </a:p>
          <a:p>
            <a:pPr lvl="1"/>
            <a:r>
              <a:rPr lang="nl-BE" sz="3200" dirty="0" err="1" smtClean="0"/>
              <a:t>Laminering</a:t>
            </a:r>
            <a:r>
              <a:rPr lang="nl-BE" sz="3200" dirty="0" smtClean="0"/>
              <a:t> (</a:t>
            </a:r>
            <a:r>
              <a:rPr lang="nl-BE" sz="3200" dirty="0" err="1" smtClean="0"/>
              <a:t>foucaultstromen</a:t>
            </a:r>
            <a:r>
              <a:rPr lang="nl-BE" sz="3200" dirty="0" smtClean="0"/>
              <a:t>)</a:t>
            </a:r>
          </a:p>
          <a:p>
            <a:pPr lvl="2"/>
            <a:r>
              <a:rPr lang="nl-BE" sz="2800" dirty="0" smtClean="0"/>
              <a:t>Te moeilijk</a:t>
            </a:r>
          </a:p>
          <a:p>
            <a:pPr lvl="2"/>
            <a:r>
              <a:rPr lang="nl-BE" sz="2800" dirty="0" smtClean="0"/>
              <a:t>Te duur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240302"/>
            <a:ext cx="10515600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Opgave – prototype – BLDC – 3 fasen – 1 fase – </a:t>
            </a:r>
            <a:r>
              <a:rPr lang="nl-BE" b="1" dirty="0" smtClean="0">
                <a:latin typeface="Arial" panose="020B0604020202020204" pitchFamily="34" charset="0"/>
                <a:cs typeface="Arial" panose="020B0604020202020204" pitchFamily="34" charset="0"/>
              </a:rPr>
              <a:t>rendement</a:t>
            </a:r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 - conclusie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38200" y="6131135"/>
            <a:ext cx="814395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nl-BE" sz="2800" dirty="0"/>
              <a:t>[Frederic </a:t>
            </a:r>
            <a:r>
              <a:rPr lang="nl-BE" sz="2800" dirty="0" err="1" smtClean="0"/>
              <a:t>Anthierens</a:t>
            </a:r>
            <a:r>
              <a:rPr lang="nl-BE" sz="2800" dirty="0" smtClean="0"/>
              <a:t>]</a:t>
            </a:r>
            <a:endParaRPr lang="nl-BE" sz="2800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9615361" y="6131135"/>
            <a:ext cx="173843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BE" dirty="0" smtClean="0"/>
              <a:t>10/16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68" y="2141212"/>
            <a:ext cx="2969103" cy="296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84330"/>
            <a:ext cx="10515600" cy="921945"/>
          </a:xfrm>
        </p:spPr>
        <p:txBody>
          <a:bodyPr/>
          <a:lstStyle/>
          <a:p>
            <a:pPr algn="ctr"/>
            <a:r>
              <a:rPr lang="nl-BE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Rendement: verlies</a:t>
            </a:r>
            <a:endParaRPr lang="nl-BE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298138"/>
            <a:ext cx="10515600" cy="3698060"/>
          </a:xfrm>
        </p:spPr>
        <p:txBody>
          <a:bodyPr>
            <a:normAutofit/>
          </a:bodyPr>
          <a:lstStyle/>
          <a:p>
            <a:r>
              <a:rPr lang="nl-BE" sz="3600" dirty="0" smtClean="0"/>
              <a:t>Mechanische energie</a:t>
            </a:r>
          </a:p>
          <a:p>
            <a:pPr lvl="1"/>
            <a:r>
              <a:rPr lang="nl-BE" sz="3200" dirty="0" smtClean="0"/>
              <a:t>Wrijving</a:t>
            </a:r>
          </a:p>
          <a:p>
            <a:pPr lvl="2"/>
            <a:r>
              <a:rPr lang="nl-BE" sz="2800" dirty="0" smtClean="0"/>
              <a:t>Lagers</a:t>
            </a:r>
          </a:p>
          <a:p>
            <a:pPr lvl="2"/>
            <a:endParaRPr lang="nl-BE" sz="2800" dirty="0" smtClean="0"/>
          </a:p>
          <a:p>
            <a:pPr lvl="1"/>
            <a:r>
              <a:rPr lang="nl-BE" sz="3200" dirty="0" smtClean="0"/>
              <a:t>Uitbalanceren</a:t>
            </a:r>
          </a:p>
          <a:p>
            <a:pPr lvl="2"/>
            <a:r>
              <a:rPr lang="nl-BE" sz="2800" dirty="0" smtClean="0"/>
              <a:t>3D printen</a:t>
            </a:r>
          </a:p>
          <a:p>
            <a:pPr lvl="2"/>
            <a:r>
              <a:rPr lang="nl-BE" sz="2800" dirty="0" smtClean="0"/>
              <a:t>Achteraf uitlijnen</a:t>
            </a:r>
          </a:p>
          <a:p>
            <a:pPr lvl="1"/>
            <a:endParaRPr lang="nl-BE" sz="3200" dirty="0" smtClean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240302"/>
            <a:ext cx="10515600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Opgave – prototype – BLDC – 3 fasen – 1 fase – </a:t>
            </a:r>
            <a:r>
              <a:rPr lang="nl-BE" b="1" dirty="0" smtClean="0">
                <a:latin typeface="Arial" panose="020B0604020202020204" pitchFamily="34" charset="0"/>
                <a:cs typeface="Arial" panose="020B0604020202020204" pitchFamily="34" charset="0"/>
              </a:rPr>
              <a:t>rendement</a:t>
            </a:r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 - conclusie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38200" y="6131135"/>
            <a:ext cx="814395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nl-BE" sz="2800" dirty="0"/>
              <a:t>[Frederic </a:t>
            </a:r>
            <a:r>
              <a:rPr lang="nl-BE" sz="2800" dirty="0" err="1" smtClean="0"/>
              <a:t>Anthierens</a:t>
            </a:r>
            <a:r>
              <a:rPr lang="nl-BE" sz="2800" dirty="0" smtClean="0"/>
              <a:t>]</a:t>
            </a:r>
            <a:endParaRPr lang="nl-BE" sz="2800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9615361" y="6131135"/>
            <a:ext cx="173843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BE" dirty="0" smtClean="0"/>
              <a:t>11/16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004" y="2163201"/>
            <a:ext cx="3020016" cy="30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586038"/>
            <a:ext cx="5616547" cy="1642683"/>
          </a:xfrm>
        </p:spPr>
        <p:txBody>
          <a:bodyPr>
            <a:normAutofit/>
          </a:bodyPr>
          <a:lstStyle/>
          <a:p>
            <a:r>
              <a:rPr lang="nl-BE" sz="3600" dirty="0" smtClean="0"/>
              <a:t>Verkorten puls</a:t>
            </a:r>
          </a:p>
          <a:p>
            <a:pPr marL="0" indent="0">
              <a:buNone/>
            </a:pPr>
            <a:r>
              <a:rPr lang="nl-BE" sz="3600" dirty="0" smtClean="0"/>
              <a:t>   (afstoting)</a:t>
            </a:r>
            <a:endParaRPr lang="nl-BE" sz="2800" dirty="0" smtClean="0"/>
          </a:p>
          <a:p>
            <a:pPr lvl="1"/>
            <a:endParaRPr lang="nl-BE" sz="3200" dirty="0" smtClean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240302"/>
            <a:ext cx="10515600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Opgave – prototype – BLDC – 3 fasen – 1 fase – </a:t>
            </a:r>
            <a:r>
              <a:rPr lang="nl-BE" b="1" dirty="0" smtClean="0">
                <a:latin typeface="Arial" panose="020B0604020202020204" pitchFamily="34" charset="0"/>
                <a:cs typeface="Arial" panose="020B0604020202020204" pitchFamily="34" charset="0"/>
              </a:rPr>
              <a:t>rendement</a:t>
            </a:r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 - conclusie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38200" y="6131135"/>
            <a:ext cx="814395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[</a:t>
            </a:r>
            <a:r>
              <a:rPr lang="nl-BE" dirty="0" err="1"/>
              <a:t>Jente</a:t>
            </a:r>
            <a:r>
              <a:rPr lang="nl-BE" dirty="0"/>
              <a:t> </a:t>
            </a:r>
            <a:r>
              <a:rPr lang="nl-BE" dirty="0" err="1" smtClean="0"/>
              <a:t>Vansteenkiste</a:t>
            </a:r>
            <a:r>
              <a:rPr lang="nl-BE" dirty="0" smtClean="0"/>
              <a:t>]</a:t>
            </a:r>
            <a:endParaRPr lang="nl-B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9615361" y="6131135"/>
            <a:ext cx="173843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BE" dirty="0" smtClean="0"/>
              <a:t>12/16</a:t>
            </a:r>
            <a:endParaRPr lang="nl-BE" dirty="0"/>
          </a:p>
        </p:txBody>
      </p:sp>
      <p:graphicFrame>
        <p:nvGraphicFramePr>
          <p:cNvPr id="9" name="Grafiek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15609"/>
              </p:ext>
            </p:extLst>
          </p:nvPr>
        </p:nvGraphicFramePr>
        <p:xfrm>
          <a:off x="3228723" y="633805"/>
          <a:ext cx="7727894" cy="5796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35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772156"/>
            <a:ext cx="5616547" cy="1456565"/>
          </a:xfrm>
        </p:spPr>
        <p:txBody>
          <a:bodyPr>
            <a:normAutofit/>
          </a:bodyPr>
          <a:lstStyle/>
          <a:p>
            <a:r>
              <a:rPr lang="nl-BE" sz="3600" dirty="0" smtClean="0"/>
              <a:t>Verhogen </a:t>
            </a:r>
          </a:p>
          <a:p>
            <a:pPr marL="0" indent="0">
              <a:buNone/>
            </a:pPr>
            <a:r>
              <a:rPr lang="nl-BE" sz="3600" dirty="0"/>
              <a:t> </a:t>
            </a:r>
            <a:r>
              <a:rPr lang="nl-BE" sz="3600" dirty="0" smtClean="0"/>
              <a:t> bronspanning</a:t>
            </a:r>
            <a:endParaRPr lang="nl-BE" sz="2800" dirty="0" smtClean="0"/>
          </a:p>
          <a:p>
            <a:pPr lvl="1"/>
            <a:endParaRPr lang="nl-BE" sz="3200" dirty="0" smtClean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240302"/>
            <a:ext cx="10515600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Opgave – prototype – BLDC – 3 fasen – 1 fase – </a:t>
            </a:r>
            <a:r>
              <a:rPr lang="nl-BE" b="1" dirty="0" smtClean="0">
                <a:latin typeface="Arial" panose="020B0604020202020204" pitchFamily="34" charset="0"/>
                <a:cs typeface="Arial" panose="020B0604020202020204" pitchFamily="34" charset="0"/>
              </a:rPr>
              <a:t>rendement</a:t>
            </a:r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 - conclusie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38200" y="6131135"/>
            <a:ext cx="814395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[</a:t>
            </a:r>
            <a:r>
              <a:rPr lang="nl-BE" dirty="0" err="1"/>
              <a:t>Jente</a:t>
            </a:r>
            <a:r>
              <a:rPr lang="nl-BE" dirty="0"/>
              <a:t> </a:t>
            </a:r>
            <a:r>
              <a:rPr lang="nl-BE" dirty="0" err="1" smtClean="0"/>
              <a:t>Vansteenkiste</a:t>
            </a:r>
            <a:r>
              <a:rPr lang="nl-BE" dirty="0" smtClean="0"/>
              <a:t>]</a:t>
            </a:r>
            <a:endParaRPr lang="nl-B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9615361" y="6131135"/>
            <a:ext cx="173843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BE" dirty="0" smtClean="0"/>
              <a:t>13/16</a:t>
            </a:r>
            <a:endParaRPr lang="nl-BE" dirty="0"/>
          </a:p>
        </p:txBody>
      </p:sp>
      <p:graphicFrame>
        <p:nvGraphicFramePr>
          <p:cNvPr id="7" name="Grafiek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97275"/>
              </p:ext>
            </p:extLst>
          </p:nvPr>
        </p:nvGraphicFramePr>
        <p:xfrm>
          <a:off x="2953593" y="633805"/>
          <a:ext cx="7793526" cy="5837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390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772156"/>
            <a:ext cx="5616547" cy="1456565"/>
          </a:xfrm>
        </p:spPr>
        <p:txBody>
          <a:bodyPr>
            <a:normAutofit/>
          </a:bodyPr>
          <a:lstStyle/>
          <a:p>
            <a:r>
              <a:rPr lang="nl-BE" sz="3600" dirty="0" smtClean="0"/>
              <a:t>Verhogen </a:t>
            </a:r>
          </a:p>
          <a:p>
            <a:pPr marL="0" indent="0">
              <a:buNone/>
            </a:pPr>
            <a:r>
              <a:rPr lang="nl-BE" sz="3600" dirty="0"/>
              <a:t> </a:t>
            </a:r>
            <a:r>
              <a:rPr lang="nl-BE" sz="3600" dirty="0" smtClean="0"/>
              <a:t> bronspanning</a:t>
            </a:r>
            <a:endParaRPr lang="nl-BE" sz="2800" dirty="0" smtClean="0"/>
          </a:p>
          <a:p>
            <a:pPr lvl="1"/>
            <a:endParaRPr lang="nl-BE" sz="3200" dirty="0" smtClean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240302"/>
            <a:ext cx="10515600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Opgave – prototype – BLDC – 3 fasen – 1 fase – </a:t>
            </a:r>
            <a:r>
              <a:rPr lang="nl-BE" b="1" dirty="0" smtClean="0">
                <a:latin typeface="Arial" panose="020B0604020202020204" pitchFamily="34" charset="0"/>
                <a:cs typeface="Arial" panose="020B0604020202020204" pitchFamily="34" charset="0"/>
              </a:rPr>
              <a:t>rendement</a:t>
            </a:r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 - conclusie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38200" y="6131135"/>
            <a:ext cx="814395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[</a:t>
            </a:r>
            <a:r>
              <a:rPr lang="nl-BE" dirty="0" err="1"/>
              <a:t>Jente</a:t>
            </a:r>
            <a:r>
              <a:rPr lang="nl-BE" dirty="0"/>
              <a:t> </a:t>
            </a:r>
            <a:r>
              <a:rPr lang="nl-BE" dirty="0" err="1" smtClean="0"/>
              <a:t>Vansteenkiste</a:t>
            </a:r>
            <a:r>
              <a:rPr lang="nl-BE" dirty="0" smtClean="0"/>
              <a:t>]</a:t>
            </a:r>
            <a:endParaRPr lang="nl-B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9615361" y="6131135"/>
            <a:ext cx="173843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BE" dirty="0" smtClean="0"/>
              <a:t>14/16</a:t>
            </a:r>
            <a:endParaRPr lang="nl-BE" dirty="0"/>
          </a:p>
        </p:txBody>
      </p:sp>
      <p:graphicFrame>
        <p:nvGraphicFramePr>
          <p:cNvPr id="9" name="Grafiek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62166"/>
              </p:ext>
            </p:extLst>
          </p:nvPr>
        </p:nvGraphicFramePr>
        <p:xfrm>
          <a:off x="2710831" y="633805"/>
          <a:ext cx="8036287" cy="5837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kstvak 1"/>
          <p:cNvSpPr txBox="1"/>
          <p:nvPr/>
        </p:nvSpPr>
        <p:spPr>
          <a:xfrm>
            <a:off x="6473628" y="1149069"/>
            <a:ext cx="88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4,40 %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730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772156"/>
            <a:ext cx="5616547" cy="1456565"/>
          </a:xfrm>
        </p:spPr>
        <p:txBody>
          <a:bodyPr>
            <a:normAutofit/>
          </a:bodyPr>
          <a:lstStyle/>
          <a:p>
            <a:r>
              <a:rPr lang="nl-BE" sz="3600" dirty="0" smtClean="0"/>
              <a:t>Belasting </a:t>
            </a:r>
          </a:p>
          <a:p>
            <a:pPr marL="0" indent="0">
              <a:buNone/>
            </a:pPr>
            <a:r>
              <a:rPr lang="nl-BE" sz="3600" dirty="0"/>
              <a:t> </a:t>
            </a:r>
            <a:r>
              <a:rPr lang="nl-BE" sz="3600" dirty="0" smtClean="0"/>
              <a:t> generator</a:t>
            </a:r>
            <a:endParaRPr lang="nl-BE" sz="2800" dirty="0" smtClean="0"/>
          </a:p>
          <a:p>
            <a:pPr lvl="1"/>
            <a:endParaRPr lang="nl-BE" sz="3200" dirty="0" smtClean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240302"/>
            <a:ext cx="10515600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Opgave – prototype – BLDC – 3 fasen – 1 fase – </a:t>
            </a:r>
            <a:r>
              <a:rPr lang="nl-BE" b="1" dirty="0" smtClean="0">
                <a:latin typeface="Arial" panose="020B0604020202020204" pitchFamily="34" charset="0"/>
                <a:cs typeface="Arial" panose="020B0604020202020204" pitchFamily="34" charset="0"/>
              </a:rPr>
              <a:t>rendement</a:t>
            </a:r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 - conclusie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38200" y="6131135"/>
            <a:ext cx="814395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[</a:t>
            </a:r>
            <a:r>
              <a:rPr lang="nl-BE" dirty="0" err="1"/>
              <a:t>Jente</a:t>
            </a:r>
            <a:r>
              <a:rPr lang="nl-BE" dirty="0"/>
              <a:t> </a:t>
            </a:r>
            <a:r>
              <a:rPr lang="nl-BE" dirty="0" err="1" smtClean="0"/>
              <a:t>Vansteenkiste</a:t>
            </a:r>
            <a:r>
              <a:rPr lang="nl-BE" dirty="0" smtClean="0"/>
              <a:t>]</a:t>
            </a:r>
            <a:endParaRPr lang="nl-B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9615361" y="6131135"/>
            <a:ext cx="173843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BE" dirty="0" smtClean="0"/>
              <a:t>15/16</a:t>
            </a:r>
            <a:endParaRPr lang="nl-BE" dirty="0"/>
          </a:p>
        </p:txBody>
      </p:sp>
      <p:graphicFrame>
        <p:nvGraphicFramePr>
          <p:cNvPr id="10" name="Grafiek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817212"/>
              </p:ext>
            </p:extLst>
          </p:nvPr>
        </p:nvGraphicFramePr>
        <p:xfrm>
          <a:off x="2775568" y="744467"/>
          <a:ext cx="7413200" cy="5702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383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84330"/>
            <a:ext cx="10515600" cy="921945"/>
          </a:xfrm>
        </p:spPr>
        <p:txBody>
          <a:bodyPr/>
          <a:lstStyle/>
          <a:p>
            <a:pPr algn="ctr"/>
            <a:r>
              <a:rPr lang="nl-BE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Conclusie</a:t>
            </a:r>
            <a:endParaRPr lang="nl-BE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06275"/>
            <a:ext cx="10515600" cy="3989923"/>
          </a:xfrm>
        </p:spPr>
        <p:txBody>
          <a:bodyPr>
            <a:normAutofit/>
          </a:bodyPr>
          <a:lstStyle/>
          <a:p>
            <a:r>
              <a:rPr lang="nl-BE" sz="3600" dirty="0" smtClean="0"/>
              <a:t>Opgave</a:t>
            </a:r>
          </a:p>
          <a:p>
            <a:r>
              <a:rPr lang="nl-BE" sz="3600" dirty="0" smtClean="0"/>
              <a:t>Prototype</a:t>
            </a:r>
          </a:p>
          <a:p>
            <a:r>
              <a:rPr lang="nl-BE" sz="3600" dirty="0" smtClean="0"/>
              <a:t>Werking BLDC</a:t>
            </a:r>
          </a:p>
          <a:p>
            <a:r>
              <a:rPr lang="nl-BE" sz="3600" dirty="0" smtClean="0"/>
              <a:t>3 fasen motor</a:t>
            </a:r>
          </a:p>
          <a:p>
            <a:r>
              <a:rPr lang="nl-BE" sz="3600" dirty="0" smtClean="0"/>
              <a:t>1 fase motor</a:t>
            </a:r>
          </a:p>
          <a:p>
            <a:r>
              <a:rPr lang="nl-BE" sz="3600" dirty="0" smtClean="0"/>
              <a:t>Rendement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240302"/>
            <a:ext cx="10515600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Opgave – prototype – BLDC – 3 fasen – 1 fase – rendement - </a:t>
            </a:r>
            <a:r>
              <a:rPr lang="nl-BE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conclusie</a:t>
            </a:r>
            <a:endParaRPr lang="nl-B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38200" y="6131135"/>
            <a:ext cx="814395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[</a:t>
            </a:r>
            <a:r>
              <a:rPr lang="nl-BE" dirty="0" err="1"/>
              <a:t>Jente</a:t>
            </a:r>
            <a:r>
              <a:rPr lang="nl-BE" dirty="0"/>
              <a:t> </a:t>
            </a:r>
            <a:r>
              <a:rPr lang="nl-BE" dirty="0" err="1" smtClean="0"/>
              <a:t>Vansteenkiste</a:t>
            </a:r>
            <a:r>
              <a:rPr lang="nl-BE" dirty="0" smtClean="0"/>
              <a:t>] </a:t>
            </a:r>
            <a:endParaRPr lang="nl-B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9615361" y="6131135"/>
            <a:ext cx="173843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BE" dirty="0" smtClean="0"/>
              <a:t>16/16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671" y="2724886"/>
            <a:ext cx="2552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22053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nl-NL" dirty="0" smtClean="0">
                <a:solidFill>
                  <a:schemeClr val="accent5">
                    <a:lumMod val="50000"/>
                  </a:schemeClr>
                </a:solidFill>
              </a:rPr>
              <a:t>Elektronische sturing voor een hoogrenderend elektromotor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56596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Groep 5</a:t>
            </a:r>
          </a:p>
          <a:p>
            <a:endParaRPr lang="nl-BE" sz="400" dirty="0" smtClean="0"/>
          </a:p>
          <a:p>
            <a:r>
              <a:rPr lang="nl-BE" dirty="0" smtClean="0"/>
              <a:t>Frederic </a:t>
            </a:r>
            <a:r>
              <a:rPr lang="nl-BE" dirty="0" err="1" smtClean="0"/>
              <a:t>Anthierens</a:t>
            </a:r>
            <a:endParaRPr lang="nl-BE" dirty="0" smtClean="0"/>
          </a:p>
          <a:p>
            <a:r>
              <a:rPr lang="nl-BE" dirty="0" smtClean="0"/>
              <a:t>Maxim </a:t>
            </a:r>
            <a:r>
              <a:rPr lang="nl-BE" dirty="0" err="1" smtClean="0"/>
              <a:t>Eeckhout</a:t>
            </a:r>
            <a:endParaRPr lang="nl-BE" dirty="0" smtClean="0"/>
          </a:p>
          <a:p>
            <a:r>
              <a:rPr lang="nl-BE" dirty="0" smtClean="0"/>
              <a:t>Mike </a:t>
            </a:r>
            <a:r>
              <a:rPr lang="nl-BE" dirty="0" err="1" smtClean="0"/>
              <a:t>Standaert</a:t>
            </a:r>
            <a:endParaRPr lang="nl-BE" dirty="0" smtClean="0"/>
          </a:p>
          <a:p>
            <a:r>
              <a:rPr lang="nl-BE" dirty="0" smtClean="0"/>
              <a:t>Jonas </a:t>
            </a:r>
            <a:r>
              <a:rPr lang="nl-BE" dirty="0" err="1" smtClean="0"/>
              <a:t>Vandamme</a:t>
            </a:r>
            <a:endParaRPr lang="nl-BE" dirty="0" smtClean="0"/>
          </a:p>
          <a:p>
            <a:r>
              <a:rPr lang="nl-BE" dirty="0" err="1" smtClean="0"/>
              <a:t>Jente</a:t>
            </a:r>
            <a:r>
              <a:rPr lang="nl-BE" dirty="0" smtClean="0"/>
              <a:t> </a:t>
            </a:r>
            <a:r>
              <a:rPr lang="nl-BE" dirty="0" err="1" smtClean="0"/>
              <a:t>Vansteenkiste</a:t>
            </a:r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89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84330"/>
            <a:ext cx="10515600" cy="921945"/>
          </a:xfrm>
        </p:spPr>
        <p:txBody>
          <a:bodyPr>
            <a:normAutofit/>
          </a:bodyPr>
          <a:lstStyle/>
          <a:p>
            <a:pPr algn="ctr"/>
            <a:r>
              <a:rPr lang="nl-BE" sz="5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Vragen</a:t>
            </a:r>
            <a:endParaRPr lang="nl-BE" sz="54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412" y="2363802"/>
            <a:ext cx="3305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84330"/>
            <a:ext cx="10515600" cy="2969780"/>
          </a:xfrm>
        </p:spPr>
        <p:txBody>
          <a:bodyPr>
            <a:normAutofit/>
          </a:bodyPr>
          <a:lstStyle/>
          <a:p>
            <a:pPr algn="ctr"/>
            <a:r>
              <a:rPr lang="nl-BE" sz="6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Einde</a:t>
            </a:r>
            <a:endParaRPr lang="nl-BE" sz="6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1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Elektromotor - overzicht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200" dirty="0" smtClean="0"/>
              <a:t>Opgave</a:t>
            </a:r>
          </a:p>
          <a:p>
            <a:r>
              <a:rPr lang="nl-BE" sz="3200" dirty="0" smtClean="0"/>
              <a:t>Prototype</a:t>
            </a:r>
          </a:p>
          <a:p>
            <a:r>
              <a:rPr lang="nl-BE" sz="3200" dirty="0" smtClean="0"/>
              <a:t>Werking BLDC</a:t>
            </a:r>
          </a:p>
          <a:p>
            <a:r>
              <a:rPr lang="nl-BE" sz="3200" dirty="0" smtClean="0"/>
              <a:t>3 fasen motor</a:t>
            </a:r>
          </a:p>
          <a:p>
            <a:r>
              <a:rPr lang="nl-BE" sz="3200" dirty="0" smtClean="0"/>
              <a:t>1 fase motor</a:t>
            </a:r>
          </a:p>
          <a:p>
            <a:r>
              <a:rPr lang="nl-BE" sz="3200" dirty="0" smtClean="0"/>
              <a:t>Rendement</a:t>
            </a:r>
            <a:endParaRPr lang="nl-BE" sz="3200" dirty="0" smtClean="0">
              <a:solidFill>
                <a:srgbClr val="FF0000"/>
              </a:solidFill>
            </a:endParaRPr>
          </a:p>
          <a:p>
            <a:r>
              <a:rPr lang="nl-BE" sz="3200" dirty="0" smtClean="0"/>
              <a:t>Conclusie</a:t>
            </a:r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976" y="1531080"/>
            <a:ext cx="3481260" cy="3481260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838200" y="6131135"/>
            <a:ext cx="814395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[Maxim </a:t>
            </a:r>
            <a:r>
              <a:rPr lang="nl-BE" dirty="0" err="1" smtClean="0"/>
              <a:t>Eeckhout</a:t>
            </a:r>
            <a:r>
              <a:rPr lang="nl-BE" dirty="0" smtClean="0"/>
              <a:t>]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363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84330"/>
            <a:ext cx="10515600" cy="921945"/>
          </a:xfrm>
        </p:spPr>
        <p:txBody>
          <a:bodyPr/>
          <a:lstStyle/>
          <a:p>
            <a:pPr algn="ctr"/>
            <a:r>
              <a:rPr lang="nl-BE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Opgave</a:t>
            </a:r>
            <a:endParaRPr lang="nl-BE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298138"/>
            <a:ext cx="10515600" cy="3698060"/>
          </a:xfrm>
        </p:spPr>
        <p:txBody>
          <a:bodyPr>
            <a:normAutofit/>
          </a:bodyPr>
          <a:lstStyle/>
          <a:p>
            <a:r>
              <a:rPr lang="nl-BE" sz="3600" dirty="0" smtClean="0"/>
              <a:t>ontwerp elektromotor</a:t>
            </a:r>
            <a:endParaRPr lang="nl-BE" sz="3200" dirty="0" smtClean="0"/>
          </a:p>
          <a:p>
            <a:r>
              <a:rPr lang="nl-BE" sz="3600" dirty="0" smtClean="0"/>
              <a:t>elektronische sturing</a:t>
            </a:r>
          </a:p>
          <a:p>
            <a:pPr lvl="1"/>
            <a:r>
              <a:rPr lang="nl-BE" sz="3200" dirty="0" err="1" smtClean="0"/>
              <a:t>Arduino</a:t>
            </a:r>
            <a:r>
              <a:rPr lang="nl-BE" sz="3200" dirty="0" smtClean="0"/>
              <a:t> UNO</a:t>
            </a:r>
          </a:p>
          <a:p>
            <a:r>
              <a:rPr lang="nl-BE" sz="3600" dirty="0" smtClean="0"/>
              <a:t>rendementsbepaling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240302"/>
            <a:ext cx="10515600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b="1" dirty="0" smtClean="0">
                <a:latin typeface="Arial" panose="020B0604020202020204" pitchFamily="34" charset="0"/>
                <a:cs typeface="Arial" panose="020B0604020202020204" pitchFamily="34" charset="0"/>
              </a:rPr>
              <a:t>Opgave</a:t>
            </a:r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 – prototype – BLDC – 3 fasen – 1 fase – rendement - conclusie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38200" y="6131135"/>
            <a:ext cx="814395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[Maxim </a:t>
            </a:r>
            <a:r>
              <a:rPr lang="nl-BE" dirty="0" err="1" smtClean="0"/>
              <a:t>Eeckhout</a:t>
            </a:r>
            <a:r>
              <a:rPr lang="nl-BE" dirty="0" smtClean="0"/>
              <a:t>] </a:t>
            </a:r>
            <a:endParaRPr lang="nl-B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9615361" y="6131135"/>
            <a:ext cx="173843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BE" dirty="0" smtClean="0"/>
              <a:t>1/16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017" y="1545303"/>
            <a:ext cx="3738795" cy="373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84330"/>
            <a:ext cx="10515600" cy="921945"/>
          </a:xfrm>
        </p:spPr>
        <p:txBody>
          <a:bodyPr/>
          <a:lstStyle/>
          <a:p>
            <a:pPr algn="ctr"/>
            <a:r>
              <a:rPr lang="nl-BE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endParaRPr lang="nl-BE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298138"/>
            <a:ext cx="10515600" cy="3698060"/>
          </a:xfrm>
        </p:spPr>
        <p:txBody>
          <a:bodyPr>
            <a:normAutofit/>
          </a:bodyPr>
          <a:lstStyle/>
          <a:p>
            <a:r>
              <a:rPr lang="nl-BE" sz="3600" dirty="0" err="1" smtClean="0"/>
              <a:t>Magnetengelijkstroommoter</a:t>
            </a:r>
            <a:endParaRPr lang="nl-BE" sz="3600" dirty="0" smtClean="0"/>
          </a:p>
          <a:p>
            <a:pPr lvl="1"/>
            <a:r>
              <a:rPr lang="nl-BE" sz="3200" dirty="0" smtClean="0"/>
              <a:t>Reed-contact</a:t>
            </a:r>
          </a:p>
          <a:p>
            <a:pPr lvl="1"/>
            <a:r>
              <a:rPr lang="nl-BE" sz="3200" dirty="0" smtClean="0"/>
              <a:t>LED als verbruiker</a:t>
            </a:r>
          </a:p>
          <a:p>
            <a:pPr lvl="1"/>
            <a:r>
              <a:rPr lang="nl-BE" sz="3200" dirty="0" smtClean="0"/>
              <a:t>Magneten</a:t>
            </a:r>
            <a:r>
              <a:rPr lang="nl-BE" sz="3200" dirty="0"/>
              <a:t> </a:t>
            </a:r>
            <a:r>
              <a:rPr lang="nl-BE" sz="3200" dirty="0" smtClean="0"/>
              <a:t>op rotor</a:t>
            </a:r>
          </a:p>
          <a:p>
            <a:pPr lvl="1"/>
            <a:r>
              <a:rPr lang="nl-BE" sz="3200" dirty="0" smtClean="0"/>
              <a:t>Spoel</a:t>
            </a:r>
          </a:p>
          <a:p>
            <a:pPr lvl="1"/>
            <a:endParaRPr lang="nl-BE" sz="3200" dirty="0" smtClean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240302"/>
            <a:ext cx="10515600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Opgave – </a:t>
            </a:r>
            <a:r>
              <a:rPr lang="nl-BE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 – BLDC – 3 fasen – 1 fase – rendement - conclusie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38200" y="6131135"/>
            <a:ext cx="814395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 smtClean="0"/>
              <a:t>[Jonas </a:t>
            </a:r>
            <a:r>
              <a:rPr lang="nl-BE" dirty="0" err="1" smtClean="0"/>
              <a:t>Vandamme</a:t>
            </a:r>
            <a:r>
              <a:rPr lang="nl-BE" dirty="0" smtClean="0"/>
              <a:t>] </a:t>
            </a:r>
            <a:endParaRPr lang="nl-B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9615361" y="6131135"/>
            <a:ext cx="173843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BE" dirty="0" smtClean="0"/>
              <a:t>2/16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2" r="13085"/>
          <a:stretch/>
        </p:blipFill>
        <p:spPr>
          <a:xfrm rot="5400000">
            <a:off x="7728794" y="1650212"/>
            <a:ext cx="3573504" cy="455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84330"/>
            <a:ext cx="10515600" cy="921945"/>
          </a:xfrm>
        </p:spPr>
        <p:txBody>
          <a:bodyPr/>
          <a:lstStyle/>
          <a:p>
            <a:pPr algn="ctr"/>
            <a:r>
              <a:rPr lang="nl-BE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endParaRPr lang="nl-BE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298138"/>
            <a:ext cx="10515600" cy="3698060"/>
          </a:xfrm>
        </p:spPr>
        <p:txBody>
          <a:bodyPr>
            <a:normAutofit/>
          </a:bodyPr>
          <a:lstStyle/>
          <a:p>
            <a:r>
              <a:rPr lang="nl-BE" sz="3600" dirty="0" smtClean="0"/>
              <a:t>Gedrag v/d spoel</a:t>
            </a:r>
          </a:p>
          <a:p>
            <a:r>
              <a:rPr lang="nl-BE" sz="3600" dirty="0" smtClean="0"/>
              <a:t>oscilloscoop</a:t>
            </a:r>
            <a:endParaRPr lang="nl-BE" sz="3200" dirty="0" smtClean="0"/>
          </a:p>
          <a:p>
            <a:pPr lvl="1"/>
            <a:endParaRPr lang="nl-BE" sz="3200" dirty="0" smtClean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240302"/>
            <a:ext cx="10515600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Opgave – </a:t>
            </a:r>
            <a:r>
              <a:rPr lang="nl-BE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 – BLDC – 3 fasen – 1 fase – rendement - conclusie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38200" y="6131135"/>
            <a:ext cx="814395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[Jonas </a:t>
            </a:r>
            <a:r>
              <a:rPr lang="nl-BE" dirty="0" err="1"/>
              <a:t>Vandamme</a:t>
            </a:r>
            <a:r>
              <a:rPr lang="nl-BE" dirty="0" smtClean="0"/>
              <a:t>] </a:t>
            </a:r>
            <a:endParaRPr lang="nl-B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9615361" y="6131135"/>
            <a:ext cx="173843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BE" dirty="0" smtClean="0"/>
              <a:t>3/16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42" y="2163201"/>
            <a:ext cx="4558819" cy="366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84330"/>
            <a:ext cx="10515600" cy="921945"/>
          </a:xfrm>
        </p:spPr>
        <p:txBody>
          <a:bodyPr/>
          <a:lstStyle/>
          <a:p>
            <a:pPr algn="ctr"/>
            <a:r>
              <a:rPr lang="nl-BE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endParaRPr lang="nl-BE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298138"/>
            <a:ext cx="10515600" cy="3698060"/>
          </a:xfrm>
        </p:spPr>
        <p:txBody>
          <a:bodyPr>
            <a:normAutofit/>
          </a:bodyPr>
          <a:lstStyle/>
          <a:p>
            <a:r>
              <a:rPr lang="nl-BE" sz="3600" dirty="0" smtClean="0"/>
              <a:t>Transistorschakeling</a:t>
            </a:r>
          </a:p>
          <a:p>
            <a:r>
              <a:rPr lang="nl-BE" sz="3200" dirty="0" smtClean="0"/>
              <a:t>MOSFET</a:t>
            </a:r>
          </a:p>
          <a:p>
            <a:endParaRPr lang="nl-BE" sz="3200" dirty="0"/>
          </a:p>
          <a:p>
            <a:r>
              <a:rPr lang="nl-BE" sz="3200" dirty="0" err="1" smtClean="0"/>
              <a:t>Arduino</a:t>
            </a:r>
            <a:r>
              <a:rPr lang="nl-BE" sz="3200" dirty="0" smtClean="0"/>
              <a:t> toevoegen</a:t>
            </a:r>
          </a:p>
          <a:p>
            <a:pPr lvl="1"/>
            <a:endParaRPr lang="nl-BE" sz="3200" dirty="0" smtClean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240302"/>
            <a:ext cx="10515600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Opgave – </a:t>
            </a:r>
            <a:r>
              <a:rPr lang="nl-BE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 – BLDC – 3 fasen – 1 fase – rendement - conclusie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38200" y="6131135"/>
            <a:ext cx="814395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[Jonas </a:t>
            </a:r>
            <a:r>
              <a:rPr lang="nl-BE" dirty="0" err="1"/>
              <a:t>Vandamme</a:t>
            </a:r>
            <a:r>
              <a:rPr lang="nl-BE" dirty="0" smtClean="0"/>
              <a:t>] </a:t>
            </a:r>
            <a:endParaRPr lang="nl-B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9615361" y="6131135"/>
            <a:ext cx="173843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BE" dirty="0" smtClean="0"/>
              <a:t>4/16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101" y="2982107"/>
            <a:ext cx="2823058" cy="301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84330"/>
            <a:ext cx="10515600" cy="921945"/>
          </a:xfrm>
        </p:spPr>
        <p:txBody>
          <a:bodyPr/>
          <a:lstStyle/>
          <a:p>
            <a:pPr algn="ctr"/>
            <a:r>
              <a:rPr lang="nl-BE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Brushless</a:t>
            </a:r>
            <a:r>
              <a:rPr lang="nl-BE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DC motor</a:t>
            </a:r>
            <a:endParaRPr lang="nl-BE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298138"/>
            <a:ext cx="10515600" cy="3698060"/>
          </a:xfrm>
        </p:spPr>
        <p:txBody>
          <a:bodyPr>
            <a:normAutofit/>
          </a:bodyPr>
          <a:lstStyle/>
          <a:p>
            <a:r>
              <a:rPr lang="nl-BE" sz="3600" dirty="0" smtClean="0"/>
              <a:t>DC – gelijkspanning</a:t>
            </a:r>
          </a:p>
          <a:p>
            <a:r>
              <a:rPr lang="nl-BE" sz="3600" dirty="0" smtClean="0"/>
              <a:t>Magneten op rotor</a:t>
            </a:r>
            <a:endParaRPr lang="nl-BE" sz="3200" dirty="0"/>
          </a:p>
          <a:p>
            <a:r>
              <a:rPr lang="nl-BE" sz="3600" dirty="0" smtClean="0"/>
              <a:t>Spoelen op </a:t>
            </a:r>
            <a:r>
              <a:rPr lang="nl-BE" sz="3600" dirty="0" err="1" smtClean="0"/>
              <a:t>stator</a:t>
            </a:r>
            <a:endParaRPr lang="nl-BE" sz="3600" dirty="0" smtClean="0"/>
          </a:p>
          <a:p>
            <a:endParaRPr lang="nl-BE" sz="3600" dirty="0"/>
          </a:p>
          <a:p>
            <a:r>
              <a:rPr lang="nl-BE" sz="3600" dirty="0" smtClean="0"/>
              <a:t>Magneten volgen gedraaid magnetisch veld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240302"/>
            <a:ext cx="10515600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Opgave – prototype – </a:t>
            </a:r>
            <a:r>
              <a:rPr lang="nl-BE" b="1" dirty="0" smtClean="0">
                <a:latin typeface="Arial" panose="020B0604020202020204" pitchFamily="34" charset="0"/>
                <a:cs typeface="Arial" panose="020B0604020202020204" pitchFamily="34" charset="0"/>
              </a:rPr>
              <a:t>BLDC</a:t>
            </a:r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 – 3 fasen – 1 fase – rendement - conclusie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38200" y="6131135"/>
            <a:ext cx="814395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2800" dirty="0"/>
              <a:t>[Mike </a:t>
            </a:r>
            <a:r>
              <a:rPr lang="nl-BE" sz="2800" dirty="0" err="1" smtClean="0"/>
              <a:t>Standaert</a:t>
            </a:r>
            <a:r>
              <a:rPr lang="nl-BE" sz="2800" dirty="0" smtClean="0"/>
              <a:t>]</a:t>
            </a:r>
            <a:endParaRPr lang="nl-BE" sz="2800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9615361" y="6131135"/>
            <a:ext cx="173843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BE" dirty="0" smtClean="0"/>
              <a:t>5/16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l="740" r="39172"/>
          <a:stretch/>
        </p:blipFill>
        <p:spPr>
          <a:xfrm>
            <a:off x="8174851" y="2006275"/>
            <a:ext cx="2633192" cy="26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84330"/>
            <a:ext cx="10515600" cy="921945"/>
          </a:xfrm>
        </p:spPr>
        <p:txBody>
          <a:bodyPr/>
          <a:lstStyle/>
          <a:p>
            <a:pPr algn="ctr"/>
            <a:r>
              <a:rPr lang="nl-BE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fasen motor</a:t>
            </a:r>
            <a:endParaRPr lang="nl-BE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298138"/>
            <a:ext cx="10515600" cy="3698060"/>
          </a:xfrm>
        </p:spPr>
        <p:txBody>
          <a:bodyPr>
            <a:normAutofit/>
          </a:bodyPr>
          <a:lstStyle/>
          <a:p>
            <a:r>
              <a:rPr lang="nl-BE" sz="3600" dirty="0" smtClean="0"/>
              <a:t>Motor: 3 of 6 spoelen</a:t>
            </a:r>
          </a:p>
          <a:p>
            <a:r>
              <a:rPr lang="nl-BE" sz="3600" dirty="0" smtClean="0"/>
              <a:t>Generator: 3 spoelen</a:t>
            </a:r>
          </a:p>
          <a:p>
            <a:r>
              <a:rPr lang="nl-BE" sz="3600" dirty="0" smtClean="0"/>
              <a:t>Hall sensoren</a:t>
            </a:r>
          </a:p>
          <a:p>
            <a:endParaRPr lang="nl-BE" sz="3600" dirty="0" smtClean="0"/>
          </a:p>
          <a:p>
            <a:r>
              <a:rPr lang="nl-BE" sz="3600" dirty="0" smtClean="0"/>
              <a:t>Afstoting magneten</a:t>
            </a:r>
          </a:p>
          <a:p>
            <a:pPr lvl="1"/>
            <a:r>
              <a:rPr lang="nl-BE" sz="3200" dirty="0" smtClean="0"/>
              <a:t>Zuiniger dan aantrekking (korte puls)</a:t>
            </a:r>
            <a:endParaRPr lang="nl-BE" sz="3600" dirty="0" smtClean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240302"/>
            <a:ext cx="10515600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Opgave – prototype – BLDC – </a:t>
            </a:r>
            <a:r>
              <a:rPr lang="nl-BE" b="1" dirty="0" smtClean="0">
                <a:latin typeface="Arial" panose="020B0604020202020204" pitchFamily="34" charset="0"/>
                <a:cs typeface="Arial" panose="020B0604020202020204" pitchFamily="34" charset="0"/>
              </a:rPr>
              <a:t>3 fasen </a:t>
            </a:r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– 1 fase – rendement - conclusie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38200" y="6131135"/>
            <a:ext cx="814395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2800" dirty="0"/>
              <a:t>[Mike </a:t>
            </a:r>
            <a:r>
              <a:rPr lang="nl-BE" sz="2800" dirty="0" err="1" smtClean="0"/>
              <a:t>Standaert</a:t>
            </a:r>
            <a:r>
              <a:rPr lang="nl-BE" sz="2800" dirty="0" smtClean="0"/>
              <a:t>]</a:t>
            </a:r>
            <a:endParaRPr lang="nl-BE" sz="2800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9615361" y="6131135"/>
            <a:ext cx="1738439" cy="393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BE" dirty="0" smtClean="0"/>
              <a:t>6/16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01" y="1803974"/>
            <a:ext cx="5761219" cy="38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575</Words>
  <Application>Microsoft Office PowerPoint</Application>
  <PresentationFormat>Breedbeeld</PresentationFormat>
  <Paragraphs>174</Paragraphs>
  <Slides>21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Kantoorthema</vt:lpstr>
      <vt:lpstr>PowerPoint-presentatie</vt:lpstr>
      <vt:lpstr>Elektronische sturing voor een hoogrenderend elektromotor</vt:lpstr>
      <vt:lpstr>Elektromotor - overzicht</vt:lpstr>
      <vt:lpstr>Opgave</vt:lpstr>
      <vt:lpstr>Prototype</vt:lpstr>
      <vt:lpstr>Prototype</vt:lpstr>
      <vt:lpstr>Prototype</vt:lpstr>
      <vt:lpstr>Brushless DC motor</vt:lpstr>
      <vt:lpstr>3 fasen motor</vt:lpstr>
      <vt:lpstr>PowerPoint-presentatie</vt:lpstr>
      <vt:lpstr>1 fase motor</vt:lpstr>
      <vt:lpstr>Rendement</vt:lpstr>
      <vt:lpstr>Rendement: verlies</vt:lpstr>
      <vt:lpstr>Rendement: verlies</vt:lpstr>
      <vt:lpstr>PowerPoint-presentatie</vt:lpstr>
      <vt:lpstr>PowerPoint-presentatie</vt:lpstr>
      <vt:lpstr>PowerPoint-presentatie</vt:lpstr>
      <vt:lpstr>PowerPoint-presentatie</vt:lpstr>
      <vt:lpstr>Conclusie</vt:lpstr>
      <vt:lpstr>Vragen</vt:lpstr>
      <vt:lpstr>Einde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Elektronische sturing voor een hoogrenderend elektromotor</dc:title>
  <dc:creator>Jonas</dc:creator>
  <cp:lastModifiedBy>MSI</cp:lastModifiedBy>
  <cp:revision>26</cp:revision>
  <dcterms:created xsi:type="dcterms:W3CDTF">2015-05-16T13:40:56Z</dcterms:created>
  <dcterms:modified xsi:type="dcterms:W3CDTF">2015-05-18T07:24:22Z</dcterms:modified>
</cp:coreProperties>
</file>