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7" autoAdjust="0"/>
    <p:restoredTop sz="95392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08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3883F12-F83E-54DF-3DA3-B82018DE68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F6AE7E-48A4-853E-86DB-0052397BA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250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272C1-9801-6C74-E3C5-F0A5060C594E}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9DCA5E-5350-4FD4-B89F-6451DE401AE9}"/>
                </a:ext>
              </a:extLst>
            </p:cNvPr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5F851F-9556-831E-6D8D-DDF0E2AB1C3A}"/>
                </a:ext>
              </a:extLst>
            </p:cNvPr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EECA3C-02C9-413D-FEA1-B9A9D24B59CA}"/>
                </a:ext>
              </a:extLst>
            </p:cNvPr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E7519B-515E-31A4-DEAA-C410BF3FC50B}"/>
                </a:ext>
              </a:extLst>
            </p:cNvPr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FC4F31-6613-C8FF-472F-09D5922D64A9}"/>
                </a:ext>
              </a:extLst>
            </p:cNvPr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E100DB-B59C-06CC-F44D-0AC2D88976A3}"/>
                </a:ext>
              </a:extLst>
            </p:cNvPr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A5E0DD-5FC6-F661-433E-C3D81611B336}"/>
                </a:ext>
              </a:extLst>
            </p:cNvPr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64B1CE-F369-710C-1DBB-869850EF9EA6}"/>
                </a:ext>
              </a:extLst>
            </p:cNvPr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F8BC69-62FD-E097-B986-8AE6647C1CC1}"/>
                </a:ext>
              </a:extLst>
            </p:cNvPr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BF6F28-F22D-BDD2-C17D-318A90251650}"/>
                </a:ext>
              </a:extLst>
            </p:cNvPr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D44801-3868-B98F-B6E6-723D21BE2CE7}"/>
                </a:ext>
              </a:extLst>
            </p:cNvPr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9963B2-1F0B-508B-C936-CBF2279564DD}"/>
                </a:ext>
              </a:extLst>
            </p:cNvPr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7018AA-368F-A10F-540F-C69A448673FB}"/>
                </a:ext>
              </a:extLst>
            </p:cNvPr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FDD5F8-415A-7985-73E1-5EBA423B4B34}"/>
                </a:ext>
              </a:extLst>
            </p:cNvPr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84F4F4-71E9-81A7-0FFF-7569969BC191}"/>
                </a:ext>
              </a:extLst>
            </p:cNvPr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0F3876-145C-218F-63A4-7AFD307BE963}"/>
                </a:ext>
              </a:extLst>
            </p:cNvPr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E1780D-B91B-9A5E-239E-0B8902560FD9}"/>
                </a:ext>
              </a:extLst>
            </p:cNvPr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4EFC02-249A-430B-A691-4E57A9273519}"/>
                </a:ext>
              </a:extLst>
            </p:cNvPr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FDBEC2-AE31-B07A-955D-F203FA0B2D29}"/>
                </a:ext>
              </a:extLst>
            </p:cNvPr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FB98F-8CBB-1D06-D483-7EE2726535CF}"/>
                </a:ext>
              </a:extLst>
            </p:cNvPr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A6A89E-FCED-7C49-F11A-3A7F41F27B16}"/>
                </a:ext>
              </a:extLst>
            </p:cNvPr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454269-42CB-A4AD-8691-764ACA9ABF75}"/>
                </a:ext>
              </a:extLst>
            </p:cNvPr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8BD6438-BC78-251F-E5AD-7D13AD80C02A}"/>
                </a:ext>
              </a:extLst>
            </p:cNvPr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313F53-3475-15CB-EBB7-828E7B4CD3F9}"/>
                </a:ext>
              </a:extLst>
            </p:cNvPr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AB54B3-7972-F820-57E9-CA9FA31E126C}"/>
                </a:ext>
              </a:extLst>
            </p:cNvPr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4201EC-9C47-60A1-F523-DB69653EFE34}"/>
                </a:ext>
              </a:extLst>
            </p:cNvPr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43F55B1-954B-F7FD-B332-1C8A7808099C}"/>
                </a:ext>
              </a:extLst>
            </p:cNvPr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78FB7F-9BF6-210D-3D6B-F759962002D9}"/>
                </a:ext>
              </a:extLst>
            </p:cNvPr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FBFF55-6483-B840-726E-13FEA878D575}"/>
                </a:ext>
              </a:extLst>
            </p:cNvPr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6CAC4B-A64B-36C1-FD4E-C51E3FC02B6F}"/>
                </a:ext>
              </a:extLst>
            </p:cNvPr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9238B3-1FD7-015E-576A-51DA415FD889}"/>
                </a:ext>
              </a:extLst>
            </p:cNvPr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127">
            <a:extLst>
              <a:ext uri="{FF2B5EF4-FFF2-40B4-BE49-F238E27FC236}">
                <a16:creationId xmlns:a16="http://schemas.microsoft.com/office/drawing/2014/main" id="{E58C1731-578B-0EB3-585F-2AD5A3D10D3E}"/>
              </a:ext>
            </a:extLst>
          </p:cNvPr>
          <p:cNvSpPr/>
          <p:nvPr userDrawn="1"/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9A62-8D84-F14D-A27C-164B1364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408290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3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C0FE04E-8B1F-5AAB-0D71-93977D9178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2C9348-E48E-5174-E099-8CDD49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2" y="725951"/>
            <a:ext cx="9940581" cy="1893175"/>
          </a:xfrm>
        </p:spPr>
        <p:txBody>
          <a:bodyPr anchor="ctr">
            <a:normAutofit/>
          </a:bodyPr>
          <a:lstStyle>
            <a:lvl1pPr algn="ctr">
              <a:defRPr kumimoji="0" lang="en-US" sz="52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4F66527F-E04C-BE43-8B5C-F7F0A9DB9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77DB3177-02FA-8286-DF2E-7B4F5BD99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221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9E30A1EC-0FE2-CF2B-5A03-1DDE14D971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5579A-2D12-97A8-8D43-B92137AC7607}"/>
              </a:ext>
            </a:extLst>
          </p:cNvPr>
          <p:cNvSpPr/>
          <p:nvPr userDrawn="1"/>
        </p:nvSpPr>
        <p:spPr>
          <a:xfrm>
            <a:off x="987829" y="748146"/>
            <a:ext cx="10216342" cy="536170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1" name="Picture Placeholder 37">
            <a:extLst>
              <a:ext uri="{FF2B5EF4-FFF2-40B4-BE49-F238E27FC236}">
                <a16:creationId xmlns:a16="http://schemas.microsoft.com/office/drawing/2014/main" id="{A9DF9E11-3DC1-BC77-18A4-0E01B104D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7829" y="748146"/>
            <a:ext cx="10216342" cy="5361709"/>
          </a:xfrm>
        </p:spPr>
        <p:txBody>
          <a:bodyPr/>
          <a:lstStyle/>
          <a:p>
            <a:endParaRPr lang="en-CN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4BE6846-477A-A6B6-EED3-F0AA5E0D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2" y="87471"/>
            <a:ext cx="9995282" cy="44833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668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7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2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50" y="170797"/>
            <a:ext cx="11009862" cy="71551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50" y="1123066"/>
            <a:ext cx="5656716" cy="510520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E9DE4DF-E9B2-463E-68B4-234F02FD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7738" y="1123067"/>
            <a:ext cx="4930673" cy="239080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49C38D8B-2717-71ED-E118-7B860D9802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7737" y="3986215"/>
            <a:ext cx="4930037" cy="224205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07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2, Tab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50" y="170797"/>
            <a:ext cx="11009862" cy="71551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50" y="1123067"/>
            <a:ext cx="5656716" cy="13305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E9DE4DF-E9B2-463E-68B4-234F02FD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7738" y="1123067"/>
            <a:ext cx="4930673" cy="239080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49C38D8B-2717-71ED-E118-7B860D9802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7737" y="3986215"/>
            <a:ext cx="4930037" cy="224205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表格占位符 5">
            <a:extLst>
              <a:ext uri="{FF2B5EF4-FFF2-40B4-BE49-F238E27FC236}">
                <a16:creationId xmlns:a16="http://schemas.microsoft.com/office/drawing/2014/main" id="{594C898E-C96C-BBB3-2F9A-AFDF638A5C9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8550" y="3057831"/>
            <a:ext cx="5656716" cy="319593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0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Tab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50" y="170797"/>
            <a:ext cx="11009862" cy="71551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50" y="1123067"/>
            <a:ext cx="5656716" cy="53915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表格占位符 5">
            <a:extLst>
              <a:ext uri="{FF2B5EF4-FFF2-40B4-BE49-F238E27FC236}">
                <a16:creationId xmlns:a16="http://schemas.microsoft.com/office/drawing/2014/main" id="{594C898E-C96C-BBB3-2F9A-AFDF638A5C9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85420" y="1123067"/>
            <a:ext cx="5656716" cy="539149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1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50" y="170797"/>
            <a:ext cx="11009862" cy="71551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49" y="1123067"/>
            <a:ext cx="11009225" cy="14993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表格占位符 5">
            <a:extLst>
              <a:ext uri="{FF2B5EF4-FFF2-40B4-BE49-F238E27FC236}">
                <a16:creationId xmlns:a16="http://schemas.microsoft.com/office/drawing/2014/main" id="{594C898E-C96C-BBB3-2F9A-AFDF638A5C9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8550" y="2794144"/>
            <a:ext cx="11009862" cy="362844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5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Table2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50" y="170797"/>
            <a:ext cx="11009862" cy="71551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50" y="1123067"/>
            <a:ext cx="5488182" cy="529952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表格占位符 5">
            <a:extLst>
              <a:ext uri="{FF2B5EF4-FFF2-40B4-BE49-F238E27FC236}">
                <a16:creationId xmlns:a16="http://schemas.microsoft.com/office/drawing/2014/main" id="{594C898E-C96C-BBB3-2F9A-AFDF638A5C9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400654" y="1123068"/>
            <a:ext cx="5107758" cy="238788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表格占位符 4">
            <a:extLst>
              <a:ext uri="{FF2B5EF4-FFF2-40B4-BE49-F238E27FC236}">
                <a16:creationId xmlns:a16="http://schemas.microsoft.com/office/drawing/2014/main" id="{0792D6E9-91ED-BCB1-57D6-997087F274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00654" y="3772431"/>
            <a:ext cx="5107758" cy="265015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3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, Tab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50" y="170797"/>
            <a:ext cx="11009862" cy="71551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50" y="1123067"/>
            <a:ext cx="5488182" cy="529952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表格占位符 4">
            <a:extLst>
              <a:ext uri="{FF2B5EF4-FFF2-40B4-BE49-F238E27FC236}">
                <a16:creationId xmlns:a16="http://schemas.microsoft.com/office/drawing/2014/main" id="{0792D6E9-91ED-BCB1-57D6-997087F274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00654" y="3772431"/>
            <a:ext cx="5107758" cy="26501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5B2872E0-20AA-342E-AFAC-A34F7AD353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654" y="1147114"/>
            <a:ext cx="5107758" cy="245359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3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1F668FE-0FDD-1E1A-4353-6F67B9A2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D14D48C7-CEC1-09E5-1E79-6C8046A1F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7C77A70-5949-A61E-9FC3-FBF0D617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">
              <a:extLst>
                <a:ext uri="{FF2B5EF4-FFF2-40B4-BE49-F238E27FC236}">
                  <a16:creationId xmlns:a16="http://schemas.microsoft.com/office/drawing/2014/main" id="{767F6DFC-0245-6287-8256-21A307FE2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62E220-69B0-25FC-172E-09FDA67D8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E1A66A-0044-5E46-91A0-7FDFA5E5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6CCEFF-D5B0-74EB-02F2-4E4BBA79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81D6279-66C7-58EC-A26F-B4215F734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189984-83A1-521E-761B-5BB7AA579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F6A420-2CB9-7EDD-324A-B0CEBE016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918D85-D77E-50A5-0851-B0808292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FC2123-0948-FF42-D605-3BE7AC8F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F60ED1-0186-93DD-B077-35711DB4C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13A374-031D-1E6F-C180-1C3EF35D0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4DAB9DE-3DB7-4CE3-1A6D-D0D4ED7B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4">
              <a:extLst>
                <a:ext uri="{FF2B5EF4-FFF2-40B4-BE49-F238E27FC236}">
                  <a16:creationId xmlns:a16="http://schemas.microsoft.com/office/drawing/2014/main" id="{E04D1F4B-20DF-E6F3-8F6F-AA2C53B01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5">
              <a:extLst>
                <a:ext uri="{FF2B5EF4-FFF2-40B4-BE49-F238E27FC236}">
                  <a16:creationId xmlns:a16="http://schemas.microsoft.com/office/drawing/2014/main" id="{50E3E8B9-8816-E53E-BE71-F37267151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177586-401E-76BA-3755-C183A03C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0589AFB-5902-AAA8-00F9-16A6CF07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49953B-0E12-FA9C-17C6-93034941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FC464B-3728-BF92-D8BD-E2CE30A9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B1558BA-CB87-9325-0D82-930341CB7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753EF0-64C0-8FD9-8D9E-3DF787FE5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11AA52-939C-8697-B215-4A496AF3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C3011ED-1430-A5E7-A42A-5BC4B48C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4C0B37-FFC2-8892-DC7C-1DC3D74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4847F9-D1B2-F279-CA70-BCD8214FF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7283CF-6835-42F3-B526-6430F3FB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EF1803-EC41-EF0E-6102-F40BAD63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530FEA-9E6C-6DE7-9CCE-8B1E9D899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CE98AE2-157B-D2CB-B911-97DD0ABC6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295DBE-AF7B-1E20-B0DA-2410F3A0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0D9904-DC5D-1F99-B3FB-952578E3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D3E04B6-E4C7-6C7A-0E49-5A385358F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165" b="43493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693C14E9-0F49-BAB7-62E6-A2A83111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Placeholder 1">
            <a:extLst>
              <a:ext uri="{FF2B5EF4-FFF2-40B4-BE49-F238E27FC236}">
                <a16:creationId xmlns:a16="http://schemas.microsoft.com/office/drawing/2014/main" id="{560705C7-56E7-0D1A-2A27-024044D7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71878"/>
            <a:ext cx="10325000" cy="187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15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2, Tab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50" y="170797"/>
            <a:ext cx="11009862" cy="71551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表格占位符 4">
            <a:extLst>
              <a:ext uri="{FF2B5EF4-FFF2-40B4-BE49-F238E27FC236}">
                <a16:creationId xmlns:a16="http://schemas.microsoft.com/office/drawing/2014/main" id="{0792D6E9-91ED-BCB1-57D6-997087F274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00654" y="3772431"/>
            <a:ext cx="5107758" cy="26501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5B2872E0-20AA-342E-AFAC-A34F7AD353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654" y="1147114"/>
            <a:ext cx="5107758" cy="245359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73A43027-55D1-AB58-E45F-FB562776D8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8550" y="1147114"/>
            <a:ext cx="5594342" cy="52754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0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ab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50" y="170797"/>
            <a:ext cx="11009862" cy="71551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表格占位符 4">
            <a:extLst>
              <a:ext uri="{FF2B5EF4-FFF2-40B4-BE49-F238E27FC236}">
                <a16:creationId xmlns:a16="http://schemas.microsoft.com/office/drawing/2014/main" id="{0792D6E9-91ED-BCB1-57D6-997087F274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4846" y="1257478"/>
            <a:ext cx="11023566" cy="4996669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8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587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79" y="2016087"/>
            <a:ext cx="10325000" cy="3888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/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0889" y="257130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611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550" y="708102"/>
            <a:ext cx="5656716" cy="543064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03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233BE-1CB9-6FB5-D94C-D33AED6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31007"/>
            <a:ext cx="10325000" cy="4373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0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955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2700000">
            <a:off x="11901643" y="105065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8206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781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09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13500000">
            <a:off x="-281092" y="13445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838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936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99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929822"/>
            <a:ext cx="10325000" cy="12417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851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B2EC8A93-D66F-D231-655A-89FC743E1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374" y="2244445"/>
            <a:ext cx="10326270" cy="459923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16623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3" r:id="rId2"/>
    <p:sldLayoutId id="2147483702" r:id="rId3"/>
    <p:sldLayoutId id="2147483708" r:id="rId4"/>
    <p:sldLayoutId id="2147483726" r:id="rId5"/>
    <p:sldLayoutId id="2147483719" r:id="rId6"/>
    <p:sldLayoutId id="2147483725" r:id="rId7"/>
    <p:sldLayoutId id="2147483709" r:id="rId8"/>
    <p:sldLayoutId id="2147483720" r:id="rId9"/>
    <p:sldLayoutId id="2147483707" r:id="rId10"/>
    <p:sldLayoutId id="2147483716" r:id="rId11"/>
    <p:sldLayoutId id="2147483715" r:id="rId12"/>
    <p:sldLayoutId id="214748371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探索马尔代夫的魅力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马尔代夫的文化与传统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792"/>
              <a:t>深受伊斯兰教影响，同时保留着独特的本土文化特色。</a:t>
            </a:r>
          </a:p>
          <a:p>
            <a:pPr/>
            <a:r>
              <a:rPr b="1" sz="792"/>
              <a:t>宗教节日</a:t>
            </a:r>
            <a:r>
              <a:rPr sz="792"/>
              <a:t>：如开斋节、古尔邦节等重要庆祝活动。</a:t>
            </a:r>
          </a:p>
          <a:p>
            <a:pPr/>
            <a:r>
              <a:rPr b="1" sz="792"/>
              <a:t>民间艺术</a:t>
            </a:r>
            <a:r>
              <a:rPr sz="792"/>
              <a:t>：包括音乐、舞蹈和手工艺品制作。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马尔代夫的交通与通讯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792"/>
              <a:t>主要依靠水上飞机和小型船只连接各个岛屿。</a:t>
            </a:r>
          </a:p>
          <a:p>
            <a:pPr/>
            <a:r>
              <a:rPr b="1" sz="792"/>
              <a:t>国内航班</a:t>
            </a:r>
            <a:r>
              <a:rPr sz="792"/>
              <a:t>：马累国际机场是主要交通枢纽，提供前往各环礁的服务。</a:t>
            </a:r>
          </a:p>
          <a:p>
            <a:pPr/>
            <a:r>
              <a:rPr b="1" sz="792"/>
              <a:t>国际航线</a:t>
            </a:r>
            <a:r>
              <a:rPr sz="792"/>
              <a:t>：与全球多个城市有直飞或转机服务。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792"/>
              <a:t>政府正努力应对环境挑战，并推动可持续发展计划。</a:t>
            </a:r>
          </a:p>
          <a:p>
            <a:pPr/>
            <a:r>
              <a:rPr b="1" sz="792"/>
              <a:t>环境保护政策</a:t>
            </a:r>
            <a:r>
              <a:rPr sz="792"/>
              <a:t>：实施多项措施保护海洋生态和珊瑚礁。</a:t>
            </a:r>
          </a:p>
          <a:p>
            <a:pPr/>
            <a:r>
              <a:rPr b="1" sz="792"/>
              <a:t>经济多元化</a:t>
            </a:r>
            <a:r>
              <a:rPr sz="792"/>
              <a:t>：探索新的经济增长点，减少对旅游业的依赖。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探索马尔代夫的魅力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792"/>
              <a:t>马尔代夫是一个位于印度洋上的岛国，由26个环礁、1190多个珊瑚岛屿组成。</a:t>
            </a:r>
          </a:p>
          <a:p>
            <a:pPr/>
            <a:r>
              <a:rPr b="1" sz="792"/>
              <a:t>地理特点</a:t>
            </a:r>
            <a:r>
              <a:rPr sz="792"/>
              <a:t>：平均海拔仅1.5米，是全球地势最低的国家之一。</a:t>
            </a:r>
          </a:p>
          <a:p>
            <a:pPr/>
            <a:r>
              <a:rPr b="1" sz="792"/>
              <a:t>气候特征</a:t>
            </a:r>
            <a:r>
              <a:rPr sz="792"/>
              <a:t>：热带雨林气候，全年温暖湿润。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马尔代夫的历史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792"/>
              <a:t>历史悠久，最早可追溯至公元前2世纪。</a:t>
            </a:r>
          </a:p>
          <a:p>
            <a:pPr/>
            <a:r>
              <a:rPr b="1" sz="792"/>
              <a:t>早期历史</a:t>
            </a:r>
            <a:r>
              <a:rPr sz="792"/>
              <a:t>：公元7世纪开始有佛教传入记录。</a:t>
            </a:r>
          </a:p>
          <a:p>
            <a:pPr/>
            <a:r>
              <a:rPr b="1" sz="792"/>
              <a:t>伊斯兰教时期</a:t>
            </a:r>
            <a:r>
              <a:rPr sz="792"/>
              <a:t>：12世纪末期伊斯兰教成为国教。</a:t>
            </a:r>
          </a:p>
          <a:p>
            <a:pPr/>
            <a:r>
              <a:rPr b="1" sz="792"/>
              <a:t>现代发展</a:t>
            </a:r>
            <a:r>
              <a:rPr sz="792"/>
              <a:t>：独立于英国后，马尔代夫在政治、经济和社会方面经历了快速发展。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马尔代夫的自然风光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pPr/>
            <a:r>
              <a:rPr sz="792"/>
              <a:t>珊瑚礁和清澈海水是其最显著的特点之一。</a:t>
            </a:r>
          </a:p>
          <a:p>
            <a:pPr/>
            <a:r>
              <a:rPr b="1" sz="792"/>
              <a:t>海洋生物多样性</a:t>
            </a:r>
            <a:r>
              <a:rPr sz="792"/>
              <a:t>：拥有丰富的珊瑚礁生态系统，包括各种鱼类和其他海洋生物。</a:t>
            </a:r>
          </a:p>
          <a:p>
            <a:pPr/>
            <a:r>
              <a:rPr b="1" sz="792"/>
              <a:t>海滩美景</a:t>
            </a:r>
            <a:r>
              <a:rPr sz="792"/>
              <a:t>：细软白沙滩与碧蓝海水交相辉映。</a:t>
            </a:r>
          </a:p>
        </p:txBody>
      </p:sp>
      <p:pic>
        <p:nvPicPr>
          <p:cNvPr id="5" name="Picture 4" descr="马尔代夫的自然风光_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02" y="713677"/>
            <a:ext cx="5428166" cy="54281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马尔代夫的旅游景点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pPr/>
            <a:r>
              <a:rPr sz="792"/>
              <a:t>多个世界级度假村和潜水胜地吸引着全球游客。</a:t>
            </a:r>
          </a:p>
          <a:p>
            <a:pPr/>
            <a:r>
              <a:rPr b="1" sz="792"/>
              <a:t>热门岛屿</a:t>
            </a:r>
            <a:r>
              <a:rPr sz="792"/>
              <a:t>：如芭环礁、马累岛等，提供豪华住宿体验。</a:t>
            </a:r>
          </a:p>
          <a:p>
            <a:pPr/>
            <a:r>
              <a:rPr b="1" sz="792"/>
              <a:t>文化遗址</a:t>
            </a:r>
            <a:r>
              <a:rPr sz="792"/>
              <a:t>：包括国家博物馆、苏鲁芬纳富卢岛（Sun Island）上的古迹。</a:t>
            </a:r>
          </a:p>
        </p:txBody>
      </p:sp>
      <p:pic>
        <p:nvPicPr>
          <p:cNvPr id="5" name="Picture 4" descr="马尔代夫的旅游景点_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02" y="713677"/>
            <a:ext cx="5428166" cy="54281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马尔代夫的经济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792"/>
              <a:t>主要依靠旅游业和渔业发展。</a:t>
            </a:r>
          </a:p>
          <a:p>
            <a:pPr/>
            <a:r>
              <a:rPr b="1" sz="792"/>
              <a:t>旅游产业</a:t>
            </a:r>
            <a:r>
              <a:rPr sz="792"/>
              <a:t>：是经济增长的主要驱动力。</a:t>
            </a:r>
          </a:p>
          <a:p>
            <a:pPr/>
            <a:r>
              <a:rPr b="1" sz="792"/>
              <a:t>渔业资源</a:t>
            </a:r>
            <a:r>
              <a:rPr sz="792"/>
              <a:t>：虽然重要，但近年来受到保护政策的影响而有所减少。</a:t>
            </a:r>
          </a:p>
          <a:p>
            <a:pPr/>
            <a:r>
              <a:rPr b="1" sz="792"/>
              <a:t>其他行业</a:t>
            </a:r>
            <a:r>
              <a:rPr sz="792"/>
              <a:t>：包括手工艺品、纺织品等。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马尔代夫的环境挑战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792"/>
              <a:t>海平面上升和气候变化对这个低海拔国家构成严重威胁。</a:t>
            </a:r>
          </a:p>
          <a:p>
            <a:pPr/>
            <a:r>
              <a:rPr b="1" sz="792"/>
              <a:t>海平面上升</a:t>
            </a:r>
            <a:r>
              <a:rPr sz="792"/>
              <a:t>：可能导致岛屿被淹没，影响居民生活。</a:t>
            </a:r>
          </a:p>
          <a:p>
            <a:pPr/>
            <a:r>
              <a:rPr b="1" sz="792"/>
              <a:t>珊瑚白化现象</a:t>
            </a:r>
            <a:r>
              <a:rPr sz="792"/>
              <a:t>：全球变暖导致海水温度升高，破坏海洋生态系统。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马尔代夫的教育体系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792"/>
              <a:t>教育系统包括从幼儿园到大学的所有阶段。</a:t>
            </a:r>
          </a:p>
          <a:p>
            <a:pPr/>
            <a:r>
              <a:rPr b="1" sz="792"/>
              <a:t>基础教育</a:t>
            </a:r>
            <a:r>
              <a:rPr sz="792"/>
              <a:t>：普及率高，政府提供免费义务教育。</a:t>
            </a:r>
          </a:p>
          <a:p>
            <a:pPr/>
            <a:r>
              <a:rPr b="1" sz="792"/>
              <a:t>高等教育</a:t>
            </a:r>
            <a:r>
              <a:rPr sz="792"/>
              <a:t>：有几所私立和公立大学，如马尔代夫国立大学等。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2979E7"/>
      </a:accent1>
      <a:accent2>
        <a:srgbClr val="17B2D0"/>
      </a:accent2>
      <a:accent3>
        <a:srgbClr val="20B690"/>
      </a:accent3>
      <a:accent4>
        <a:srgbClr val="14B94A"/>
      </a:accent4>
      <a:accent5>
        <a:srgbClr val="2EB921"/>
      </a:accent5>
      <a:accent6>
        <a:srgbClr val="65B514"/>
      </a:accent6>
      <a:hlink>
        <a:srgbClr val="32963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Helvetica Neue Medium</vt:lpstr>
      <vt:lpstr>Arial</vt:lpstr>
      <vt:lpstr>Calibri</vt:lpstr>
      <vt:lpstr>Grandview</vt:lpstr>
      <vt:lpstr>Wingdings</vt:lpstr>
      <vt:lpstr>CosineVTI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探索马尔代夫的魅力</dc:title>
  <cp:lastModifiedBy>a26497</cp:lastModifiedBy>
  <cp:revision>112</cp:revision>
  <dcterms:created xsi:type="dcterms:W3CDTF">2024-01-05T14:58:10Z</dcterms:created>
  <dcterms:modified xsi:type="dcterms:W3CDTF">2025-03-29T10:43:11Z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